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59" r:id="rId12"/>
    <p:sldId id="260" r:id="rId13"/>
    <p:sldId id="261" r:id="rId14"/>
    <p:sldId id="262" r:id="rId15"/>
    <p:sldId id="263" r:id="rId16"/>
    <p:sldId id="273" r:id="rId17"/>
    <p:sldId id="274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94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F78E-E1BC-407D-A4D3-3272DA43BE3F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2FAD-F3BC-47CB-BE7F-DDE59F6DAF4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Sac à dos multimédia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r>
              <a:rPr lang="fr-FR" b="1" u="sng" dirty="0" smtClean="0"/>
              <a:t>Q&amp;A</a:t>
            </a:r>
            <a:endParaRPr lang="fr-F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pic>
        <p:nvPicPr>
          <p:cNvPr id="4" name="Picture 3" descr="P:\SI\Photo Test USB\Photo 57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3568" y="2204864"/>
            <a:ext cx="3601274" cy="2703643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18595" t="59724" r="25619" b="20970"/>
          <a:stretch>
            <a:fillRect/>
          </a:stretch>
        </p:blipFill>
        <p:spPr bwMode="auto">
          <a:xfrm>
            <a:off x="4427984" y="2492896"/>
            <a:ext cx="4543423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071570"/>
          </a:xfrm>
        </p:spPr>
        <p:txBody>
          <a:bodyPr/>
          <a:lstStyle/>
          <a:p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1520" y="3645024"/>
            <a:ext cx="85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 nombreux teste on été nécessaire pour obtenir ces résultats et essayé de rechargé aussi le S3 et </a:t>
            </a: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 err="1" smtClean="0"/>
              <a:t>Galaxy</a:t>
            </a:r>
            <a:r>
              <a:rPr lang="fr-FR" dirty="0" smtClean="0"/>
              <a:t> Tab 2. Malheureusement, c’est la résistance de notre installation qui poserai problème.</a:t>
            </a:r>
          </a:p>
          <a:p>
            <a:endParaRPr lang="fr-FR" dirty="0" smtClean="0"/>
          </a:p>
          <a:p>
            <a:r>
              <a:rPr lang="fr-FR" u="sng" dirty="0" smtClean="0"/>
              <a:t>La batterie:</a:t>
            </a:r>
          </a:p>
          <a:p>
            <a:r>
              <a:rPr lang="fr-FR" dirty="0" smtClean="0"/>
              <a:t>	Tension ≥ 5V</a:t>
            </a:r>
          </a:p>
          <a:p>
            <a:r>
              <a:rPr lang="fr-FR" dirty="0" smtClean="0"/>
              <a:t>	≈2V entre les bornes data est la borne GND (U1 et U2)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251520" y="1340768"/>
          <a:ext cx="8572560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86016"/>
                <a:gridCol w="2357454"/>
                <a:gridCol w="3929090"/>
              </a:tblGrid>
              <a:tr h="28575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Appareil</a:t>
                      </a:r>
                      <a:endParaRPr lang="fr-F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Observation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A1</a:t>
                      </a:r>
                      <a:endParaRPr lang="fr-FR" sz="1800" dirty="0"/>
                    </a:p>
                  </a:txBody>
                  <a:tcPr/>
                </a:tc>
              </a:tr>
              <a:tr h="343540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iPhone</a:t>
                      </a:r>
                      <a:r>
                        <a:rPr lang="fr-FR" sz="1800" dirty="0" smtClean="0"/>
                        <a:t> 4s 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Recharge correctement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 A (0.09 A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 smtClean="0"/>
                    </a:p>
                  </a:txBody>
                  <a:tcPr/>
                </a:tc>
              </a:tr>
              <a:tr h="33497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Samsung </a:t>
                      </a:r>
                      <a:r>
                        <a:rPr lang="fr-FR" sz="1800" dirty="0" err="1" smtClean="0"/>
                        <a:t>Galaxy</a:t>
                      </a:r>
                      <a:r>
                        <a:rPr lang="fr-FR" sz="1800" dirty="0" smtClean="0"/>
                        <a:t> S3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Ne recharge pas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 A </a:t>
                      </a:r>
                      <a:endParaRPr lang="fr-FR" sz="1800" dirty="0"/>
                    </a:p>
                  </a:txBody>
                  <a:tcPr/>
                </a:tc>
              </a:tr>
              <a:tr h="540714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Samsung </a:t>
                      </a:r>
                      <a:r>
                        <a:rPr lang="fr-FR" sz="1800" dirty="0" err="1" smtClean="0"/>
                        <a:t>Galaxy</a:t>
                      </a:r>
                      <a:r>
                        <a:rPr lang="fr-FR" sz="1800" dirty="0" smtClean="0"/>
                        <a:t> Tab 2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Semble recharger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 A (symbole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recharge barré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/>
                    </a:p>
                  </a:txBody>
                  <a:tcPr/>
                </a:tc>
              </a:tr>
              <a:tr h="257824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iPad</a:t>
                      </a:r>
                      <a:r>
                        <a:rPr lang="fr-FR" sz="1800" dirty="0" smtClean="0"/>
                        <a:t> (1ère </a:t>
                      </a:r>
                      <a:r>
                        <a:rPr lang="fr-FR" sz="1800" dirty="0" err="1" smtClean="0"/>
                        <a:t>gen</a:t>
                      </a:r>
                      <a:r>
                        <a:rPr lang="fr-FR" sz="1800" dirty="0" smtClean="0"/>
                        <a:t>)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Recharge lentement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0.49 A (0.09 A si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U1 et U2 incorrecte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charge </a:t>
            </a:r>
            <a:endParaRPr lang="fr-FR" dirty="0"/>
          </a:p>
        </p:txBody>
      </p:sp>
      <p:pic>
        <p:nvPicPr>
          <p:cNvPr id="1026" name="Picture 2" descr="P:\SI\Discharged battery à 1.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708920"/>
            <a:ext cx="5660702" cy="160548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1520" y="2492896"/>
            <a:ext cx="2643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Information	</a:t>
            </a:r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TC</a:t>
            </a:r>
          </a:p>
          <a:p>
            <a:r>
              <a:rPr lang="fr-FR" dirty="0" smtClean="0">
                <a:solidFill>
                  <a:srgbClr val="7030A0"/>
                </a:solidFill>
              </a:rPr>
              <a:t>Lumineuse</a:t>
            </a:r>
          </a:p>
          <a:p>
            <a:r>
              <a:rPr lang="fr-FR" dirty="0" smtClean="0"/>
              <a:t>5LED &gt; 80%	5.4V</a:t>
            </a:r>
          </a:p>
          <a:p>
            <a:r>
              <a:rPr lang="fr-FR" dirty="0" smtClean="0"/>
              <a:t>4LED &gt; 60%	5.35V</a:t>
            </a:r>
          </a:p>
          <a:p>
            <a:r>
              <a:rPr lang="fr-FR" dirty="0" smtClean="0"/>
              <a:t>3LED &gt; 40%	5.33V</a:t>
            </a:r>
          </a:p>
          <a:p>
            <a:r>
              <a:rPr lang="fr-FR" dirty="0" smtClean="0"/>
              <a:t>2LED &gt; 20%	5.27V</a:t>
            </a:r>
          </a:p>
          <a:p>
            <a:r>
              <a:rPr lang="fr-FR" dirty="0" smtClean="0"/>
              <a:t>1LED &gt; 0%	5V</a:t>
            </a:r>
          </a:p>
        </p:txBody>
      </p:sp>
      <p:sp>
        <p:nvSpPr>
          <p:cNvPr id="7" name="Flèche courbée vers le haut 6">
            <a:hlinkClick r:id="rId3" action="ppaction://hlinksldjump"/>
          </p:cNvPr>
          <p:cNvSpPr/>
          <p:nvPr/>
        </p:nvSpPr>
        <p:spPr>
          <a:xfrm>
            <a:off x="7452320" y="6021288"/>
            <a:ext cx="576064" cy="360040"/>
          </a:xfrm>
          <a:prstGeom prst="curvedUpArrow">
            <a:avLst>
              <a:gd name="adj1" fmla="val 25000"/>
              <a:gd name="adj2" fmla="val 64286"/>
              <a:gd name="adj3" fmla="val 22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dageek.com/primages/2013/RN52-Bluetooth-Audio-Modu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214290"/>
            <a:ext cx="3286148" cy="193735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4282" y="1428736"/>
            <a:ext cx="644727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Standard : Bluetooth 3.0, </a:t>
            </a:r>
            <a:r>
              <a:rPr lang="en-US" dirty="0" err="1" smtClean="0"/>
              <a:t>classe</a:t>
            </a:r>
            <a:r>
              <a:rPr lang="en-US" dirty="0" smtClean="0"/>
              <a:t> 2 (</a:t>
            </a:r>
            <a:r>
              <a:rPr lang="fr-FR" dirty="0" smtClean="0"/>
              <a:t>porté 10 mètres)</a:t>
            </a:r>
          </a:p>
          <a:p>
            <a:r>
              <a:rPr lang="fr-FR" dirty="0" smtClean="0"/>
              <a:t>Fréquence </a:t>
            </a:r>
            <a:r>
              <a:rPr lang="en-US" dirty="0" smtClean="0"/>
              <a:t>: 2.4 ~ 2.48 GHz</a:t>
            </a:r>
          </a:p>
          <a:p>
            <a:r>
              <a:rPr lang="en-US" dirty="0" smtClean="0"/>
              <a:t>Prix : 14.18€</a:t>
            </a:r>
          </a:p>
          <a:p>
            <a:r>
              <a:rPr lang="fr-FR" dirty="0" smtClean="0"/>
              <a:t>Tension d’alimentation : 3.0 ~ 3.6 V DC</a:t>
            </a:r>
          </a:p>
          <a:p>
            <a:r>
              <a:rPr lang="fr-FR" dirty="0" smtClean="0"/>
              <a:t>Courant consommé : Dépend du profil, de l’ordre de 30mA</a:t>
            </a:r>
          </a:p>
          <a:p>
            <a:r>
              <a:rPr lang="fr-FR" dirty="0" smtClean="0"/>
              <a:t>Protocol : A2DP (</a:t>
            </a:r>
            <a:r>
              <a:rPr lang="fr-FR" i="1" dirty="0" smtClean="0"/>
              <a:t>Advanced Audio Distribution Profile</a:t>
            </a:r>
            <a:r>
              <a:rPr lang="fr-FR" dirty="0" smtClean="0"/>
              <a:t>) </a:t>
            </a:r>
          </a:p>
          <a:p>
            <a:r>
              <a:rPr lang="fr-FR" dirty="0" smtClean="0"/>
              <a:t>	et peut être AVRCP (</a:t>
            </a:r>
            <a:r>
              <a:rPr lang="fr-FR" i="1" dirty="0" smtClean="0"/>
              <a:t>Audio </a:t>
            </a:r>
            <a:r>
              <a:rPr lang="fr-FR" i="1" dirty="0" err="1" smtClean="0"/>
              <a:t>Video</a:t>
            </a:r>
            <a:r>
              <a:rPr lang="fr-FR" i="1" dirty="0" smtClean="0"/>
              <a:t> </a:t>
            </a:r>
            <a:r>
              <a:rPr lang="fr-FR" i="1" dirty="0" err="1" smtClean="0"/>
              <a:t>Remote</a:t>
            </a:r>
            <a:r>
              <a:rPr lang="fr-FR" i="1" dirty="0" smtClean="0"/>
              <a:t> Control Profile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fr-FR" dirty="0" smtClean="0"/>
              <a:t>RN 52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8445" t="34563" r="30704" b="32529"/>
          <a:stretch>
            <a:fillRect/>
          </a:stretch>
        </p:blipFill>
        <p:spPr bwMode="auto">
          <a:xfrm>
            <a:off x="2411760" y="3501008"/>
            <a:ext cx="4357148" cy="2807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courbée vers le haut 7">
            <a:hlinkClick r:id="rId4" action="ppaction://hlinksldjump"/>
          </p:cNvPr>
          <p:cNvSpPr/>
          <p:nvPr/>
        </p:nvSpPr>
        <p:spPr>
          <a:xfrm>
            <a:off x="8244408" y="6021288"/>
            <a:ext cx="576064" cy="4320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-396552" y="0"/>
            <a:ext cx="633670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Schéma Bloc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19872" y="4221088"/>
            <a:ext cx="1368152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Batterie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788024" y="4437112"/>
            <a:ext cx="115212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843808" y="4653136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67744" y="443711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fr-FR" baseline="-25000" dirty="0" err="1" smtClean="0">
                <a:solidFill>
                  <a:schemeClr val="accent1">
                    <a:lumMod val="75000"/>
                  </a:schemeClr>
                </a:solidFill>
              </a:rPr>
              <a:t>elec</a:t>
            </a:r>
            <a:endParaRPr lang="fr-FR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4788024" y="4869160"/>
            <a:ext cx="115212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47864" y="2924944"/>
            <a:ext cx="1440160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Test de charge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4788024" y="3212976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4788024" y="3573016"/>
            <a:ext cx="36004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8" idx="1"/>
          </p:cNvCxnSpPr>
          <p:nvPr/>
        </p:nvCxnSpPr>
        <p:spPr>
          <a:xfrm flipH="1">
            <a:off x="2843808" y="3356992"/>
            <a:ext cx="50405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40152" y="4221088"/>
            <a:ext cx="14401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Appareil à recharger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355976" y="29969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TC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499992" y="3429000"/>
            <a:ext cx="3600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TC</a:t>
            </a:r>
            <a:endParaRPr lang="fr-FR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427984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B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499992" y="4653136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baseline="-250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fr-FR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619672" y="299695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Information</a:t>
            </a:r>
          </a:p>
          <a:p>
            <a:pPr algn="ctr"/>
            <a:r>
              <a:rPr lang="fr-FR" dirty="0" smtClean="0">
                <a:solidFill>
                  <a:srgbClr val="7030A0"/>
                </a:solidFill>
              </a:rPr>
              <a:t>lumineuse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2" name="Groupe 60"/>
          <p:cNvGrpSpPr/>
          <p:nvPr/>
        </p:nvGrpSpPr>
        <p:grpSpPr>
          <a:xfrm>
            <a:off x="285720" y="1214422"/>
            <a:ext cx="3024336" cy="1440160"/>
            <a:chOff x="5364658" y="1196752"/>
            <a:chExt cx="3024336" cy="1440160"/>
          </a:xfrm>
        </p:grpSpPr>
        <p:sp>
          <p:nvSpPr>
            <p:cNvPr id="52" name="Légende encadrée avec une bordure 2 51"/>
            <p:cNvSpPr/>
            <p:nvPr/>
          </p:nvSpPr>
          <p:spPr>
            <a:xfrm>
              <a:off x="5364658" y="1196752"/>
              <a:ext cx="3024336" cy="1440160"/>
            </a:xfrm>
            <a:prstGeom prst="accentBorderCallout2">
              <a:avLst>
                <a:gd name="adj1" fmla="val 19811"/>
                <a:gd name="adj2" fmla="val 102327"/>
                <a:gd name="adj3" fmla="val 19780"/>
                <a:gd name="adj4" fmla="val 116361"/>
                <a:gd name="adj5" fmla="val 113911"/>
                <a:gd name="adj6" fmla="val 1354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r>
                <a:rPr lang="fr-FR" sz="1200" dirty="0" smtClean="0">
                  <a:solidFill>
                    <a:srgbClr val="7030A0"/>
                  </a:solidFill>
                </a:rPr>
                <a:t>Information	</a:t>
              </a:r>
              <a:r>
                <a:rPr lang="fr-FR" sz="1200" dirty="0" smtClean="0">
                  <a:solidFill>
                    <a:srgbClr val="FF0000"/>
                  </a:solidFill>
                </a:rPr>
                <a:t>U</a:t>
              </a:r>
              <a:r>
                <a:rPr lang="fr-FR" sz="1200" baseline="-25000" dirty="0" smtClean="0">
                  <a:solidFill>
                    <a:srgbClr val="FF0000"/>
                  </a:solidFill>
                </a:rPr>
                <a:t>TC</a:t>
              </a:r>
            </a:p>
            <a:p>
              <a:r>
                <a:rPr lang="fr-FR" sz="1200" dirty="0" smtClean="0">
                  <a:solidFill>
                    <a:srgbClr val="7030A0"/>
                  </a:solidFill>
                </a:rPr>
                <a:t>Lumineuse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5LED &gt; 80%	5.4V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4LED &gt; 60%	5.35V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3LED &gt; 40%	5.33V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2LED &gt; 20%	5.27V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1LED &gt; 0%	5V</a:t>
              </a:r>
            </a:p>
            <a:p>
              <a:r>
                <a:rPr lang="fr-FR" sz="1200" dirty="0" smtClean="0">
                  <a:solidFill>
                    <a:schemeClr val="accent6">
                      <a:lumMod val="75000"/>
                    </a:schemeClr>
                  </a:solidFill>
                </a:rPr>
                <a:t>I</a:t>
              </a:r>
              <a:r>
                <a:rPr lang="fr-FR" sz="1200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TC</a:t>
              </a:r>
              <a:r>
                <a:rPr lang="fr-FR" sz="1200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1200" dirty="0" smtClean="0">
                  <a:solidFill>
                    <a:schemeClr val="tx1"/>
                  </a:solidFill>
                </a:rPr>
                <a:t>doit être le plus petit possible pour ne pas consommer trop de batterie</a:t>
              </a:r>
            </a:p>
            <a:p>
              <a:r>
                <a:rPr lang="fr-FR" sz="1200" dirty="0" smtClean="0">
                  <a:solidFill>
                    <a:schemeClr val="tx1"/>
                  </a:solidFill>
                </a:rPr>
                <a:t>Les LED s’allumeront à l’appuis de l'utilisateur sur un bouton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6770618" y="1323098"/>
              <a:ext cx="0" cy="11521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Légende encadrée avec une bordure 2 62"/>
          <p:cNvSpPr/>
          <p:nvPr/>
        </p:nvSpPr>
        <p:spPr>
          <a:xfrm>
            <a:off x="323528" y="5157192"/>
            <a:ext cx="3024336" cy="1224136"/>
          </a:xfrm>
          <a:prstGeom prst="accentBorderCallout2">
            <a:avLst>
              <a:gd name="adj1" fmla="val 72249"/>
              <a:gd name="adj2" fmla="val 102578"/>
              <a:gd name="adj3" fmla="val 72218"/>
              <a:gd name="adj4" fmla="val 118001"/>
              <a:gd name="adj5" fmla="val -905"/>
              <a:gd name="adj6" fmla="val 1240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Doit conserver un maximum de l’</a:t>
            </a:r>
            <a:r>
              <a:rPr lang="fr-FR" sz="1200" dirty="0" err="1" smtClean="0">
                <a:solidFill>
                  <a:schemeClr val="tx1"/>
                </a:solidFill>
              </a:rPr>
              <a:t>E</a:t>
            </a:r>
            <a:r>
              <a:rPr lang="fr-FR" sz="1200" baseline="-25000" dirty="0" err="1" smtClean="0">
                <a:solidFill>
                  <a:schemeClr val="tx1"/>
                </a:solidFill>
              </a:rPr>
              <a:t>elec</a:t>
            </a:r>
            <a:r>
              <a:rPr lang="fr-FR" sz="1200" dirty="0" smtClean="0">
                <a:solidFill>
                  <a:schemeClr val="tx1"/>
                </a:solidFill>
              </a:rPr>
              <a:t> fournie.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Matériaux: Li-Po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Rendement : 70% (Livre SI)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Capacité: 12Ah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U</a:t>
            </a:r>
            <a:r>
              <a:rPr lang="fr-FR" sz="1200" baseline="-25000" dirty="0" smtClean="0">
                <a:solidFill>
                  <a:srgbClr val="FF0000"/>
                </a:solidFill>
              </a:rPr>
              <a:t>B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: 5V</a:t>
            </a:r>
          </a:p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sz="1200" baseline="-250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: 1A (&amp; 2.1A)</a:t>
            </a:r>
            <a:endParaRPr lang="fr-FR" sz="1200" baseline="-250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86578" y="1785926"/>
            <a:ext cx="1440160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RN 52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rot="5400000" flipH="1" flipV="1">
            <a:off x="7144562" y="3571876"/>
            <a:ext cx="1856594" cy="7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5400000" flipH="1" flipV="1">
            <a:off x="4607719" y="3536157"/>
            <a:ext cx="17859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rot="5400000" flipH="1" flipV="1">
            <a:off x="4037009" y="3749677"/>
            <a:ext cx="2214578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643438" y="1785926"/>
            <a:ext cx="1440160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Abaisseur de tension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6072198" y="2071678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6072198" y="2428868"/>
            <a:ext cx="71438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égende encadrée avec une bordure 3 75"/>
          <p:cNvSpPr/>
          <p:nvPr/>
        </p:nvSpPr>
        <p:spPr>
          <a:xfrm>
            <a:off x="6072198" y="5572140"/>
            <a:ext cx="2286016" cy="1071570"/>
          </a:xfrm>
          <a:prstGeom prst="accentBorderCallout3">
            <a:avLst>
              <a:gd name="adj1" fmla="val 40585"/>
              <a:gd name="adj2" fmla="val 102836"/>
              <a:gd name="adj3" fmla="val 40982"/>
              <a:gd name="adj4" fmla="val 118397"/>
              <a:gd name="adj5" fmla="val -230563"/>
              <a:gd name="adj6" fmla="val 118397"/>
              <a:gd name="adj7" fmla="val -283541"/>
              <a:gd name="adj8" fmla="val 960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dirty="0" smtClean="0">
                <a:solidFill>
                  <a:srgbClr val="FF0000"/>
                </a:solidFill>
              </a:rPr>
              <a:t>U</a:t>
            </a:r>
            <a:r>
              <a:rPr lang="fr-FR" sz="1200" baseline="-25000" dirty="0" smtClean="0">
                <a:solidFill>
                  <a:srgbClr val="FF0000"/>
                </a:solidFill>
              </a:rPr>
              <a:t>RN</a:t>
            </a:r>
            <a:r>
              <a:rPr lang="fr-FR" sz="1200" dirty="0" smtClean="0">
                <a:solidFill>
                  <a:schemeClr val="tx1"/>
                </a:solidFill>
              </a:rPr>
              <a:t> = 3.3V</a:t>
            </a:r>
          </a:p>
          <a:p>
            <a:r>
              <a:rPr lang="fr-FR" sz="12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sz="1200" baseline="-25000" dirty="0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r>
              <a:rPr lang="fr-FR" sz="1200" dirty="0" smtClean="0">
                <a:solidFill>
                  <a:schemeClr val="tx1"/>
                </a:solidFill>
              </a:rPr>
              <a:t> ≈ 40mA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Reçoit la musique en Bluetooth, la décompresse et  fait  office de CNA. Protocol A2DP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6715140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</a:t>
            </a:r>
            <a:r>
              <a:rPr lang="fr-FR" baseline="-25000" dirty="0" smtClean="0">
                <a:solidFill>
                  <a:srgbClr val="FF0000"/>
                </a:solidFill>
              </a:rPr>
              <a:t>RN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15140" y="2217974"/>
            <a:ext cx="5000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fr-FR" baseline="-25000" dirty="0" smtClean="0">
                <a:solidFill>
                  <a:schemeClr val="accent6">
                    <a:lumMod val="75000"/>
                  </a:schemeClr>
                </a:solidFill>
              </a:rPr>
              <a:t>RN</a:t>
            </a:r>
            <a:endParaRPr lang="fr-FR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1" name="Connecteur droit avec flèche 80"/>
          <p:cNvCxnSpPr>
            <a:stCxn id="25" idx="3"/>
          </p:cNvCxnSpPr>
          <p:nvPr/>
        </p:nvCxnSpPr>
        <p:spPr>
          <a:xfrm flipV="1">
            <a:off x="8226738" y="2216142"/>
            <a:ext cx="702980" cy="18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8429652" y="1785926"/>
            <a:ext cx="71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Signal sonore</a:t>
            </a:r>
            <a:endParaRPr lang="fr-FR" sz="1200" dirty="0"/>
          </a:p>
        </p:txBody>
      </p:sp>
      <p:cxnSp>
        <p:nvCxnSpPr>
          <p:cNvPr id="91" name="Connecteur droit 90"/>
          <p:cNvCxnSpPr/>
          <p:nvPr/>
        </p:nvCxnSpPr>
        <p:spPr>
          <a:xfrm>
            <a:off x="7358082" y="4500570"/>
            <a:ext cx="714380" cy="158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égende encadrée avec une bordure 2 97"/>
          <p:cNvSpPr/>
          <p:nvPr/>
        </p:nvSpPr>
        <p:spPr>
          <a:xfrm>
            <a:off x="6357950" y="785794"/>
            <a:ext cx="2571768" cy="795508"/>
          </a:xfrm>
          <a:prstGeom prst="accentBorderCallout2">
            <a:avLst>
              <a:gd name="adj1" fmla="val 79040"/>
              <a:gd name="adj2" fmla="val -2262"/>
              <a:gd name="adj3" fmla="val 79010"/>
              <a:gd name="adj4" fmla="val -15908"/>
              <a:gd name="adj5" fmla="val 118120"/>
              <a:gd name="adj6" fmla="val -338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Doit abaisser la tension de 5V à 3.3V.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Doit consommer le mois possible.</a:t>
            </a:r>
          </a:p>
          <a:p>
            <a:r>
              <a:rPr lang="fr-FR" sz="1200" dirty="0" smtClean="0">
                <a:solidFill>
                  <a:schemeClr val="tx1"/>
                </a:solidFill>
              </a:rPr>
              <a:t>Un interrupteur permettra de l’allumer et de l’éteindre.</a:t>
            </a:r>
          </a:p>
        </p:txBody>
      </p:sp>
      <p:sp>
        <p:nvSpPr>
          <p:cNvPr id="99" name="ZoneTexte 98"/>
          <p:cNvSpPr txBox="1"/>
          <p:nvPr/>
        </p:nvSpPr>
        <p:spPr>
          <a:xfrm>
            <a:off x="7000892" y="32861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Bluetooth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Flèche courbée vers le haut 38">
            <a:hlinkClick r:id="rId2" action="ppaction://hlinksldjump"/>
          </p:cNvPr>
          <p:cNvSpPr/>
          <p:nvPr/>
        </p:nvSpPr>
        <p:spPr>
          <a:xfrm>
            <a:off x="4644008" y="5949280"/>
            <a:ext cx="504056" cy="3714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2285992"/>
            <a:ext cx="3000396" cy="1928826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Stocker et distribuer l’énergie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3071810"/>
            <a:ext cx="857256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72066" y="714356"/>
            <a:ext cx="3071834" cy="142876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Emettre de la musique à partir d’une source Bluetooth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5072066" y="2571744"/>
            <a:ext cx="3071834" cy="1428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Mettre à disposition l’</a:t>
            </a:r>
            <a:r>
              <a:rPr lang="fr-FR" b="1" dirty="0"/>
              <a:t>é</a:t>
            </a:r>
            <a:r>
              <a:rPr lang="fr-FR" b="1" dirty="0" smtClean="0"/>
              <a:t>nergie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5072066" y="4714884"/>
            <a:ext cx="3071834" cy="1428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Indiquer l’autonomie restante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285984" y="285749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85984" y="357187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1465241" y="3321049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643042" y="335756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1"/>
          </p:cNvCxnSpPr>
          <p:nvPr/>
        </p:nvCxnSpPr>
        <p:spPr>
          <a:xfrm rot="10800000" flipV="1">
            <a:off x="1928794" y="3000372"/>
            <a:ext cx="357190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1" idx="1"/>
          </p:cNvCxnSpPr>
          <p:nvPr/>
        </p:nvCxnSpPr>
        <p:spPr>
          <a:xfrm rot="10800000">
            <a:off x="1928794" y="3571876"/>
            <a:ext cx="357190" cy="14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85918" y="4429132"/>
            <a:ext cx="1643074" cy="1143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Commander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2143108" y="4857760"/>
            <a:ext cx="1000132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Bouton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rot="5400000">
            <a:off x="1250927" y="4464851"/>
            <a:ext cx="135652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1928794" y="5143512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5" idx="2"/>
          </p:cNvCxnSpPr>
          <p:nvPr/>
        </p:nvCxnSpPr>
        <p:spPr>
          <a:xfrm rot="5400000">
            <a:off x="142844" y="4643446"/>
            <a:ext cx="21431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214414" y="5715016"/>
            <a:ext cx="4143404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30" idx="3"/>
          </p:cNvCxnSpPr>
          <p:nvPr/>
        </p:nvCxnSpPr>
        <p:spPr>
          <a:xfrm rot="10800000">
            <a:off x="3143240" y="5143512"/>
            <a:ext cx="85725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://www.clipart-fr.com/data/clipart/fleches/clipart_fleches_03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4714884"/>
            <a:ext cx="642942" cy="749787"/>
          </a:xfrm>
          <a:prstGeom prst="rect">
            <a:avLst/>
          </a:prstGeom>
          <a:noFill/>
        </p:spPr>
      </p:pic>
      <p:pic>
        <p:nvPicPr>
          <p:cNvPr id="12292" name="Picture 4" descr="Musique, Icône, Note, Notes, Huit, Thème, A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52" y="1428736"/>
            <a:ext cx="438339" cy="500066"/>
          </a:xfrm>
          <a:prstGeom prst="rect">
            <a:avLst/>
          </a:prstGeom>
          <a:noFill/>
        </p:spPr>
      </p:pic>
      <p:cxnSp>
        <p:nvCxnSpPr>
          <p:cNvPr id="61" name="Connecteur droit avec flèche 60"/>
          <p:cNvCxnSpPr>
            <a:stCxn id="104" idx="3"/>
            <a:endCxn id="12292" idx="1"/>
          </p:cNvCxnSpPr>
          <p:nvPr/>
        </p:nvCxnSpPr>
        <p:spPr>
          <a:xfrm>
            <a:off x="7786710" y="1678769"/>
            <a:ext cx="64294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4" name="Picture 6" descr="http://www.booster-mon-pc.com/images/icon_eclai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29652" y="3000372"/>
            <a:ext cx="571504" cy="571504"/>
          </a:xfrm>
          <a:prstGeom prst="rect">
            <a:avLst/>
          </a:prstGeom>
          <a:noFill/>
        </p:spPr>
      </p:pic>
      <p:cxnSp>
        <p:nvCxnSpPr>
          <p:cNvPr id="66" name="Connecteur droit avec flèche 65"/>
          <p:cNvCxnSpPr>
            <a:endCxn id="12294" idx="1"/>
          </p:cNvCxnSpPr>
          <p:nvPr/>
        </p:nvCxnSpPr>
        <p:spPr>
          <a:xfrm>
            <a:off x="7286644" y="328612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8" descr="http://www.svstechnology.com/Scripts/Museum/css/images/info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5286388"/>
            <a:ext cx="500066" cy="500066"/>
          </a:xfrm>
          <a:prstGeom prst="rect">
            <a:avLst/>
          </a:prstGeom>
          <a:noFill/>
        </p:spPr>
      </p:pic>
      <p:cxnSp>
        <p:nvCxnSpPr>
          <p:cNvPr id="68" name="Connecteur droit avec flèche 67"/>
          <p:cNvCxnSpPr/>
          <p:nvPr/>
        </p:nvCxnSpPr>
        <p:spPr>
          <a:xfrm flipV="1">
            <a:off x="7929586" y="5572140"/>
            <a:ext cx="500066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00760" y="3071810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8A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USB</a:t>
            </a:r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4429124" y="3286124"/>
            <a:ext cx="157163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/>
          <p:nvPr/>
        </p:nvCxnSpPr>
        <p:spPr>
          <a:xfrm>
            <a:off x="3071802" y="3714752"/>
            <a:ext cx="2286016" cy="1714512"/>
          </a:xfrm>
          <a:prstGeom prst="bentConnector3">
            <a:avLst>
              <a:gd name="adj1" fmla="val 5980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57818" y="5286388"/>
            <a:ext cx="1500198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Comparateur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LM324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86644" y="5286388"/>
            <a:ext cx="642942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LEDs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3" name="Connecteur droit avec flèche 92"/>
          <p:cNvCxnSpPr>
            <a:endCxn id="88" idx="1"/>
          </p:cNvCxnSpPr>
          <p:nvPr/>
        </p:nvCxnSpPr>
        <p:spPr>
          <a:xfrm flipV="1">
            <a:off x="6858016" y="5572140"/>
            <a:ext cx="428628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10" idx="3"/>
          </p:cNvCxnSpPr>
          <p:nvPr/>
        </p:nvCxnSpPr>
        <p:spPr>
          <a:xfrm flipV="1">
            <a:off x="3071802" y="1857364"/>
            <a:ext cx="2286016" cy="1143008"/>
          </a:xfrm>
          <a:prstGeom prst="bentConnector3">
            <a:avLst>
              <a:gd name="adj1" fmla="val 5941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4286248" y="3143248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357818" y="1428736"/>
            <a:ext cx="1000132" cy="5000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6786578" y="1357298"/>
            <a:ext cx="1000132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Haut parleur</a:t>
            </a:r>
            <a:endParaRPr lang="fr-FR" dirty="0"/>
          </a:p>
        </p:txBody>
      </p:sp>
      <p:cxnSp>
        <p:nvCxnSpPr>
          <p:cNvPr id="111" name="Connecteur en angle 110"/>
          <p:cNvCxnSpPr/>
          <p:nvPr/>
        </p:nvCxnSpPr>
        <p:spPr>
          <a:xfrm>
            <a:off x="3571868" y="785794"/>
            <a:ext cx="1785950" cy="785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http://inwallspeakers1.com/wp-content/uploads/2013/11/bluetooth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428604"/>
            <a:ext cx="785818" cy="785818"/>
          </a:xfrm>
          <a:prstGeom prst="rect">
            <a:avLst/>
          </a:prstGeom>
          <a:noFill/>
        </p:spPr>
      </p:pic>
      <p:cxnSp>
        <p:nvCxnSpPr>
          <p:cNvPr id="119" name="Connecteur droit avec flèche 118"/>
          <p:cNvCxnSpPr>
            <a:stCxn id="103" idx="3"/>
            <a:endCxn id="104" idx="1"/>
          </p:cNvCxnSpPr>
          <p:nvPr/>
        </p:nvCxnSpPr>
        <p:spPr>
          <a:xfrm>
            <a:off x="6357950" y="1678769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71504"/>
            <a:ext cx="6215106" cy="4643470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Stocker et distribuer l’énergie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2428892"/>
            <a:ext cx="2143140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Stocker / Alimenter</a:t>
            </a:r>
          </a:p>
          <a:p>
            <a:pPr algn="ctr"/>
            <a:endParaRPr lang="fr-FR" b="1" dirty="0"/>
          </a:p>
          <a:p>
            <a:pPr algn="ctr"/>
            <a:r>
              <a:rPr lang="fr-FR" dirty="0" smtClean="0"/>
              <a:t>Batterie Li-po</a:t>
            </a:r>
          </a:p>
          <a:p>
            <a:pPr algn="ctr"/>
            <a:r>
              <a:rPr lang="fr-FR" dirty="0" smtClean="0"/>
              <a:t>12Ah, 3.7V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429520" y="500042"/>
            <a:ext cx="1500198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/>
              <a:t>Emettre de la musique à partir d’une source Bluetooth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429520" y="3143248"/>
            <a:ext cx="150019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Mettre à disposition l’</a:t>
            </a:r>
            <a:r>
              <a:rPr lang="fr-FR" sz="1600" b="1" dirty="0"/>
              <a:t>é</a:t>
            </a:r>
            <a:r>
              <a:rPr lang="fr-FR" sz="1600" b="1" dirty="0" smtClean="0"/>
              <a:t>nergie</a:t>
            </a:r>
            <a:endParaRPr lang="fr-FR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429520" y="5715016"/>
            <a:ext cx="1500198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Indiquer l’autonomie restante</a:t>
            </a:r>
            <a:endParaRPr lang="fr-FR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4071934" y="3286148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Convertisseur </a:t>
            </a:r>
            <a:r>
              <a:rPr lang="fr-FR" dirty="0" err="1" smtClean="0"/>
              <a:t>Boost</a:t>
            </a:r>
            <a:endParaRPr lang="fr-FR" dirty="0" smtClean="0"/>
          </a:p>
          <a:p>
            <a:pPr algn="ctr"/>
            <a:r>
              <a:rPr lang="fr-FR" dirty="0" smtClean="0"/>
              <a:t>XL6009 / TPS55330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71934" y="1357322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Régulateur LDO</a:t>
            </a:r>
            <a:endParaRPr lang="fr-FR" dirty="0"/>
          </a:p>
          <a:p>
            <a:pPr algn="ctr"/>
            <a:r>
              <a:rPr lang="fr-FR" dirty="0" smtClean="0"/>
              <a:t>TLV70033DDCT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2215340" y="2999602"/>
            <a:ext cx="2571768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00364" y="3071834"/>
            <a:ext cx="50006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1" idx="1"/>
          </p:cNvCxnSpPr>
          <p:nvPr/>
        </p:nvCxnSpPr>
        <p:spPr>
          <a:xfrm flipV="1">
            <a:off x="3500430" y="1964545"/>
            <a:ext cx="571504" cy="25003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0" idx="1"/>
          </p:cNvCxnSpPr>
          <p:nvPr/>
        </p:nvCxnSpPr>
        <p:spPr>
          <a:xfrm>
            <a:off x="3500430" y="3571900"/>
            <a:ext cx="571504" cy="321471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1" idx="3"/>
            <a:endCxn id="7" idx="1"/>
          </p:cNvCxnSpPr>
          <p:nvPr/>
        </p:nvCxnSpPr>
        <p:spPr>
          <a:xfrm flipV="1">
            <a:off x="6143636" y="964389"/>
            <a:ext cx="1285884" cy="1000156"/>
          </a:xfrm>
          <a:prstGeom prst="bentConnector3">
            <a:avLst>
              <a:gd name="adj1" fmla="val 73132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3"/>
            <a:endCxn id="8" idx="1"/>
          </p:cNvCxnSpPr>
          <p:nvPr/>
        </p:nvCxnSpPr>
        <p:spPr>
          <a:xfrm flipV="1">
            <a:off x="6143636" y="3536157"/>
            <a:ext cx="1285884" cy="357214"/>
          </a:xfrm>
          <a:prstGeom prst="bentConnector3">
            <a:avLst>
              <a:gd name="adj1" fmla="val 7227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5928528" y="5000636"/>
            <a:ext cx="228681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072330" y="6143644"/>
            <a:ext cx="357190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143636" y="16430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3.3V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215074" y="35719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5V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rot="5400000" flipH="1" flipV="1">
            <a:off x="2858282" y="4929198"/>
            <a:ext cx="1285090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57554" y="5572140"/>
            <a:ext cx="1500198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Commander</a:t>
            </a:r>
            <a:endParaRPr lang="fr-FR" sz="1400" b="1" dirty="0"/>
          </a:p>
        </p:txBody>
      </p:sp>
      <p:cxnSp>
        <p:nvCxnSpPr>
          <p:cNvPr id="113" name="Connecteur droit 112"/>
          <p:cNvCxnSpPr>
            <a:stCxn id="5" idx="2"/>
          </p:cNvCxnSpPr>
          <p:nvPr/>
        </p:nvCxnSpPr>
        <p:spPr>
          <a:xfrm rot="5400000">
            <a:off x="535765" y="5036367"/>
            <a:ext cx="27860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28794" y="6429396"/>
            <a:ext cx="550072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500034" y="492919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Tension batterie</a:t>
            </a:r>
            <a:endParaRPr lang="fr-FR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sldjump"/>
              </a:rPr>
              <a:t>Test</a:t>
            </a:r>
            <a:endParaRPr lang="fr-F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 smtClean="0"/>
          </a:p>
          <a:p>
            <a:r>
              <a:rPr lang="fr-FR" dirty="0" smtClean="0">
                <a:hlinkClick r:id="rId3" action="ppaction://hlinksldjump"/>
              </a:rPr>
              <a:t>Une solution : RN52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>
                <a:hlinkClick r:id="rId4" action="ppaction://hlinksldjump"/>
              </a:rPr>
              <a:t>Bilan sous forme de Schéma bloc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de test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de la RN52 et batterie ; étude pour la création du testeur de charge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500" dirty="0" smtClean="0"/>
              <a:t>Justifier le choix d’un protocole expérimental</a:t>
            </a:r>
            <a:endParaRPr lang="fr-FR" sz="25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RN52, Batterie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grandeurs spécifiques (d’entrée, sortie, matière d’œuvre, etc.) sont correctement identifiées </a:t>
            </a:r>
          </a:p>
          <a:p>
            <a:r>
              <a:rPr lang="fr-FR" dirty="0" smtClean="0"/>
              <a:t>Les éléments de la chaîne sont correctement identifiés </a:t>
            </a:r>
          </a:p>
          <a:p>
            <a:r>
              <a:rPr lang="fr-FR" dirty="0" smtClean="0"/>
              <a:t>Les choix et réglages des capteurs et appareils de mesure sont correctement explicités </a:t>
            </a:r>
          </a:p>
          <a:p>
            <a:r>
              <a:rPr lang="fr-FR" smtClean="0"/>
              <a:t>Un </a:t>
            </a:r>
            <a:r>
              <a:rPr lang="fr-FR" dirty="0" smtClean="0"/>
              <a:t>protocole expérimental adapté de recueil de résultats est conçu ou complété, validé et mis </a:t>
            </a:r>
          </a:p>
          <a:p>
            <a:r>
              <a:rPr lang="fr-FR" dirty="0" smtClean="0"/>
              <a:t>en œuvre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Première charge de la batterie</a:t>
            </a:r>
          </a:p>
          <a:p>
            <a:r>
              <a:rPr lang="fr-FR" sz="2800" dirty="0" smtClean="0"/>
              <a:t>Création d’une courbe de décharge</a:t>
            </a:r>
          </a:p>
          <a:p>
            <a:pPr lvl="1"/>
            <a:r>
              <a:rPr lang="fr-FR" sz="2400" dirty="0" smtClean="0"/>
              <a:t>Mesure toutes les x min à l’aide d’</a:t>
            </a:r>
            <a:r>
              <a:rPr lang="fr-FR" sz="2400" dirty="0" err="1" smtClean="0"/>
              <a:t>ampermètre</a:t>
            </a:r>
            <a:r>
              <a:rPr lang="fr-FR" sz="2400" dirty="0" smtClean="0"/>
              <a:t>/voltmètre</a:t>
            </a:r>
          </a:p>
          <a:p>
            <a:pPr lvl="1"/>
            <a:r>
              <a:rPr lang="fr-FR" sz="2400" dirty="0" smtClean="0"/>
              <a:t>Traçage d’une courbe pour </a:t>
            </a:r>
            <a:r>
              <a:rPr lang="fr-FR" sz="2400" dirty="0" smtClean="0">
                <a:hlinkClick r:id="rId2" action="ppaction://hlinksldjump"/>
              </a:rPr>
              <a:t>vérifier ce que l’on avait trouvé</a:t>
            </a:r>
            <a:endParaRPr lang="fr-FR" sz="2400" dirty="0" smtClean="0"/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dirty="0" smtClean="0"/>
              <a:t>			     (insérer le graphique)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500" dirty="0" smtClean="0"/>
              <a:t>Mettre en œuvre un protocole expérimental</a:t>
            </a:r>
            <a:endParaRPr lang="fr-FR" sz="25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Mise en application des protocoles présentés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capteurs et appareils de mesure sont correctement mis en œuvre </a:t>
            </a:r>
          </a:p>
          <a:p>
            <a:r>
              <a:rPr lang="fr-FR" dirty="0" smtClean="0"/>
              <a:t>Le système étudié est correctement mis en œuvre </a:t>
            </a:r>
          </a:p>
          <a:p>
            <a:r>
              <a:rPr lang="fr-FR" dirty="0" smtClean="0"/>
              <a:t>Les règles de sécurité sont connues et respectées </a:t>
            </a:r>
          </a:p>
          <a:p>
            <a:r>
              <a:rPr lang="fr-FR" dirty="0" smtClean="0"/>
              <a:t>Le protocole d’essai est respecté</a:t>
            </a:r>
          </a:p>
          <a:p>
            <a:r>
              <a:rPr lang="fr-FR" dirty="0" smtClean="0"/>
              <a:t>Les méthodes et outils de traitement sont cohérents avec le problème posé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Les capteurs et appareils de mesure sont correctement mis en œuvre </a:t>
            </a:r>
          </a:p>
          <a:p>
            <a:r>
              <a:rPr lang="fr-FR" dirty="0" smtClean="0"/>
              <a:t>Le système étudié est correctement mis en œuvre </a:t>
            </a:r>
          </a:p>
          <a:p>
            <a:r>
              <a:rPr lang="fr-FR" dirty="0" smtClean="0"/>
              <a:t>Les règles de sécurité sont connues et respectées </a:t>
            </a:r>
          </a:p>
          <a:p>
            <a:r>
              <a:rPr lang="fr-FR" dirty="0" smtClean="0"/>
              <a:t>Le protocole d’essai est respecté</a:t>
            </a:r>
          </a:p>
          <a:p>
            <a:r>
              <a:rPr lang="fr-FR" dirty="0" smtClean="0"/>
              <a:t>Les méthodes et outils de traitement sont cohérents avec le problème posé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568</Words>
  <Application>Microsoft Office PowerPoint</Application>
  <PresentationFormat>Affichage à l'écran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SI</vt:lpstr>
      <vt:lpstr>Résumé </vt:lpstr>
      <vt:lpstr>Phase de test</vt:lpstr>
      <vt:lpstr>Justifier le choix d’un protocole expérimental</vt:lpstr>
      <vt:lpstr>RN52</vt:lpstr>
      <vt:lpstr>Batterie</vt:lpstr>
      <vt:lpstr>Mettre en œuvre un protocole expérimental</vt:lpstr>
      <vt:lpstr>RN52</vt:lpstr>
      <vt:lpstr>Batterie</vt:lpstr>
      <vt:lpstr>Q&amp;A</vt:lpstr>
      <vt:lpstr>Test</vt:lpstr>
      <vt:lpstr>Test</vt:lpstr>
      <vt:lpstr>Test de charge </vt:lpstr>
      <vt:lpstr>RN 52</vt:lpstr>
      <vt:lpstr>Schéma Bloc</vt:lpstr>
      <vt:lpstr>Diapositive 16</vt:lpstr>
      <vt:lpstr>Diapositive 17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</dc:title>
  <dc:creator>molym</dc:creator>
  <cp:lastModifiedBy>Martin</cp:lastModifiedBy>
  <cp:revision>27</cp:revision>
  <dcterms:created xsi:type="dcterms:W3CDTF">2014-03-24T14:03:50Z</dcterms:created>
  <dcterms:modified xsi:type="dcterms:W3CDTF">2014-04-02T16:41:43Z</dcterms:modified>
</cp:coreProperties>
</file>