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4" r:id="rId4"/>
    <p:sldId id="258" r:id="rId5"/>
    <p:sldId id="286" r:id="rId6"/>
    <p:sldId id="290" r:id="rId7"/>
    <p:sldId id="291" r:id="rId8"/>
    <p:sldId id="292" r:id="rId9"/>
    <p:sldId id="297" r:id="rId10"/>
    <p:sldId id="293" r:id="rId11"/>
    <p:sldId id="279" r:id="rId12"/>
    <p:sldId id="277" r:id="rId13"/>
    <p:sldId id="287" r:id="rId14"/>
    <p:sldId id="280" r:id="rId15"/>
    <p:sldId id="288" r:id="rId16"/>
    <p:sldId id="282" r:id="rId17"/>
    <p:sldId id="283" r:id="rId18"/>
    <p:sldId id="272" r:id="rId19"/>
    <p:sldId id="259" r:id="rId20"/>
    <p:sldId id="260" r:id="rId21"/>
    <p:sldId id="262" r:id="rId22"/>
    <p:sldId id="289" r:id="rId23"/>
    <p:sldId id="274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707" autoAdjust="0"/>
  </p:normalViewPr>
  <p:slideViewPr>
    <p:cSldViewPr>
      <p:cViewPr>
        <p:scale>
          <a:sx n="66" d="100"/>
          <a:sy n="66" d="100"/>
        </p:scale>
        <p:origin x="-1326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F78E-E1BC-407D-A4D3-3272DA43BE3F}" type="datetimeFigureOut">
              <a:rPr lang="fr-FR" smtClean="0"/>
              <a:pPr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124-n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lsemi.com/datasheet/XL6009%20datasheet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tps55330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lit/ds/slvsa00d/slvsa00d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Sac à dos multimédia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928662" y="142852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/>
              <a:t>Test de charge</a:t>
            </a:r>
            <a:endParaRPr lang="fr-FR" sz="4000" u="sng" dirty="0"/>
          </a:p>
        </p:txBody>
      </p:sp>
      <p:pic>
        <p:nvPicPr>
          <p:cNvPr id="1026" name="Picture 2" descr="O:\SI\ISIS\Nouveau Image bitmap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704856" cy="2966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3" name="ZoneTexte 192"/>
          <p:cNvSpPr txBox="1"/>
          <p:nvPr/>
        </p:nvSpPr>
        <p:spPr>
          <a:xfrm>
            <a:off x="251520" y="393305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Composant :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39552" y="4437112"/>
            <a:ext cx="614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Doit comparer 2 tensions</a:t>
            </a:r>
          </a:p>
          <a:p>
            <a:endParaRPr lang="fr-FR" dirty="0" smtClean="0"/>
          </a:p>
          <a:p>
            <a:r>
              <a:rPr lang="fr-FR" dirty="0" smtClean="0"/>
              <a:t>LM324 : </a:t>
            </a:r>
            <a:r>
              <a:rPr lang="fr-FR" dirty="0" err="1" smtClean="0"/>
              <a:t>Datasheet</a:t>
            </a:r>
            <a:r>
              <a:rPr lang="fr-FR" dirty="0" smtClean="0"/>
              <a:t> (</a:t>
            </a:r>
            <a:r>
              <a:rPr lang="fr-FR" sz="1400" dirty="0" smtClean="0">
                <a:hlinkClick r:id="rId3"/>
              </a:rPr>
              <a:t>http://www.ti.com/lit/ds/symlink/lm124-n.pdf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haut-parleurs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5076056" y="260648"/>
            <a:ext cx="326436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044358" y="475922"/>
            <a:ext cx="2298254" cy="172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haut-parleurs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Quelles sont les critères de choix ?</a:t>
            </a:r>
          </a:p>
          <a:p>
            <a:r>
              <a:rPr lang="fr-FR" dirty="0" smtClean="0"/>
              <a:t>Quelles étaient nos possibilités ?</a:t>
            </a:r>
          </a:p>
          <a:p>
            <a:r>
              <a:rPr lang="fr-FR" dirty="0" smtClean="0"/>
              <a:t>Pourquoi a-t-on choisi ceux-là ?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65104"/>
            <a:ext cx="25922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haut-parleurs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Quelles sont les critères de choix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hauts parleurs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critères sélectionnés sont les suivants:</a:t>
            </a:r>
          </a:p>
          <a:p>
            <a:pPr lvl="1"/>
            <a:r>
              <a:rPr lang="fr-FR" dirty="0" smtClean="0"/>
              <a:t>La capacité en Hertz des HP (qualité du son)</a:t>
            </a:r>
          </a:p>
          <a:p>
            <a:pPr lvl="1"/>
            <a:r>
              <a:rPr lang="fr-FR" dirty="0" smtClean="0"/>
              <a:t>La puissance du son en dB (Volume min et max possible tout en gardant un son correct)</a:t>
            </a:r>
          </a:p>
          <a:p>
            <a:pPr lvl="1"/>
            <a:r>
              <a:rPr lang="fr-FR" dirty="0" smtClean="0"/>
              <a:t>Le poids des HP</a:t>
            </a:r>
          </a:p>
          <a:p>
            <a:pPr lvl="1"/>
            <a:r>
              <a:rPr lang="fr-FR" dirty="0" smtClean="0"/>
              <a:t>Le prix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haut-parleurs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possibilités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</a:t>
            </a:r>
            <a:r>
              <a:rPr lang="fr-FR" u="sng" dirty="0" smtClean="0"/>
              <a:t>haut-parleurs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Haut-parleurs du lycée: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0" y="2204864"/>
            <a:ext cx="4788024" cy="1800200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Qualité de son faible (250-12.000Hz)</a:t>
            </a:r>
          </a:p>
          <a:p>
            <a:pPr lvl="1"/>
            <a:r>
              <a:rPr lang="fr-FR" dirty="0" smtClean="0"/>
              <a:t>Puissance </a:t>
            </a:r>
            <a:r>
              <a:rPr lang="fr-FR" dirty="0" smtClean="0"/>
              <a:t>correcte </a:t>
            </a:r>
            <a:r>
              <a:rPr lang="fr-FR" dirty="0" smtClean="0"/>
              <a:t>(6</a:t>
            </a:r>
            <a:r>
              <a:rPr lang="el-GR" dirty="0" smtClean="0"/>
              <a:t>Ω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Poids: 150g</a:t>
            </a:r>
          </a:p>
          <a:p>
            <a:pPr lvl="1"/>
            <a:r>
              <a:rPr lang="fr-FR" dirty="0" smtClean="0"/>
              <a:t>Gratuit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Haut-parleurs </a:t>
            </a:r>
            <a:r>
              <a:rPr lang="fr-FR" dirty="0" err="1" smtClean="0"/>
              <a:t>Visaton</a:t>
            </a:r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355977" y="2174875"/>
            <a:ext cx="4608512" cy="1614165"/>
          </a:xfrm>
        </p:spPr>
        <p:txBody>
          <a:bodyPr>
            <a:normAutofit fontScale="92500"/>
          </a:bodyPr>
          <a:lstStyle/>
          <a:p>
            <a:pPr lvl="1"/>
            <a:r>
              <a:rPr lang="fr-FR" dirty="0" smtClean="0"/>
              <a:t>Qualité de son élevée (120-20.000Hz)</a:t>
            </a:r>
          </a:p>
          <a:p>
            <a:pPr lvl="1"/>
            <a:r>
              <a:rPr lang="fr-FR" smtClean="0"/>
              <a:t>Puissance </a:t>
            </a:r>
            <a:r>
              <a:rPr lang="fr-FR" smtClean="0"/>
              <a:t>correcte </a:t>
            </a:r>
            <a:r>
              <a:rPr lang="fr-FR" dirty="0" smtClean="0"/>
              <a:t>(8</a:t>
            </a:r>
            <a:r>
              <a:rPr lang="el-GR" dirty="0" smtClean="0"/>
              <a:t>Ω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Poids: 375g</a:t>
            </a:r>
          </a:p>
          <a:p>
            <a:pPr lvl="1"/>
            <a:r>
              <a:rPr lang="fr-FR" dirty="0" smtClean="0"/>
              <a:t>Prix:  13€/u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87824" y="400506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Haut-parleurs 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619672" y="4581128"/>
            <a:ext cx="55446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fr-FR" dirty="0" err="1" smtClean="0"/>
              <a:t>Célestion</a:t>
            </a:r>
            <a:r>
              <a:rPr lang="fr-FR" dirty="0" smtClean="0"/>
              <a:t> Vintage 30 </a:t>
            </a:r>
            <a:r>
              <a:rPr lang="fr-FR" sz="800" dirty="0" smtClean="0"/>
              <a:t>(http://www.toutlehautparleur.com/media/catalog/product/datasheet/celestion/G12%20V%2030-8.pdf)</a:t>
            </a:r>
          </a:p>
          <a:p>
            <a:pPr>
              <a:buSzPct val="100000"/>
              <a:buFont typeface="Calibri" pitchFamily="34" charset="0"/>
              <a:buChar char="—"/>
            </a:pPr>
            <a:r>
              <a:rPr lang="fr-FR" dirty="0" smtClean="0"/>
              <a:t> Qualité de son excellente</a:t>
            </a:r>
          </a:p>
          <a:p>
            <a:pPr>
              <a:buSzPct val="100000"/>
              <a:buFont typeface="Calibri" pitchFamily="34" charset="0"/>
              <a:buChar char="—"/>
            </a:pPr>
            <a:r>
              <a:rPr lang="fr-FR" dirty="0" smtClean="0"/>
              <a:t>Puissance correcte (8</a:t>
            </a:r>
            <a:r>
              <a:rPr lang="el-GR" dirty="0" smtClean="0"/>
              <a:t>Ω</a:t>
            </a:r>
            <a:r>
              <a:rPr lang="fr-FR" dirty="0" smtClean="0"/>
              <a:t>)</a:t>
            </a:r>
          </a:p>
          <a:p>
            <a:pPr>
              <a:buSzPct val="100000"/>
              <a:buFont typeface="Calibri" pitchFamily="34" charset="0"/>
              <a:buChar char="—"/>
            </a:pPr>
            <a:r>
              <a:rPr lang="fr-FR" dirty="0" smtClean="0"/>
              <a:t>Poids: 5.17kg</a:t>
            </a:r>
          </a:p>
          <a:p>
            <a:pPr>
              <a:buSzPct val="100000"/>
              <a:buFont typeface="Calibri" pitchFamily="34" charset="0"/>
              <a:buChar char="—"/>
            </a:pPr>
            <a:r>
              <a:rPr lang="fr-FR" dirty="0" smtClean="0"/>
              <a:t>Prix: 81.76€/u</a:t>
            </a:r>
          </a:p>
          <a:p>
            <a:pPr>
              <a:buSzPct val="100000"/>
              <a:buFont typeface="Calibri" pitchFamily="34" charset="0"/>
              <a:buChar char="—"/>
            </a:pPr>
            <a:endParaRPr lang="fr-FR" dirty="0"/>
          </a:p>
        </p:txBody>
      </p:sp>
      <p:pic>
        <p:nvPicPr>
          <p:cNvPr id="11" name="Image 10" descr="g12_v_30-8_1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229200"/>
            <a:ext cx="1362472" cy="13624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haut-parleurs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les haut-parleurs </a:t>
            </a:r>
            <a:r>
              <a:rPr lang="fr-FR" dirty="0" err="1" smtClean="0"/>
              <a:t>Visaton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Les critères sonores (avec un son de qualité supérieure) répondent au cahier des charges, permettant un confort pour l’utilisateur.</a:t>
            </a:r>
          </a:p>
          <a:p>
            <a:pPr lvl="1"/>
            <a:r>
              <a:rPr lang="fr-FR" dirty="0" smtClean="0"/>
              <a:t>Le prix est aussi à prendre en compte (le sac doit rester dans les moyens des personnes de la classe moyenne) ainsi que le poids qui n’est pas un critère négligeable .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r>
              <a:rPr lang="fr-FR" b="1" u="sng" dirty="0" smtClean="0"/>
              <a:t>Q&amp;A</a:t>
            </a:r>
            <a:endParaRPr lang="fr-F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pic>
        <p:nvPicPr>
          <p:cNvPr id="4" name="Picture 3" descr="P:\SI\Photo Test USB\Photo 57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3568" y="2204864"/>
            <a:ext cx="3601274" cy="2703643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18595" t="59724" r="25619" b="20970"/>
          <a:stretch>
            <a:fillRect/>
          </a:stretch>
        </p:blipFill>
        <p:spPr bwMode="auto">
          <a:xfrm>
            <a:off x="4427984" y="2492896"/>
            <a:ext cx="4543423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Rappel fonctionnel</a:t>
            </a:r>
            <a:endParaRPr lang="fr-FR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118" t="38816" r="26135" b="24591"/>
          <a:stretch>
            <a:fillRect/>
          </a:stretch>
        </p:blipFill>
        <p:spPr bwMode="auto">
          <a:xfrm>
            <a:off x="855761" y="1988840"/>
            <a:ext cx="77486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899592" y="1412776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Bête à corne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071570"/>
          </a:xfrm>
        </p:spPr>
        <p:txBody>
          <a:bodyPr/>
          <a:lstStyle/>
          <a:p>
            <a:r>
              <a:rPr lang="fr-FR" u="sng" dirty="0" smtClean="0"/>
              <a:t>Test</a:t>
            </a:r>
            <a:endParaRPr lang="fr-FR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3645024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 nombreux teste on été nécessaire pour obtenir ces résultats et essayé de rechargé aussi le S3 et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 err="1" smtClean="0"/>
              <a:t>Galaxy</a:t>
            </a:r>
            <a:r>
              <a:rPr lang="fr-FR" dirty="0" smtClean="0"/>
              <a:t> Tab 2. Malheureusement, c’est la résistance de notre installation qui poserai problème.</a:t>
            </a:r>
          </a:p>
          <a:p>
            <a:endParaRPr lang="fr-FR" dirty="0" smtClean="0"/>
          </a:p>
          <a:p>
            <a:r>
              <a:rPr lang="fr-FR" u="sng" dirty="0" smtClean="0"/>
              <a:t>La batterie:</a:t>
            </a:r>
          </a:p>
          <a:p>
            <a:r>
              <a:rPr lang="fr-FR" dirty="0" smtClean="0"/>
              <a:t>	Tension ≥ 5V</a:t>
            </a:r>
          </a:p>
          <a:p>
            <a:r>
              <a:rPr lang="fr-FR" dirty="0" smtClean="0"/>
              <a:t>	≈2V entre les bornes data est la borne GND (U1 et U2)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51520" y="1340768"/>
          <a:ext cx="8572560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86016"/>
                <a:gridCol w="2357454"/>
                <a:gridCol w="3929090"/>
              </a:tblGrid>
              <a:tr h="28575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Appareil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Observation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A1</a:t>
                      </a:r>
                      <a:endParaRPr lang="fr-FR" sz="1800" dirty="0"/>
                    </a:p>
                  </a:txBody>
                  <a:tcPr/>
                </a:tc>
              </a:tr>
              <a:tr h="343540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iPhone</a:t>
                      </a:r>
                      <a:r>
                        <a:rPr lang="fr-FR" sz="1800" dirty="0" smtClean="0"/>
                        <a:t> 4s 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Recharge correctement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 A (0.09 A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 smtClean="0"/>
                    </a:p>
                  </a:txBody>
                  <a:tcPr/>
                </a:tc>
              </a:tr>
              <a:tr h="33497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Samsung </a:t>
                      </a:r>
                      <a:r>
                        <a:rPr lang="fr-FR" sz="1800" dirty="0" err="1" smtClean="0"/>
                        <a:t>Galaxy</a:t>
                      </a:r>
                      <a:r>
                        <a:rPr lang="fr-FR" sz="1800" dirty="0" smtClean="0"/>
                        <a:t> S3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Ne recharge pas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 A </a:t>
                      </a:r>
                      <a:endParaRPr lang="fr-FR" sz="1800" dirty="0"/>
                    </a:p>
                  </a:txBody>
                  <a:tcPr/>
                </a:tc>
              </a:tr>
              <a:tr h="54071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Samsung </a:t>
                      </a:r>
                      <a:r>
                        <a:rPr lang="fr-FR" sz="1800" dirty="0" err="1" smtClean="0"/>
                        <a:t>Galaxy</a:t>
                      </a:r>
                      <a:r>
                        <a:rPr lang="fr-FR" sz="1800" dirty="0" smtClean="0"/>
                        <a:t> Tab 2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Semble recharger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 A (symbole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recharge barré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/>
                    </a:p>
                  </a:txBody>
                  <a:tcPr/>
                </a:tc>
              </a:tr>
              <a:tr h="257824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iPad</a:t>
                      </a:r>
                      <a:r>
                        <a:rPr lang="fr-FR" sz="1800" dirty="0" smtClean="0"/>
                        <a:t> (1ère </a:t>
                      </a:r>
                      <a:r>
                        <a:rPr lang="fr-FR" sz="1800" dirty="0" err="1" smtClean="0"/>
                        <a:t>gen</a:t>
                      </a:r>
                      <a:r>
                        <a:rPr lang="fr-FR" sz="1800" dirty="0" smtClean="0"/>
                        <a:t>)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Recharge lentement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 A (0.09 A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èche courbée vers le haut 4">
            <a:hlinkClick r:id="rId2" action="ppaction://hlinksldjump"/>
          </p:cNvPr>
          <p:cNvSpPr/>
          <p:nvPr/>
        </p:nvSpPr>
        <p:spPr>
          <a:xfrm>
            <a:off x="8244408" y="6021288"/>
            <a:ext cx="576064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ageek.com/primages/2013/RN52-Bluetooth-Audio-Mo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14290"/>
            <a:ext cx="3286148" cy="19373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4282" y="1428736"/>
            <a:ext cx="644727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Standard : Bluetooth 3.0, </a:t>
            </a:r>
            <a:r>
              <a:rPr lang="en-US" dirty="0" err="1" smtClean="0"/>
              <a:t>classe</a:t>
            </a:r>
            <a:r>
              <a:rPr lang="en-US" dirty="0" smtClean="0"/>
              <a:t> 2 (</a:t>
            </a:r>
            <a:r>
              <a:rPr lang="fr-FR" dirty="0" smtClean="0"/>
              <a:t>porté 10 mètres)</a:t>
            </a:r>
          </a:p>
          <a:p>
            <a:r>
              <a:rPr lang="fr-FR" dirty="0" smtClean="0"/>
              <a:t>Fréquence </a:t>
            </a:r>
            <a:r>
              <a:rPr lang="en-US" dirty="0" smtClean="0"/>
              <a:t>: 2.4 ~ 2.48 GHz</a:t>
            </a:r>
          </a:p>
          <a:p>
            <a:r>
              <a:rPr lang="en-US" dirty="0" smtClean="0"/>
              <a:t>Prix : 14.18€</a:t>
            </a:r>
          </a:p>
          <a:p>
            <a:r>
              <a:rPr lang="fr-FR" dirty="0" smtClean="0"/>
              <a:t>Tension d’alimentation : 3.0 ~ 3.6 V DC</a:t>
            </a:r>
          </a:p>
          <a:p>
            <a:r>
              <a:rPr lang="fr-FR" dirty="0" smtClean="0"/>
              <a:t>Courant consommé : Dépend du profil, de l’ordre de 30mA</a:t>
            </a:r>
          </a:p>
          <a:p>
            <a:r>
              <a:rPr lang="fr-FR" dirty="0" smtClean="0"/>
              <a:t>Protocol : A2DP (</a:t>
            </a:r>
            <a:r>
              <a:rPr lang="fr-FR" i="1" dirty="0" smtClean="0"/>
              <a:t>Advanced Audio Distribution Profile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	et peut être AVRCP (</a:t>
            </a:r>
            <a:r>
              <a:rPr lang="fr-FR" i="1" dirty="0" smtClean="0"/>
              <a:t>Audio </a:t>
            </a:r>
            <a:r>
              <a:rPr lang="fr-FR" i="1" dirty="0" err="1" smtClean="0"/>
              <a:t>Video</a:t>
            </a:r>
            <a:r>
              <a:rPr lang="fr-FR" i="1" dirty="0" smtClean="0"/>
              <a:t> </a:t>
            </a:r>
            <a:r>
              <a:rPr lang="fr-FR" i="1" dirty="0" err="1" smtClean="0"/>
              <a:t>Remote</a:t>
            </a:r>
            <a:r>
              <a:rPr lang="fr-FR" i="1" dirty="0" smtClean="0"/>
              <a:t> Control Profile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u="sng" dirty="0" smtClean="0"/>
              <a:t>RN 52</a:t>
            </a:r>
            <a:endParaRPr lang="fr-FR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8445" t="34563" r="30704" b="32529"/>
          <a:stretch>
            <a:fillRect/>
          </a:stretch>
        </p:blipFill>
        <p:spPr bwMode="auto">
          <a:xfrm>
            <a:off x="2411760" y="3501008"/>
            <a:ext cx="4357148" cy="28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courbée vers le haut 7">
            <a:hlinkClick r:id="rId4" action="ppaction://hlinksldjump"/>
          </p:cNvPr>
          <p:cNvSpPr/>
          <p:nvPr/>
        </p:nvSpPr>
        <p:spPr>
          <a:xfrm>
            <a:off x="8244408" y="6021288"/>
            <a:ext cx="576064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276872"/>
            <a:ext cx="3000396" cy="1928826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Stocker et distribuer l’énergie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3071810"/>
            <a:ext cx="857256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72066" y="714356"/>
            <a:ext cx="3071834" cy="142876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Emettre de la musique à partir d’une source Bluetooth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5072066" y="2571744"/>
            <a:ext cx="3071834" cy="1428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Mettre à disposition l’</a:t>
            </a:r>
            <a:r>
              <a:rPr lang="fr-FR" b="1" dirty="0"/>
              <a:t>é</a:t>
            </a:r>
            <a:r>
              <a:rPr lang="fr-FR" b="1" dirty="0" smtClean="0"/>
              <a:t>nergie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5072066" y="4714884"/>
            <a:ext cx="3071834" cy="1428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Indiquer l’autonomie restante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285984" y="285749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85984" y="357187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1465241" y="3321049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643042" y="335756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1"/>
          </p:cNvCxnSpPr>
          <p:nvPr/>
        </p:nvCxnSpPr>
        <p:spPr>
          <a:xfrm rot="10800000" flipV="1">
            <a:off x="1928794" y="3000372"/>
            <a:ext cx="357190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1" idx="1"/>
          </p:cNvCxnSpPr>
          <p:nvPr/>
        </p:nvCxnSpPr>
        <p:spPr>
          <a:xfrm rot="10800000">
            <a:off x="1928794" y="3571876"/>
            <a:ext cx="357190" cy="14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85918" y="4429132"/>
            <a:ext cx="1643074" cy="1143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Commander*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2143108" y="4857760"/>
            <a:ext cx="1000132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Bouton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rot="5400000">
            <a:off x="1250927" y="4464851"/>
            <a:ext cx="135652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1928794" y="5143512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5" idx="2"/>
          </p:cNvCxnSpPr>
          <p:nvPr/>
        </p:nvCxnSpPr>
        <p:spPr>
          <a:xfrm rot="5400000">
            <a:off x="142844" y="4643446"/>
            <a:ext cx="21431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214414" y="5715016"/>
            <a:ext cx="4143404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30" idx="3"/>
          </p:cNvCxnSpPr>
          <p:nvPr/>
        </p:nvCxnSpPr>
        <p:spPr>
          <a:xfrm rot="10800000">
            <a:off x="3143240" y="5143512"/>
            <a:ext cx="85725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://www.clipart-fr.com/data/clipart/fleches/clipart_fleches_03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4714884"/>
            <a:ext cx="642942" cy="749787"/>
          </a:xfrm>
          <a:prstGeom prst="rect">
            <a:avLst/>
          </a:prstGeom>
          <a:noFill/>
        </p:spPr>
      </p:pic>
      <p:pic>
        <p:nvPicPr>
          <p:cNvPr id="12292" name="Picture 4" descr="Musique, Icône, Note, Notes, Huit, Thème, A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52" y="1428736"/>
            <a:ext cx="438339" cy="500066"/>
          </a:xfrm>
          <a:prstGeom prst="rect">
            <a:avLst/>
          </a:prstGeom>
          <a:noFill/>
        </p:spPr>
      </p:pic>
      <p:cxnSp>
        <p:nvCxnSpPr>
          <p:cNvPr id="61" name="Connecteur droit avec flèche 60"/>
          <p:cNvCxnSpPr>
            <a:stCxn id="104" idx="3"/>
            <a:endCxn id="12292" idx="1"/>
          </p:cNvCxnSpPr>
          <p:nvPr/>
        </p:nvCxnSpPr>
        <p:spPr>
          <a:xfrm>
            <a:off x="7786710" y="167876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4" name="Picture 6" descr="http://www.booster-mon-pc.com/images/icon_ecla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3000372"/>
            <a:ext cx="571504" cy="571504"/>
          </a:xfrm>
          <a:prstGeom prst="rect">
            <a:avLst/>
          </a:prstGeom>
          <a:noFill/>
        </p:spPr>
      </p:pic>
      <p:cxnSp>
        <p:nvCxnSpPr>
          <p:cNvPr id="66" name="Connecteur droit avec flèche 65"/>
          <p:cNvCxnSpPr>
            <a:endCxn id="12294" idx="1"/>
          </p:cNvCxnSpPr>
          <p:nvPr/>
        </p:nvCxnSpPr>
        <p:spPr>
          <a:xfrm>
            <a:off x="7286644" y="328612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8" descr="http://www.svstechnology.com/Scripts/Museum/css/images/info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5286388"/>
            <a:ext cx="500066" cy="500066"/>
          </a:xfrm>
          <a:prstGeom prst="rect">
            <a:avLst/>
          </a:prstGeom>
          <a:noFill/>
        </p:spPr>
      </p:pic>
      <p:cxnSp>
        <p:nvCxnSpPr>
          <p:cNvPr id="68" name="Connecteur droit avec flèche 67"/>
          <p:cNvCxnSpPr/>
          <p:nvPr/>
        </p:nvCxnSpPr>
        <p:spPr>
          <a:xfrm flipV="1">
            <a:off x="7929586" y="5572140"/>
            <a:ext cx="500066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00760" y="3071810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8A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USB</a:t>
            </a:r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4429124" y="3286124"/>
            <a:ext cx="157163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/>
          <p:nvPr/>
        </p:nvCxnSpPr>
        <p:spPr>
          <a:xfrm>
            <a:off x="3071802" y="3714752"/>
            <a:ext cx="2286016" cy="1714512"/>
          </a:xfrm>
          <a:prstGeom prst="bentConnector3">
            <a:avLst>
              <a:gd name="adj1" fmla="val 598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57818" y="5286388"/>
            <a:ext cx="1500198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Comparateur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LM324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86644" y="5286388"/>
            <a:ext cx="642942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LEDs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3" name="Connecteur droit avec flèche 92"/>
          <p:cNvCxnSpPr>
            <a:endCxn id="88" idx="1"/>
          </p:cNvCxnSpPr>
          <p:nvPr/>
        </p:nvCxnSpPr>
        <p:spPr>
          <a:xfrm flipV="1">
            <a:off x="6858016" y="5572140"/>
            <a:ext cx="428628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10" idx="3"/>
          </p:cNvCxnSpPr>
          <p:nvPr/>
        </p:nvCxnSpPr>
        <p:spPr>
          <a:xfrm flipV="1">
            <a:off x="3071802" y="1857364"/>
            <a:ext cx="2286016" cy="1143008"/>
          </a:xfrm>
          <a:prstGeom prst="bentConnector3">
            <a:avLst>
              <a:gd name="adj1" fmla="val 5941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4286248" y="314324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357818" y="1428736"/>
            <a:ext cx="1000132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6786578" y="1357298"/>
            <a:ext cx="1000132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Haut parleur</a:t>
            </a:r>
            <a:endParaRPr lang="fr-FR" dirty="0"/>
          </a:p>
        </p:txBody>
      </p:sp>
      <p:cxnSp>
        <p:nvCxnSpPr>
          <p:cNvPr id="111" name="Connecteur en angle 110"/>
          <p:cNvCxnSpPr/>
          <p:nvPr/>
        </p:nvCxnSpPr>
        <p:spPr>
          <a:xfrm>
            <a:off x="3571868" y="785794"/>
            <a:ext cx="1785950" cy="785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http://inwallspeakers1.com/wp-content/uploads/2013/11/bluetooth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428604"/>
            <a:ext cx="785818" cy="785818"/>
          </a:xfrm>
          <a:prstGeom prst="rect">
            <a:avLst/>
          </a:prstGeom>
          <a:noFill/>
        </p:spPr>
      </p:pic>
      <p:cxnSp>
        <p:nvCxnSpPr>
          <p:cNvPr id="119" name="Connecteur droit avec flèche 118"/>
          <p:cNvCxnSpPr>
            <a:stCxn id="103" idx="3"/>
            <a:endCxn id="104" idx="1"/>
          </p:cNvCxnSpPr>
          <p:nvPr/>
        </p:nvCxnSpPr>
        <p:spPr>
          <a:xfrm>
            <a:off x="6357950" y="1678769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67544" y="6381328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*Pourra être commander par un circuit de temporisation type 555.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0" y="764704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/>
              <a:t>Schéma bloc</a:t>
            </a:r>
            <a:endParaRPr lang="fr-FR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71504"/>
            <a:ext cx="6215106" cy="4643470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Stocker et distribuer l’énergie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2428892"/>
            <a:ext cx="2143140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Stocker / Alimenter</a:t>
            </a:r>
          </a:p>
          <a:p>
            <a:pPr algn="ctr"/>
            <a:endParaRPr lang="fr-FR" b="1" dirty="0"/>
          </a:p>
          <a:p>
            <a:pPr algn="ctr"/>
            <a:r>
              <a:rPr lang="fr-FR" dirty="0" smtClean="0"/>
              <a:t>Batterie Li-po</a:t>
            </a:r>
          </a:p>
          <a:p>
            <a:pPr algn="ctr"/>
            <a:r>
              <a:rPr lang="fr-FR" dirty="0" smtClean="0"/>
              <a:t>12Ah, 3.7V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429520" y="500042"/>
            <a:ext cx="1500198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/>
              <a:t>Emettre de la musique à partir d’une source Bluetooth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429520" y="3143248"/>
            <a:ext cx="150019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Mettre à disposition l’</a:t>
            </a:r>
            <a:r>
              <a:rPr lang="fr-FR" sz="1600" b="1" dirty="0"/>
              <a:t>é</a:t>
            </a:r>
            <a:r>
              <a:rPr lang="fr-FR" sz="1600" b="1" dirty="0" smtClean="0"/>
              <a:t>nergie</a:t>
            </a:r>
            <a:endParaRPr lang="fr-FR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429520" y="5715016"/>
            <a:ext cx="1500198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Indiquer l’autonomie restante</a:t>
            </a:r>
            <a:endParaRPr lang="fr-FR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4071934" y="3286148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Convertisseur </a:t>
            </a:r>
            <a:r>
              <a:rPr lang="fr-FR" dirty="0" err="1" smtClean="0"/>
              <a:t>Boost</a:t>
            </a:r>
            <a:endParaRPr lang="fr-FR" dirty="0" smtClean="0"/>
          </a:p>
          <a:p>
            <a:pPr algn="ctr"/>
            <a:r>
              <a:rPr lang="fr-FR" dirty="0" smtClean="0"/>
              <a:t>XL6009 / TPS55330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71934" y="1357322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Régulateur LDO</a:t>
            </a:r>
            <a:endParaRPr lang="fr-FR" dirty="0"/>
          </a:p>
          <a:p>
            <a:pPr algn="ctr"/>
            <a:r>
              <a:rPr lang="fr-FR" dirty="0" smtClean="0"/>
              <a:t>TLV70033DDCT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2215340" y="2999602"/>
            <a:ext cx="2571768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00364" y="3071834"/>
            <a:ext cx="50006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1" idx="1"/>
          </p:cNvCxnSpPr>
          <p:nvPr/>
        </p:nvCxnSpPr>
        <p:spPr>
          <a:xfrm flipV="1">
            <a:off x="3500430" y="1964545"/>
            <a:ext cx="571504" cy="25003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0" idx="1"/>
          </p:cNvCxnSpPr>
          <p:nvPr/>
        </p:nvCxnSpPr>
        <p:spPr>
          <a:xfrm>
            <a:off x="3500430" y="3571900"/>
            <a:ext cx="571504" cy="321471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1" idx="3"/>
            <a:endCxn id="7" idx="1"/>
          </p:cNvCxnSpPr>
          <p:nvPr/>
        </p:nvCxnSpPr>
        <p:spPr>
          <a:xfrm flipV="1">
            <a:off x="6143636" y="964389"/>
            <a:ext cx="1285884" cy="1000156"/>
          </a:xfrm>
          <a:prstGeom prst="bentConnector3">
            <a:avLst>
              <a:gd name="adj1" fmla="val 73132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3"/>
            <a:endCxn id="8" idx="1"/>
          </p:cNvCxnSpPr>
          <p:nvPr/>
        </p:nvCxnSpPr>
        <p:spPr>
          <a:xfrm flipV="1">
            <a:off x="6143636" y="3536157"/>
            <a:ext cx="1285884" cy="357214"/>
          </a:xfrm>
          <a:prstGeom prst="bentConnector3">
            <a:avLst>
              <a:gd name="adj1" fmla="val 7227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5928528" y="5000636"/>
            <a:ext cx="228681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072330" y="6143644"/>
            <a:ext cx="357190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143636" y="16430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3.3V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215074" y="35719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5V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rot="5400000" flipH="1" flipV="1">
            <a:off x="2858282" y="4929198"/>
            <a:ext cx="1285090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57554" y="5572140"/>
            <a:ext cx="1500198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Commander</a:t>
            </a:r>
            <a:endParaRPr lang="fr-FR" sz="1400" b="1" dirty="0"/>
          </a:p>
        </p:txBody>
      </p:sp>
      <p:cxnSp>
        <p:nvCxnSpPr>
          <p:cNvPr id="113" name="Connecteur droit 112"/>
          <p:cNvCxnSpPr>
            <a:stCxn id="5" idx="2"/>
          </p:cNvCxnSpPr>
          <p:nvPr/>
        </p:nvCxnSpPr>
        <p:spPr>
          <a:xfrm rot="5400000">
            <a:off x="535765" y="5036367"/>
            <a:ext cx="27860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28794" y="6429396"/>
            <a:ext cx="550072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500034" y="492919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Tension batterie</a:t>
            </a:r>
            <a:endParaRPr lang="fr-FR" sz="1600" dirty="0"/>
          </a:p>
        </p:txBody>
      </p:sp>
      <p:sp>
        <p:nvSpPr>
          <p:cNvPr id="25" name="Flèche courbée vers le haut 24">
            <a:hlinkClick r:id="rId2" action="ppaction://hlinksldjump"/>
          </p:cNvPr>
          <p:cNvSpPr/>
          <p:nvPr/>
        </p:nvSpPr>
        <p:spPr>
          <a:xfrm>
            <a:off x="8244408" y="4941168"/>
            <a:ext cx="576064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546848" cy="563662"/>
          </a:xfrm>
        </p:spPr>
        <p:txBody>
          <a:bodyPr>
            <a:noAutofit/>
          </a:bodyPr>
          <a:lstStyle/>
          <a:p>
            <a:r>
              <a:rPr lang="fr-FR" sz="4000" u="sng" dirty="0" smtClean="0"/>
              <a:t>Rappel fonctionnel</a:t>
            </a:r>
            <a:endParaRPr lang="fr-FR" sz="4000" u="sng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323528" y="1412776"/>
            <a:ext cx="3008313" cy="4691063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FP1 : </a:t>
            </a:r>
            <a:r>
              <a:rPr lang="fr-FR" sz="2000" dirty="0" smtClean="0"/>
              <a:t>Permettre de déplacer facilement les affaires de l’utilisateur</a:t>
            </a:r>
          </a:p>
          <a:p>
            <a:r>
              <a:rPr lang="fr-FR" sz="2000" b="1" dirty="0" smtClean="0"/>
              <a:t>FP2 : </a:t>
            </a:r>
            <a:r>
              <a:rPr lang="fr-FR" sz="2000" dirty="0" smtClean="0"/>
              <a:t>Recharger un appareil électronique</a:t>
            </a:r>
          </a:p>
          <a:p>
            <a:r>
              <a:rPr lang="fr-FR" sz="2000" b="1" dirty="0" smtClean="0"/>
              <a:t>FP3 : </a:t>
            </a:r>
            <a:r>
              <a:rPr lang="fr-FR" sz="2000" dirty="0" smtClean="0"/>
              <a:t>Augmenter l’autonomie de la batterie avec une source d’énergie infinie</a:t>
            </a:r>
          </a:p>
          <a:p>
            <a:r>
              <a:rPr lang="fr-FR" sz="2000" b="1" dirty="0" smtClean="0"/>
              <a:t>FP4 :</a:t>
            </a:r>
            <a:r>
              <a:rPr lang="fr-FR" sz="2000" dirty="0" smtClean="0"/>
              <a:t> Assurer le confort grâce à la lecture de la musique à tout moment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284" t="34120" r="24667" b="20000"/>
          <a:stretch>
            <a:fillRect/>
          </a:stretch>
        </p:blipFill>
        <p:spPr bwMode="auto">
          <a:xfrm>
            <a:off x="3138369" y="1556792"/>
            <a:ext cx="600563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Résumé	/Rappel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Test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/>
          </a:p>
          <a:p>
            <a:r>
              <a:rPr lang="fr-FR" dirty="0" smtClean="0">
                <a:hlinkClick r:id="rId3" action="ppaction://hlinksldjump"/>
              </a:rPr>
              <a:t>Une solution : RN52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hlinkClick r:id="rId4" action="ppaction://hlinksldjump"/>
              </a:rPr>
              <a:t>Bilan sous forme de Schéma bloc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Stocker et distribuer l’énergie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58"/>
          <p:cNvGrpSpPr/>
          <p:nvPr/>
        </p:nvGrpSpPr>
        <p:grpSpPr>
          <a:xfrm>
            <a:off x="142844" y="4071942"/>
            <a:ext cx="2143140" cy="1930414"/>
            <a:chOff x="1285852" y="1357298"/>
            <a:chExt cx="2143140" cy="1930414"/>
          </a:xfrm>
        </p:grpSpPr>
        <p:sp>
          <p:nvSpPr>
            <p:cNvPr id="4" name="Ellipse 3"/>
            <p:cNvSpPr/>
            <p:nvPr/>
          </p:nvSpPr>
          <p:spPr>
            <a:xfrm>
              <a:off x="2857488" y="2428868"/>
              <a:ext cx="571504" cy="57150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rot="10800000">
              <a:off x="1500166" y="2786058"/>
              <a:ext cx="285752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285852" y="2643182"/>
              <a:ext cx="7143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5400000" flipH="1" flipV="1">
              <a:off x="1393009" y="239314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 flipH="1" flipV="1">
              <a:off x="1393803" y="3035297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0800000">
              <a:off x="1644630" y="3286124"/>
              <a:ext cx="92710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428860" y="2428868"/>
              <a:ext cx="285752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>
              <a:endCxn id="26" idx="0"/>
            </p:cNvCxnSpPr>
            <p:nvPr/>
          </p:nvCxnSpPr>
          <p:spPr>
            <a:xfrm rot="5400000">
              <a:off x="2429654" y="228519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rot="5400000" flipH="1" flipV="1">
              <a:off x="2429654" y="3142454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2000232" y="2143116"/>
              <a:ext cx="14287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0800000">
              <a:off x="1643042" y="2143116"/>
              <a:ext cx="92869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10800000">
              <a:off x="2573324" y="2285992"/>
              <a:ext cx="5699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2571736" y="314324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4" idx="0"/>
            </p:cNvCxnSpPr>
            <p:nvPr/>
          </p:nvCxnSpPr>
          <p:spPr>
            <a:xfrm rot="5400000" flipH="1" flipV="1">
              <a:off x="3071803" y="2357431"/>
              <a:ext cx="14287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rot="5400000" flipH="1" flipV="1">
              <a:off x="3072596" y="3071016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1785918" y="1357298"/>
              <a:ext cx="571504" cy="5715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 rot="5400000" flipH="1" flipV="1">
              <a:off x="1393803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 flipH="1" flipV="1">
              <a:off x="2322497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endCxn id="50" idx="2"/>
            </p:cNvCxnSpPr>
            <p:nvPr/>
          </p:nvCxnSpPr>
          <p:spPr>
            <a:xfrm>
              <a:off x="1643042" y="164305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endCxn id="50" idx="6"/>
            </p:cNvCxnSpPr>
            <p:nvPr/>
          </p:nvCxnSpPr>
          <p:spPr>
            <a:xfrm rot="10800000">
              <a:off x="2357422" y="1643050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214282" y="71435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Caractéristiques théoriques :</a:t>
            </a:r>
            <a:endParaRPr lang="fr-FR" u="sng" dirty="0"/>
          </a:p>
        </p:txBody>
      </p:sp>
      <p:sp>
        <p:nvSpPr>
          <p:cNvPr id="62" name="ZoneTexte 61"/>
          <p:cNvSpPr txBox="1"/>
          <p:nvPr/>
        </p:nvSpPr>
        <p:spPr>
          <a:xfrm>
            <a:off x="642910" y="1000108"/>
            <a:ext cx="4286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Batterie Li-po, 4 éléments en dérivés</a:t>
            </a:r>
          </a:p>
          <a:p>
            <a:r>
              <a:rPr lang="fr-FR" sz="1600" dirty="0" smtClean="0"/>
              <a:t>3.7 V,  12Ah</a:t>
            </a:r>
          </a:p>
          <a:p>
            <a:r>
              <a:rPr lang="fr-FR" sz="1600" dirty="0" smtClean="0"/>
              <a:t>Résistance interne:  ?</a:t>
            </a:r>
          </a:p>
        </p:txBody>
      </p:sp>
      <p:pic>
        <p:nvPicPr>
          <p:cNvPr id="1026" name="Picture 2" descr="D:\Mes docs Win7\Scolaire\T 9\Projet SI\Batterie densit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970" y="857232"/>
            <a:ext cx="4318030" cy="2286016"/>
          </a:xfrm>
          <a:prstGeom prst="rect">
            <a:avLst/>
          </a:prstGeom>
          <a:noFill/>
        </p:spPr>
      </p:pic>
      <p:sp>
        <p:nvSpPr>
          <p:cNvPr id="64" name="ZoneTexte 63"/>
          <p:cNvSpPr txBox="1"/>
          <p:nvPr/>
        </p:nvSpPr>
        <p:spPr>
          <a:xfrm>
            <a:off x="214282" y="3357562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Calcul de la résistance interne et courbe de décharge (Expérimentale) :</a:t>
            </a:r>
            <a:endParaRPr lang="fr-FR" u="sng" dirty="0"/>
          </a:p>
        </p:txBody>
      </p:sp>
      <p:sp>
        <p:nvSpPr>
          <p:cNvPr id="65" name="ZoneTexte 64"/>
          <p:cNvSpPr txBox="1"/>
          <p:nvPr/>
        </p:nvSpPr>
        <p:spPr>
          <a:xfrm>
            <a:off x="5857884" y="714356"/>
            <a:ext cx="2714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Energie massique et volumique (</a:t>
            </a:r>
            <a:r>
              <a:rPr lang="fr-FR" sz="1100" dirty="0" err="1" smtClean="0"/>
              <a:t>Wikipédia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grpSp>
        <p:nvGrpSpPr>
          <p:cNvPr id="3" name="Groupe 91"/>
          <p:cNvGrpSpPr/>
          <p:nvPr/>
        </p:nvGrpSpPr>
        <p:grpSpPr>
          <a:xfrm>
            <a:off x="6715140" y="3786190"/>
            <a:ext cx="1714512" cy="1950851"/>
            <a:chOff x="7286644" y="4071942"/>
            <a:chExt cx="1714512" cy="1950851"/>
          </a:xfrm>
        </p:grpSpPr>
        <p:grpSp>
          <p:nvGrpSpPr>
            <p:cNvPr id="5" name="Groupe 90"/>
            <p:cNvGrpSpPr/>
            <p:nvPr/>
          </p:nvGrpSpPr>
          <p:grpSpPr>
            <a:xfrm>
              <a:off x="7572396" y="4429132"/>
              <a:ext cx="714380" cy="1428760"/>
              <a:chOff x="7572396" y="4429132"/>
              <a:chExt cx="714380" cy="1428760"/>
            </a:xfrm>
          </p:grpSpPr>
          <p:cxnSp>
            <p:nvCxnSpPr>
              <p:cNvPr id="87" name="Connecteur droit avec flèche 86"/>
              <p:cNvCxnSpPr/>
              <p:nvPr/>
            </p:nvCxnSpPr>
            <p:spPr>
              <a:xfrm>
                <a:off x="7786710" y="4429132"/>
                <a:ext cx="214314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7572396" y="4429132"/>
                <a:ext cx="714380" cy="1428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7286644" y="4286256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+</a:t>
              </a:r>
              <a:endParaRPr lang="fr-FR" sz="14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7358082" y="571501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-</a:t>
              </a:r>
              <a:endParaRPr lang="fr-FR" sz="1400" dirty="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8286776" y="514351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8572528" y="5286388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necteur droit 77"/>
            <p:cNvCxnSpPr>
              <a:endCxn id="77" idx="0"/>
            </p:cNvCxnSpPr>
            <p:nvPr/>
          </p:nvCxnSpPr>
          <p:spPr>
            <a:xfrm rot="5400000">
              <a:off x="8716198" y="5214156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286776" y="585789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endCxn id="77" idx="4"/>
            </p:cNvCxnSpPr>
            <p:nvPr/>
          </p:nvCxnSpPr>
          <p:spPr>
            <a:xfrm rot="5400000" flipH="1" flipV="1">
              <a:off x="8715404" y="5786454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7286644" y="485776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G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DC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143900" y="457200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i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143900" y="528638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7786710" y="407194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 I</a:t>
              </a:r>
              <a:endParaRPr lang="fr-FR" sz="1600" dirty="0"/>
            </a:p>
          </p:txBody>
        </p:sp>
      </p:grpSp>
      <p:grpSp>
        <p:nvGrpSpPr>
          <p:cNvPr id="7" name="Groupe 101"/>
          <p:cNvGrpSpPr/>
          <p:nvPr/>
        </p:nvGrpSpPr>
        <p:grpSpPr>
          <a:xfrm>
            <a:off x="6858016" y="5786454"/>
            <a:ext cx="2000264" cy="646331"/>
            <a:chOff x="6858016" y="6211669"/>
            <a:chExt cx="2000264" cy="646331"/>
          </a:xfrm>
        </p:grpSpPr>
        <p:sp>
          <p:nvSpPr>
            <p:cNvPr id="93" name="ZoneTexte 92"/>
            <p:cNvSpPr txBox="1"/>
            <p:nvPr/>
          </p:nvSpPr>
          <p:spPr>
            <a:xfrm>
              <a:off x="6858016" y="6286520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</a:t>
              </a:r>
              <a:r>
                <a:rPr lang="fr-FR" baseline="-25000" dirty="0" smtClean="0"/>
                <a:t>i</a:t>
              </a:r>
              <a:r>
                <a:rPr lang="fr-FR" dirty="0" smtClean="0"/>
                <a:t> = </a:t>
              </a:r>
              <a:r>
                <a:rPr lang="fr-FR" dirty="0" err="1" smtClean="0"/>
                <a:t>U</a:t>
              </a:r>
              <a:r>
                <a:rPr lang="fr-FR" baseline="-25000" dirty="0" err="1" smtClean="0"/>
                <a:t>co</a:t>
              </a:r>
              <a:r>
                <a:rPr lang="fr-FR" dirty="0" smtClean="0"/>
                <a:t>       - R</a:t>
              </a:r>
              <a:endParaRPr lang="fr-FR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7643834" y="6211669"/>
              <a:ext cx="357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</a:t>
              </a:r>
            </a:p>
            <a:p>
              <a:r>
                <a:rPr lang="fr-FR" dirty="0" smtClean="0"/>
                <a:t>U</a:t>
              </a:r>
              <a:endParaRPr lang="fr-FR" dirty="0"/>
            </a:p>
          </p:txBody>
        </p:sp>
        <p:cxnSp>
          <p:nvCxnSpPr>
            <p:cNvPr id="98" name="Connecteur droit 97"/>
            <p:cNvCxnSpPr/>
            <p:nvPr/>
          </p:nvCxnSpPr>
          <p:spPr>
            <a:xfrm>
              <a:off x="7715272" y="6500834"/>
              <a:ext cx="21431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176368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 = 3.9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763688" y="42930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= U/R = 3.7/3.9 ≈ 0.95A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5292080" y="515719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</a:t>
            </a:r>
            <a:r>
              <a:rPr lang="fr-FR" baseline="-25000" dirty="0" err="1" smtClean="0"/>
              <a:t>co</a:t>
            </a:r>
            <a:r>
              <a:rPr lang="fr-FR" dirty="0" smtClean="0"/>
              <a:t> = 4.18 V</a:t>
            </a:r>
          </a:p>
          <a:p>
            <a:r>
              <a:rPr lang="fr-FR" dirty="0" smtClean="0"/>
              <a:t>U = 3.65 V</a:t>
            </a:r>
          </a:p>
          <a:p>
            <a:r>
              <a:rPr lang="fr-FR" dirty="0" smtClean="0"/>
              <a:t>R</a:t>
            </a:r>
            <a:r>
              <a:rPr lang="fr-FR" baseline="-25000" dirty="0" smtClean="0"/>
              <a:t>i</a:t>
            </a:r>
            <a:r>
              <a:rPr lang="fr-FR" dirty="0" smtClean="0"/>
              <a:t> = 0.56</a:t>
            </a:r>
            <a:r>
              <a:rPr lang="el-GR" dirty="0" smtClean="0"/>
              <a:t>Ω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3333" t="48400" r="18892" b="18001"/>
          <a:stretch>
            <a:fillRect/>
          </a:stretch>
        </p:blipFill>
        <p:spPr bwMode="auto">
          <a:xfrm>
            <a:off x="395536" y="1772816"/>
            <a:ext cx="360400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57"/>
          <p:cNvSpPr txBox="1"/>
          <p:nvPr/>
        </p:nvSpPr>
        <p:spPr>
          <a:xfrm>
            <a:off x="3923928" y="3140968"/>
            <a:ext cx="2714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Courbe de décharge (</a:t>
            </a:r>
            <a:r>
              <a:rPr lang="fr-FR" sz="1100" dirty="0" err="1" smtClean="0"/>
              <a:t>MatLab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pic>
        <p:nvPicPr>
          <p:cNvPr id="1028" name="Picture 4" descr="N:\SI\Photos SI\20140407_14514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013176"/>
            <a:ext cx="1824203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928662" y="142852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/>
              <a:t>Convertisseur </a:t>
            </a:r>
            <a:r>
              <a:rPr lang="fr-FR" sz="4000" u="sng" dirty="0" err="1" smtClean="0"/>
              <a:t>boost</a:t>
            </a:r>
            <a:endParaRPr lang="fr-FR" sz="4000" u="sng" dirty="0"/>
          </a:p>
        </p:txBody>
      </p:sp>
      <p:sp>
        <p:nvSpPr>
          <p:cNvPr id="61" name="ZoneTexte 60"/>
          <p:cNvSpPr txBox="1"/>
          <p:nvPr/>
        </p:nvSpPr>
        <p:spPr>
          <a:xfrm>
            <a:off x="214282" y="100010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Fonctionnement :</a:t>
            </a:r>
            <a:endParaRPr lang="fr-FR" u="sng" dirty="0"/>
          </a:p>
        </p:txBody>
      </p:sp>
      <p:pic>
        <p:nvPicPr>
          <p:cNvPr id="1030" name="Picture 6" descr="File:Boost convention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2690778" cy="998951"/>
          </a:xfrm>
          <a:prstGeom prst="rect">
            <a:avLst/>
          </a:prstGeom>
          <a:noFill/>
        </p:spPr>
      </p:pic>
      <p:cxnSp>
        <p:nvCxnSpPr>
          <p:cNvPr id="105" name="Connecteur droit 104"/>
          <p:cNvCxnSpPr/>
          <p:nvPr/>
        </p:nvCxnSpPr>
        <p:spPr>
          <a:xfrm>
            <a:off x="4857752" y="1571612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10800000">
            <a:off x="4857752" y="2643182"/>
            <a:ext cx="292895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rot="16200000">
            <a:off x="5286380" y="1500174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rc 113"/>
          <p:cNvSpPr/>
          <p:nvPr/>
        </p:nvSpPr>
        <p:spPr>
          <a:xfrm rot="16200000">
            <a:off x="5429256" y="1500174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Arc 114"/>
          <p:cNvSpPr/>
          <p:nvPr/>
        </p:nvSpPr>
        <p:spPr>
          <a:xfrm rot="16200000">
            <a:off x="5572132" y="1500174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5715008" y="1571612"/>
            <a:ext cx="207170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>
            <a:off x="4929984" y="1785926"/>
            <a:ext cx="42783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86446" y="1714488"/>
            <a:ext cx="71438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>
            <a:off x="5143504" y="2071678"/>
            <a:ext cx="64294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endCxn id="121" idx="0"/>
          </p:cNvCxnSpPr>
          <p:nvPr/>
        </p:nvCxnSpPr>
        <p:spPr>
          <a:xfrm rot="5400000">
            <a:off x="6072595" y="1642653"/>
            <a:ext cx="14287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21" idx="2"/>
          </p:cNvCxnSpPr>
          <p:nvPr/>
        </p:nvCxnSpPr>
        <p:spPr>
          <a:xfrm rot="5400000">
            <a:off x="6072595" y="2571347"/>
            <a:ext cx="14208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rot="5400000">
            <a:off x="5036744" y="2107000"/>
            <a:ext cx="21431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>
            <a:off x="4964512" y="2464190"/>
            <a:ext cx="35719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rot="10800000">
            <a:off x="5000628" y="2214554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rot="10800000">
            <a:off x="5000628" y="2285992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6500826" y="2071678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000892" y="1643050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7" name="Connecteur droit 156"/>
          <p:cNvCxnSpPr/>
          <p:nvPr/>
        </p:nvCxnSpPr>
        <p:spPr>
          <a:xfrm rot="5400000">
            <a:off x="7037008" y="1606934"/>
            <a:ext cx="7064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endCxn id="161" idx="0"/>
          </p:cNvCxnSpPr>
          <p:nvPr/>
        </p:nvCxnSpPr>
        <p:spPr>
          <a:xfrm rot="5400000">
            <a:off x="6929851" y="2071281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000892" y="2214554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>
            <a:stCxn id="161" idx="2"/>
          </p:cNvCxnSpPr>
          <p:nvPr/>
        </p:nvCxnSpPr>
        <p:spPr>
          <a:xfrm rot="5400000">
            <a:off x="7000892" y="2571744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0800000">
            <a:off x="7358082" y="2143116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0800000">
            <a:off x="7358082" y="2214554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isocèle 171"/>
          <p:cNvSpPr/>
          <p:nvPr/>
        </p:nvSpPr>
        <p:spPr>
          <a:xfrm rot="5400000">
            <a:off x="6643702" y="1500174"/>
            <a:ext cx="142876" cy="14287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rot="5400000">
            <a:off x="6715934" y="1570818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rot="5400000">
            <a:off x="7215603" y="1856967"/>
            <a:ext cx="57071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7287438" y="2428074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5715008" y="1928802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VDD</a:t>
            </a:r>
            <a:endParaRPr lang="fr-FR" sz="1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5929322" y="2285992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GND</a:t>
            </a:r>
            <a:endParaRPr lang="fr-FR" sz="10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6000760" y="171448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SW</a:t>
            </a:r>
            <a:endParaRPr lang="fr-FR" sz="10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6215074" y="192880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FB</a:t>
            </a:r>
            <a:endParaRPr lang="fr-FR" sz="10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4429124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In+</a:t>
            </a:r>
            <a:endParaRPr lang="fr-FR" dirty="0"/>
          </a:p>
        </p:txBody>
      </p:sp>
      <p:sp>
        <p:nvSpPr>
          <p:cNvPr id="189" name="ZoneTexte 188"/>
          <p:cNvSpPr txBox="1"/>
          <p:nvPr/>
        </p:nvSpPr>
        <p:spPr>
          <a:xfrm>
            <a:off x="4500562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In-</a:t>
            </a:r>
            <a:endParaRPr lang="fr-FR" dirty="0"/>
          </a:p>
        </p:txBody>
      </p:sp>
      <p:sp>
        <p:nvSpPr>
          <p:cNvPr id="190" name="ZoneTexte 189"/>
          <p:cNvSpPr txBox="1"/>
          <p:nvPr/>
        </p:nvSpPr>
        <p:spPr>
          <a:xfrm>
            <a:off x="7715272" y="13572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Out+</a:t>
            </a:r>
            <a:endParaRPr lang="fr-FR" dirty="0"/>
          </a:p>
        </p:txBody>
      </p:sp>
      <p:sp>
        <p:nvSpPr>
          <p:cNvPr id="191" name="ZoneTexte 190"/>
          <p:cNvSpPr txBox="1"/>
          <p:nvPr/>
        </p:nvSpPr>
        <p:spPr>
          <a:xfrm>
            <a:off x="7715272" y="242886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Out-</a:t>
            </a:r>
            <a:endParaRPr lang="fr-FR" dirty="0"/>
          </a:p>
        </p:txBody>
      </p:sp>
      <p:sp>
        <p:nvSpPr>
          <p:cNvPr id="192" name="ZoneTexte 191"/>
          <p:cNvSpPr txBox="1"/>
          <p:nvPr/>
        </p:nvSpPr>
        <p:spPr>
          <a:xfrm>
            <a:off x="1357290" y="2428868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Convertisseur </a:t>
            </a:r>
            <a:r>
              <a:rPr lang="fr-FR" sz="1100" dirty="0" err="1" smtClean="0"/>
              <a:t>boost</a:t>
            </a:r>
            <a:r>
              <a:rPr lang="fr-FR" sz="1100" dirty="0" smtClean="0"/>
              <a:t> (</a:t>
            </a:r>
            <a:r>
              <a:rPr lang="fr-FR" sz="1100" dirty="0" err="1" smtClean="0"/>
              <a:t>Wikipédia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sp>
        <p:nvSpPr>
          <p:cNvPr id="193" name="ZoneTexte 192"/>
          <p:cNvSpPr txBox="1"/>
          <p:nvPr/>
        </p:nvSpPr>
        <p:spPr>
          <a:xfrm>
            <a:off x="214282" y="314324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Composants envisageables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642910" y="4429132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XL6009 : </a:t>
            </a:r>
            <a:r>
              <a:rPr lang="fr-FR" dirty="0" err="1" smtClean="0"/>
              <a:t>Datasheet</a:t>
            </a:r>
            <a:r>
              <a:rPr lang="fr-FR" dirty="0" smtClean="0"/>
              <a:t>  </a:t>
            </a:r>
            <a:r>
              <a:rPr lang="fr-FR" sz="1400" dirty="0" smtClean="0"/>
              <a:t>(</a:t>
            </a:r>
            <a:r>
              <a:rPr lang="fr-FR" sz="1400" dirty="0" smtClean="0">
                <a:hlinkClick r:id="rId3"/>
              </a:rPr>
              <a:t>http://www.xlsemi.com/datasheet/XL6009%20datasheet.pdf</a:t>
            </a:r>
            <a:r>
              <a:rPr lang="fr-FR" sz="1400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Ou</a:t>
            </a:r>
          </a:p>
          <a:p>
            <a:endParaRPr lang="fr-FR" dirty="0" smtClean="0"/>
          </a:p>
          <a:p>
            <a:r>
              <a:rPr lang="fr-FR" dirty="0" smtClean="0"/>
              <a:t>TPS55330 : </a:t>
            </a:r>
            <a:r>
              <a:rPr lang="fr-FR" dirty="0" err="1" smtClean="0"/>
              <a:t>Datasheet</a:t>
            </a:r>
            <a:r>
              <a:rPr lang="fr-FR" dirty="0" smtClean="0"/>
              <a:t>  </a:t>
            </a:r>
            <a:r>
              <a:rPr lang="fr-FR" sz="1400" dirty="0" smtClean="0"/>
              <a:t>(</a:t>
            </a:r>
            <a:r>
              <a:rPr lang="fr-FR" sz="1400" dirty="0" smtClean="0">
                <a:hlinkClick r:id="rId4"/>
              </a:rPr>
              <a:t>http://www.ti.com/lit/ds/symlink/tps55330.pdf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611560" y="371703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Doit pouvoir passer de 3.7V à 5V avec un courant de 2A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928662" y="142852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/>
              <a:t>Régulateur LDO</a:t>
            </a:r>
            <a:endParaRPr lang="fr-FR" sz="4000" u="sng" dirty="0"/>
          </a:p>
        </p:txBody>
      </p:sp>
      <p:sp>
        <p:nvSpPr>
          <p:cNvPr id="193" name="ZoneTexte 192"/>
          <p:cNvSpPr txBox="1"/>
          <p:nvPr/>
        </p:nvSpPr>
        <p:spPr>
          <a:xfrm>
            <a:off x="214282" y="314324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Composant envisageable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539552" y="465313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TLV70033DDCT : </a:t>
            </a:r>
            <a:r>
              <a:rPr lang="fr-FR" dirty="0" err="1" smtClean="0"/>
              <a:t>Datasheet</a:t>
            </a:r>
            <a:r>
              <a:rPr lang="fr-FR" dirty="0" smtClean="0"/>
              <a:t>  </a:t>
            </a:r>
            <a:r>
              <a:rPr lang="fr-FR" sz="1400" dirty="0" smtClean="0"/>
              <a:t>(</a:t>
            </a:r>
            <a:r>
              <a:rPr lang="fr-FR" sz="1400" dirty="0" smtClean="0">
                <a:hlinkClick r:id="rId2"/>
              </a:rPr>
              <a:t>http://www.ti.com/lit/ds/slvsa00d/slvsa00d.pdf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571472" y="3714752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Doit pouvoir passer de 3.7V à 3.3V avec un courant de 100mA</a:t>
            </a:r>
            <a:endParaRPr lang="fr-FR" dirty="0"/>
          </a:p>
        </p:txBody>
      </p:sp>
      <p:grpSp>
        <p:nvGrpSpPr>
          <p:cNvPr id="2" name="Groupe 58"/>
          <p:cNvGrpSpPr/>
          <p:nvPr/>
        </p:nvGrpSpPr>
        <p:grpSpPr>
          <a:xfrm>
            <a:off x="2857488" y="1142984"/>
            <a:ext cx="3643338" cy="1440902"/>
            <a:chOff x="4429124" y="1357298"/>
            <a:chExt cx="3643338" cy="1440902"/>
          </a:xfrm>
        </p:grpSpPr>
        <p:cxnSp>
          <p:nvCxnSpPr>
            <p:cNvPr id="106" name="Connecteur droit 105"/>
            <p:cNvCxnSpPr/>
            <p:nvPr/>
          </p:nvCxnSpPr>
          <p:spPr>
            <a:xfrm rot="10800000">
              <a:off x="4857752" y="264318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4857752" y="157161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786446" y="1357298"/>
              <a:ext cx="71438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2" name="Connecteur droit 131"/>
            <p:cNvCxnSpPr>
              <a:stCxn id="121" idx="2"/>
            </p:cNvCxnSpPr>
            <p:nvPr/>
          </p:nvCxnSpPr>
          <p:spPr>
            <a:xfrm rot="5400000">
              <a:off x="5928925" y="2428471"/>
              <a:ext cx="42862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5400000">
              <a:off x="4929190" y="1785926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>
              <a:off x="4857355" y="2357033"/>
              <a:ext cx="57150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rot="10800000">
              <a:off x="5000628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0800000">
              <a:off x="5000628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rot="10800000">
              <a:off x="6858016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10800000">
              <a:off x="6858016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rot="5400000">
              <a:off x="6787372" y="1785132"/>
              <a:ext cx="42783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rot="5400000">
              <a:off x="6715934" y="2356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929322" y="2000240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GND</a:t>
              </a:r>
              <a:endParaRPr lang="fr-FR" sz="1000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4429124" y="135729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In+</a:t>
              </a:r>
              <a:endParaRPr lang="fr-FR" dirty="0"/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429124" y="24288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In-</a:t>
              </a:r>
              <a:endParaRPr lang="fr-FR" dirty="0"/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7358082" y="135729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Out+</a:t>
              </a:r>
              <a:endParaRPr lang="fr-FR" dirty="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358082" y="24288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Out-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715008" y="1428736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IN</a:t>
              </a:r>
              <a:endParaRPr lang="fr-FR" sz="10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143636" y="1428736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OUT</a:t>
              </a:r>
              <a:endParaRPr lang="fr-F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683</Words>
  <Application>Microsoft Office PowerPoint</Application>
  <PresentationFormat>Affichage à l'écran (4:3)</PresentationFormat>
  <Paragraphs>179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Projet SI</vt:lpstr>
      <vt:lpstr>Rappel fonctionnel</vt:lpstr>
      <vt:lpstr>Rappel fonctionnel</vt:lpstr>
      <vt:lpstr>Résumé /Rappel</vt:lpstr>
      <vt:lpstr>Stocker et distribuer l’énergie</vt:lpstr>
      <vt:lpstr>Diapositive 6</vt:lpstr>
      <vt:lpstr>Diapositive 7</vt:lpstr>
      <vt:lpstr>Diapositive 8</vt:lpstr>
      <vt:lpstr>Test de charge</vt:lpstr>
      <vt:lpstr>Diapositive 10</vt:lpstr>
      <vt:lpstr>Les haut-parleurs</vt:lpstr>
      <vt:lpstr>Les haut-parleurs</vt:lpstr>
      <vt:lpstr>Les haut-parleurs</vt:lpstr>
      <vt:lpstr>Les hauts parleurs</vt:lpstr>
      <vt:lpstr>Les haut-parleurs</vt:lpstr>
      <vt:lpstr>Les haut-parleurs</vt:lpstr>
      <vt:lpstr>Les haut-parleurs</vt:lpstr>
      <vt:lpstr>Q&amp;A</vt:lpstr>
      <vt:lpstr>Test</vt:lpstr>
      <vt:lpstr>Test</vt:lpstr>
      <vt:lpstr>RN 52</vt:lpstr>
      <vt:lpstr>Diapositive 22</vt:lpstr>
      <vt:lpstr>Diapositive 23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</dc:title>
  <dc:creator>molym</dc:creator>
  <cp:lastModifiedBy>mlynarzt</cp:lastModifiedBy>
  <cp:revision>43</cp:revision>
  <dcterms:created xsi:type="dcterms:W3CDTF">2014-03-24T14:03:50Z</dcterms:created>
  <dcterms:modified xsi:type="dcterms:W3CDTF">2014-04-07T14:55:13Z</dcterms:modified>
</cp:coreProperties>
</file>