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2" r:id="rId6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CC00"/>
    <a:srgbClr val="00FF00"/>
    <a:srgbClr val="FFFFCC"/>
    <a:srgbClr val="FF0000"/>
    <a:srgbClr val="090D5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 autoAdjust="0"/>
    <p:restoredTop sz="94660"/>
  </p:normalViewPr>
  <p:slideViewPr>
    <p:cSldViewPr>
      <p:cViewPr>
        <p:scale>
          <a:sx n="70" d="100"/>
          <a:sy n="70" d="100"/>
        </p:scale>
        <p:origin x="-1958" y="-374"/>
      </p:cViewPr>
      <p:guideLst>
        <p:guide orient="horz" pos="799"/>
        <p:guide orient="horz" pos="4292"/>
        <p:guide orient="horz" pos="1354"/>
        <p:guide orient="horz" pos="2523"/>
        <p:guide orient="horz" pos="4087"/>
        <p:guide pos="1429"/>
        <p:guide pos="1565"/>
        <p:guide pos="3696"/>
        <p:guide pos="4422"/>
        <p:guide pos="2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32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1EEA0E7C-A829-49F6-9091-1D256F0BA81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8307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03275"/>
            <a:ext cx="5022850" cy="3767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92675"/>
            <a:ext cx="5207000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4388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04388"/>
            <a:ext cx="30781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45" tIns="47374" rIns="94745" bIns="4737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39D6118-7EB7-4FEF-836E-F227EF074F3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3232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0" y="339725"/>
            <a:ext cx="6696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sz="3000" smtClean="0">
                <a:solidFill>
                  <a:schemeClr val="bg1"/>
                </a:solidFill>
                <a:latin typeface="Arial Black" pitchFamily="34" charset="0"/>
              </a:rPr>
              <a:t>Deutscher Wetterdienst</a:t>
            </a:r>
          </a:p>
        </p:txBody>
      </p:sp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utoShape 1052"/>
          <p:cNvSpPr>
            <a:spLocks noChangeAspect="1" noChangeArrowheads="1" noTextEdit="1"/>
          </p:cNvSpPr>
          <p:nvPr userDrawn="1"/>
        </p:nvSpPr>
        <p:spPr bwMode="auto">
          <a:xfrm>
            <a:off x="1619250" y="1520825"/>
            <a:ext cx="5792788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05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1562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5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925763"/>
            <a:ext cx="963613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5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3306763"/>
            <a:ext cx="965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6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3306763"/>
            <a:ext cx="965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65" descr="NeuLogo_WortbildmarkeClaim_tif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260350"/>
            <a:ext cx="269716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5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2925763"/>
            <a:ext cx="963613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165850"/>
            <a:ext cx="8207375" cy="519113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  <p:pic>
        <p:nvPicPr>
          <p:cNvPr id="13" name="Grafik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99" y="2060848"/>
            <a:ext cx="1767407" cy="89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36" y="4365104"/>
            <a:ext cx="1728332" cy="89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9476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6831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23075" y="1268413"/>
            <a:ext cx="2212975" cy="5219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9388" y="1268413"/>
            <a:ext cx="6491287" cy="52197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293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7181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50811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1700213"/>
            <a:ext cx="4351337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3125" y="1700213"/>
            <a:ext cx="4352925" cy="478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9867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1403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654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9584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81226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1861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 userDrawn="1"/>
        </p:nvSpPr>
        <p:spPr bwMode="auto">
          <a:xfrm>
            <a:off x="8377238" y="6381750"/>
            <a:ext cx="309562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268413"/>
            <a:ext cx="88566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00213"/>
            <a:ext cx="885666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Line 20"/>
          <p:cNvSpPr>
            <a:spLocks noChangeShapeType="1"/>
          </p:cNvSpPr>
          <p:nvPr userDrawn="1"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23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1" name="Picture 28" descr="Bundesadler_klein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38" y="6459538"/>
            <a:ext cx="349250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9"/>
          <p:cNvSpPr>
            <a:spLocks noChangeArrowheads="1"/>
          </p:cNvSpPr>
          <p:nvPr/>
        </p:nvSpPr>
        <p:spPr bwMode="auto">
          <a:xfrm>
            <a:off x="179512" y="6608763"/>
            <a:ext cx="5687789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de-DE" sz="1000" dirty="0" smtClean="0"/>
              <a:t>PA13A-1971: Automatic Metadata Generation for Dark Data to Support Information Systems</a:t>
            </a:r>
            <a:endParaRPr lang="de-DE" altLang="de-DE" sz="1000" dirty="0" smtClean="0"/>
          </a:p>
        </p:txBody>
      </p:sp>
      <p:pic>
        <p:nvPicPr>
          <p:cNvPr id="1033" name="Picture 33" descr="NeuLogo_Bildmarke_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260350"/>
            <a:ext cx="417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Char char="-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40000"/>
        </a:spcBef>
        <a:spcAft>
          <a:spcPct val="0"/>
        </a:spcAft>
        <a:buClr>
          <a:schemeClr val="accent1"/>
        </a:buClr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47327"/>
            <a:ext cx="8207375" cy="519113"/>
          </a:xfrm>
        </p:spPr>
        <p:txBody>
          <a:bodyPr/>
          <a:lstStyle/>
          <a:p>
            <a:pPr algn="l" eaLnBrk="1" hangingPunct="1"/>
            <a:r>
              <a:rPr lang="en-US" altLang="de-DE" dirty="0" smtClean="0"/>
              <a:t>Markus Heene, </a:t>
            </a:r>
            <a:r>
              <a:rPr lang="en-US" altLang="de-DE" dirty="0" err="1" smtClean="0"/>
              <a:t>Deutscher</a:t>
            </a:r>
            <a:r>
              <a:rPr lang="en-US" altLang="de-DE" dirty="0"/>
              <a:t> </a:t>
            </a:r>
            <a:r>
              <a:rPr lang="en-US" altLang="de-DE" dirty="0" err="1" smtClean="0"/>
              <a:t>Wetterdienst</a:t>
            </a:r>
            <a:r>
              <a:rPr lang="en-US" altLang="de-DE" dirty="0" smtClean="0"/>
              <a:t> (DWD)</a:t>
            </a:r>
            <a:br>
              <a:rPr lang="en-US" altLang="de-DE" dirty="0" smtClean="0"/>
            </a:br>
            <a:r>
              <a:rPr lang="en-US" altLang="de-DE" dirty="0" smtClean="0"/>
              <a:t>Email: markus.heene@dwd.de					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576" y="5589588"/>
            <a:ext cx="7772400" cy="719137"/>
          </a:xfrm>
          <a:noFill/>
        </p:spPr>
        <p:txBody>
          <a:bodyPr/>
          <a:lstStyle/>
          <a:p>
            <a:r>
              <a:rPr lang="en-US" altLang="de-DE" dirty="0"/>
              <a:t>PA13A-1971: Automatic Metadata Generation for Dark Data to Support Information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4008" y="1700809"/>
            <a:ext cx="4392042" cy="4787304"/>
          </a:xfrm>
        </p:spPr>
        <p:txBody>
          <a:bodyPr/>
          <a:lstStyle/>
          <a:p>
            <a:r>
              <a:rPr lang="de-DE" dirty="0" smtClean="0"/>
              <a:t>User: I </a:t>
            </a:r>
            <a:r>
              <a:rPr lang="de-DE" dirty="0" err="1" smtClean="0"/>
              <a:t>want</a:t>
            </a:r>
            <a:r>
              <a:rPr lang="de-DE" dirty="0" smtClean="0"/>
              <a:t> all </a:t>
            </a:r>
            <a:r>
              <a:rPr lang="de-DE" dirty="0" err="1" smtClean="0"/>
              <a:t>precipitation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South-East Europe</a:t>
            </a:r>
          </a:p>
          <a:p>
            <a:r>
              <a:rPr lang="de-DE" dirty="0" smtClean="0"/>
              <a:t>The Information </a:t>
            </a:r>
            <a:r>
              <a:rPr lang="de-DE" dirty="0"/>
              <a:t>S</a:t>
            </a:r>
            <a:r>
              <a:rPr lang="de-DE" dirty="0" smtClean="0"/>
              <a:t>ystem „</a:t>
            </a:r>
            <a:r>
              <a:rPr lang="de-DE" dirty="0" err="1" smtClean="0"/>
              <a:t>knows</a:t>
            </a:r>
            <a:r>
              <a:rPr lang="de-DE" dirty="0" smtClean="0"/>
              <a:t>“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than</a:t>
            </a:r>
            <a:r>
              <a:rPr lang="de-DE" dirty="0" smtClean="0"/>
              <a:t> 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dark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Information Systems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177531" cy="463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41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Automatic Metadata Generation</a:t>
            </a:r>
            <a:br>
              <a:rPr lang="en-US" alt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4509119"/>
            <a:ext cx="8424490" cy="1978993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follow a formal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r>
              <a:rPr lang="de-DE" dirty="0" smtClean="0"/>
              <a:t>Header Analysis</a:t>
            </a:r>
          </a:p>
          <a:p>
            <a:r>
              <a:rPr lang="de-DE" dirty="0" err="1" smtClean="0"/>
              <a:t>Enrich</a:t>
            </a:r>
            <a:r>
              <a:rPr lang="de-DE" dirty="0" smtClean="0"/>
              <a:t> initial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additional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endParaRPr lang="de-DE" dirty="0" smtClean="0"/>
          </a:p>
          <a:p>
            <a:r>
              <a:rPr lang="de-DE" dirty="0" err="1" smtClean="0"/>
              <a:t>Introspection</a:t>
            </a:r>
            <a:endParaRPr lang="de-DE" dirty="0" smtClean="0"/>
          </a:p>
          <a:p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75699" cy="245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55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</a:t>
            </a:r>
            <a:r>
              <a:rPr lang="de-DE" dirty="0" err="1" smtClean="0"/>
              <a:t>Usage</a:t>
            </a:r>
            <a:r>
              <a:rPr lang="de-DE" dirty="0" smtClean="0"/>
              <a:t> Scenarios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6048672" cy="3283043"/>
          </a:xfrm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611560" y="5194424"/>
            <a:ext cx="8424490" cy="147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Char char="-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Ticket-System </a:t>
            </a:r>
            <a:r>
              <a:rPr lang="de-DE" kern="0" dirty="0" err="1" smtClean="0"/>
              <a:t>with</a:t>
            </a:r>
            <a:r>
              <a:rPr lang="de-DE" kern="0" dirty="0" smtClean="0"/>
              <a:t> </a:t>
            </a:r>
            <a:r>
              <a:rPr lang="de-DE" kern="0" dirty="0" err="1" smtClean="0"/>
              <a:t>product</a:t>
            </a:r>
            <a:r>
              <a:rPr lang="de-DE" kern="0" dirty="0" smtClean="0"/>
              <a:t> </a:t>
            </a:r>
            <a:r>
              <a:rPr lang="de-DE" kern="0" dirty="0" err="1" smtClean="0"/>
              <a:t>descriptions</a:t>
            </a:r>
            <a:endParaRPr lang="de-DE" kern="0" dirty="0" smtClean="0"/>
          </a:p>
          <a:p>
            <a:r>
              <a:rPr lang="de-DE" kern="0" dirty="0" smtClean="0"/>
              <a:t>Export </a:t>
            </a:r>
            <a:r>
              <a:rPr lang="de-DE" kern="0" dirty="0" err="1" smtClean="0"/>
              <a:t>structured</a:t>
            </a:r>
            <a:r>
              <a:rPr lang="de-DE" kern="0" dirty="0" smtClean="0"/>
              <a:t> </a:t>
            </a:r>
            <a:r>
              <a:rPr lang="de-DE" kern="0" dirty="0" err="1" smtClean="0"/>
              <a:t>data</a:t>
            </a:r>
            <a:endParaRPr lang="de-DE" kern="0" dirty="0" smtClean="0"/>
          </a:p>
          <a:p>
            <a:r>
              <a:rPr lang="de-DE" kern="0" dirty="0" err="1" smtClean="0"/>
              <a:t>Extracting</a:t>
            </a:r>
            <a:r>
              <a:rPr lang="de-DE" kern="0" dirty="0" smtClean="0"/>
              <a:t> relevant </a:t>
            </a:r>
            <a:r>
              <a:rPr lang="de-DE" kern="0" dirty="0" err="1" smtClean="0"/>
              <a:t>information</a:t>
            </a:r>
            <a:r>
              <a:rPr lang="de-DE" kern="0" dirty="0" smtClean="0"/>
              <a:t>: </a:t>
            </a:r>
            <a:r>
              <a:rPr lang="de-DE" kern="0" dirty="0" err="1" smtClean="0"/>
              <a:t>theme</a:t>
            </a:r>
            <a:r>
              <a:rPr lang="de-DE" kern="0" dirty="0" smtClean="0"/>
              <a:t> </a:t>
            </a:r>
            <a:r>
              <a:rPr lang="de-DE" kern="0" dirty="0" err="1" smtClean="0"/>
              <a:t>keywords</a:t>
            </a:r>
            <a:r>
              <a:rPr lang="de-DE" kern="0" dirty="0" smtClean="0"/>
              <a:t>, </a:t>
            </a:r>
            <a:r>
              <a:rPr lang="de-DE" kern="0" dirty="0" err="1" smtClean="0"/>
              <a:t>geographic</a:t>
            </a:r>
            <a:r>
              <a:rPr lang="de-DE" kern="0" dirty="0" smtClean="0"/>
              <a:t> </a:t>
            </a:r>
            <a:r>
              <a:rPr lang="de-DE" kern="0" dirty="0" err="1" smtClean="0"/>
              <a:t>bounding</a:t>
            </a:r>
            <a:r>
              <a:rPr lang="de-DE" kern="0" dirty="0" smtClean="0"/>
              <a:t> box, …</a:t>
            </a:r>
          </a:p>
          <a:p>
            <a:r>
              <a:rPr lang="de-DE" kern="0" dirty="0" err="1" smtClean="0"/>
              <a:t>Enriching</a:t>
            </a:r>
            <a:r>
              <a:rPr lang="de-DE" kern="0" dirty="0" smtClean="0"/>
              <a:t> </a:t>
            </a:r>
            <a:r>
              <a:rPr lang="de-DE" kern="0" dirty="0" err="1" smtClean="0"/>
              <a:t>with</a:t>
            </a:r>
            <a:r>
              <a:rPr lang="de-DE" kern="0" dirty="0" smtClean="0"/>
              <a:t> additional </a:t>
            </a:r>
            <a:r>
              <a:rPr lang="de-DE" kern="0" dirty="0" err="1" smtClean="0"/>
              <a:t>data</a:t>
            </a:r>
            <a:r>
              <a:rPr lang="de-DE" kern="0" dirty="0" smtClean="0"/>
              <a:t> </a:t>
            </a:r>
            <a:r>
              <a:rPr lang="de-DE" kern="0" dirty="0" err="1" smtClean="0"/>
              <a:t>from</a:t>
            </a:r>
            <a:r>
              <a:rPr lang="de-DE" kern="0" dirty="0" smtClean="0"/>
              <a:t> </a:t>
            </a:r>
            <a:r>
              <a:rPr lang="de-DE" kern="0" dirty="0" err="1" smtClean="0"/>
              <a:t>knowledge</a:t>
            </a:r>
            <a:r>
              <a:rPr lang="de-DE" kern="0" dirty="0" smtClean="0"/>
              <a:t> </a:t>
            </a:r>
            <a:r>
              <a:rPr lang="de-DE" kern="0" dirty="0" err="1" smtClean="0"/>
              <a:t>repositories</a:t>
            </a:r>
            <a:r>
              <a:rPr lang="de-DE" kern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923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788392" y="1718498"/>
            <a:ext cx="3312000" cy="475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1052736"/>
            <a:ext cx="8856662" cy="431800"/>
          </a:xfrm>
        </p:spPr>
        <p:txBody>
          <a:bodyPr/>
          <a:lstStyle/>
          <a:p>
            <a:r>
              <a:rPr lang="de-DE" dirty="0" smtClean="0"/>
              <a:t>PA13A-1971 </a:t>
            </a:r>
            <a:br>
              <a:rPr lang="de-DE" dirty="0" smtClean="0"/>
            </a:br>
            <a:r>
              <a:rPr lang="de-DE" dirty="0" err="1" smtClean="0"/>
              <a:t>Results</a:t>
            </a:r>
            <a:r>
              <a:rPr lang="de-DE" dirty="0" smtClean="0"/>
              <a:t> &amp; 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1754643"/>
            <a:ext cx="3384500" cy="4787900"/>
          </a:xfrm>
        </p:spPr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tool for NMHS without metadata tools</a:t>
            </a:r>
          </a:p>
          <a:p>
            <a:r>
              <a:rPr lang="en-US" dirty="0" smtClean="0"/>
              <a:t>It makes </a:t>
            </a:r>
            <a:r>
              <a:rPr lang="en-US" dirty="0"/>
              <a:t>more data discoverable and accessible</a:t>
            </a:r>
          </a:p>
          <a:p>
            <a:r>
              <a:rPr lang="en-US" dirty="0"/>
              <a:t>It provides Increased interoperability with other systems </a:t>
            </a:r>
            <a:endParaRPr lang="de-DE" dirty="0"/>
          </a:p>
          <a:p>
            <a:r>
              <a:rPr lang="en-US" dirty="0" smtClean="0"/>
              <a:t>Easily </a:t>
            </a:r>
            <a:r>
              <a:rPr lang="en-US" dirty="0"/>
              <a:t>extendable to other scenarios and data types</a:t>
            </a:r>
          </a:p>
          <a:p>
            <a:r>
              <a:rPr lang="en-US" dirty="0"/>
              <a:t>The introspection feature is extendable for other formats like GRIB, NETCDF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1825722"/>
            <a:ext cx="3312370" cy="46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9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4B9B"/>
      </a:accent1>
      <a:accent2>
        <a:srgbClr val="6278B4"/>
      </a:accent2>
      <a:accent3>
        <a:srgbClr val="FFFFFF"/>
      </a:accent3>
      <a:accent4>
        <a:srgbClr val="000000"/>
      </a:accent4>
      <a:accent5>
        <a:srgbClr val="ADB1CB"/>
      </a:accent5>
      <a:accent6>
        <a:srgbClr val="586CA3"/>
      </a:accent6>
      <a:hlink>
        <a:srgbClr val="96A5CD"/>
      </a:hlink>
      <a:folHlink>
        <a:srgbClr val="CBD3E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17A8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BD1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17A8"/>
        </a:accent1>
        <a:accent2>
          <a:srgbClr val="575DC2"/>
        </a:accent2>
        <a:accent3>
          <a:srgbClr val="FFFFFF"/>
        </a:accent3>
        <a:accent4>
          <a:srgbClr val="000000"/>
        </a:accent4>
        <a:accent5>
          <a:srgbClr val="AAABD1"/>
        </a:accent5>
        <a:accent6>
          <a:srgbClr val="4E53B0"/>
        </a:accent6>
        <a:hlink>
          <a:srgbClr val="9FA3DC"/>
        </a:hlink>
        <a:folHlink>
          <a:srgbClr val="DBDD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4B9B"/>
        </a:accent1>
        <a:accent2>
          <a:srgbClr val="6278B4"/>
        </a:accent2>
        <a:accent3>
          <a:srgbClr val="FFFFFF"/>
        </a:accent3>
        <a:accent4>
          <a:srgbClr val="000000"/>
        </a:accent4>
        <a:accent5>
          <a:srgbClr val="ADB1CB"/>
        </a:accent5>
        <a:accent6>
          <a:srgbClr val="586CA3"/>
        </a:accent6>
        <a:hlink>
          <a:srgbClr val="96A5CD"/>
        </a:hlink>
        <a:folHlink>
          <a:srgbClr val="CBD3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Standarddesign</vt:lpstr>
      <vt:lpstr>PA13A-1971: Automatic Metadata Generation for Dark Data to Support Information Systems</vt:lpstr>
      <vt:lpstr>Initial Situation</vt:lpstr>
      <vt:lpstr>Automatic Metadata Generation </vt:lpstr>
      <vt:lpstr>Other Usage Scenarios </vt:lpstr>
      <vt:lpstr>PA13A-1971  Results &amp; Outlook</vt:lpstr>
    </vt:vector>
  </TitlesOfParts>
  <Company>mpm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Administrator</dc:creator>
  <cp:lastModifiedBy>Heene Markus</cp:lastModifiedBy>
  <cp:revision>356</cp:revision>
  <cp:lastPrinted>2006-12-13T10:14:45Z</cp:lastPrinted>
  <dcterms:created xsi:type="dcterms:W3CDTF">2006-12-01T09:57:45Z</dcterms:created>
  <dcterms:modified xsi:type="dcterms:W3CDTF">2016-12-01T07:34:24Z</dcterms:modified>
</cp:coreProperties>
</file>