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2808525" cy="30279975"/>
  <p:notesSz cx="9926638" cy="1435576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134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86" autoAdjust="0"/>
    <p:restoredTop sz="94660"/>
  </p:normalViewPr>
  <p:slideViewPr>
    <p:cSldViewPr snapToGrid="0" showGuides="1">
      <p:cViewPr>
        <p:scale>
          <a:sx n="30" d="100"/>
          <a:sy n="30" d="100"/>
        </p:scale>
        <p:origin x="1446" y="-42"/>
      </p:cViewPr>
      <p:guideLst>
        <p:guide orient="horz" pos="9537"/>
        <p:guide pos="134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4302355" cy="720507"/>
          </a:xfrm>
          <a:prstGeom prst="rect">
            <a:avLst/>
          </a:prstGeom>
        </p:spPr>
        <p:txBody>
          <a:bodyPr vert="horz" lIns="124518" tIns="62259" rIns="124518" bIns="62259" rtlCol="0"/>
          <a:lstStyle>
            <a:lvl1pPr algn="l">
              <a:defRPr sz="1600"/>
            </a:lvl1pPr>
          </a:lstStyle>
          <a:p>
            <a:endParaRPr lang="de-DE"/>
          </a:p>
        </p:txBody>
      </p:sp>
      <p:sp>
        <p:nvSpPr>
          <p:cNvPr id="3" name="Datumsplatzhalter 2"/>
          <p:cNvSpPr>
            <a:spLocks noGrp="1"/>
          </p:cNvSpPr>
          <p:nvPr>
            <p:ph type="dt" idx="1"/>
          </p:nvPr>
        </p:nvSpPr>
        <p:spPr>
          <a:xfrm>
            <a:off x="5622258" y="0"/>
            <a:ext cx="4302355" cy="720507"/>
          </a:xfrm>
          <a:prstGeom prst="rect">
            <a:avLst/>
          </a:prstGeom>
        </p:spPr>
        <p:txBody>
          <a:bodyPr vert="horz" lIns="124518" tIns="62259" rIns="124518" bIns="62259" rtlCol="0"/>
          <a:lstStyle>
            <a:lvl1pPr algn="r">
              <a:defRPr sz="1600"/>
            </a:lvl1pPr>
          </a:lstStyle>
          <a:p>
            <a:fld id="{977FEEF2-79C9-40FD-924D-C342E75C1F09}" type="datetimeFigureOut">
              <a:rPr lang="de-DE" smtClean="0"/>
              <a:t>15.11.2019</a:t>
            </a:fld>
            <a:endParaRPr lang="de-DE"/>
          </a:p>
        </p:txBody>
      </p:sp>
      <p:sp>
        <p:nvSpPr>
          <p:cNvPr id="4" name="Folienbildplatzhalter 3"/>
          <p:cNvSpPr>
            <a:spLocks noGrp="1" noRot="1" noChangeAspect="1"/>
          </p:cNvSpPr>
          <p:nvPr>
            <p:ph type="sldImg" idx="2"/>
          </p:nvPr>
        </p:nvSpPr>
        <p:spPr>
          <a:xfrm>
            <a:off x="1539875" y="1795463"/>
            <a:ext cx="6846888" cy="4843462"/>
          </a:xfrm>
          <a:prstGeom prst="rect">
            <a:avLst/>
          </a:prstGeom>
          <a:noFill/>
          <a:ln w="12700">
            <a:solidFill>
              <a:prstClr val="black"/>
            </a:solidFill>
          </a:ln>
        </p:spPr>
        <p:txBody>
          <a:bodyPr vert="horz" lIns="124518" tIns="62259" rIns="124518" bIns="62259" rtlCol="0" anchor="ctr"/>
          <a:lstStyle/>
          <a:p>
            <a:endParaRPr lang="de-DE"/>
          </a:p>
        </p:txBody>
      </p:sp>
      <p:sp>
        <p:nvSpPr>
          <p:cNvPr id="5" name="Notizenplatzhalter 4"/>
          <p:cNvSpPr>
            <a:spLocks noGrp="1"/>
          </p:cNvSpPr>
          <p:nvPr>
            <p:ph type="body" sz="quarter" idx="3"/>
          </p:nvPr>
        </p:nvSpPr>
        <p:spPr>
          <a:xfrm>
            <a:off x="993476" y="6908258"/>
            <a:ext cx="7939688" cy="5653035"/>
          </a:xfrm>
          <a:prstGeom prst="rect">
            <a:avLst/>
          </a:prstGeom>
        </p:spPr>
        <p:txBody>
          <a:bodyPr vert="horz" lIns="124518" tIns="62259" rIns="124518" bIns="62259"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1" y="13635257"/>
            <a:ext cx="4302355" cy="720507"/>
          </a:xfrm>
          <a:prstGeom prst="rect">
            <a:avLst/>
          </a:prstGeom>
        </p:spPr>
        <p:txBody>
          <a:bodyPr vert="horz" lIns="124518" tIns="62259" rIns="124518" bIns="62259" rtlCol="0" anchor="b"/>
          <a:lstStyle>
            <a:lvl1pPr algn="l">
              <a:defRPr sz="1600"/>
            </a:lvl1pPr>
          </a:lstStyle>
          <a:p>
            <a:endParaRPr lang="de-DE"/>
          </a:p>
        </p:txBody>
      </p:sp>
      <p:sp>
        <p:nvSpPr>
          <p:cNvPr id="7" name="Foliennummernplatzhalter 6"/>
          <p:cNvSpPr>
            <a:spLocks noGrp="1"/>
          </p:cNvSpPr>
          <p:nvPr>
            <p:ph type="sldNum" sz="quarter" idx="5"/>
          </p:nvPr>
        </p:nvSpPr>
        <p:spPr>
          <a:xfrm>
            <a:off x="5622258" y="13635257"/>
            <a:ext cx="4302355" cy="720507"/>
          </a:xfrm>
          <a:prstGeom prst="rect">
            <a:avLst/>
          </a:prstGeom>
        </p:spPr>
        <p:txBody>
          <a:bodyPr vert="horz" lIns="124518" tIns="62259" rIns="124518" bIns="62259" rtlCol="0" anchor="b"/>
          <a:lstStyle>
            <a:lvl1pPr algn="r">
              <a:defRPr sz="1600"/>
            </a:lvl1pPr>
          </a:lstStyle>
          <a:p>
            <a:fld id="{53CFA893-5EDA-4724-B8E2-DCEB92074D23}" type="slidenum">
              <a:rPr lang="de-DE" smtClean="0"/>
              <a:t>‹Nr.›</a:t>
            </a:fld>
            <a:endParaRPr lang="de-DE"/>
          </a:p>
        </p:txBody>
      </p:sp>
    </p:spTree>
    <p:extLst>
      <p:ext uri="{BB962C8B-B14F-4D97-AF65-F5344CB8AC3E}">
        <p14:creationId xmlns:p14="http://schemas.microsoft.com/office/powerpoint/2010/main" val="951352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3CFA893-5EDA-4724-B8E2-DCEB92074D23}" type="slidenum">
              <a:rPr lang="de-DE" smtClean="0"/>
              <a:t>1</a:t>
            </a:fld>
            <a:endParaRPr lang="de-DE"/>
          </a:p>
        </p:txBody>
      </p:sp>
    </p:spTree>
    <p:extLst>
      <p:ext uri="{BB962C8B-B14F-4D97-AF65-F5344CB8AC3E}">
        <p14:creationId xmlns:p14="http://schemas.microsoft.com/office/powerpoint/2010/main" val="898385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40200" y="1208160"/>
            <a:ext cx="38527200" cy="5056200"/>
          </a:xfrm>
          <a:prstGeom prst="rect">
            <a:avLst/>
          </a:prstGeom>
        </p:spPr>
        <p:txBody>
          <a:bodyPr lIns="0" tIns="0" rIns="0" bIns="0" anchor="ctr">
            <a:spAutoFit/>
          </a:bodyPr>
          <a:lstStyle/>
          <a:p>
            <a:pPr algn="ctr"/>
            <a:endParaRPr lang="en-US" sz="4400" b="0" strike="noStrike" spc="-1">
              <a:latin typeface="Arial"/>
            </a:endParaRPr>
          </a:p>
        </p:txBody>
      </p:sp>
      <p:sp>
        <p:nvSpPr>
          <p:cNvPr id="28" name="PlaceHolder 2"/>
          <p:cNvSpPr>
            <a:spLocks noGrp="1"/>
          </p:cNvSpPr>
          <p:nvPr>
            <p:ph type="body"/>
          </p:nvPr>
        </p:nvSpPr>
        <p:spPr>
          <a:xfrm>
            <a:off x="2140200" y="7085160"/>
            <a:ext cx="38527200" cy="837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2140200" y="16258320"/>
            <a:ext cx="38527200" cy="837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140200" y="1208160"/>
            <a:ext cx="38527200" cy="5056200"/>
          </a:xfrm>
          <a:prstGeom prst="rect">
            <a:avLst/>
          </a:prstGeom>
        </p:spPr>
        <p:txBody>
          <a:bodyPr lIns="0" tIns="0" rIns="0" bIns="0" anchor="ctr">
            <a:spAutoFit/>
          </a:bodyPr>
          <a:lstStyle/>
          <a:p>
            <a:pPr algn="ctr"/>
            <a:endParaRPr lang="en-US" sz="4400" b="0" strike="noStrike" spc="-1">
              <a:latin typeface="Arial"/>
            </a:endParaRPr>
          </a:p>
        </p:txBody>
      </p:sp>
      <p:sp>
        <p:nvSpPr>
          <p:cNvPr id="31" name="PlaceHolder 2"/>
          <p:cNvSpPr>
            <a:spLocks noGrp="1"/>
          </p:cNvSpPr>
          <p:nvPr>
            <p:ph type="body"/>
          </p:nvPr>
        </p:nvSpPr>
        <p:spPr>
          <a:xfrm>
            <a:off x="2140200" y="7085160"/>
            <a:ext cx="18801000" cy="837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21881520" y="7085160"/>
            <a:ext cx="18801000" cy="837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2140200" y="16258320"/>
            <a:ext cx="18801000" cy="837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21881520" y="16258320"/>
            <a:ext cx="18801000" cy="837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140200" y="1208160"/>
            <a:ext cx="38527200" cy="5056200"/>
          </a:xfrm>
          <a:prstGeom prst="rect">
            <a:avLst/>
          </a:prstGeom>
        </p:spPr>
        <p:txBody>
          <a:bodyPr lIns="0" tIns="0" rIns="0" bIns="0" anchor="ctr">
            <a:spAutoFit/>
          </a:bodyPr>
          <a:lstStyle/>
          <a:p>
            <a:pPr algn="ctr"/>
            <a:endParaRPr lang="en-US" sz="4400" b="0" strike="noStrike" spc="-1">
              <a:latin typeface="Arial"/>
            </a:endParaRPr>
          </a:p>
        </p:txBody>
      </p:sp>
      <p:sp>
        <p:nvSpPr>
          <p:cNvPr id="36" name="PlaceHolder 2"/>
          <p:cNvSpPr>
            <a:spLocks noGrp="1"/>
          </p:cNvSpPr>
          <p:nvPr>
            <p:ph type="body"/>
          </p:nvPr>
        </p:nvSpPr>
        <p:spPr>
          <a:xfrm>
            <a:off x="2140200" y="7085160"/>
            <a:ext cx="12405600" cy="837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15166440" y="7085160"/>
            <a:ext cx="12405600" cy="837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28192680" y="7085160"/>
            <a:ext cx="12405600" cy="837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2140200" y="16258320"/>
            <a:ext cx="12405600" cy="837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15166440" y="16258320"/>
            <a:ext cx="12405600" cy="837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28192680" y="16258320"/>
            <a:ext cx="12405600" cy="837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140200" y="1208160"/>
            <a:ext cx="38527200" cy="505620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subTitle"/>
          </p:nvPr>
        </p:nvSpPr>
        <p:spPr>
          <a:xfrm>
            <a:off x="2140200" y="7085160"/>
            <a:ext cx="38527200" cy="175618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40200" y="1208160"/>
            <a:ext cx="38527200" cy="5056200"/>
          </a:xfrm>
          <a:prstGeom prst="rect">
            <a:avLst/>
          </a:prstGeom>
        </p:spPr>
        <p:txBody>
          <a:bodyPr lIns="0" tIns="0" rIns="0" bIns="0" anchor="ctr">
            <a:spAutoFit/>
          </a:bodyPr>
          <a:lstStyle/>
          <a:p>
            <a:pPr algn="ctr"/>
            <a:endParaRPr lang="en-US" sz="4400" b="0" strike="noStrike" spc="-1">
              <a:latin typeface="Arial"/>
            </a:endParaRPr>
          </a:p>
        </p:txBody>
      </p:sp>
      <p:sp>
        <p:nvSpPr>
          <p:cNvPr id="9" name="PlaceHolder 2"/>
          <p:cNvSpPr>
            <a:spLocks noGrp="1"/>
          </p:cNvSpPr>
          <p:nvPr>
            <p:ph type="body"/>
          </p:nvPr>
        </p:nvSpPr>
        <p:spPr>
          <a:xfrm>
            <a:off x="2140200" y="7085160"/>
            <a:ext cx="38527200" cy="17561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140200" y="1208160"/>
            <a:ext cx="38527200" cy="5056200"/>
          </a:xfrm>
          <a:prstGeom prst="rect">
            <a:avLst/>
          </a:prstGeom>
        </p:spPr>
        <p:txBody>
          <a:bodyPr lIns="0" tIns="0" rIns="0" bIns="0" anchor="ctr">
            <a:spAutoFit/>
          </a:bodyPr>
          <a:lstStyle/>
          <a:p>
            <a:pPr algn="ctr"/>
            <a:endParaRPr lang="en-US" sz="4400" b="0" strike="noStrike" spc="-1">
              <a:latin typeface="Arial"/>
            </a:endParaRPr>
          </a:p>
        </p:txBody>
      </p:sp>
      <p:sp>
        <p:nvSpPr>
          <p:cNvPr id="11" name="PlaceHolder 2"/>
          <p:cNvSpPr>
            <a:spLocks noGrp="1"/>
          </p:cNvSpPr>
          <p:nvPr>
            <p:ph type="body"/>
          </p:nvPr>
        </p:nvSpPr>
        <p:spPr>
          <a:xfrm>
            <a:off x="2140200" y="7085160"/>
            <a:ext cx="18801000" cy="175618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21881520" y="7085160"/>
            <a:ext cx="18801000" cy="17561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140200" y="1208160"/>
            <a:ext cx="38527200" cy="50562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140200" y="1208160"/>
            <a:ext cx="38527200" cy="234388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40200" y="1208160"/>
            <a:ext cx="38527200" cy="5056200"/>
          </a:xfrm>
          <a:prstGeom prst="rect">
            <a:avLst/>
          </a:prstGeom>
        </p:spPr>
        <p:txBody>
          <a:bodyPr lIns="0" tIns="0" rIns="0" bIns="0" anchor="ctr">
            <a:spAutoFit/>
          </a:bodyPr>
          <a:lstStyle/>
          <a:p>
            <a:pPr algn="ctr"/>
            <a:endParaRPr lang="en-US" sz="4400" b="0" strike="noStrike" spc="-1">
              <a:latin typeface="Arial"/>
            </a:endParaRPr>
          </a:p>
        </p:txBody>
      </p:sp>
      <p:sp>
        <p:nvSpPr>
          <p:cNvPr id="16" name="PlaceHolder 2"/>
          <p:cNvSpPr>
            <a:spLocks noGrp="1"/>
          </p:cNvSpPr>
          <p:nvPr>
            <p:ph type="body"/>
          </p:nvPr>
        </p:nvSpPr>
        <p:spPr>
          <a:xfrm>
            <a:off x="2140200" y="7085160"/>
            <a:ext cx="18801000" cy="837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21881520" y="7085160"/>
            <a:ext cx="18801000" cy="175618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2140200" y="16258320"/>
            <a:ext cx="18801000" cy="837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40200" y="1208160"/>
            <a:ext cx="38527200" cy="5056200"/>
          </a:xfrm>
          <a:prstGeom prst="rect">
            <a:avLst/>
          </a:prstGeom>
        </p:spPr>
        <p:txBody>
          <a:bodyPr lIns="0" tIns="0" rIns="0" bIns="0" anchor="ctr">
            <a:spAutoFit/>
          </a:bodyPr>
          <a:lstStyle/>
          <a:p>
            <a:pPr algn="ctr"/>
            <a:endParaRPr lang="en-US" sz="4400" b="0" strike="noStrike" spc="-1">
              <a:latin typeface="Arial"/>
            </a:endParaRPr>
          </a:p>
        </p:txBody>
      </p:sp>
      <p:sp>
        <p:nvSpPr>
          <p:cNvPr id="20" name="PlaceHolder 2"/>
          <p:cNvSpPr>
            <a:spLocks noGrp="1"/>
          </p:cNvSpPr>
          <p:nvPr>
            <p:ph type="body"/>
          </p:nvPr>
        </p:nvSpPr>
        <p:spPr>
          <a:xfrm>
            <a:off x="2140200" y="7085160"/>
            <a:ext cx="18801000" cy="175618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21881520" y="7085160"/>
            <a:ext cx="18801000" cy="837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21881520" y="16258320"/>
            <a:ext cx="18801000" cy="837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40200" y="1208160"/>
            <a:ext cx="38527200" cy="5056200"/>
          </a:xfrm>
          <a:prstGeom prst="rect">
            <a:avLst/>
          </a:prstGeom>
        </p:spPr>
        <p:txBody>
          <a:bodyPr lIns="0" tIns="0" rIns="0" bIns="0" anchor="ctr">
            <a:spAutoFit/>
          </a:bodyPr>
          <a:lstStyle/>
          <a:p>
            <a:pPr algn="ctr"/>
            <a:endParaRPr lang="en-US" sz="4400" b="0" strike="noStrike" spc="-1">
              <a:latin typeface="Arial"/>
            </a:endParaRPr>
          </a:p>
        </p:txBody>
      </p:sp>
      <p:sp>
        <p:nvSpPr>
          <p:cNvPr id="24" name="PlaceHolder 2"/>
          <p:cNvSpPr>
            <a:spLocks noGrp="1"/>
          </p:cNvSpPr>
          <p:nvPr>
            <p:ph type="body"/>
          </p:nvPr>
        </p:nvSpPr>
        <p:spPr>
          <a:xfrm>
            <a:off x="2140200" y="7085160"/>
            <a:ext cx="18801000" cy="837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21881520" y="7085160"/>
            <a:ext cx="18801000" cy="837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2140200" y="16258320"/>
            <a:ext cx="38527200" cy="837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6"/>
          <p:cNvPicPr/>
          <p:nvPr/>
        </p:nvPicPr>
        <p:blipFill>
          <a:blip r:embed="rId14"/>
          <a:stretch/>
        </p:blipFill>
        <p:spPr>
          <a:xfrm>
            <a:off x="32107320" y="1079640"/>
            <a:ext cx="9448200" cy="2520360"/>
          </a:xfrm>
          <a:prstGeom prst="rect">
            <a:avLst/>
          </a:prstGeom>
          <a:ln>
            <a:noFill/>
          </a:ln>
        </p:spPr>
      </p:pic>
      <p:sp>
        <p:nvSpPr>
          <p:cNvPr id="7" name="Line 1"/>
          <p:cNvSpPr/>
          <p:nvPr/>
        </p:nvSpPr>
        <p:spPr>
          <a:xfrm flipH="1">
            <a:off x="1260360" y="4140000"/>
            <a:ext cx="40295520" cy="0"/>
          </a:xfrm>
          <a:prstGeom prst="line">
            <a:avLst/>
          </a:prstGeom>
          <a:ln w="90000">
            <a:solidFill>
              <a:srgbClr val="29489A"/>
            </a:solidFill>
            <a:round/>
          </a:ln>
        </p:spPr>
        <p:style>
          <a:lnRef idx="1">
            <a:schemeClr val="accent1"/>
          </a:lnRef>
          <a:fillRef idx="0">
            <a:schemeClr val="accent1"/>
          </a:fillRef>
          <a:effectRef idx="0">
            <a:schemeClr val="accent1"/>
          </a:effectRef>
          <a:fontRef idx="minor"/>
        </p:style>
      </p:sp>
      <p:pic>
        <p:nvPicPr>
          <p:cNvPr id="2" name="Grafik 5"/>
          <p:cNvPicPr/>
          <p:nvPr/>
        </p:nvPicPr>
        <p:blipFill>
          <a:blip r:embed="rId15"/>
          <a:stretch/>
        </p:blipFill>
        <p:spPr>
          <a:xfrm>
            <a:off x="1150920" y="27783000"/>
            <a:ext cx="1735920" cy="1617120"/>
          </a:xfrm>
          <a:prstGeom prst="rect">
            <a:avLst/>
          </a:prstGeom>
          <a:ln>
            <a:noFill/>
          </a:ln>
        </p:spPr>
      </p:pic>
      <p:sp>
        <p:nvSpPr>
          <p:cNvPr id="3" name="Line 2"/>
          <p:cNvSpPr/>
          <p:nvPr/>
        </p:nvSpPr>
        <p:spPr>
          <a:xfrm>
            <a:off x="14869800" y="27779400"/>
            <a:ext cx="26679600" cy="0"/>
          </a:xfrm>
          <a:prstGeom prst="line">
            <a:avLst/>
          </a:prstGeom>
          <a:ln w="25560">
            <a:solidFill>
              <a:schemeClr val="accent1"/>
            </a:solidFill>
            <a:round/>
          </a:ln>
        </p:spPr>
        <p:style>
          <a:lnRef idx="1">
            <a:schemeClr val="accent1"/>
          </a:lnRef>
          <a:fillRef idx="0">
            <a:schemeClr val="accent1"/>
          </a:fillRef>
          <a:effectRef idx="0">
            <a:schemeClr val="accent1"/>
          </a:effectRef>
          <a:fontRef idx="minor"/>
        </p:style>
      </p:sp>
      <p:sp>
        <p:nvSpPr>
          <p:cNvPr id="4" name="PlaceHolder 3"/>
          <p:cNvSpPr>
            <a:spLocks noGrp="1"/>
          </p:cNvSpPr>
          <p:nvPr>
            <p:ph type="title"/>
          </p:nvPr>
        </p:nvSpPr>
        <p:spPr>
          <a:xfrm>
            <a:off x="2140200" y="1208160"/>
            <a:ext cx="38527200" cy="50562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5" name="PlaceHolder 4"/>
          <p:cNvSpPr>
            <a:spLocks noGrp="1"/>
          </p:cNvSpPr>
          <p:nvPr>
            <p:ph type="body"/>
          </p:nvPr>
        </p:nvSpPr>
        <p:spPr>
          <a:xfrm>
            <a:off x="2140200" y="7085160"/>
            <a:ext cx="38527200" cy="17561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2767" y="18745853"/>
            <a:ext cx="11081201" cy="3745179"/>
          </a:xfrm>
          <a:prstGeom prst="rect">
            <a:avLst/>
          </a:prstGeom>
        </p:spPr>
      </p:pic>
      <p:sp>
        <p:nvSpPr>
          <p:cNvPr id="42" name="CustomShape 1"/>
          <p:cNvSpPr/>
          <p:nvPr/>
        </p:nvSpPr>
        <p:spPr>
          <a:xfrm>
            <a:off x="1130400" y="4626720"/>
            <a:ext cx="41083560" cy="1512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0" b="0" i="1" strike="noStrike" spc="-1">
                <a:solidFill>
                  <a:srgbClr val="2D4B9B"/>
                </a:solidFill>
                <a:latin typeface="Arial"/>
                <a:ea typeface="DejaVu Sans"/>
              </a:rPr>
              <a:t>IN23D-0901 - Addressing the ‘R’ of the FAIR Data Principles with BUFR</a:t>
            </a:r>
            <a:endParaRPr lang="en-US" sz="9000" b="0" strike="noStrike" spc="-1">
              <a:latin typeface="Arial"/>
            </a:endParaRPr>
          </a:p>
        </p:txBody>
      </p:sp>
      <p:sp>
        <p:nvSpPr>
          <p:cNvPr id="43" name="CustomShape 2"/>
          <p:cNvSpPr/>
          <p:nvPr/>
        </p:nvSpPr>
        <p:spPr>
          <a:xfrm>
            <a:off x="1206360" y="6355080"/>
            <a:ext cx="33536880" cy="1007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5600" b="1" strike="noStrike" spc="-1">
                <a:solidFill>
                  <a:srgbClr val="000000"/>
                </a:solidFill>
                <a:latin typeface="Arial"/>
                <a:ea typeface="DejaVu Sans"/>
              </a:rPr>
              <a:t>Markus Heene, Deutscher Wetterdienst (DWD)</a:t>
            </a:r>
            <a:endParaRPr lang="en-US" sz="5600" b="0" strike="noStrike" spc="-1">
              <a:latin typeface="Arial"/>
            </a:endParaRPr>
          </a:p>
        </p:txBody>
      </p:sp>
      <p:sp>
        <p:nvSpPr>
          <p:cNvPr id="44" name="CustomShape 3"/>
          <p:cNvSpPr/>
          <p:nvPr/>
        </p:nvSpPr>
        <p:spPr>
          <a:xfrm>
            <a:off x="14828760" y="27914760"/>
            <a:ext cx="20211480" cy="15231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4200" b="1" strike="noStrike" spc="15">
                <a:solidFill>
                  <a:srgbClr val="000000"/>
                </a:solidFill>
                <a:latin typeface="Arial"/>
                <a:ea typeface="DejaVu Sans"/>
              </a:rPr>
              <a:t>Abteilung TI 1 Systeme und Betrieb, Referat TI 12 Datenmangement</a:t>
            </a:r>
            <a:endParaRPr lang="en-US" sz="4200" b="0" strike="noStrike" spc="-1">
              <a:latin typeface="Arial"/>
            </a:endParaRPr>
          </a:p>
          <a:p>
            <a:pPr>
              <a:lnSpc>
                <a:spcPct val="100000"/>
              </a:lnSpc>
            </a:pPr>
            <a:r>
              <a:rPr lang="en-US" sz="4200" b="1" strike="noStrike" spc="15">
                <a:solidFill>
                  <a:srgbClr val="000000"/>
                </a:solidFill>
                <a:latin typeface="Arial"/>
                <a:ea typeface="DejaVu Sans"/>
              </a:rPr>
              <a:t>Contact: Markus Heene, markus.heene@dwd.de </a:t>
            </a:r>
            <a:endParaRPr lang="en-US" sz="4200" b="0" strike="noStrike" spc="-1">
              <a:latin typeface="Arial"/>
            </a:endParaRPr>
          </a:p>
        </p:txBody>
      </p:sp>
      <p:sp>
        <p:nvSpPr>
          <p:cNvPr id="45" name="CustomShape 4"/>
          <p:cNvSpPr/>
          <p:nvPr/>
        </p:nvSpPr>
        <p:spPr>
          <a:xfrm>
            <a:off x="14491440" y="9379080"/>
            <a:ext cx="7088400" cy="6788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5400"/>
              </a:lnSpc>
            </a:pPr>
            <a:endParaRPr lang="en-US" sz="1800" b="0" strike="noStrike" spc="-1">
              <a:latin typeface="Arial"/>
            </a:endParaRPr>
          </a:p>
          <a:p>
            <a:pPr>
              <a:lnSpc>
                <a:spcPts val="5400"/>
              </a:lnSpc>
            </a:pPr>
            <a:endParaRPr lang="en-US" sz="1800" b="0" strike="noStrike" spc="-1">
              <a:latin typeface="Arial"/>
            </a:endParaRPr>
          </a:p>
        </p:txBody>
      </p:sp>
      <p:sp>
        <p:nvSpPr>
          <p:cNvPr id="46" name="CustomShape 5"/>
          <p:cNvSpPr/>
          <p:nvPr/>
        </p:nvSpPr>
        <p:spPr>
          <a:xfrm>
            <a:off x="7416000" y="7848000"/>
            <a:ext cx="6264000" cy="7127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3600"/>
              </a:lnSpc>
            </a:pPr>
            <a:r>
              <a:rPr lang="en-US" sz="4300" b="1" strike="noStrike" spc="-1" baseline="18000" dirty="0">
                <a:solidFill>
                  <a:srgbClr val="000000"/>
                </a:solidFill>
                <a:latin typeface="Arial"/>
                <a:ea typeface="DejaVu Sans"/>
              </a:rPr>
              <a:t>Message Decoding</a:t>
            </a:r>
            <a:endParaRPr lang="en-US" sz="4300" b="0" strike="noStrike" spc="-1" dirty="0">
              <a:latin typeface="Arial"/>
            </a:endParaRPr>
          </a:p>
          <a:p>
            <a:pPr>
              <a:lnSpc>
                <a:spcPts val="3600"/>
              </a:lnSpc>
            </a:pPr>
            <a:r>
              <a:rPr lang="en-US" sz="2600" b="0" strike="noStrike" spc="-1" dirty="0">
                <a:solidFill>
                  <a:srgbClr val="000000"/>
                </a:solidFill>
                <a:latin typeface="Arial"/>
                <a:ea typeface="DejaVu Sans"/>
              </a:rPr>
              <a:t>DWD collects in its role as GISC all global available observations and </a:t>
            </a:r>
            <a:r>
              <a:rPr lang="en-US" sz="2600" b="0" strike="noStrike" spc="-1" dirty="0" smtClean="0">
                <a:solidFill>
                  <a:srgbClr val="000000"/>
                </a:solidFill>
                <a:latin typeface="Arial"/>
                <a:ea typeface="DejaVu Sans"/>
              </a:rPr>
              <a:t>measurements </a:t>
            </a:r>
            <a:r>
              <a:rPr lang="en-US" sz="2600" b="0" strike="noStrike" spc="-1" dirty="0">
                <a:solidFill>
                  <a:srgbClr val="000000"/>
                </a:solidFill>
                <a:latin typeface="Arial"/>
                <a:ea typeface="DejaVu Sans"/>
              </a:rPr>
              <a:t>intended for global exchange and additional data from other networks. These data are encoded in different formats. In a first step all these different formats are processed by our decoding system. The software decodes the different formats and than maps the entities onto internal harmonized BUFR templates. The resulting BUFR is used for storage and further processing. Figure 1 shows this process for synoptic messages. You will likely find similar processes in all centers which run a global model. </a:t>
            </a:r>
            <a:endParaRPr lang="en-US" sz="2600" b="0" strike="noStrike" spc="-1" dirty="0">
              <a:latin typeface="Arial"/>
            </a:endParaRPr>
          </a:p>
        </p:txBody>
      </p:sp>
      <p:sp>
        <p:nvSpPr>
          <p:cNvPr id="47" name="CustomShape 6"/>
          <p:cNvSpPr/>
          <p:nvPr/>
        </p:nvSpPr>
        <p:spPr>
          <a:xfrm>
            <a:off x="14272200" y="7795800"/>
            <a:ext cx="5606280" cy="7566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3600"/>
              </a:lnSpc>
            </a:pPr>
            <a:r>
              <a:rPr lang="en-US" sz="4300" b="1" strike="noStrike" spc="-1" baseline="18000" dirty="0">
                <a:solidFill>
                  <a:srgbClr val="000000"/>
                </a:solidFill>
                <a:latin typeface="Arial"/>
                <a:ea typeface="DejaVu Sans"/>
              </a:rPr>
              <a:t>Complexity Reduction</a:t>
            </a:r>
            <a:endParaRPr lang="en-US" sz="4300" b="0" strike="noStrike" spc="-1" dirty="0">
              <a:latin typeface="Arial"/>
            </a:endParaRPr>
          </a:p>
          <a:p>
            <a:pPr>
              <a:lnSpc>
                <a:spcPts val="3600"/>
              </a:lnSpc>
            </a:pPr>
            <a:r>
              <a:rPr lang="en-US" sz="2600" b="0" strike="noStrike" spc="-1" dirty="0">
                <a:solidFill>
                  <a:srgbClr val="000000"/>
                </a:solidFill>
                <a:latin typeface="Arial"/>
                <a:ea typeface="DejaVu Sans"/>
              </a:rPr>
              <a:t>The previous step reduces the complexity </a:t>
            </a:r>
            <a:r>
              <a:rPr lang="en-US" sz="2600" b="0" strike="noStrike" spc="-1" dirty="0" smtClean="0">
                <a:solidFill>
                  <a:srgbClr val="000000"/>
                </a:solidFill>
                <a:latin typeface="Arial"/>
                <a:ea typeface="DejaVu Sans"/>
              </a:rPr>
              <a:t>of </a:t>
            </a:r>
            <a:r>
              <a:rPr lang="en-US" sz="2600" b="0" strike="noStrike" spc="-1" dirty="0">
                <a:solidFill>
                  <a:srgbClr val="000000"/>
                </a:solidFill>
                <a:latin typeface="Arial"/>
                <a:ea typeface="DejaVu Sans"/>
              </a:rPr>
              <a:t>the succeeding steps. Each of the following processes needs only to decode the relevant harmonized BUFR template(s) and not the full variety of all incoming formats.</a:t>
            </a:r>
            <a:endParaRPr lang="en-US" sz="2600" b="0" strike="noStrike" spc="-1" dirty="0">
              <a:latin typeface="Arial"/>
            </a:endParaRPr>
          </a:p>
          <a:p>
            <a:pPr>
              <a:lnSpc>
                <a:spcPts val="3600"/>
              </a:lnSpc>
            </a:pPr>
            <a:r>
              <a:rPr lang="en-US" sz="2600" b="0" strike="noStrike" spc="-1" dirty="0">
                <a:solidFill>
                  <a:srgbClr val="000000"/>
                </a:solidFill>
                <a:latin typeface="Arial"/>
                <a:ea typeface="DejaVu Sans"/>
              </a:rPr>
              <a:t>In addition it reduces the number of decoding software we need to provide and maintain (in particular for historical formats).</a:t>
            </a:r>
            <a:endParaRPr lang="en-US" sz="2600" b="0" strike="noStrike" spc="-1" dirty="0">
              <a:latin typeface="Arial"/>
            </a:endParaRPr>
          </a:p>
          <a:p>
            <a:pPr>
              <a:lnSpc>
                <a:spcPts val="3600"/>
              </a:lnSpc>
            </a:pPr>
            <a:r>
              <a:rPr lang="en-US" sz="2600" b="0" strike="noStrike" spc="-1" dirty="0">
                <a:solidFill>
                  <a:srgbClr val="000000"/>
                </a:solidFill>
                <a:latin typeface="Arial"/>
                <a:ea typeface="DejaVu Sans"/>
              </a:rPr>
              <a:t>Furthermore the </a:t>
            </a:r>
            <a:r>
              <a:rPr lang="en-US" sz="2600" b="0" strike="noStrike" spc="-1" dirty="0" smtClean="0">
                <a:solidFill>
                  <a:srgbClr val="000000"/>
                </a:solidFill>
                <a:latin typeface="Arial"/>
                <a:ea typeface="DejaVu Sans"/>
              </a:rPr>
              <a:t>likelihood </a:t>
            </a:r>
            <a:r>
              <a:rPr lang="en-US" sz="2600" b="0" strike="noStrike" spc="-1" dirty="0">
                <a:solidFill>
                  <a:srgbClr val="000000"/>
                </a:solidFill>
                <a:latin typeface="Arial"/>
                <a:ea typeface="DejaVu Sans"/>
              </a:rPr>
              <a:t>of </a:t>
            </a:r>
            <a:r>
              <a:rPr lang="en-US" sz="2600" b="0" strike="noStrike" spc="-1" dirty="0" err="1">
                <a:solidFill>
                  <a:srgbClr val="000000"/>
                </a:solidFill>
                <a:latin typeface="Arial"/>
                <a:ea typeface="DejaVu Sans"/>
              </a:rPr>
              <a:t>misinter-pretation</a:t>
            </a:r>
            <a:r>
              <a:rPr lang="en-US" sz="2600" b="0" strike="noStrike" spc="-1" dirty="0">
                <a:solidFill>
                  <a:srgbClr val="000000"/>
                </a:solidFill>
                <a:latin typeface="Arial"/>
                <a:ea typeface="DejaVu Sans"/>
              </a:rPr>
              <a:t> is significant reduced due to </a:t>
            </a:r>
            <a:r>
              <a:rPr lang="en-US" sz="2600" b="0" strike="noStrike" spc="-1" dirty="0" smtClean="0">
                <a:solidFill>
                  <a:srgbClr val="000000"/>
                </a:solidFill>
                <a:latin typeface="Arial"/>
                <a:ea typeface="DejaVu Sans"/>
              </a:rPr>
              <a:t>the precise </a:t>
            </a:r>
            <a:r>
              <a:rPr lang="en-US" sz="2600" b="0" strike="noStrike" spc="-1" dirty="0">
                <a:solidFill>
                  <a:srgbClr val="000000"/>
                </a:solidFill>
                <a:latin typeface="Arial"/>
                <a:ea typeface="DejaVu Sans"/>
              </a:rPr>
              <a:t>description of the </a:t>
            </a:r>
            <a:r>
              <a:rPr lang="en-US" sz="2600" b="0" strike="noStrike" spc="-1" dirty="0" smtClean="0">
                <a:solidFill>
                  <a:srgbClr val="000000"/>
                </a:solidFill>
                <a:latin typeface="Arial"/>
                <a:ea typeface="DejaVu Sans"/>
              </a:rPr>
              <a:t>elements </a:t>
            </a:r>
            <a:r>
              <a:rPr lang="en-US" sz="2600" b="0" strike="noStrike" spc="-1" dirty="0">
                <a:solidFill>
                  <a:srgbClr val="000000"/>
                </a:solidFill>
                <a:latin typeface="Arial"/>
                <a:ea typeface="DejaVu Sans"/>
              </a:rPr>
              <a:t>in the BUFR tables.</a:t>
            </a:r>
            <a:endParaRPr lang="en-US" sz="2600" b="0" strike="noStrike" spc="-1" dirty="0">
              <a:latin typeface="Arial"/>
            </a:endParaRPr>
          </a:p>
          <a:p>
            <a:pPr>
              <a:lnSpc>
                <a:spcPts val="3600"/>
              </a:lnSpc>
            </a:pPr>
            <a:r>
              <a:rPr lang="en-US" sz="2800" b="0" strike="noStrike" spc="-1" dirty="0">
                <a:solidFill>
                  <a:srgbClr val="000000"/>
                </a:solidFill>
                <a:latin typeface="Arial"/>
                <a:ea typeface="DejaVu Sans"/>
              </a:rPr>
              <a:t> </a:t>
            </a:r>
            <a:endParaRPr lang="en-US" sz="2800" b="0" strike="noStrike" spc="-1" dirty="0">
              <a:latin typeface="Arial"/>
            </a:endParaRPr>
          </a:p>
        </p:txBody>
      </p:sp>
      <p:pic>
        <p:nvPicPr>
          <p:cNvPr id="48" name="Grafik 6"/>
          <p:cNvPicPr/>
          <p:nvPr/>
        </p:nvPicPr>
        <p:blipFill>
          <a:blip r:embed="rId4"/>
          <a:stretch/>
        </p:blipFill>
        <p:spPr>
          <a:xfrm>
            <a:off x="11495160" y="21305520"/>
            <a:ext cx="7729560" cy="5577840"/>
          </a:xfrm>
          <a:prstGeom prst="rect">
            <a:avLst/>
          </a:prstGeom>
          <a:ln>
            <a:noFill/>
          </a:ln>
        </p:spPr>
      </p:pic>
      <p:sp>
        <p:nvSpPr>
          <p:cNvPr id="49" name="CustomShape 7"/>
          <p:cNvSpPr/>
          <p:nvPr/>
        </p:nvSpPr>
        <p:spPr>
          <a:xfrm>
            <a:off x="1201320" y="21089880"/>
            <a:ext cx="11976120" cy="350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701"/>
              </a:lnSpc>
            </a:pPr>
            <a:r>
              <a:rPr lang="en-US" sz="2000" b="0" i="1" strike="noStrike" spc="-1" dirty="0">
                <a:solidFill>
                  <a:srgbClr val="7F7F7F"/>
                </a:solidFill>
                <a:latin typeface="Arial"/>
                <a:ea typeface="DejaVu Sans"/>
              </a:rPr>
              <a:t>Figure 1: Schematic overview of the collection and processing of synoptic </a:t>
            </a:r>
            <a:r>
              <a:rPr lang="en-US" sz="2000" b="0" i="1" strike="noStrike" spc="-1" dirty="0" smtClean="0">
                <a:solidFill>
                  <a:srgbClr val="7F7F7F"/>
                </a:solidFill>
                <a:latin typeface="Arial"/>
                <a:ea typeface="DejaVu Sans"/>
              </a:rPr>
              <a:t>observations</a:t>
            </a:r>
            <a:endParaRPr lang="en-US" sz="2000" b="0" strike="noStrike" spc="-1" dirty="0">
              <a:latin typeface="Arial"/>
            </a:endParaRPr>
          </a:p>
          <a:p>
            <a:pPr>
              <a:lnSpc>
                <a:spcPts val="2701"/>
              </a:lnSpc>
            </a:pPr>
            <a:endParaRPr lang="en-US" sz="2000" b="0" strike="noStrike" spc="-1" dirty="0">
              <a:latin typeface="Arial"/>
            </a:endParaRPr>
          </a:p>
        </p:txBody>
      </p:sp>
      <p:sp>
        <p:nvSpPr>
          <p:cNvPr id="50" name="CustomShape 8"/>
          <p:cNvSpPr/>
          <p:nvPr/>
        </p:nvSpPr>
        <p:spPr>
          <a:xfrm>
            <a:off x="11490480" y="26948880"/>
            <a:ext cx="7598520" cy="7088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701"/>
              </a:lnSpc>
            </a:pPr>
            <a:r>
              <a:rPr lang="en-US" sz="2000" b="0" i="1" strike="noStrike" spc="-1" dirty="0">
                <a:solidFill>
                  <a:srgbClr val="7F7F7F"/>
                </a:solidFill>
                <a:latin typeface="Arial"/>
                <a:ea typeface="DejaVu Sans"/>
              </a:rPr>
              <a:t>Figure 2: Schematic overview of the data storage </a:t>
            </a:r>
            <a:r>
              <a:rPr lang="en-US" sz="2000" b="0" i="1" strike="noStrike" spc="-1" dirty="0" smtClean="0">
                <a:solidFill>
                  <a:srgbClr val="7F7F7F"/>
                </a:solidFill>
                <a:latin typeface="Arial"/>
                <a:ea typeface="DejaVu Sans"/>
              </a:rPr>
              <a:t>process</a:t>
            </a:r>
            <a:endParaRPr lang="en-US" sz="2000" b="0" strike="noStrike" spc="-1" dirty="0">
              <a:latin typeface="Arial"/>
            </a:endParaRPr>
          </a:p>
          <a:p>
            <a:pPr>
              <a:lnSpc>
                <a:spcPts val="2701"/>
              </a:lnSpc>
            </a:pPr>
            <a:endParaRPr lang="en-US" sz="2000" b="0" strike="noStrike" spc="-1" dirty="0">
              <a:latin typeface="Arial"/>
            </a:endParaRPr>
          </a:p>
        </p:txBody>
      </p:sp>
      <p:sp>
        <p:nvSpPr>
          <p:cNvPr id="51" name="CustomShape 9"/>
          <p:cNvSpPr/>
          <p:nvPr/>
        </p:nvSpPr>
        <p:spPr>
          <a:xfrm>
            <a:off x="1205280" y="21992336"/>
            <a:ext cx="9875520" cy="55058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3600"/>
              </a:lnSpc>
            </a:pPr>
            <a:r>
              <a:rPr lang="en-US" sz="4300" b="1" strike="noStrike" spc="-1" baseline="18000" dirty="0">
                <a:solidFill>
                  <a:srgbClr val="000000"/>
                </a:solidFill>
                <a:latin typeface="Arial"/>
                <a:ea typeface="DejaVu Sans"/>
              </a:rPr>
              <a:t>BUFR as an archive format</a:t>
            </a:r>
            <a:endParaRPr lang="en-US" sz="4300" b="0" strike="noStrike" spc="-1" dirty="0">
              <a:latin typeface="Arial"/>
            </a:endParaRPr>
          </a:p>
          <a:p>
            <a:pPr>
              <a:lnSpc>
                <a:spcPts val="3600"/>
              </a:lnSpc>
            </a:pPr>
            <a:r>
              <a:rPr lang="en-US" sz="2600" b="0" strike="noStrike" spc="-1" dirty="0">
                <a:solidFill>
                  <a:srgbClr val="000000"/>
                </a:solidFill>
                <a:latin typeface="Arial"/>
                <a:ea typeface="Microsoft YaHei"/>
              </a:rPr>
              <a:t>DWD maintains an „eternal“ memory of all </a:t>
            </a:r>
            <a:r>
              <a:rPr lang="en-US" sz="2600" b="0" strike="noStrike" spc="-1" dirty="0" smtClean="0">
                <a:solidFill>
                  <a:srgbClr val="000000"/>
                </a:solidFill>
                <a:latin typeface="Arial"/>
                <a:ea typeface="Microsoft YaHei"/>
              </a:rPr>
              <a:t>observations </a:t>
            </a:r>
            <a:r>
              <a:rPr lang="en-US" sz="2600" b="0" strike="noStrike" spc="-1" dirty="0">
                <a:solidFill>
                  <a:srgbClr val="000000"/>
                </a:solidFill>
                <a:latin typeface="Arial"/>
                <a:ea typeface="Microsoft YaHei"/>
              </a:rPr>
              <a:t>and measurements. All these data are stored in a relational database. An ETL process decodes the BUFR and loads the values into the appropriated tables. While the latter </a:t>
            </a:r>
            <a:r>
              <a:rPr lang="en-US" sz="2600" b="0" strike="noStrike" spc="-1" dirty="0" smtClean="0">
                <a:solidFill>
                  <a:srgbClr val="000000"/>
                </a:solidFill>
                <a:latin typeface="Arial"/>
                <a:ea typeface="Microsoft YaHei"/>
              </a:rPr>
              <a:t>database </a:t>
            </a:r>
            <a:r>
              <a:rPr lang="en-US" sz="2600" b="0" strike="noStrike" spc="-1" dirty="0">
                <a:solidFill>
                  <a:srgbClr val="000000"/>
                </a:solidFill>
                <a:latin typeface="Arial"/>
                <a:ea typeface="Microsoft YaHei"/>
              </a:rPr>
              <a:t>is mainly used by climatologist the </a:t>
            </a:r>
            <a:r>
              <a:rPr lang="en-US" sz="2600" b="0" strike="noStrike" spc="-1" dirty="0" smtClean="0">
                <a:solidFill>
                  <a:srgbClr val="000000"/>
                </a:solidFill>
                <a:latin typeface="Arial"/>
                <a:ea typeface="Microsoft YaHei"/>
              </a:rPr>
              <a:t>Data Management System </a:t>
            </a:r>
            <a:r>
              <a:rPr lang="en-US" sz="2600" b="0" strike="noStrike" spc="-1" dirty="0">
                <a:solidFill>
                  <a:srgbClr val="000000"/>
                </a:solidFill>
                <a:latin typeface="Arial"/>
                <a:ea typeface="Microsoft YaHei"/>
              </a:rPr>
              <a:t>is mainly used by the numerical weather prediction (NWP</a:t>
            </a:r>
            <a:r>
              <a:rPr lang="en-US" sz="2600" b="0" strike="noStrike" spc="-1" dirty="0" smtClean="0">
                <a:solidFill>
                  <a:srgbClr val="000000"/>
                </a:solidFill>
                <a:latin typeface="Arial"/>
                <a:ea typeface="Microsoft YaHei"/>
              </a:rPr>
              <a:t>). Figure 2 shows the schematic overview of the data storage process</a:t>
            </a:r>
            <a:r>
              <a:rPr lang="en-US" sz="2600" b="0" strike="noStrike" spc="-1" dirty="0" smtClean="0">
                <a:solidFill>
                  <a:srgbClr val="000000"/>
                </a:solidFill>
                <a:latin typeface="Arial"/>
                <a:ea typeface="DejaVu Sans"/>
              </a:rPr>
              <a:t>.</a:t>
            </a:r>
          </a:p>
          <a:p>
            <a:pPr>
              <a:lnSpc>
                <a:spcPts val="3600"/>
              </a:lnSpc>
            </a:pPr>
            <a:endParaRPr lang="en-US" sz="2600" b="0" strike="noStrike" spc="-1" dirty="0">
              <a:latin typeface="Arial"/>
            </a:endParaRPr>
          </a:p>
          <a:p>
            <a:pPr>
              <a:lnSpc>
                <a:spcPts val="3600"/>
              </a:lnSpc>
            </a:pPr>
            <a:r>
              <a:rPr lang="en-US" sz="2600" b="0" strike="noStrike" spc="-1" dirty="0">
                <a:solidFill>
                  <a:srgbClr val="000000"/>
                </a:solidFill>
                <a:latin typeface="Arial"/>
                <a:ea typeface="DejaVu Sans"/>
              </a:rPr>
              <a:t>In our case we use BUFR as an uniform transport and storage format.  </a:t>
            </a:r>
            <a:endParaRPr lang="en-US" sz="2600" b="0" strike="noStrike" spc="-1" dirty="0">
              <a:latin typeface="Arial"/>
            </a:endParaRPr>
          </a:p>
          <a:p>
            <a:pPr>
              <a:lnSpc>
                <a:spcPts val="3600"/>
              </a:lnSpc>
            </a:pPr>
            <a:r>
              <a:rPr lang="en-US" sz="2800" b="0" strike="noStrike" spc="-1" dirty="0">
                <a:solidFill>
                  <a:srgbClr val="000000"/>
                </a:solidFill>
                <a:latin typeface="Arial"/>
                <a:ea typeface="DejaVu Sans"/>
              </a:rPr>
              <a:t> </a:t>
            </a:r>
            <a:endParaRPr lang="en-US" sz="2800" b="0" strike="noStrike" spc="-1" dirty="0">
              <a:latin typeface="Arial"/>
            </a:endParaRPr>
          </a:p>
        </p:txBody>
      </p:sp>
      <p:sp>
        <p:nvSpPr>
          <p:cNvPr id="52" name="CustomShape 10"/>
          <p:cNvSpPr/>
          <p:nvPr/>
        </p:nvSpPr>
        <p:spPr>
          <a:xfrm>
            <a:off x="20562120" y="14680116"/>
            <a:ext cx="21299040" cy="24865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3600"/>
              </a:lnSpc>
            </a:pPr>
            <a:r>
              <a:rPr lang="en-US" sz="4300" b="1" strike="noStrike" spc="-1" baseline="18000" dirty="0">
                <a:solidFill>
                  <a:srgbClr val="000000"/>
                </a:solidFill>
                <a:latin typeface="Arial"/>
                <a:ea typeface="DejaVu Sans"/>
              </a:rPr>
              <a:t>BUFR Grammar – Implementation</a:t>
            </a:r>
            <a:r>
              <a:rPr lang="en-US" sz="4300" b="1" strike="noStrike" spc="-1" dirty="0">
                <a:solidFill>
                  <a:srgbClr val="000000"/>
                </a:solidFill>
                <a:latin typeface="Arial"/>
                <a:ea typeface="DejaVu Sans"/>
              </a:rPr>
              <a:t> </a:t>
            </a:r>
            <a:endParaRPr lang="en-US" sz="4300" b="0" strike="noStrike" spc="-1" dirty="0">
              <a:latin typeface="Arial"/>
            </a:endParaRPr>
          </a:p>
          <a:p>
            <a:pPr>
              <a:lnSpc>
                <a:spcPts val="3600"/>
              </a:lnSpc>
            </a:pPr>
            <a:r>
              <a:rPr lang="en-US" sz="2600" b="0" strike="noStrike" spc="-1" dirty="0">
                <a:solidFill>
                  <a:srgbClr val="000000"/>
                </a:solidFill>
                <a:latin typeface="Arial"/>
                <a:ea typeface="Microsoft YaHei"/>
              </a:rPr>
              <a:t>Looking from a different perspective the rules as a whole can be interpreted as a language. This language is a set of valid sentences, and </a:t>
            </a:r>
            <a:r>
              <a:rPr lang="en-US" sz="2600" b="0" strike="noStrike" spc="-1" dirty="0" err="1" smtClean="0">
                <a:solidFill>
                  <a:srgbClr val="000000"/>
                </a:solidFill>
                <a:latin typeface="Arial"/>
                <a:ea typeface="Microsoft YaHei"/>
              </a:rPr>
              <a:t>sen-tences</a:t>
            </a:r>
            <a:r>
              <a:rPr lang="en-US" sz="2600" b="0" strike="noStrike" spc="-1" dirty="0" smtClean="0">
                <a:solidFill>
                  <a:srgbClr val="000000"/>
                </a:solidFill>
                <a:latin typeface="Arial"/>
                <a:ea typeface="Microsoft YaHei"/>
              </a:rPr>
              <a:t> </a:t>
            </a:r>
            <a:r>
              <a:rPr lang="en-US" sz="2600" b="0" strike="noStrike" spc="-1" dirty="0">
                <a:solidFill>
                  <a:srgbClr val="000000"/>
                </a:solidFill>
                <a:latin typeface="Arial"/>
                <a:ea typeface="Microsoft YaHei"/>
              </a:rPr>
              <a:t>are composed of phrases and clauses. Hereby a sentence structure follows a grammar.</a:t>
            </a:r>
            <a:r>
              <a:rPr lang="en-US" sz="1800" b="0" strike="noStrike" spc="-1" dirty="0">
                <a:solidFill>
                  <a:srgbClr val="000000"/>
                </a:solidFill>
                <a:latin typeface="Arial"/>
                <a:ea typeface="DejaVu Sans"/>
              </a:rPr>
              <a:t> </a:t>
            </a:r>
            <a:r>
              <a:rPr lang="en-US" sz="2600" b="0" strike="noStrike" spc="-1" dirty="0">
                <a:solidFill>
                  <a:srgbClr val="000000"/>
                </a:solidFill>
                <a:latin typeface="Arial"/>
                <a:ea typeface="Microsoft YaHei"/>
              </a:rPr>
              <a:t>In our case the descriptors represent the phrases and clauses. </a:t>
            </a:r>
            <a:r>
              <a:rPr lang="en-US" sz="2600" b="0" strike="noStrike" spc="-1" dirty="0">
                <a:solidFill>
                  <a:srgbClr val="000000"/>
                </a:solidFill>
                <a:latin typeface="Arial"/>
                <a:ea typeface="DejaVu Sans"/>
              </a:rPr>
              <a:t>The following sequence of descriptors </a:t>
            </a:r>
            <a:r>
              <a:rPr lang="en-US" sz="2600" b="0" strike="noStrike" spc="-1" dirty="0" smtClean="0">
                <a:solidFill>
                  <a:srgbClr val="000000"/>
                </a:solidFill>
                <a:latin typeface="Arial"/>
                <a:ea typeface="DejaVu Sans"/>
              </a:rPr>
              <a:t>is </a:t>
            </a:r>
            <a:r>
              <a:rPr lang="en-US" sz="2600" b="0" strike="noStrike" spc="-1" dirty="0">
                <a:solidFill>
                  <a:srgbClr val="000000"/>
                </a:solidFill>
                <a:latin typeface="Arial"/>
                <a:ea typeface="DejaVu Sans"/>
              </a:rPr>
              <a:t>a valid sentence: </a:t>
            </a:r>
            <a:r>
              <a:rPr lang="en-US" sz="2600" b="0" strike="noStrike" spc="-1" dirty="0" smtClean="0">
                <a:solidFill>
                  <a:srgbClr val="000000"/>
                </a:solidFill>
                <a:latin typeface="Arial"/>
                <a:ea typeface="DejaVu Sans"/>
              </a:rPr>
              <a:t>3 10 014 2 22 000 2 36 000 1 01 103 0 31 031 0 01 031. The </a:t>
            </a:r>
            <a:r>
              <a:rPr lang="en-US" sz="2600" b="0" strike="noStrike" spc="-1" dirty="0">
                <a:solidFill>
                  <a:srgbClr val="000000"/>
                </a:solidFill>
                <a:latin typeface="Arial"/>
                <a:ea typeface="DejaVu Sans"/>
              </a:rPr>
              <a:t>rules for applying and combining the descriptors are our grammar. Additional rules for the replication descriptors are implemented as listener pattern.</a:t>
            </a:r>
            <a:endParaRPr lang="en-US" sz="2600" b="0" strike="noStrike" spc="-1" dirty="0">
              <a:latin typeface="Arial"/>
            </a:endParaRPr>
          </a:p>
          <a:p>
            <a:pPr>
              <a:lnSpc>
                <a:spcPts val="3600"/>
              </a:lnSpc>
            </a:pPr>
            <a:endParaRPr lang="en-US" sz="2600" b="0" strike="noStrike" spc="-1" dirty="0">
              <a:latin typeface="Arial"/>
            </a:endParaRPr>
          </a:p>
          <a:p>
            <a:pPr>
              <a:lnSpc>
                <a:spcPts val="3600"/>
              </a:lnSpc>
            </a:pPr>
            <a:endParaRPr lang="en-US" sz="2600" b="0" strike="noStrike" spc="-1" dirty="0">
              <a:latin typeface="Arial"/>
            </a:endParaRPr>
          </a:p>
        </p:txBody>
      </p:sp>
      <p:pic>
        <p:nvPicPr>
          <p:cNvPr id="53" name="Grafik 2"/>
          <p:cNvPicPr/>
          <p:nvPr/>
        </p:nvPicPr>
        <p:blipFill>
          <a:blip r:embed="rId5"/>
          <a:stretch/>
        </p:blipFill>
        <p:spPr>
          <a:xfrm>
            <a:off x="34418160" y="7329636"/>
            <a:ext cx="7227000" cy="6126480"/>
          </a:xfrm>
          <a:prstGeom prst="rect">
            <a:avLst/>
          </a:prstGeom>
          <a:ln>
            <a:noFill/>
          </a:ln>
        </p:spPr>
      </p:pic>
      <p:sp>
        <p:nvSpPr>
          <p:cNvPr id="54" name="CustomShape 11"/>
          <p:cNvSpPr/>
          <p:nvPr/>
        </p:nvSpPr>
        <p:spPr>
          <a:xfrm>
            <a:off x="20549160" y="22903647"/>
            <a:ext cx="21111066" cy="2070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3600"/>
              </a:lnSpc>
            </a:pPr>
            <a:r>
              <a:rPr lang="en-US" sz="2600" b="0" strike="noStrike" spc="-1" dirty="0">
                <a:solidFill>
                  <a:srgbClr val="000000"/>
                </a:solidFill>
                <a:latin typeface="Arial"/>
                <a:ea typeface="DejaVu Sans"/>
              </a:rPr>
              <a:t>A basic version of a BUFR grammar is available on </a:t>
            </a:r>
            <a:r>
              <a:rPr lang="en-US" sz="2600" b="0" strike="noStrike" spc="-1" dirty="0" smtClean="0">
                <a:solidFill>
                  <a:srgbClr val="000000"/>
                </a:solidFill>
                <a:latin typeface="Arial"/>
                <a:ea typeface="DejaVu Sans"/>
              </a:rPr>
              <a:t>github</a:t>
            </a:r>
            <a:r>
              <a:rPr lang="en-US" sz="2600" b="0" strike="noStrike" spc="-1" baseline="30000" dirty="0" smtClean="0">
                <a:solidFill>
                  <a:srgbClr val="000000"/>
                </a:solidFill>
                <a:latin typeface="Arial"/>
                <a:ea typeface="DejaVu Sans"/>
              </a:rPr>
              <a:t>1</a:t>
            </a:r>
            <a:r>
              <a:rPr lang="en-US" sz="2600" b="0" strike="noStrike" spc="-1" dirty="0" smtClean="0">
                <a:solidFill>
                  <a:srgbClr val="000000"/>
                </a:solidFill>
                <a:latin typeface="Arial"/>
                <a:ea typeface="DejaVu Sans"/>
              </a:rPr>
              <a:t>. </a:t>
            </a:r>
            <a:r>
              <a:rPr lang="en-US" sz="2600" b="0" strike="noStrike" spc="-1" dirty="0">
                <a:solidFill>
                  <a:srgbClr val="000000"/>
                </a:solidFill>
                <a:latin typeface="Arial"/>
                <a:ea typeface="DejaVu Sans"/>
              </a:rPr>
              <a:t>The grammar is </a:t>
            </a:r>
            <a:r>
              <a:rPr lang="en-US" sz="2600" b="0" strike="noStrike" spc="-1" dirty="0" smtClean="0">
                <a:solidFill>
                  <a:srgbClr val="000000"/>
                </a:solidFill>
                <a:latin typeface="Arial"/>
                <a:ea typeface="DejaVu Sans"/>
              </a:rPr>
              <a:t>formulated </a:t>
            </a:r>
            <a:r>
              <a:rPr lang="en-US" sz="2600" b="0" strike="noStrike" spc="-1" dirty="0">
                <a:solidFill>
                  <a:srgbClr val="000000"/>
                </a:solidFill>
                <a:latin typeface="Arial"/>
                <a:ea typeface="DejaVu Sans"/>
              </a:rPr>
              <a:t>in </a:t>
            </a:r>
            <a:r>
              <a:rPr lang="en-US" sz="2600" b="0" strike="noStrike" spc="-1" dirty="0" smtClean="0">
                <a:solidFill>
                  <a:srgbClr val="000000"/>
                </a:solidFill>
                <a:latin typeface="Arial"/>
                <a:ea typeface="DejaVu Sans"/>
              </a:rPr>
              <a:t>ANTLR</a:t>
            </a:r>
            <a:r>
              <a:rPr lang="en-US" sz="2600" b="0" strike="noStrike" spc="-1" baseline="30000" dirty="0" smtClean="0">
                <a:solidFill>
                  <a:srgbClr val="000000"/>
                </a:solidFill>
                <a:latin typeface="Arial"/>
                <a:ea typeface="DejaVu Sans"/>
              </a:rPr>
              <a:t>2</a:t>
            </a:r>
            <a:r>
              <a:rPr lang="en-US" sz="2600" b="0" strike="noStrike" spc="-1" dirty="0" smtClean="0">
                <a:solidFill>
                  <a:srgbClr val="000000"/>
                </a:solidFill>
                <a:latin typeface="Arial"/>
                <a:ea typeface="DejaVu Sans"/>
              </a:rPr>
              <a:t>. With </a:t>
            </a:r>
            <a:r>
              <a:rPr lang="en-US" sz="2600" b="0" strike="noStrike" spc="-1" dirty="0">
                <a:solidFill>
                  <a:srgbClr val="000000"/>
                </a:solidFill>
                <a:latin typeface="Arial"/>
                <a:ea typeface="DejaVu Sans"/>
              </a:rPr>
              <a:t>the help of the grammar a BUFR </a:t>
            </a:r>
            <a:r>
              <a:rPr lang="en-US" sz="2600" b="0" strike="noStrike" spc="-1" dirty="0" smtClean="0">
                <a:solidFill>
                  <a:srgbClr val="000000"/>
                </a:solidFill>
                <a:latin typeface="Arial"/>
                <a:ea typeface="DejaVu Sans"/>
              </a:rPr>
              <a:t>tem-plate </a:t>
            </a:r>
            <a:r>
              <a:rPr lang="en-US" sz="2600" b="0" strike="noStrike" spc="-1" dirty="0">
                <a:solidFill>
                  <a:srgbClr val="000000"/>
                </a:solidFill>
                <a:latin typeface="Arial"/>
                <a:ea typeface="DejaVu Sans"/>
              </a:rPr>
              <a:t>developer can now check her/his template for syntax </a:t>
            </a:r>
            <a:r>
              <a:rPr lang="en-US" sz="2600" b="0" strike="noStrike" spc="-1" dirty="0" smtClean="0">
                <a:solidFill>
                  <a:srgbClr val="000000"/>
                </a:solidFill>
                <a:latin typeface="Arial"/>
                <a:ea typeface="DejaVu Sans"/>
              </a:rPr>
              <a:t>errors. The BUFR specification is maintained by WMO as a </a:t>
            </a:r>
            <a:r>
              <a:rPr lang="en-US" sz="2600" b="0" strike="noStrike" spc="-1" dirty="0">
                <a:solidFill>
                  <a:srgbClr val="000000"/>
                </a:solidFill>
                <a:latin typeface="Arial"/>
                <a:ea typeface="DejaVu Sans"/>
              </a:rPr>
              <a:t>human readable </a:t>
            </a:r>
            <a:r>
              <a:rPr lang="en-US" sz="2600" b="0" strike="noStrike" spc="-1" dirty="0" err="1" smtClean="0">
                <a:solidFill>
                  <a:srgbClr val="000000"/>
                </a:solidFill>
                <a:latin typeface="Arial"/>
                <a:ea typeface="DejaVu Sans"/>
              </a:rPr>
              <a:t>docu-ment</a:t>
            </a:r>
            <a:r>
              <a:rPr lang="en-US" sz="2600" b="0" strike="noStrike" spc="-1" dirty="0" smtClean="0">
                <a:solidFill>
                  <a:srgbClr val="000000"/>
                </a:solidFill>
                <a:latin typeface="Arial"/>
                <a:ea typeface="DejaVu Sans"/>
              </a:rPr>
              <a:t> </a:t>
            </a:r>
            <a:r>
              <a:rPr lang="en-US" sz="2600" b="0" strike="noStrike" spc="-1" dirty="0">
                <a:solidFill>
                  <a:srgbClr val="000000"/>
                </a:solidFill>
                <a:latin typeface="Arial"/>
                <a:ea typeface="DejaVu Sans"/>
              </a:rPr>
              <a:t>while a machine readable grammar does not exists. Furthermore no reference implementation of the BUFR specification exists. Therefore a </a:t>
            </a:r>
            <a:r>
              <a:rPr lang="en-US" sz="2600" b="0" strike="noStrike" spc="-1" dirty="0" smtClean="0">
                <a:solidFill>
                  <a:srgbClr val="000000"/>
                </a:solidFill>
                <a:latin typeface="Arial"/>
                <a:ea typeface="DejaVu Sans"/>
              </a:rPr>
              <a:t>validation of </a:t>
            </a:r>
            <a:r>
              <a:rPr lang="en-US" sz="2600" b="0" strike="noStrike" spc="-1" dirty="0">
                <a:solidFill>
                  <a:srgbClr val="000000"/>
                </a:solidFill>
                <a:latin typeface="Arial"/>
                <a:ea typeface="DejaVu Sans"/>
              </a:rPr>
              <a:t>a BUFR decoder/encoder or an BUFR against the specification isn’t  easy. This step could be simplified with a grammar.</a:t>
            </a:r>
            <a:endParaRPr lang="en-US" sz="2600" b="0" strike="noStrike" spc="-1" dirty="0">
              <a:latin typeface="Arial"/>
            </a:endParaRPr>
          </a:p>
          <a:p>
            <a:pPr>
              <a:lnSpc>
                <a:spcPts val="3600"/>
              </a:lnSpc>
            </a:pPr>
            <a:endParaRPr lang="en-US" sz="2600" b="0" strike="noStrike" spc="-1" dirty="0">
              <a:latin typeface="Arial"/>
            </a:endParaRPr>
          </a:p>
          <a:p>
            <a:pPr>
              <a:lnSpc>
                <a:spcPts val="3600"/>
              </a:lnSpc>
            </a:pPr>
            <a:endParaRPr lang="en-US" sz="2600" b="0" strike="noStrike" spc="-1" dirty="0">
              <a:latin typeface="Arial"/>
            </a:endParaRPr>
          </a:p>
          <a:p>
            <a:pPr>
              <a:lnSpc>
                <a:spcPts val="3600"/>
              </a:lnSpc>
            </a:pPr>
            <a:endParaRPr lang="en-US" sz="2600" b="0" strike="noStrike" spc="-1" dirty="0">
              <a:latin typeface="Arial"/>
            </a:endParaRPr>
          </a:p>
          <a:p>
            <a:pPr>
              <a:lnSpc>
                <a:spcPts val="3600"/>
              </a:lnSpc>
            </a:pPr>
            <a:endParaRPr lang="en-US" sz="2600" b="0" strike="noStrike" spc="-1" dirty="0">
              <a:latin typeface="Arial"/>
            </a:endParaRPr>
          </a:p>
          <a:p>
            <a:pPr>
              <a:lnSpc>
                <a:spcPts val="3600"/>
              </a:lnSpc>
            </a:pPr>
            <a:r>
              <a:rPr lang="en-US" sz="2800" b="0" strike="noStrike" spc="-1" dirty="0">
                <a:solidFill>
                  <a:srgbClr val="000000"/>
                </a:solidFill>
                <a:latin typeface="Arial"/>
                <a:ea typeface="DejaVu Sans"/>
              </a:rPr>
              <a:t> </a:t>
            </a:r>
            <a:endParaRPr lang="en-US" sz="2800" b="0" strike="noStrike" spc="-1" dirty="0">
              <a:latin typeface="Arial"/>
            </a:endParaRPr>
          </a:p>
        </p:txBody>
      </p:sp>
      <p:sp>
        <p:nvSpPr>
          <p:cNvPr id="55" name="CustomShape 12"/>
          <p:cNvSpPr/>
          <p:nvPr/>
        </p:nvSpPr>
        <p:spPr>
          <a:xfrm>
            <a:off x="20482560" y="6507396"/>
            <a:ext cx="13990320" cy="62172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3600"/>
              </a:lnSpc>
            </a:pPr>
            <a:r>
              <a:rPr lang="en-US" sz="4300" b="1" strike="noStrike" spc="-1" baseline="18000" dirty="0">
                <a:solidFill>
                  <a:srgbClr val="000000"/>
                </a:solidFill>
                <a:latin typeface="Arial"/>
                <a:ea typeface="DejaVu Sans"/>
              </a:rPr>
              <a:t>BUFR Grammar - Introduction</a:t>
            </a:r>
            <a:r>
              <a:rPr lang="en-US" sz="4300" b="1" strike="noStrike" spc="-1" dirty="0">
                <a:solidFill>
                  <a:srgbClr val="000000"/>
                </a:solidFill>
                <a:latin typeface="Arial"/>
                <a:ea typeface="DejaVu Sans"/>
              </a:rPr>
              <a:t> </a:t>
            </a:r>
            <a:endParaRPr lang="en-US" sz="4300" b="0" strike="noStrike" spc="-1" dirty="0">
              <a:latin typeface="Arial"/>
            </a:endParaRPr>
          </a:p>
          <a:p>
            <a:pPr>
              <a:lnSpc>
                <a:spcPts val="3600"/>
              </a:lnSpc>
            </a:pPr>
            <a:r>
              <a:rPr lang="en-US" sz="2600" b="0" strike="noStrike" spc="-1" dirty="0">
                <a:solidFill>
                  <a:srgbClr val="000000"/>
                </a:solidFill>
                <a:latin typeface="Arial"/>
                <a:ea typeface="DejaVu Sans"/>
              </a:rPr>
              <a:t>BUFR consists of sections (see figure 3).</a:t>
            </a:r>
            <a:r>
              <a:rPr dirty="0"/>
              <a:t/>
            </a:r>
            <a:br>
              <a:rPr dirty="0"/>
            </a:br>
            <a:r>
              <a:rPr lang="en-US" sz="2600" b="0" strike="noStrike" spc="-1" dirty="0">
                <a:solidFill>
                  <a:srgbClr val="000000"/>
                </a:solidFill>
                <a:latin typeface="Arial"/>
                <a:ea typeface="DejaVu Sans"/>
              </a:rPr>
              <a:t>Section </a:t>
            </a:r>
            <a:r>
              <a:rPr lang="en-US" sz="2600" b="0" strike="noStrike" spc="-1" dirty="0" smtClean="0">
                <a:solidFill>
                  <a:srgbClr val="000000"/>
                </a:solidFill>
                <a:latin typeface="Arial"/>
                <a:ea typeface="DejaVu Sans"/>
              </a:rPr>
              <a:t>3 </a:t>
            </a:r>
            <a:r>
              <a:rPr lang="en-US" sz="2600" b="0" strike="noStrike" spc="-1" dirty="0">
                <a:solidFill>
                  <a:srgbClr val="000000"/>
                </a:solidFill>
                <a:latin typeface="Arial"/>
                <a:ea typeface="DejaVu Sans"/>
              </a:rPr>
              <a:t>“Data description section” is the blue print for Section 4 “Data section”. Section 3 consists of descriptors. A descriptor contains 3 parts: F (2 bits</a:t>
            </a:r>
            <a:r>
              <a:rPr lang="en-US" sz="2600" b="0" strike="noStrike" spc="-1" dirty="0" smtClean="0">
                <a:solidFill>
                  <a:srgbClr val="000000"/>
                </a:solidFill>
                <a:latin typeface="Arial"/>
                <a:ea typeface="DejaVu Sans"/>
              </a:rPr>
              <a:t>), </a:t>
            </a:r>
            <a:r>
              <a:rPr lang="en-US" sz="2600" b="0" strike="noStrike" spc="-1" dirty="0">
                <a:solidFill>
                  <a:srgbClr val="000000"/>
                </a:solidFill>
                <a:latin typeface="Arial"/>
                <a:ea typeface="DejaVu Sans"/>
              </a:rPr>
              <a:t>X (6 bits) and Y (8 bits</a:t>
            </a:r>
            <a:r>
              <a:rPr lang="en-US" sz="2600" b="0" strike="noStrike" spc="-1" dirty="0" smtClean="0">
                <a:solidFill>
                  <a:srgbClr val="000000"/>
                </a:solidFill>
                <a:latin typeface="Arial"/>
                <a:ea typeface="DejaVu Sans"/>
              </a:rPr>
              <a:t>).</a:t>
            </a:r>
            <a:r>
              <a:rPr dirty="0"/>
              <a:t/>
            </a:r>
            <a:br>
              <a:rPr dirty="0"/>
            </a:br>
            <a:r>
              <a:rPr lang="en-US" sz="2600" b="0" strike="noStrike" spc="-1" dirty="0">
                <a:solidFill>
                  <a:srgbClr val="000000"/>
                </a:solidFill>
                <a:latin typeface="Arial"/>
                <a:ea typeface="DejaVu Sans"/>
              </a:rPr>
              <a:t>F = 0 is the "element descriptor" which defines a single data item (temperature, pressure, humidity, ...)</a:t>
            </a:r>
            <a:r>
              <a:rPr dirty="0"/>
              <a:t/>
            </a:r>
            <a:br>
              <a:rPr dirty="0"/>
            </a:br>
            <a:r>
              <a:rPr lang="en-US" sz="2600" b="0" strike="noStrike" spc="-1" dirty="0">
                <a:solidFill>
                  <a:srgbClr val="000000"/>
                </a:solidFill>
                <a:latin typeface="Arial"/>
                <a:ea typeface="DejaVu Sans"/>
              </a:rPr>
              <a:t>F = 1 is the "replication descriptor". In this case X indicates the number of descriptors to be repeated, and Y the total number of replications. For Y = </a:t>
            </a:r>
            <a:r>
              <a:rPr lang="en-US" sz="2600" b="0" strike="noStrike" spc="-1" dirty="0" smtClean="0">
                <a:solidFill>
                  <a:srgbClr val="000000"/>
                </a:solidFill>
                <a:latin typeface="Arial"/>
                <a:ea typeface="DejaVu Sans"/>
              </a:rPr>
              <a:t>0 </a:t>
            </a:r>
            <a:r>
              <a:rPr lang="en-US" sz="2600" b="0" strike="noStrike" spc="-1" dirty="0">
                <a:solidFill>
                  <a:srgbClr val="000000"/>
                </a:solidFill>
                <a:latin typeface="Arial"/>
                <a:ea typeface="DejaVu Sans"/>
              </a:rPr>
              <a:t>we call the descriptor "delayed replication descriptor" and the number of replications is encoded in the data section with the so called "delayed descriptor replication factor" e.g. 0 31 000, 0 31 001, ...</a:t>
            </a:r>
            <a:r>
              <a:rPr dirty="0"/>
              <a:t/>
            </a:r>
            <a:br>
              <a:rPr dirty="0"/>
            </a:br>
            <a:r>
              <a:rPr lang="en-US" sz="2600" b="0" strike="noStrike" spc="-1" dirty="0">
                <a:solidFill>
                  <a:srgbClr val="000000"/>
                </a:solidFill>
                <a:latin typeface="Arial"/>
                <a:ea typeface="DejaVu Sans"/>
              </a:rPr>
              <a:t>F = 2 is the "operator descriptor".</a:t>
            </a:r>
            <a:r>
              <a:rPr dirty="0"/>
              <a:t/>
            </a:r>
            <a:br>
              <a:rPr dirty="0"/>
            </a:br>
            <a:r>
              <a:rPr lang="en-US" sz="2600" b="0" strike="noStrike" spc="-1" dirty="0">
                <a:solidFill>
                  <a:srgbClr val="000000"/>
                </a:solidFill>
                <a:latin typeface="Arial"/>
                <a:ea typeface="DejaVu Sans"/>
              </a:rPr>
              <a:t>F = 3 is the "sequence descriptor". A sequence descriptor defines a list of element descriptors, replication descriptors, operator descriptors and/or sequence descriptors. </a:t>
            </a:r>
            <a:r>
              <a:rPr lang="en-US" sz="2600" b="0" strike="noStrike" spc="-1" dirty="0" smtClean="0">
                <a:solidFill>
                  <a:srgbClr val="000000"/>
                </a:solidFill>
                <a:latin typeface="Arial"/>
                <a:ea typeface="DejaVu Sans"/>
              </a:rPr>
              <a:t/>
            </a:r>
            <a:br>
              <a:rPr lang="en-US" sz="2600" b="0" strike="noStrike" spc="-1" dirty="0" smtClean="0">
                <a:solidFill>
                  <a:srgbClr val="000000"/>
                </a:solidFill>
                <a:latin typeface="Arial"/>
                <a:ea typeface="DejaVu Sans"/>
              </a:rPr>
            </a:br>
            <a:endParaRPr lang="en-US" sz="2600" b="0" strike="noStrike" spc="-1" dirty="0">
              <a:latin typeface="Arial"/>
            </a:endParaRPr>
          </a:p>
          <a:p>
            <a:pPr>
              <a:lnSpc>
                <a:spcPts val="3600"/>
              </a:lnSpc>
            </a:pPr>
            <a:r>
              <a:rPr lang="en-US" sz="2600" b="0" strike="noStrike" spc="-1" dirty="0">
                <a:solidFill>
                  <a:srgbClr val="000000"/>
                </a:solidFill>
                <a:latin typeface="Arial"/>
                <a:ea typeface="DejaVu Sans"/>
              </a:rPr>
              <a:t>For the construction of Section 3 with the 4 types of descriptors (element, replication, operator and sequence descriptor) described above certain rules apply. The rules are described in detail in the Manual on Codes starting at regulations 94.1 and following.</a:t>
            </a:r>
            <a:endParaRPr lang="en-US" sz="2600" b="0" strike="noStrike" spc="-1" dirty="0">
              <a:latin typeface="Arial"/>
            </a:endParaRPr>
          </a:p>
        </p:txBody>
      </p:sp>
      <p:sp>
        <p:nvSpPr>
          <p:cNvPr id="56" name="CustomShape 13"/>
          <p:cNvSpPr/>
          <p:nvPr/>
        </p:nvSpPr>
        <p:spPr>
          <a:xfrm>
            <a:off x="20699280" y="22288896"/>
            <a:ext cx="12893040" cy="350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701"/>
              </a:lnSpc>
            </a:pPr>
            <a:r>
              <a:rPr lang="en-US" sz="2000" b="0" i="1" strike="noStrike" spc="-1" dirty="0">
                <a:solidFill>
                  <a:srgbClr val="7F7F7F"/>
                </a:solidFill>
                <a:latin typeface="Arial"/>
                <a:ea typeface="DejaVu Sans"/>
              </a:rPr>
              <a:t>Figure 5: </a:t>
            </a:r>
            <a:r>
              <a:rPr lang="en-US" sz="2000" b="0" i="1" strike="noStrike" spc="-1" dirty="0" smtClean="0">
                <a:solidFill>
                  <a:srgbClr val="7F7F7F"/>
                </a:solidFill>
                <a:latin typeface="Arial"/>
                <a:ea typeface="DejaVu Sans"/>
              </a:rPr>
              <a:t>Basic data </a:t>
            </a:r>
            <a:r>
              <a:rPr lang="en-US" sz="2000" b="0" i="1" strike="noStrike" spc="-1" dirty="0">
                <a:solidFill>
                  <a:srgbClr val="7F7F7F"/>
                </a:solidFill>
                <a:latin typeface="Arial"/>
                <a:ea typeface="DejaVu Sans"/>
              </a:rPr>
              <a:t>flow </a:t>
            </a:r>
            <a:r>
              <a:rPr lang="en-US" sz="2000" b="0" i="1" strike="noStrike" spc="-1" dirty="0" smtClean="0">
                <a:solidFill>
                  <a:srgbClr val="7F7F7F"/>
                </a:solidFill>
                <a:latin typeface="Arial"/>
                <a:ea typeface="DejaVu Sans"/>
              </a:rPr>
              <a:t>of a </a:t>
            </a:r>
            <a:r>
              <a:rPr lang="en-US" sz="2000" b="0" i="1" strike="noStrike" spc="-1" dirty="0">
                <a:solidFill>
                  <a:srgbClr val="7F7F7F"/>
                </a:solidFill>
                <a:latin typeface="Arial"/>
                <a:ea typeface="DejaVu Sans"/>
              </a:rPr>
              <a:t>language </a:t>
            </a:r>
            <a:r>
              <a:rPr lang="en-US" sz="2000" b="0" i="1" strike="noStrike" spc="-1" dirty="0" smtClean="0">
                <a:solidFill>
                  <a:srgbClr val="7F7F7F"/>
                </a:solidFill>
                <a:latin typeface="Arial"/>
                <a:ea typeface="DejaVu Sans"/>
              </a:rPr>
              <a:t>recognizer</a:t>
            </a:r>
            <a:endParaRPr lang="en-US" sz="2000" b="0" strike="noStrike" spc="-1" dirty="0">
              <a:latin typeface="Arial"/>
            </a:endParaRPr>
          </a:p>
          <a:p>
            <a:pPr>
              <a:lnSpc>
                <a:spcPts val="2701"/>
              </a:lnSpc>
            </a:pPr>
            <a:endParaRPr lang="en-US" sz="2000" b="0" strike="noStrike" spc="-1" dirty="0">
              <a:latin typeface="Arial"/>
            </a:endParaRPr>
          </a:p>
        </p:txBody>
      </p:sp>
      <p:sp>
        <p:nvSpPr>
          <p:cNvPr id="57" name="CustomShape 14"/>
          <p:cNvSpPr/>
          <p:nvPr/>
        </p:nvSpPr>
        <p:spPr>
          <a:xfrm>
            <a:off x="34669611" y="13321401"/>
            <a:ext cx="3480120" cy="745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701"/>
              </a:lnSpc>
            </a:pPr>
            <a:r>
              <a:rPr lang="en-US" sz="2000" b="0" i="1" strike="noStrike" spc="-1" dirty="0">
                <a:solidFill>
                  <a:srgbClr val="7F7F7F"/>
                </a:solidFill>
                <a:latin typeface="Arial"/>
                <a:ea typeface="DejaVu Sans"/>
              </a:rPr>
              <a:t>Figure 3: BUFR </a:t>
            </a:r>
            <a:r>
              <a:rPr lang="en-US" sz="2000" b="0" i="1" strike="noStrike" spc="-1" dirty="0" smtClean="0">
                <a:solidFill>
                  <a:srgbClr val="7F7F7F"/>
                </a:solidFill>
                <a:latin typeface="Arial"/>
                <a:ea typeface="DejaVu Sans"/>
              </a:rPr>
              <a:t>sections</a:t>
            </a:r>
            <a:endParaRPr lang="en-US" sz="2000" b="0" strike="noStrike" spc="-1" dirty="0">
              <a:latin typeface="Arial"/>
            </a:endParaRPr>
          </a:p>
          <a:p>
            <a:pPr>
              <a:lnSpc>
                <a:spcPts val="2701"/>
              </a:lnSpc>
            </a:pPr>
            <a:endParaRPr lang="en-US" sz="2000" b="0" strike="noStrike" spc="-1" dirty="0">
              <a:latin typeface="Arial"/>
            </a:endParaRPr>
          </a:p>
        </p:txBody>
      </p:sp>
      <p:sp>
        <p:nvSpPr>
          <p:cNvPr id="58" name="CustomShape 15"/>
          <p:cNvSpPr/>
          <p:nvPr/>
        </p:nvSpPr>
        <p:spPr>
          <a:xfrm>
            <a:off x="12547440" y="23425200"/>
            <a:ext cx="6334920" cy="39556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3600"/>
              </a:lnSpc>
            </a:pPr>
            <a:r>
              <a:rPr lang="en-US" sz="2600" b="0" strike="noStrike" spc="-1">
                <a:solidFill>
                  <a:srgbClr val="000000"/>
                </a:solidFill>
                <a:latin typeface="Arial"/>
                <a:ea typeface="DejaVu Sans"/>
              </a:rPr>
              <a:t>  </a:t>
            </a:r>
            <a:endParaRPr lang="en-US" sz="2600" b="0" strike="noStrike" spc="-1">
              <a:latin typeface="Arial"/>
            </a:endParaRPr>
          </a:p>
          <a:p>
            <a:pPr>
              <a:lnSpc>
                <a:spcPts val="3600"/>
              </a:lnSpc>
            </a:pPr>
            <a:endParaRPr lang="en-US" sz="2600" b="0" strike="noStrike" spc="-1">
              <a:latin typeface="Arial"/>
            </a:endParaRPr>
          </a:p>
          <a:p>
            <a:pPr>
              <a:lnSpc>
                <a:spcPts val="3600"/>
              </a:lnSpc>
            </a:pPr>
            <a:r>
              <a:rPr lang="en-US" sz="2800" b="0" strike="noStrike" spc="-1">
                <a:solidFill>
                  <a:srgbClr val="000000"/>
                </a:solidFill>
                <a:latin typeface="Arial"/>
                <a:ea typeface="DejaVu Sans"/>
              </a:rPr>
              <a:t> </a:t>
            </a:r>
            <a:endParaRPr lang="en-US" sz="2800" b="0" strike="noStrike" spc="-1">
              <a:latin typeface="Arial"/>
            </a:endParaRPr>
          </a:p>
        </p:txBody>
      </p:sp>
      <p:sp>
        <p:nvSpPr>
          <p:cNvPr id="59" name="CustomShape 16"/>
          <p:cNvSpPr/>
          <p:nvPr/>
        </p:nvSpPr>
        <p:spPr>
          <a:xfrm>
            <a:off x="20709360" y="18694836"/>
            <a:ext cx="7772400" cy="4881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701"/>
              </a:lnSpc>
            </a:pPr>
            <a:r>
              <a:rPr lang="en-US" sz="2000" b="0" i="1" strike="noStrike" spc="-1" dirty="0">
                <a:solidFill>
                  <a:srgbClr val="7F7F7F"/>
                </a:solidFill>
                <a:latin typeface="Arial"/>
                <a:ea typeface="DejaVu Sans"/>
              </a:rPr>
              <a:t>Figure 4: Railroad diagram for </a:t>
            </a:r>
            <a:r>
              <a:rPr lang="en-US" sz="2000" b="0" i="1" strike="noStrike" spc="-1" dirty="0" smtClean="0">
                <a:solidFill>
                  <a:srgbClr val="7F7F7F"/>
                </a:solidFill>
                <a:latin typeface="Arial"/>
                <a:ea typeface="DejaVu Sans"/>
              </a:rPr>
              <a:t>„</a:t>
            </a:r>
            <a:r>
              <a:rPr lang="en-US" sz="2000" b="0" i="1" strike="noStrike" spc="-1" dirty="0">
                <a:solidFill>
                  <a:srgbClr val="7F7F7F"/>
                </a:solidFill>
                <a:latin typeface="Arial"/>
                <a:ea typeface="DejaVu Sans"/>
              </a:rPr>
              <a:t>operator </a:t>
            </a:r>
            <a:r>
              <a:rPr lang="en-US" sz="2000" b="0" i="1" strike="noStrike" spc="-1" dirty="0" smtClean="0">
                <a:solidFill>
                  <a:srgbClr val="7F7F7F"/>
                </a:solidFill>
                <a:latin typeface="Arial"/>
                <a:ea typeface="DejaVu Sans"/>
              </a:rPr>
              <a:t>descriptor expr“</a:t>
            </a:r>
            <a:endParaRPr lang="en-US" sz="2000" b="0" strike="noStrike" spc="-1" dirty="0">
              <a:latin typeface="Arial"/>
            </a:endParaRPr>
          </a:p>
          <a:p>
            <a:pPr>
              <a:lnSpc>
                <a:spcPts val="2701"/>
              </a:lnSpc>
            </a:pPr>
            <a:endParaRPr lang="en-US" sz="2000" b="0" strike="noStrike" spc="-1" dirty="0">
              <a:latin typeface="Arial"/>
            </a:endParaRPr>
          </a:p>
        </p:txBody>
      </p:sp>
      <p:sp>
        <p:nvSpPr>
          <p:cNvPr id="60" name="CustomShape 17"/>
          <p:cNvSpPr/>
          <p:nvPr/>
        </p:nvSpPr>
        <p:spPr>
          <a:xfrm>
            <a:off x="20549160" y="25156158"/>
            <a:ext cx="20719080" cy="15048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3600"/>
              </a:lnSpc>
            </a:pPr>
            <a:r>
              <a:rPr lang="en-US" sz="4300" b="1" strike="noStrike" spc="-1" baseline="18000" dirty="0">
                <a:solidFill>
                  <a:srgbClr val="000000"/>
                </a:solidFill>
                <a:latin typeface="Arial"/>
                <a:ea typeface="DejaVu Sans"/>
              </a:rPr>
              <a:t>Outlook</a:t>
            </a:r>
            <a:endParaRPr lang="en-US" sz="4300" b="0" strike="noStrike" spc="-1" dirty="0">
              <a:latin typeface="Arial"/>
            </a:endParaRPr>
          </a:p>
          <a:p>
            <a:pPr>
              <a:lnSpc>
                <a:spcPts val="3600"/>
              </a:lnSpc>
            </a:pPr>
            <a:r>
              <a:rPr lang="en-US" sz="2600" b="0" strike="noStrike" spc="-1" dirty="0">
                <a:solidFill>
                  <a:srgbClr val="000000"/>
                </a:solidFill>
                <a:latin typeface="Arial"/>
                <a:ea typeface="DejaVu Sans"/>
              </a:rPr>
              <a:t>It is planned to </a:t>
            </a:r>
            <a:r>
              <a:rPr lang="en-US" sz="2600" b="0" strike="noStrike" spc="-1" dirty="0" smtClean="0">
                <a:solidFill>
                  <a:srgbClr val="000000"/>
                </a:solidFill>
                <a:latin typeface="Arial"/>
                <a:ea typeface="DejaVu Sans"/>
              </a:rPr>
              <a:t>present to IPET-CM </a:t>
            </a:r>
            <a:r>
              <a:rPr lang="en-US" sz="2600" b="0" strike="noStrike" spc="-1" dirty="0">
                <a:solidFill>
                  <a:srgbClr val="000000"/>
                </a:solidFill>
                <a:latin typeface="Arial"/>
                <a:ea typeface="DejaVu Sans"/>
              </a:rPr>
              <a:t>the grammar next year and to initiate a discussion about the usage of a </a:t>
            </a:r>
            <a:r>
              <a:rPr lang="en-US" sz="2600" b="0" strike="noStrike" spc="-1" dirty="0" smtClean="0">
                <a:solidFill>
                  <a:srgbClr val="000000"/>
                </a:solidFill>
                <a:latin typeface="Arial"/>
                <a:ea typeface="DejaVu Sans"/>
              </a:rPr>
              <a:t>grammar. </a:t>
            </a:r>
            <a:r>
              <a:rPr lang="en-US" sz="2600" b="0" strike="noStrike" spc="-1" dirty="0">
                <a:solidFill>
                  <a:srgbClr val="000000"/>
                </a:solidFill>
                <a:latin typeface="Arial"/>
                <a:ea typeface="DejaVu Sans"/>
              </a:rPr>
              <a:t>Furthermore </a:t>
            </a:r>
            <a:r>
              <a:rPr lang="en-US" sz="2600" b="0" strike="noStrike" spc="-1" dirty="0" smtClean="0">
                <a:solidFill>
                  <a:srgbClr val="000000"/>
                </a:solidFill>
                <a:latin typeface="Arial"/>
                <a:ea typeface="DejaVu Sans"/>
              </a:rPr>
              <a:t>the grammar is </a:t>
            </a:r>
            <a:r>
              <a:rPr lang="en-US" sz="2600" b="0" strike="noStrike" spc="-1" dirty="0">
                <a:solidFill>
                  <a:srgbClr val="000000"/>
                </a:solidFill>
                <a:latin typeface="Arial"/>
                <a:ea typeface="DejaVu Sans"/>
              </a:rPr>
              <a:t>intended as a contribution </a:t>
            </a:r>
            <a:r>
              <a:rPr lang="en-US" sz="2600" b="0" strike="noStrike" spc="-1" dirty="0" smtClean="0">
                <a:solidFill>
                  <a:srgbClr val="000000"/>
                </a:solidFill>
                <a:latin typeface="Arial"/>
                <a:ea typeface="DejaVu Sans"/>
              </a:rPr>
              <a:t>to </a:t>
            </a:r>
            <a:r>
              <a:rPr lang="en-US" sz="2600" b="0" strike="noStrike" spc="-1" dirty="0">
                <a:solidFill>
                  <a:srgbClr val="000000"/>
                </a:solidFill>
                <a:latin typeface="Arial"/>
                <a:ea typeface="DejaVu Sans"/>
              </a:rPr>
              <a:t>the </a:t>
            </a:r>
            <a:r>
              <a:rPr lang="en-US" sz="2600" b="0" strike="noStrike" spc="-1" dirty="0" smtClean="0">
                <a:solidFill>
                  <a:srgbClr val="000000"/>
                </a:solidFill>
                <a:latin typeface="Arial"/>
                <a:ea typeface="DejaVu Sans"/>
              </a:rPr>
              <a:t>upcoming </a:t>
            </a:r>
            <a:r>
              <a:rPr lang="en-US" sz="2600" b="0" strike="noStrike" spc="-1" dirty="0">
                <a:solidFill>
                  <a:srgbClr val="000000"/>
                </a:solidFill>
                <a:latin typeface="Arial"/>
                <a:ea typeface="DejaVu Sans"/>
              </a:rPr>
              <a:t>development of BUFR 5.</a:t>
            </a:r>
            <a:endParaRPr lang="en-US" sz="2600" b="0" strike="noStrike" spc="-1" dirty="0">
              <a:latin typeface="Arial"/>
            </a:endParaRPr>
          </a:p>
          <a:p>
            <a:pPr>
              <a:lnSpc>
                <a:spcPts val="3600"/>
              </a:lnSpc>
            </a:pPr>
            <a:r>
              <a:rPr lang="en-US" sz="2800" b="0" strike="noStrike" spc="-1" dirty="0">
                <a:solidFill>
                  <a:srgbClr val="000000"/>
                </a:solidFill>
                <a:latin typeface="Arial"/>
                <a:ea typeface="DejaVu Sans"/>
              </a:rPr>
              <a:t> </a:t>
            </a:r>
            <a:endParaRPr lang="en-US" sz="2800" b="0" strike="noStrike" spc="-1" dirty="0">
              <a:latin typeface="Arial"/>
            </a:endParaRPr>
          </a:p>
        </p:txBody>
      </p:sp>
      <p:sp>
        <p:nvSpPr>
          <p:cNvPr id="61" name="CustomShape 18"/>
          <p:cNvSpPr/>
          <p:nvPr/>
        </p:nvSpPr>
        <p:spPr>
          <a:xfrm>
            <a:off x="35325306" y="26345266"/>
            <a:ext cx="6334920" cy="16336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3600"/>
              </a:lnSpc>
            </a:pPr>
            <a:r>
              <a:rPr lang="en-US" sz="2600" b="0" strike="noStrike" spc="-1" dirty="0" smtClean="0">
                <a:solidFill>
                  <a:srgbClr val="000000"/>
                </a:solidFill>
                <a:latin typeface="Arial"/>
                <a:ea typeface="DejaVu Sans"/>
              </a:rPr>
              <a:t>Resources:</a:t>
            </a:r>
            <a:endParaRPr lang="en-US" sz="2600" b="0" strike="noStrike" spc="-1" dirty="0">
              <a:latin typeface="Arial"/>
            </a:endParaRPr>
          </a:p>
          <a:p>
            <a:pPr>
              <a:lnSpc>
                <a:spcPts val="3600"/>
              </a:lnSpc>
            </a:pPr>
            <a:r>
              <a:rPr lang="en-US" sz="2600" b="0" strike="noStrike" spc="-1" baseline="30000" dirty="0" smtClean="0">
                <a:solidFill>
                  <a:srgbClr val="000000"/>
                </a:solidFill>
                <a:latin typeface="Arial"/>
                <a:ea typeface="DejaVu Sans"/>
              </a:rPr>
              <a:t>1</a:t>
            </a:r>
            <a:r>
              <a:rPr lang="en-US" sz="2600" b="0" strike="noStrike" spc="-1" dirty="0" smtClean="0">
                <a:solidFill>
                  <a:srgbClr val="000000"/>
                </a:solidFill>
                <a:latin typeface="Arial"/>
                <a:ea typeface="DejaVu Sans"/>
              </a:rPr>
              <a:t> </a:t>
            </a:r>
            <a:r>
              <a:rPr lang="en-US" sz="2600" b="0" strike="noStrike" spc="-1" dirty="0">
                <a:solidFill>
                  <a:srgbClr val="000000"/>
                </a:solidFill>
                <a:latin typeface="Arial"/>
                <a:ea typeface="DejaVu Sans"/>
              </a:rPr>
              <a:t>https://github.com/mheene/bufr-grammar</a:t>
            </a:r>
            <a:endParaRPr lang="en-US" sz="2600" b="0" strike="noStrike" spc="-1" dirty="0">
              <a:latin typeface="Arial"/>
            </a:endParaRPr>
          </a:p>
          <a:p>
            <a:pPr>
              <a:lnSpc>
                <a:spcPts val="3600"/>
              </a:lnSpc>
            </a:pPr>
            <a:r>
              <a:rPr lang="en-US" sz="2600" b="0" strike="noStrike" spc="-1" baseline="30000" dirty="0" smtClean="0">
                <a:solidFill>
                  <a:srgbClr val="000000"/>
                </a:solidFill>
                <a:latin typeface="Arial"/>
                <a:ea typeface="DejaVu Sans"/>
              </a:rPr>
              <a:t>2</a:t>
            </a:r>
            <a:r>
              <a:rPr lang="en-US" sz="2600" b="0" strike="noStrike" spc="-1" dirty="0" smtClean="0">
                <a:solidFill>
                  <a:srgbClr val="000000"/>
                </a:solidFill>
                <a:latin typeface="Arial"/>
                <a:ea typeface="DejaVu Sans"/>
              </a:rPr>
              <a:t> </a:t>
            </a:r>
            <a:r>
              <a:rPr lang="en-US" sz="2600" b="0" strike="noStrike" spc="-1" dirty="0">
                <a:solidFill>
                  <a:srgbClr val="000000"/>
                </a:solidFill>
                <a:latin typeface="Arial"/>
                <a:ea typeface="DejaVu Sans"/>
              </a:rPr>
              <a:t>https://www.antlr.org</a:t>
            </a:r>
            <a:endParaRPr lang="en-US" sz="2600" b="0" strike="noStrike" spc="-1" dirty="0">
              <a:latin typeface="Arial"/>
            </a:endParaRPr>
          </a:p>
          <a:p>
            <a:pPr>
              <a:lnSpc>
                <a:spcPts val="3600"/>
              </a:lnSpc>
            </a:pPr>
            <a:endParaRPr lang="en-US" sz="2600" b="0" strike="noStrike" spc="-1" dirty="0">
              <a:latin typeface="Arial"/>
            </a:endParaRPr>
          </a:p>
          <a:p>
            <a:pPr>
              <a:lnSpc>
                <a:spcPts val="3600"/>
              </a:lnSpc>
            </a:pPr>
            <a:r>
              <a:rPr lang="en-US" sz="2800" b="0" strike="noStrike" spc="-1" dirty="0">
                <a:solidFill>
                  <a:srgbClr val="000000"/>
                </a:solidFill>
                <a:latin typeface="Arial"/>
                <a:ea typeface="DejaVu Sans"/>
              </a:rPr>
              <a:t> </a:t>
            </a:r>
            <a:endParaRPr lang="en-US" sz="2800" b="0" strike="noStrike" spc="-1" dirty="0">
              <a:latin typeface="Arial"/>
            </a:endParaRPr>
          </a:p>
        </p:txBody>
      </p:sp>
      <p:sp>
        <p:nvSpPr>
          <p:cNvPr id="62" name="CustomShape 19"/>
          <p:cNvSpPr/>
          <p:nvPr/>
        </p:nvSpPr>
        <p:spPr>
          <a:xfrm>
            <a:off x="1220040" y="7892640"/>
            <a:ext cx="5889960" cy="702589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3600"/>
              </a:lnSpc>
            </a:pPr>
            <a:r>
              <a:rPr lang="en-US" sz="4300" b="1" strike="noStrike" spc="-1" baseline="18000" dirty="0">
                <a:solidFill>
                  <a:srgbClr val="000000"/>
                </a:solidFill>
                <a:latin typeface="Arial"/>
                <a:ea typeface="DejaVu Sans"/>
              </a:rPr>
              <a:t>Meteorological Codes</a:t>
            </a:r>
            <a:endParaRPr lang="en-US" sz="4300" b="0" strike="noStrike" spc="-1" dirty="0">
              <a:latin typeface="Arial"/>
            </a:endParaRPr>
          </a:p>
          <a:p>
            <a:pPr>
              <a:lnSpc>
                <a:spcPts val="3600"/>
              </a:lnSpc>
            </a:pPr>
            <a:r>
              <a:rPr lang="en-US" sz="2600" b="0" strike="noStrike" spc="-1" dirty="0">
                <a:solidFill>
                  <a:srgbClr val="000000"/>
                </a:solidFill>
                <a:latin typeface="Arial"/>
                <a:ea typeface="DejaVu Sans"/>
              </a:rPr>
              <a:t>The WMO (World Meteorological </a:t>
            </a:r>
            <a:r>
              <a:rPr lang="en-US" sz="2600" b="0" strike="noStrike" spc="-1" dirty="0" smtClean="0">
                <a:solidFill>
                  <a:srgbClr val="000000"/>
                </a:solidFill>
                <a:latin typeface="Arial"/>
                <a:ea typeface="DejaVu Sans"/>
              </a:rPr>
              <a:t>Organization</a:t>
            </a:r>
            <a:r>
              <a:rPr lang="en-US" sz="2600" b="0" strike="noStrike" spc="-1" dirty="0">
                <a:solidFill>
                  <a:srgbClr val="000000"/>
                </a:solidFill>
                <a:latin typeface="Arial"/>
                <a:ea typeface="DejaVu Sans"/>
              </a:rPr>
              <a:t>) has more than 190 members. These members exchange their </a:t>
            </a:r>
            <a:r>
              <a:rPr lang="en-US" sz="2600" b="0" strike="noStrike" spc="-1" dirty="0" smtClean="0">
                <a:solidFill>
                  <a:srgbClr val="000000"/>
                </a:solidFill>
                <a:latin typeface="Arial"/>
                <a:ea typeface="DejaVu Sans"/>
              </a:rPr>
              <a:t>observations </a:t>
            </a:r>
            <a:r>
              <a:rPr lang="en-US" sz="2600" b="0" strike="noStrike" spc="-1" dirty="0">
                <a:solidFill>
                  <a:srgbClr val="000000"/>
                </a:solidFill>
                <a:latin typeface="Arial"/>
                <a:ea typeface="DejaVu Sans"/>
              </a:rPr>
              <a:t>and measurements around-the-clock. The Manual on </a:t>
            </a:r>
            <a:r>
              <a:rPr lang="en-US" sz="2600" b="0" strike="noStrike" spc="-1" dirty="0" smtClean="0">
                <a:solidFill>
                  <a:srgbClr val="000000"/>
                </a:solidFill>
                <a:latin typeface="Arial"/>
                <a:ea typeface="DejaVu Sans"/>
              </a:rPr>
              <a:t>Codes </a:t>
            </a:r>
            <a:r>
              <a:rPr lang="en-US" sz="2600" b="0" strike="noStrike" spc="-1" dirty="0">
                <a:solidFill>
                  <a:srgbClr val="000000"/>
                </a:solidFill>
                <a:latin typeface="Arial"/>
                <a:ea typeface="DejaVu Sans"/>
              </a:rPr>
              <a:t>contains the </a:t>
            </a:r>
            <a:r>
              <a:rPr lang="en-US" sz="2600" b="0" strike="noStrike" spc="-1" dirty="0" smtClean="0">
                <a:solidFill>
                  <a:srgbClr val="000000"/>
                </a:solidFill>
                <a:latin typeface="Arial"/>
                <a:ea typeface="DejaVu Sans"/>
              </a:rPr>
              <a:t>international </a:t>
            </a:r>
            <a:r>
              <a:rPr lang="en-US" sz="2600" b="0" strike="noStrike" spc="-1" dirty="0">
                <a:solidFill>
                  <a:srgbClr val="000000"/>
                </a:solidFill>
                <a:latin typeface="Arial"/>
                <a:ea typeface="DejaVu Sans"/>
              </a:rPr>
              <a:t>codes for these meteorological data. The Traditional Alphanumeric Codes (like SYNOP FM 12) are no longer main-</a:t>
            </a:r>
            <a:r>
              <a:rPr lang="en-US" sz="2600" b="0" strike="noStrike" spc="-1" dirty="0" err="1">
                <a:solidFill>
                  <a:srgbClr val="000000"/>
                </a:solidFill>
                <a:latin typeface="Arial"/>
                <a:ea typeface="DejaVu Sans"/>
              </a:rPr>
              <a:t>tained</a:t>
            </a:r>
            <a:r>
              <a:rPr lang="en-US" sz="2600" b="0" strike="noStrike" spc="-1" dirty="0">
                <a:solidFill>
                  <a:srgbClr val="000000"/>
                </a:solidFill>
                <a:latin typeface="Arial"/>
                <a:ea typeface="DejaVu Sans"/>
              </a:rPr>
              <a:t> and the migration to BUFR is on-going. BUFR is a table driven code form which means you can easily extend it </a:t>
            </a:r>
            <a:r>
              <a:rPr lang="en-US" sz="2600" b="0" strike="noStrike" spc="-1" dirty="0" smtClean="0">
                <a:solidFill>
                  <a:srgbClr val="000000"/>
                </a:solidFill>
                <a:latin typeface="Arial"/>
                <a:ea typeface="DejaVu Sans"/>
              </a:rPr>
              <a:t>without </a:t>
            </a:r>
            <a:r>
              <a:rPr lang="en-US" sz="2600" b="0" strike="noStrike" spc="-1" dirty="0">
                <a:solidFill>
                  <a:srgbClr val="000000"/>
                </a:solidFill>
                <a:latin typeface="Arial"/>
                <a:ea typeface="DejaVu Sans"/>
              </a:rPr>
              <a:t>changing the software. BUFR is </a:t>
            </a:r>
            <a:r>
              <a:rPr lang="en-US" sz="2600" b="0" strike="noStrike" spc="-1" dirty="0" smtClean="0">
                <a:solidFill>
                  <a:srgbClr val="000000"/>
                </a:solidFill>
                <a:latin typeface="Arial"/>
                <a:ea typeface="DejaVu Sans"/>
              </a:rPr>
              <a:t>maintained </a:t>
            </a:r>
            <a:r>
              <a:rPr lang="en-US" sz="2600" b="0" strike="noStrike" spc="-1" dirty="0">
                <a:solidFill>
                  <a:srgbClr val="000000"/>
                </a:solidFill>
                <a:latin typeface="Arial"/>
                <a:ea typeface="DejaVu Sans"/>
              </a:rPr>
              <a:t>by an WMO Expert team. </a:t>
            </a:r>
            <a:endParaRPr lang="en-US" sz="2600" b="0" strike="noStrike" spc="-1" dirty="0">
              <a:latin typeface="Arial"/>
            </a:endParaRPr>
          </a:p>
        </p:txBody>
      </p:sp>
      <p:sp>
        <p:nvSpPr>
          <p:cNvPr id="63" name="CustomShape 20"/>
          <p:cNvSpPr/>
          <p:nvPr/>
        </p:nvSpPr>
        <p:spPr>
          <a:xfrm>
            <a:off x="20568960" y="19354206"/>
            <a:ext cx="10429200" cy="17373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3600"/>
              </a:lnSpc>
            </a:pPr>
            <a:r>
              <a:rPr lang="en-US" sz="2600" b="0" strike="noStrike" spc="-1" dirty="0">
                <a:solidFill>
                  <a:srgbClr val="000000"/>
                </a:solidFill>
                <a:latin typeface="Arial"/>
                <a:ea typeface="DejaVu Sans"/>
              </a:rPr>
              <a:t>Figure 5 shows the data flow on a concrete example. The </a:t>
            </a:r>
            <a:r>
              <a:rPr lang="en-US" sz="2600" b="0" strike="noStrike" spc="-1" dirty="0" err="1">
                <a:solidFill>
                  <a:srgbClr val="000000"/>
                </a:solidFill>
                <a:latin typeface="Arial"/>
                <a:ea typeface="DejaVu Sans"/>
              </a:rPr>
              <a:t>lexer</a:t>
            </a:r>
            <a:r>
              <a:rPr lang="en-US" sz="2600" b="0" strike="noStrike" spc="-1" dirty="0">
                <a:solidFill>
                  <a:srgbClr val="000000"/>
                </a:solidFill>
                <a:latin typeface="Arial"/>
                <a:ea typeface="DejaVu Sans"/>
              </a:rPr>
              <a:t> analyses the input template and breaks it down into tokens. In a second step the parser recognizes the sentence structure based on our grammar. The result is </a:t>
            </a:r>
            <a:r>
              <a:rPr lang="en-US" sz="2600" b="0" strike="noStrike" spc="-1" dirty="0" smtClean="0">
                <a:solidFill>
                  <a:srgbClr val="000000"/>
                </a:solidFill>
                <a:latin typeface="Arial"/>
                <a:ea typeface="DejaVu Sans"/>
              </a:rPr>
              <a:t>a parse </a:t>
            </a:r>
            <a:r>
              <a:rPr lang="en-US" sz="2600" b="0" strike="noStrike" spc="-1" dirty="0">
                <a:solidFill>
                  <a:srgbClr val="000000"/>
                </a:solidFill>
                <a:latin typeface="Arial"/>
                <a:ea typeface="DejaVu Sans"/>
              </a:rPr>
              <a:t>tree. </a:t>
            </a:r>
            <a:endParaRPr lang="en-US" sz="2600" b="0" strike="noStrike" spc="-1" dirty="0">
              <a:latin typeface="Arial"/>
            </a:endParaRPr>
          </a:p>
          <a:p>
            <a:pPr>
              <a:lnSpc>
                <a:spcPts val="3600"/>
              </a:lnSpc>
            </a:pPr>
            <a:endParaRPr lang="en-US" sz="2600" b="0" strike="noStrike" spc="-1" dirty="0">
              <a:latin typeface="Arial"/>
            </a:endParaRPr>
          </a:p>
          <a:p>
            <a:pPr>
              <a:lnSpc>
                <a:spcPts val="3600"/>
              </a:lnSpc>
            </a:pPr>
            <a:endParaRPr lang="en-US" sz="2600" b="0" strike="noStrike" spc="-1" dirty="0">
              <a:latin typeface="Arial"/>
            </a:endParaRPr>
          </a:p>
        </p:txBody>
      </p:sp>
      <p:pic>
        <p:nvPicPr>
          <p:cNvPr id="64" name="Grafik 4"/>
          <p:cNvPicPr/>
          <p:nvPr/>
        </p:nvPicPr>
        <p:blipFill>
          <a:blip r:embed="rId6"/>
          <a:stretch/>
        </p:blipFill>
        <p:spPr>
          <a:xfrm>
            <a:off x="821644" y="15409328"/>
            <a:ext cx="17575920" cy="6064920"/>
          </a:xfrm>
          <a:prstGeom prst="rect">
            <a:avLst/>
          </a:prstGeom>
          <a:ln>
            <a:noFill/>
          </a:ln>
        </p:spPr>
      </p:pic>
      <p:pic>
        <p:nvPicPr>
          <p:cNvPr id="97" name="Grafik 96"/>
          <p:cNvPicPr/>
          <p:nvPr/>
        </p:nvPicPr>
        <p:blipFill>
          <a:blip r:embed="rId7"/>
          <a:stretch/>
        </p:blipFill>
        <p:spPr>
          <a:xfrm>
            <a:off x="20624040" y="21092436"/>
            <a:ext cx="10831320" cy="1129680"/>
          </a:xfrm>
          <a:prstGeom prst="rect">
            <a:avLst/>
          </a:prstGeom>
          <a:ln>
            <a:noFill/>
          </a:ln>
        </p:spPr>
      </p:pic>
      <p:sp>
        <p:nvSpPr>
          <p:cNvPr id="98" name="TextShape 51"/>
          <p:cNvSpPr txBox="1"/>
          <p:nvPr/>
        </p:nvSpPr>
        <p:spPr>
          <a:xfrm>
            <a:off x="31603304" y="17320074"/>
            <a:ext cx="9217440" cy="891098"/>
          </a:xfrm>
          <a:prstGeom prst="rect">
            <a:avLst/>
          </a:prstGeom>
          <a:noFill/>
          <a:ln>
            <a:noFill/>
          </a:ln>
        </p:spPr>
        <p:txBody>
          <a:bodyPr lIns="90000" tIns="45000" rIns="90000" bIns="45000">
            <a:spAutoFit/>
          </a:bodyPr>
          <a:lstStyle/>
          <a:p>
            <a:r>
              <a:rPr lang="en-US" sz="2600" b="0" strike="noStrike" spc="-1" dirty="0">
                <a:solidFill>
                  <a:srgbClr val="000000"/>
                </a:solidFill>
                <a:latin typeface="Arial"/>
                <a:ea typeface="DejaVu Sans"/>
              </a:rPr>
              <a:t>Figure 4 shows </a:t>
            </a:r>
            <a:r>
              <a:rPr lang="en-US" sz="2600" b="0" strike="noStrike" spc="-1" dirty="0" smtClean="0">
                <a:solidFill>
                  <a:srgbClr val="000000"/>
                </a:solidFill>
                <a:latin typeface="Arial"/>
                <a:ea typeface="DejaVu Sans"/>
              </a:rPr>
              <a:t>the </a:t>
            </a:r>
            <a:r>
              <a:rPr lang="en-US" sz="2600" b="0" strike="noStrike" spc="-1" dirty="0">
                <a:solidFill>
                  <a:srgbClr val="000000"/>
                </a:solidFill>
                <a:latin typeface="Arial"/>
                <a:ea typeface="DejaVu Sans"/>
              </a:rPr>
              <a:t>railroad </a:t>
            </a:r>
            <a:r>
              <a:rPr lang="en-US" sz="2600" b="0" strike="noStrike" spc="-1" dirty="0" smtClean="0">
                <a:solidFill>
                  <a:srgbClr val="000000"/>
                </a:solidFill>
                <a:latin typeface="Arial"/>
                <a:ea typeface="DejaVu Sans"/>
              </a:rPr>
              <a:t>diagram </a:t>
            </a:r>
            <a:r>
              <a:rPr lang="en-US" sz="2600" b="0" strike="noStrike" spc="-1" dirty="0">
                <a:solidFill>
                  <a:srgbClr val="000000"/>
                </a:solidFill>
                <a:latin typeface="Arial"/>
                <a:ea typeface="DejaVu Sans"/>
              </a:rPr>
              <a:t>for the parser </a:t>
            </a:r>
            <a:r>
              <a:rPr lang="en-US" sz="2600" b="0" strike="noStrike" spc="-1" dirty="0" smtClean="0">
                <a:solidFill>
                  <a:srgbClr val="000000"/>
                </a:solidFill>
                <a:latin typeface="Arial"/>
                <a:ea typeface="DejaVu Sans"/>
              </a:rPr>
              <a:t>rule “</a:t>
            </a:r>
            <a:r>
              <a:rPr lang="en-US" sz="2600" b="0" strike="noStrike" spc="-1" dirty="0">
                <a:solidFill>
                  <a:srgbClr val="000000"/>
                </a:solidFill>
                <a:latin typeface="Arial"/>
                <a:ea typeface="DejaVu Sans"/>
              </a:rPr>
              <a:t>operator </a:t>
            </a:r>
            <a:r>
              <a:rPr lang="en-US" sz="2600" b="0" strike="noStrike" spc="-1" dirty="0" smtClean="0">
                <a:solidFill>
                  <a:srgbClr val="000000"/>
                </a:solidFill>
                <a:latin typeface="Arial"/>
                <a:ea typeface="DejaVu Sans"/>
              </a:rPr>
              <a:t>descriptor expr”. </a:t>
            </a:r>
            <a:endParaRPr lang="en-US" sz="2600" b="0" strike="noStrike" spc="-1" dirty="0">
              <a:latin typeface="Arial"/>
            </a:endParaRPr>
          </a:p>
        </p:txBody>
      </p:sp>
      <p:pic>
        <p:nvPicPr>
          <p:cNvPr id="3" name="Grafik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82560" y="17220713"/>
            <a:ext cx="7086600" cy="1257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6B9DC"/>
      </a:dk2>
      <a:lt2>
        <a:srgbClr val="D2E1F5"/>
      </a:lt2>
      <a:accent1>
        <a:srgbClr val="2D4B9B"/>
      </a:accent1>
      <a:accent2>
        <a:srgbClr val="96B9DC"/>
      </a:accent2>
      <a:accent3>
        <a:srgbClr val="D2E1F5"/>
      </a:accent3>
      <a:accent4>
        <a:srgbClr val="5A5A5A"/>
      </a:accent4>
      <a:accent5>
        <a:srgbClr val="7F7F7F"/>
      </a:accent5>
      <a:accent6>
        <a:srgbClr val="E10019"/>
      </a:accent6>
      <a:hlink>
        <a:srgbClr val="2D4B9B"/>
      </a:hlink>
      <a:folHlink>
        <a:srgbClr val="2D4B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dwd-plakate</Template>
  <TotalTime>0</TotalTime>
  <Words>787</Words>
  <Application>Microsoft Office PowerPoint</Application>
  <PresentationFormat>Benutzerdefiniert</PresentationFormat>
  <Paragraphs>48</Paragraphs>
  <Slides>1</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Microsoft YaHei</vt:lpstr>
      <vt:lpstr>Arial</vt:lpstr>
      <vt:lpstr>Calibri</vt:lpstr>
      <vt:lpstr>DejaVu Sans</vt:lpstr>
      <vt:lpstr>Symbol</vt:lpstr>
      <vt:lpstr>Wingdings</vt:lpstr>
      <vt:lpstr>Office Theme</vt:lpstr>
      <vt:lpstr>PowerPoint-Präsentation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Markus Heene</dc:creator>
  <dc:description/>
  <cp:lastModifiedBy>Heene Markus</cp:lastModifiedBy>
  <cp:revision>126</cp:revision>
  <cp:lastPrinted>2019-11-15T09:31:38Z</cp:lastPrinted>
  <dcterms:created xsi:type="dcterms:W3CDTF">2012-07-06T11:49:20Z</dcterms:created>
  <dcterms:modified xsi:type="dcterms:W3CDTF">2019-11-15T12:39:39Z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 </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