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Lst>
  <p:sldSz cx="42808525" cy="30279975"/>
  <p:notesSz cx="9926638" cy="14355763"/>
  <p:defaultTextStyle>
    <a:defPPr>
      <a:defRPr lang="de-DE"/>
    </a:defPPr>
    <a:lvl1pPr algn="l" defTabSz="4175125" rtl="0" fontAlgn="base">
      <a:spcBef>
        <a:spcPct val="0"/>
      </a:spcBef>
      <a:spcAft>
        <a:spcPct val="0"/>
      </a:spcAft>
      <a:defRPr sz="8200" kern="1200">
        <a:solidFill>
          <a:schemeClr val="tx1"/>
        </a:solidFill>
        <a:latin typeface="Calibri" panose="020F0502020204030204" pitchFamily="34" charset="0"/>
        <a:ea typeface="+mn-ea"/>
        <a:cs typeface="+mn-cs"/>
      </a:defRPr>
    </a:lvl1pPr>
    <a:lvl2pPr marL="2087563" indent="-1630363" algn="l" defTabSz="4175125" rtl="0" fontAlgn="base">
      <a:spcBef>
        <a:spcPct val="0"/>
      </a:spcBef>
      <a:spcAft>
        <a:spcPct val="0"/>
      </a:spcAft>
      <a:defRPr sz="8200" kern="1200">
        <a:solidFill>
          <a:schemeClr val="tx1"/>
        </a:solidFill>
        <a:latin typeface="Calibri" panose="020F0502020204030204" pitchFamily="34" charset="0"/>
        <a:ea typeface="+mn-ea"/>
        <a:cs typeface="+mn-cs"/>
      </a:defRPr>
    </a:lvl2pPr>
    <a:lvl3pPr marL="4175125" indent="-3260725" algn="l" defTabSz="4175125" rtl="0" fontAlgn="base">
      <a:spcBef>
        <a:spcPct val="0"/>
      </a:spcBef>
      <a:spcAft>
        <a:spcPct val="0"/>
      </a:spcAft>
      <a:defRPr sz="8200" kern="1200">
        <a:solidFill>
          <a:schemeClr val="tx1"/>
        </a:solidFill>
        <a:latin typeface="Calibri" panose="020F0502020204030204" pitchFamily="34" charset="0"/>
        <a:ea typeface="+mn-ea"/>
        <a:cs typeface="+mn-cs"/>
      </a:defRPr>
    </a:lvl3pPr>
    <a:lvl4pPr marL="6264275" indent="-4892675" algn="l" defTabSz="4175125" rtl="0" fontAlgn="base">
      <a:spcBef>
        <a:spcPct val="0"/>
      </a:spcBef>
      <a:spcAft>
        <a:spcPct val="0"/>
      </a:spcAft>
      <a:defRPr sz="8200" kern="1200">
        <a:solidFill>
          <a:schemeClr val="tx1"/>
        </a:solidFill>
        <a:latin typeface="Calibri" panose="020F0502020204030204" pitchFamily="34" charset="0"/>
        <a:ea typeface="+mn-ea"/>
        <a:cs typeface="+mn-cs"/>
      </a:defRPr>
    </a:lvl4pPr>
    <a:lvl5pPr marL="8351838" indent="-6523038" algn="l" defTabSz="4175125" rtl="0" fontAlgn="base">
      <a:spcBef>
        <a:spcPct val="0"/>
      </a:spcBef>
      <a:spcAft>
        <a:spcPct val="0"/>
      </a:spcAft>
      <a:defRPr sz="8200" kern="1200">
        <a:solidFill>
          <a:schemeClr val="tx1"/>
        </a:solidFill>
        <a:latin typeface="Calibri" panose="020F0502020204030204" pitchFamily="34" charset="0"/>
        <a:ea typeface="+mn-ea"/>
        <a:cs typeface="+mn-cs"/>
      </a:defRPr>
    </a:lvl5pPr>
    <a:lvl6pPr marL="2286000" algn="l" defTabSz="914400" rtl="0" eaLnBrk="1" latinLnBrk="0" hangingPunct="1">
      <a:defRPr sz="8200" kern="1200">
        <a:solidFill>
          <a:schemeClr val="tx1"/>
        </a:solidFill>
        <a:latin typeface="Calibri" panose="020F0502020204030204" pitchFamily="34" charset="0"/>
        <a:ea typeface="+mn-ea"/>
        <a:cs typeface="+mn-cs"/>
      </a:defRPr>
    </a:lvl6pPr>
    <a:lvl7pPr marL="2743200" algn="l" defTabSz="914400" rtl="0" eaLnBrk="1" latinLnBrk="0" hangingPunct="1">
      <a:defRPr sz="8200" kern="1200">
        <a:solidFill>
          <a:schemeClr val="tx1"/>
        </a:solidFill>
        <a:latin typeface="Calibri" panose="020F0502020204030204" pitchFamily="34" charset="0"/>
        <a:ea typeface="+mn-ea"/>
        <a:cs typeface="+mn-cs"/>
      </a:defRPr>
    </a:lvl7pPr>
    <a:lvl8pPr marL="3200400" algn="l" defTabSz="914400" rtl="0" eaLnBrk="1" latinLnBrk="0" hangingPunct="1">
      <a:defRPr sz="8200" kern="1200">
        <a:solidFill>
          <a:schemeClr val="tx1"/>
        </a:solidFill>
        <a:latin typeface="Calibri" panose="020F0502020204030204" pitchFamily="34" charset="0"/>
        <a:ea typeface="+mn-ea"/>
        <a:cs typeface="+mn-cs"/>
      </a:defRPr>
    </a:lvl8pPr>
    <a:lvl9pPr marL="3657600" algn="l" defTabSz="914400" rtl="0" eaLnBrk="1" latinLnBrk="0" hangingPunct="1">
      <a:defRPr sz="82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orient="horz" pos="4593">
          <p15:clr>
            <a:srgbClr val="A4A3A4"/>
          </p15:clr>
        </p15:guide>
        <p15:guide id="3" orient="horz" pos="17668">
          <p15:clr>
            <a:srgbClr val="A4A3A4"/>
          </p15:clr>
        </p15:guide>
        <p15:guide id="4" orient="horz" pos="18518">
          <p15:clr>
            <a:srgbClr val="A4A3A4"/>
          </p15:clr>
        </p15:guide>
        <p15:guide id="5" orient="horz" pos="2428">
          <p15:clr>
            <a:srgbClr val="A4A3A4"/>
          </p15:clr>
        </p15:guide>
        <p15:guide id="6" orient="horz" pos="3992">
          <p15:clr>
            <a:srgbClr val="A4A3A4"/>
          </p15:clr>
        </p15:guide>
        <p15:guide id="7" orient="horz" pos="12879">
          <p15:clr>
            <a:srgbClr val="A4A3A4"/>
          </p15:clr>
        </p15:guide>
        <p15:guide id="8" orient="horz" pos="12714">
          <p15:clr>
            <a:srgbClr val="A4A3A4"/>
          </p15:clr>
        </p15:guide>
        <p15:guide id="9" pos="794">
          <p15:clr>
            <a:srgbClr val="A4A3A4"/>
          </p15:clr>
        </p15:guide>
        <p15:guide id="10" pos="25458" userDrawn="1">
          <p15:clr>
            <a:srgbClr val="A4A3A4"/>
          </p15:clr>
        </p15:guide>
        <p15:guide id="11" pos="9854" userDrawn="1">
          <p15:clr>
            <a:srgbClr val="A4A3A4"/>
          </p15:clr>
        </p15:guide>
        <p15:guide id="12" pos="26365" userDrawn="1">
          <p15:clr>
            <a:srgbClr val="A4A3A4"/>
          </p15:clr>
        </p15:guide>
        <p15:guide id="13" pos="25866" userDrawn="1">
          <p15:clr>
            <a:srgbClr val="A4A3A4"/>
          </p15:clr>
        </p15:guide>
        <p15:guide id="14" pos="26274" userDrawn="1">
          <p15:clr>
            <a:srgbClr val="A4A3A4"/>
          </p15:clr>
        </p15:guide>
        <p15:guide id="15" pos="26592" userDrawn="1">
          <p15:clr>
            <a:srgbClr val="A4A3A4"/>
          </p15:clr>
        </p15:guide>
        <p15:guide id="16" pos="267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079" autoAdjust="0"/>
  </p:normalViewPr>
  <p:slideViewPr>
    <p:cSldViewPr>
      <p:cViewPr varScale="1">
        <p:scale>
          <a:sx n="30" d="100"/>
          <a:sy n="30" d="100"/>
        </p:scale>
        <p:origin x="588" y="162"/>
      </p:cViewPr>
      <p:guideLst>
        <p:guide orient="horz" pos="9537"/>
        <p:guide orient="horz" pos="4593"/>
        <p:guide orient="horz" pos="17668"/>
        <p:guide orient="horz" pos="18518"/>
        <p:guide orient="horz" pos="2428"/>
        <p:guide orient="horz" pos="3992"/>
        <p:guide orient="horz" pos="12879"/>
        <p:guide orient="horz" pos="12714"/>
        <p:guide pos="794"/>
        <p:guide pos="25458"/>
        <p:guide pos="9854"/>
        <p:guide pos="26365"/>
        <p:guide pos="25866"/>
        <p:guide pos="26274"/>
        <p:guide pos="26592"/>
        <p:guide pos="267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pic>
        <p:nvPicPr>
          <p:cNvPr id="2" name="Grafik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8" y="27782838"/>
            <a:ext cx="173672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Gerade Verbindung 5"/>
          <p:cNvCxnSpPr/>
          <p:nvPr userDrawn="1"/>
        </p:nvCxnSpPr>
        <p:spPr>
          <a:xfrm>
            <a:off x="14870113" y="27779663"/>
            <a:ext cx="266795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47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K:\Deutscher Wetterdienst\Corporate Design Aktuell\DWD-Logo-Komplett\70mm\RGB\Wortbildmarke-und-Claim-positiv-transparent.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107188" y="1079500"/>
            <a:ext cx="94488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Gerade Verbindung 4"/>
          <p:cNvCxnSpPr/>
          <p:nvPr userDrawn="1"/>
        </p:nvCxnSpPr>
        <p:spPr>
          <a:xfrm flipH="1">
            <a:off x="1260475" y="4140200"/>
            <a:ext cx="40295513" cy="0"/>
          </a:xfrm>
          <a:prstGeom prst="line">
            <a:avLst/>
          </a:prstGeom>
          <a:ln w="900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Arial" charset="0"/>
        </a:defRPr>
      </a:lvl2pPr>
      <a:lvl3pPr algn="ctr" defTabSz="4175125" rtl="0" eaLnBrk="0" fontAlgn="base" hangingPunct="0">
        <a:spcBef>
          <a:spcPct val="0"/>
        </a:spcBef>
        <a:spcAft>
          <a:spcPct val="0"/>
        </a:spcAft>
        <a:defRPr sz="20100">
          <a:solidFill>
            <a:schemeClr val="tx1"/>
          </a:solidFill>
          <a:latin typeface="Arial" charset="0"/>
        </a:defRPr>
      </a:lvl3pPr>
      <a:lvl4pPr algn="ctr" defTabSz="4175125" rtl="0" eaLnBrk="0" fontAlgn="base" hangingPunct="0">
        <a:spcBef>
          <a:spcPct val="0"/>
        </a:spcBef>
        <a:spcAft>
          <a:spcPct val="0"/>
        </a:spcAft>
        <a:defRPr sz="20100">
          <a:solidFill>
            <a:schemeClr val="tx1"/>
          </a:solidFill>
          <a:latin typeface="Arial" charset="0"/>
        </a:defRPr>
      </a:lvl4pPr>
      <a:lvl5pPr algn="ctr" defTabSz="4175125" rtl="0" eaLnBrk="0" fontAlgn="base" hangingPunct="0">
        <a:spcBef>
          <a:spcPct val="0"/>
        </a:spcBef>
        <a:spcAft>
          <a:spcPct val="0"/>
        </a:spcAft>
        <a:defRPr sz="20100">
          <a:solidFill>
            <a:schemeClr val="tx1"/>
          </a:solidFill>
          <a:latin typeface="Arial" charset="0"/>
        </a:defRPr>
      </a:lvl5pPr>
      <a:lvl6pPr marL="457200" algn="ctr" defTabSz="4175125" rtl="0" eaLnBrk="1" fontAlgn="base" hangingPunct="1">
        <a:spcBef>
          <a:spcPct val="0"/>
        </a:spcBef>
        <a:spcAft>
          <a:spcPct val="0"/>
        </a:spcAft>
        <a:defRPr sz="20100">
          <a:solidFill>
            <a:schemeClr val="tx1"/>
          </a:solidFill>
          <a:latin typeface="Arial" charset="0"/>
        </a:defRPr>
      </a:lvl6pPr>
      <a:lvl7pPr marL="914400" algn="ctr" defTabSz="4175125" rtl="0" eaLnBrk="1" fontAlgn="base" hangingPunct="1">
        <a:spcBef>
          <a:spcPct val="0"/>
        </a:spcBef>
        <a:spcAft>
          <a:spcPct val="0"/>
        </a:spcAft>
        <a:defRPr sz="20100">
          <a:solidFill>
            <a:schemeClr val="tx1"/>
          </a:solidFill>
          <a:latin typeface="Arial" charset="0"/>
        </a:defRPr>
      </a:lvl7pPr>
      <a:lvl8pPr marL="1371600" algn="ctr" defTabSz="4175125" rtl="0" eaLnBrk="1" fontAlgn="base" hangingPunct="1">
        <a:spcBef>
          <a:spcPct val="0"/>
        </a:spcBef>
        <a:spcAft>
          <a:spcPct val="0"/>
        </a:spcAft>
        <a:defRPr sz="20100">
          <a:solidFill>
            <a:schemeClr val="tx1"/>
          </a:solidFill>
          <a:latin typeface="Arial" charset="0"/>
        </a:defRPr>
      </a:lvl8pPr>
      <a:lvl9pPr marL="1828800" algn="ctr" defTabSz="4175125" rtl="0" eaLnBrk="1" fontAlgn="base" hangingPunct="1">
        <a:spcBef>
          <a:spcPct val="0"/>
        </a:spcBef>
        <a:spcAft>
          <a:spcPct val="0"/>
        </a:spcAft>
        <a:defRPr sz="20100">
          <a:solidFill>
            <a:schemeClr val="tx1"/>
          </a:solidFill>
          <a:latin typeface="Arial" charset="0"/>
        </a:defRPr>
      </a:lvl9pPr>
    </p:titleStyle>
    <p:bodyStyle>
      <a:lvl1pPr marL="1565275" indent="-1565275" algn="l" defTabSz="4175125" rtl="0" eaLnBrk="0" fontAlgn="base" hangingPunct="0">
        <a:spcBef>
          <a:spcPct val="20000"/>
        </a:spcBef>
        <a:spcAft>
          <a:spcPct val="0"/>
        </a:spcAft>
        <a:buFont typeface="Arial" panose="020B0604020202020204" pitchFamily="34"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panose="020B0604020202020204" pitchFamily="34"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panose="020B0604020202020204" pitchFamily="34"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mn-ea"/>
          <a:cs typeface="+mn-cs"/>
        </a:defRPr>
      </a:lvl4pPr>
      <a:lvl5pPr marL="9396413" indent="-1042988" algn="l" defTabSz="41751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p:cNvSpPr txBox="1">
            <a:spLocks/>
          </p:cNvSpPr>
          <p:nvPr/>
        </p:nvSpPr>
        <p:spPr bwMode="auto">
          <a:xfrm>
            <a:off x="1130300" y="4626819"/>
            <a:ext cx="41084274"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defTabSz="4175125" eaLnBrk="0" fontAlgn="base" hangingPunct="0">
              <a:spcBef>
                <a:spcPct val="0"/>
              </a:spcBef>
              <a:spcAft>
                <a:spcPct val="0"/>
              </a:spcAft>
              <a:defRPr sz="8200">
                <a:solidFill>
                  <a:schemeClr val="tx1"/>
                </a:solidFill>
                <a:latin typeface="Calibri" panose="020F0502020204030204" pitchFamily="34" charset="0"/>
              </a:defRPr>
            </a:lvl6pPr>
            <a:lvl7pPr marL="2971800" indent="-228600" defTabSz="4175125" eaLnBrk="0" fontAlgn="base" hangingPunct="0">
              <a:spcBef>
                <a:spcPct val="0"/>
              </a:spcBef>
              <a:spcAft>
                <a:spcPct val="0"/>
              </a:spcAft>
              <a:defRPr sz="8200">
                <a:solidFill>
                  <a:schemeClr val="tx1"/>
                </a:solidFill>
                <a:latin typeface="Calibri" panose="020F0502020204030204" pitchFamily="34" charset="0"/>
              </a:defRPr>
            </a:lvl7pPr>
            <a:lvl8pPr marL="3429000" indent="-228600" defTabSz="4175125" eaLnBrk="0" fontAlgn="base" hangingPunct="0">
              <a:spcBef>
                <a:spcPct val="0"/>
              </a:spcBef>
              <a:spcAft>
                <a:spcPct val="0"/>
              </a:spcAft>
              <a:defRPr sz="8200">
                <a:solidFill>
                  <a:schemeClr val="tx1"/>
                </a:solidFill>
                <a:latin typeface="Calibri" panose="020F0502020204030204" pitchFamily="34" charset="0"/>
              </a:defRPr>
            </a:lvl8pPr>
            <a:lvl9pPr marL="3886200" indent="-228600" defTabSz="4175125" eaLnBrk="0" fontAlgn="base" hangingPunct="0">
              <a:spcBef>
                <a:spcPct val="0"/>
              </a:spcBef>
              <a:spcAft>
                <a:spcPct val="0"/>
              </a:spcAft>
              <a:defRPr sz="8200">
                <a:solidFill>
                  <a:schemeClr val="tx1"/>
                </a:solidFill>
                <a:latin typeface="Calibri" panose="020F0502020204030204" pitchFamily="34" charset="0"/>
              </a:defRPr>
            </a:lvl9pPr>
          </a:lstStyle>
          <a:p>
            <a:pPr eaLnBrk="1" hangingPunct="1"/>
            <a:r>
              <a:rPr lang="en-US" altLang="de-DE" sz="9000" i="1" dirty="0">
                <a:solidFill>
                  <a:schemeClr val="accent1"/>
                </a:solidFill>
                <a:latin typeface="Arial" panose="020B0604020202020204" pitchFamily="34" charset="0"/>
                <a:cs typeface="Arial" panose="020B0604020202020204" pitchFamily="34" charset="0"/>
              </a:rPr>
              <a:t>IN23D-0901 - Addressing the ‘R’ of the FAIR Data Principles with BUFR (Binary Universal Form for the Representation of meteorological data)</a:t>
            </a:r>
            <a:endParaRPr lang="de-DE" altLang="de-DE" sz="9000" i="1" dirty="0">
              <a:solidFill>
                <a:schemeClr val="accent1"/>
              </a:solidFill>
              <a:latin typeface="Arial" panose="020B0604020202020204" pitchFamily="34" charset="0"/>
              <a:cs typeface="Arial" panose="020B0604020202020204" pitchFamily="34" charset="0"/>
            </a:endParaRPr>
          </a:p>
        </p:txBody>
      </p:sp>
      <p:sp>
        <p:nvSpPr>
          <p:cNvPr id="3075" name="Titel 1"/>
          <p:cNvSpPr txBox="1">
            <a:spLocks/>
          </p:cNvSpPr>
          <p:nvPr/>
        </p:nvSpPr>
        <p:spPr bwMode="auto">
          <a:xfrm>
            <a:off x="1206500" y="7507139"/>
            <a:ext cx="335375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defTabSz="4175125" eaLnBrk="0" fontAlgn="base" hangingPunct="0">
              <a:spcBef>
                <a:spcPct val="0"/>
              </a:spcBef>
              <a:spcAft>
                <a:spcPct val="0"/>
              </a:spcAft>
              <a:defRPr sz="8200">
                <a:solidFill>
                  <a:schemeClr val="tx1"/>
                </a:solidFill>
                <a:latin typeface="Calibri" panose="020F0502020204030204" pitchFamily="34" charset="0"/>
              </a:defRPr>
            </a:lvl6pPr>
            <a:lvl7pPr marL="2971800" indent="-228600" defTabSz="4175125" eaLnBrk="0" fontAlgn="base" hangingPunct="0">
              <a:spcBef>
                <a:spcPct val="0"/>
              </a:spcBef>
              <a:spcAft>
                <a:spcPct val="0"/>
              </a:spcAft>
              <a:defRPr sz="8200">
                <a:solidFill>
                  <a:schemeClr val="tx1"/>
                </a:solidFill>
                <a:latin typeface="Calibri" panose="020F0502020204030204" pitchFamily="34" charset="0"/>
              </a:defRPr>
            </a:lvl7pPr>
            <a:lvl8pPr marL="3429000" indent="-228600" defTabSz="4175125" eaLnBrk="0" fontAlgn="base" hangingPunct="0">
              <a:spcBef>
                <a:spcPct val="0"/>
              </a:spcBef>
              <a:spcAft>
                <a:spcPct val="0"/>
              </a:spcAft>
              <a:defRPr sz="8200">
                <a:solidFill>
                  <a:schemeClr val="tx1"/>
                </a:solidFill>
                <a:latin typeface="Calibri" panose="020F0502020204030204" pitchFamily="34" charset="0"/>
              </a:defRPr>
            </a:lvl8pPr>
            <a:lvl9pPr marL="3886200" indent="-228600" defTabSz="4175125" eaLnBrk="0" fontAlgn="base" hangingPunct="0">
              <a:spcBef>
                <a:spcPct val="0"/>
              </a:spcBef>
              <a:spcAft>
                <a:spcPct val="0"/>
              </a:spcAft>
              <a:defRPr sz="8200">
                <a:solidFill>
                  <a:schemeClr val="tx1"/>
                </a:solidFill>
                <a:latin typeface="Calibri" panose="020F0502020204030204" pitchFamily="34" charset="0"/>
              </a:defRPr>
            </a:lvl9pPr>
          </a:lstStyle>
          <a:p>
            <a:pPr eaLnBrk="1" hangingPunct="1"/>
            <a:r>
              <a:rPr lang="de-DE" altLang="de-DE" sz="5600" b="1" dirty="0" smtClean="0">
                <a:latin typeface="Arial" panose="020B0604020202020204" pitchFamily="34" charset="0"/>
                <a:cs typeface="Arial" panose="020B0604020202020204" pitchFamily="34" charset="0"/>
              </a:rPr>
              <a:t>Markus Heene, Deutscher Wetterdienst (DWD)</a:t>
            </a:r>
            <a:endParaRPr lang="de-DE" altLang="de-DE" sz="5600" i="1" dirty="0">
              <a:latin typeface="Arial" panose="020B0604020202020204" pitchFamily="34" charset="0"/>
              <a:cs typeface="Arial" panose="020B0604020202020204" pitchFamily="34" charset="0"/>
            </a:endParaRPr>
          </a:p>
        </p:txBody>
      </p:sp>
      <p:sp>
        <p:nvSpPr>
          <p:cNvPr id="10" name="Rechteck 9"/>
          <p:cNvSpPr/>
          <p:nvPr/>
        </p:nvSpPr>
        <p:spPr>
          <a:xfrm>
            <a:off x="28820601" y="22088079"/>
            <a:ext cx="12913125" cy="1033759"/>
          </a:xfrm>
          <a:prstGeom prst="rect">
            <a:avLst/>
          </a:prstGeom>
          <a:solidFill>
            <a:schemeClr val="accent1"/>
          </a:solidFill>
          <a:ln w="25400" cap="flat" cmpd="sng" algn="ctr">
            <a:noFill/>
            <a:prstDash val="solid"/>
          </a:ln>
          <a:effectLst/>
        </p:spPr>
        <p:txBody>
          <a:bodyPr anchor="ctr"/>
          <a:lstStyle/>
          <a:p>
            <a:pPr algn="ctr" defTabSz="4176431" fontAlgn="auto">
              <a:spcBef>
                <a:spcPts val="0"/>
              </a:spcBef>
              <a:spcAft>
                <a:spcPts val="0"/>
              </a:spcAft>
              <a:defRPr/>
            </a:pPr>
            <a:r>
              <a:rPr lang="de-DE" sz="5600" kern="0" dirty="0" smtClean="0">
                <a:solidFill>
                  <a:srgbClr val="D2E1F5"/>
                </a:solidFill>
                <a:latin typeface="Arial"/>
              </a:rPr>
              <a:t>Summary</a:t>
            </a:r>
            <a:endParaRPr lang="de-DE" sz="5600" kern="0" dirty="0">
              <a:solidFill>
                <a:srgbClr val="D2E1F5"/>
              </a:solidFill>
              <a:latin typeface="Arial"/>
            </a:endParaRPr>
          </a:p>
        </p:txBody>
      </p:sp>
      <p:sp>
        <p:nvSpPr>
          <p:cNvPr id="13" name="Titel 1"/>
          <p:cNvSpPr txBox="1">
            <a:spLocks/>
          </p:cNvSpPr>
          <p:nvPr/>
        </p:nvSpPr>
        <p:spPr>
          <a:xfrm>
            <a:off x="14828838" y="27914600"/>
            <a:ext cx="20212050" cy="1524000"/>
          </a:xfrm>
          <a:prstGeom prst="rect">
            <a:avLst/>
          </a:prstGeom>
        </p:spPr>
        <p:txBody>
          <a:bodyPr lIns="0" tIns="0" rIns="0" bIns="0"/>
          <a:lstStyle>
            <a:lvl1pPr algn="l" defTabSz="4176431" rtl="0" eaLnBrk="1" latinLnBrk="0" hangingPunct="1">
              <a:spcBef>
                <a:spcPct val="0"/>
              </a:spcBef>
              <a:buNone/>
              <a:defRPr sz="5700" b="1" kern="1200">
                <a:solidFill>
                  <a:schemeClr val="tx1"/>
                </a:solidFill>
                <a:latin typeface="Arial" pitchFamily="34" charset="0"/>
                <a:ea typeface="+mj-ea"/>
                <a:cs typeface="Arial" pitchFamily="34" charset="0"/>
              </a:defRPr>
            </a:lvl1pPr>
          </a:lstStyle>
          <a:p>
            <a:pPr fontAlgn="auto">
              <a:spcAft>
                <a:spcPts val="0"/>
              </a:spcAft>
              <a:defRPr/>
            </a:pPr>
            <a:r>
              <a:rPr lang="de-DE" sz="4200" kern="0" spc="20" dirty="0" smtClean="0">
                <a:solidFill>
                  <a:srgbClr val="000000"/>
                </a:solidFill>
              </a:rPr>
              <a:t>Abteilungsbezeichnung und/oder Internetadresse </a:t>
            </a:r>
            <a:r>
              <a:rPr lang="de-DE" sz="4200" kern="0" spc="20" dirty="0" smtClean="0"/>
              <a:t>(Arial</a:t>
            </a:r>
            <a:r>
              <a:rPr lang="de-DE" sz="4200" kern="0" spc="20" dirty="0"/>
              <a:t>, schwarz, fett, 42 Pkt</a:t>
            </a:r>
            <a:r>
              <a:rPr lang="de-DE" sz="4200" kern="0" spc="20" dirty="0" smtClean="0"/>
              <a:t>.)</a:t>
            </a:r>
            <a:endParaRPr lang="de-DE" sz="4200" kern="0" spc="20" dirty="0" smtClean="0">
              <a:solidFill>
                <a:srgbClr val="000000"/>
              </a:solidFill>
            </a:endParaRPr>
          </a:p>
          <a:p>
            <a:pPr fontAlgn="auto">
              <a:spcAft>
                <a:spcPts val="0"/>
              </a:spcAft>
              <a:defRPr/>
            </a:pPr>
            <a:r>
              <a:rPr lang="de-DE" sz="4200" kern="0" spc="20" dirty="0" err="1" smtClean="0">
                <a:solidFill>
                  <a:srgbClr val="000000"/>
                </a:solidFill>
              </a:rPr>
              <a:t>Contact</a:t>
            </a:r>
            <a:r>
              <a:rPr lang="de-DE" sz="4200" kern="0" spc="20" dirty="0" smtClean="0">
                <a:solidFill>
                  <a:srgbClr val="000000"/>
                </a:solidFill>
              </a:rPr>
              <a:t>: Markus Heene, markus.heene@dwd.de </a:t>
            </a:r>
            <a:endParaRPr lang="de-DE" sz="4200" kern="0" spc="20" dirty="0" smtClean="0">
              <a:solidFill>
                <a:srgbClr val="000000"/>
              </a:solidFill>
            </a:endParaRPr>
          </a:p>
        </p:txBody>
      </p:sp>
      <p:sp>
        <p:nvSpPr>
          <p:cNvPr id="18" name="Textfeld 17"/>
          <p:cNvSpPr txBox="1"/>
          <p:nvPr/>
        </p:nvSpPr>
        <p:spPr>
          <a:xfrm>
            <a:off x="1280188" y="8438197"/>
            <a:ext cx="27080962" cy="5517888"/>
          </a:xfrm>
          <a:prstGeom prst="rect">
            <a:avLst/>
          </a:prstGeom>
          <a:noFill/>
        </p:spPr>
        <p:txBody>
          <a:bodyPr lIns="0" tIns="0" rIns="0" bIns="0"/>
          <a:lstStyle/>
          <a:p>
            <a:pPr defTabSz="4176431" fontAlgn="auto">
              <a:lnSpc>
                <a:spcPts val="5400"/>
              </a:lnSpc>
              <a:spcBef>
                <a:spcPts val="0"/>
              </a:spcBef>
              <a:spcAft>
                <a:spcPts val="0"/>
              </a:spcAft>
              <a:defRPr/>
            </a:pPr>
            <a:r>
              <a:rPr lang="en-US" sz="3200" i="1" kern="0" dirty="0" smtClean="0">
                <a:solidFill>
                  <a:schemeClr val="accent5"/>
                </a:solidFill>
                <a:latin typeface="Arial"/>
              </a:rPr>
              <a:t>The code form FM 94 BUFR (Binary Universal Form for the Representation of meteorological data) is well established in the meteorological community. In particular this form is used for data exchange and data archives. It is a table driven code form and the tables are maintained by an expert team under the stewardship of the World Meteorological Organization (WMO). The </a:t>
            </a:r>
            <a:r>
              <a:rPr lang="en-US" sz="3200" i="1" kern="0" dirty="0" err="1" smtClean="0">
                <a:solidFill>
                  <a:schemeClr val="accent5"/>
                </a:solidFill>
                <a:latin typeface="Arial"/>
              </a:rPr>
              <a:t>Deutscher</a:t>
            </a:r>
            <a:r>
              <a:rPr lang="en-US" sz="3200" i="1" kern="0" dirty="0" smtClean="0">
                <a:solidFill>
                  <a:schemeClr val="accent5"/>
                </a:solidFill>
                <a:latin typeface="Arial"/>
              </a:rPr>
              <a:t> </a:t>
            </a:r>
            <a:r>
              <a:rPr lang="en-US" sz="3200" i="1" kern="0" dirty="0" err="1" smtClean="0">
                <a:solidFill>
                  <a:schemeClr val="accent5"/>
                </a:solidFill>
                <a:latin typeface="Arial"/>
              </a:rPr>
              <a:t>Wetterdienst</a:t>
            </a:r>
            <a:r>
              <a:rPr lang="en-US" sz="3200" i="1" kern="0" dirty="0" smtClean="0">
                <a:solidFill>
                  <a:schemeClr val="accent5"/>
                </a:solidFill>
                <a:latin typeface="Arial"/>
              </a:rPr>
              <a:t> (DWD) is with experts involved into the continuously maintenance and the specification of new editions. The BUFR is heavily used in DWDs central systems and as archive format. Due to the standardized structure it is reusable for many different applications like data assimilation or climatology. However the code form is not limited to the meteorological community. The following paper provides a brief introduction into the BUFR and describes the advantages of the code form as an exchange format. Furthermore it high-lights the reusability aspect of the code form. In addition it outlines how the existing definition of code form could be translated to a formal grammar which would increase the interoperability.</a:t>
            </a:r>
          </a:p>
          <a:p>
            <a:pPr defTabSz="4176431" fontAlgn="auto">
              <a:lnSpc>
                <a:spcPts val="5400"/>
              </a:lnSpc>
              <a:spcBef>
                <a:spcPts val="0"/>
              </a:spcBef>
              <a:spcAft>
                <a:spcPts val="0"/>
              </a:spcAft>
              <a:defRPr/>
            </a:pPr>
            <a:endParaRPr lang="en-US" sz="3200" i="1" kern="0" dirty="0" smtClean="0">
              <a:solidFill>
                <a:schemeClr val="accent5"/>
              </a:solidFill>
              <a:latin typeface="Arial"/>
            </a:endParaRPr>
          </a:p>
          <a:p>
            <a:pPr defTabSz="4176431" fontAlgn="auto">
              <a:lnSpc>
                <a:spcPts val="5400"/>
              </a:lnSpc>
              <a:spcBef>
                <a:spcPts val="0"/>
              </a:spcBef>
              <a:spcAft>
                <a:spcPts val="0"/>
              </a:spcAft>
              <a:defRPr/>
            </a:pPr>
            <a:endParaRPr lang="de-DE" sz="4200" i="1" kern="0" dirty="0">
              <a:solidFill>
                <a:schemeClr val="accent5"/>
              </a:solidFill>
              <a:latin typeface="Arial"/>
            </a:endParaRPr>
          </a:p>
        </p:txBody>
      </p:sp>
      <p:sp>
        <p:nvSpPr>
          <p:cNvPr id="14" name="Textfeld 13"/>
          <p:cNvSpPr txBox="1"/>
          <p:nvPr/>
        </p:nvSpPr>
        <p:spPr>
          <a:xfrm>
            <a:off x="14491494" y="8299227"/>
            <a:ext cx="12961938" cy="6789738"/>
          </a:xfrm>
          <a:prstGeom prst="rect">
            <a:avLst/>
          </a:prstGeom>
          <a:noFill/>
        </p:spPr>
        <p:txBody>
          <a:bodyPr lIns="0" tIns="0" rIns="0" bIns="0"/>
          <a:lstStyle/>
          <a:p>
            <a:pPr defTabSz="4176431" fontAlgn="auto">
              <a:lnSpc>
                <a:spcPts val="5400"/>
              </a:lnSpc>
              <a:spcBef>
                <a:spcPts val="0"/>
              </a:spcBef>
              <a:spcAft>
                <a:spcPts val="0"/>
              </a:spcAft>
              <a:defRPr/>
            </a:pPr>
            <a:endParaRPr lang="en-US" sz="3200" i="1" kern="0" dirty="0">
              <a:solidFill>
                <a:schemeClr val="accent5"/>
              </a:solidFill>
              <a:latin typeface="Arial"/>
            </a:endParaRPr>
          </a:p>
          <a:p>
            <a:pPr defTabSz="4176431" fontAlgn="auto">
              <a:lnSpc>
                <a:spcPts val="5400"/>
              </a:lnSpc>
              <a:spcBef>
                <a:spcPts val="0"/>
              </a:spcBef>
              <a:spcAft>
                <a:spcPts val="0"/>
              </a:spcAft>
              <a:defRPr/>
            </a:pPr>
            <a:endParaRPr lang="de-DE" sz="4200" i="1" kern="0" dirty="0">
              <a:solidFill>
                <a:schemeClr val="accent5"/>
              </a:solidFill>
              <a:latin typeface="Arial"/>
            </a:endParaRPr>
          </a:p>
        </p:txBody>
      </p:sp>
      <p:sp>
        <p:nvSpPr>
          <p:cNvPr id="27" name="Rechteck 26"/>
          <p:cNvSpPr/>
          <p:nvPr/>
        </p:nvSpPr>
        <p:spPr>
          <a:xfrm>
            <a:off x="28322386" y="8129564"/>
            <a:ext cx="12913125" cy="1033759"/>
          </a:xfrm>
          <a:prstGeom prst="rect">
            <a:avLst/>
          </a:prstGeom>
          <a:solidFill>
            <a:schemeClr val="accent1"/>
          </a:solidFill>
          <a:ln w="25400" cap="flat" cmpd="sng" algn="ctr">
            <a:noFill/>
            <a:prstDash val="solid"/>
          </a:ln>
          <a:effectLst/>
        </p:spPr>
        <p:txBody>
          <a:bodyPr anchor="ctr"/>
          <a:lstStyle/>
          <a:p>
            <a:pPr algn="ctr" defTabSz="4176431" fontAlgn="auto">
              <a:spcBef>
                <a:spcPts val="0"/>
              </a:spcBef>
              <a:spcAft>
                <a:spcPts val="0"/>
              </a:spcAft>
              <a:defRPr/>
            </a:pPr>
            <a:r>
              <a:rPr lang="de-DE" sz="5600" kern="0" dirty="0" err="1" smtClean="0">
                <a:solidFill>
                  <a:srgbClr val="D2E1F5"/>
                </a:solidFill>
                <a:latin typeface="Arial"/>
              </a:rPr>
              <a:t>Grammar</a:t>
            </a:r>
            <a:endParaRPr lang="de-DE" sz="5600" kern="0" dirty="0">
              <a:solidFill>
                <a:srgbClr val="D2E1F5"/>
              </a:solidFill>
              <a:latin typeface="Arial"/>
            </a:endParaRPr>
          </a:p>
        </p:txBody>
      </p:sp>
      <p:sp>
        <p:nvSpPr>
          <p:cNvPr id="28" name="Text Box 11"/>
          <p:cNvSpPr txBox="1">
            <a:spLocks noChangeArrowheads="1"/>
          </p:cNvSpPr>
          <p:nvPr/>
        </p:nvSpPr>
        <p:spPr bwMode="auto">
          <a:xfrm>
            <a:off x="1302743" y="14396707"/>
            <a:ext cx="6335712" cy="675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eaLnBrk="0" fontAlgn="base" hangingPunct="0">
              <a:spcBef>
                <a:spcPct val="0"/>
              </a:spcBef>
              <a:spcAft>
                <a:spcPct val="0"/>
              </a:spcAft>
              <a:defRPr sz="8200">
                <a:solidFill>
                  <a:schemeClr val="tx1"/>
                </a:solidFill>
                <a:latin typeface="Calibri" panose="020F0502020204030204" pitchFamily="34" charset="0"/>
              </a:defRPr>
            </a:lvl6pPr>
            <a:lvl7pPr marL="2971800" indent="-228600" eaLnBrk="0" fontAlgn="base" hangingPunct="0">
              <a:spcBef>
                <a:spcPct val="0"/>
              </a:spcBef>
              <a:spcAft>
                <a:spcPct val="0"/>
              </a:spcAft>
              <a:defRPr sz="8200">
                <a:solidFill>
                  <a:schemeClr val="tx1"/>
                </a:solidFill>
                <a:latin typeface="Calibri" panose="020F0502020204030204" pitchFamily="34" charset="0"/>
              </a:defRPr>
            </a:lvl7pPr>
            <a:lvl8pPr marL="3429000" indent="-228600" eaLnBrk="0" fontAlgn="base" hangingPunct="0">
              <a:spcBef>
                <a:spcPct val="0"/>
              </a:spcBef>
              <a:spcAft>
                <a:spcPct val="0"/>
              </a:spcAft>
              <a:defRPr sz="8200">
                <a:solidFill>
                  <a:schemeClr val="tx1"/>
                </a:solidFill>
                <a:latin typeface="Calibri" panose="020F0502020204030204" pitchFamily="34" charset="0"/>
              </a:defRPr>
            </a:lvl8pPr>
            <a:lvl9pPr marL="3886200" indent="-228600" eaLnBrk="0" fontAlgn="base" hangingPunct="0">
              <a:spcBef>
                <a:spcPct val="0"/>
              </a:spcBef>
              <a:spcAft>
                <a:spcPct val="0"/>
              </a:spcAft>
              <a:defRPr sz="8200">
                <a:solidFill>
                  <a:schemeClr val="tx1"/>
                </a:solidFill>
                <a:latin typeface="Calibri" panose="020F0502020204030204" pitchFamily="34" charset="0"/>
              </a:defRPr>
            </a:lvl9pPr>
          </a:lstStyle>
          <a:p>
            <a:pPr defTabSz="914400" eaLnBrk="1" hangingPunct="1">
              <a:lnSpc>
                <a:spcPts val="3600"/>
              </a:lnSpc>
            </a:pPr>
            <a:r>
              <a:rPr lang="de-DE" altLang="de-DE" sz="4300" b="1" baseline="18000" dirty="0">
                <a:solidFill>
                  <a:srgbClr val="000000"/>
                </a:solidFill>
                <a:latin typeface="Arial" panose="020B0604020202020204" pitchFamily="34" charset="0"/>
              </a:rPr>
              <a:t>Data </a:t>
            </a:r>
            <a:r>
              <a:rPr lang="de-DE" altLang="de-DE" sz="4300" b="1" baseline="18000" dirty="0" smtClean="0">
                <a:solidFill>
                  <a:srgbClr val="000000"/>
                </a:solidFill>
                <a:latin typeface="Arial" panose="020B0604020202020204" pitchFamily="34" charset="0"/>
              </a:rPr>
              <a:t>Exchange </a:t>
            </a:r>
            <a:r>
              <a:rPr lang="de-DE" altLang="de-DE" sz="4300" b="1" baseline="18000" dirty="0" err="1" smtClean="0">
                <a:solidFill>
                  <a:srgbClr val="000000"/>
                </a:solidFill>
                <a:latin typeface="Arial" panose="020B0604020202020204" pitchFamily="34" charset="0"/>
              </a:rPr>
              <a:t>and</a:t>
            </a:r>
            <a:r>
              <a:rPr lang="de-DE" altLang="de-DE" sz="4300" b="1" baseline="18000" dirty="0" smtClean="0">
                <a:solidFill>
                  <a:srgbClr val="000000"/>
                </a:solidFill>
                <a:latin typeface="Arial" panose="020B0604020202020204" pitchFamily="34" charset="0"/>
              </a:rPr>
              <a:t> </a:t>
            </a:r>
            <a:r>
              <a:rPr lang="de-DE" altLang="de-DE" sz="4300" b="1" baseline="18000" dirty="0" err="1" smtClean="0">
                <a:solidFill>
                  <a:srgbClr val="000000"/>
                </a:solidFill>
                <a:latin typeface="Arial" panose="020B0604020202020204" pitchFamily="34" charset="0"/>
              </a:rPr>
              <a:t>Meteorological</a:t>
            </a:r>
            <a:r>
              <a:rPr lang="de-DE" altLang="de-DE" sz="4300" b="1" baseline="18000" dirty="0" smtClean="0">
                <a:solidFill>
                  <a:srgbClr val="000000"/>
                </a:solidFill>
                <a:latin typeface="Arial" panose="020B0604020202020204" pitchFamily="34" charset="0"/>
              </a:rPr>
              <a:t> Codes</a:t>
            </a:r>
            <a:endParaRPr lang="de-DE" altLang="de-DE" sz="4300" b="1" baseline="18000" dirty="0">
              <a:solidFill>
                <a:srgbClr val="000000"/>
              </a:solidFill>
              <a:latin typeface="Arial" panose="020B0604020202020204" pitchFamily="34" charset="0"/>
            </a:endParaRPr>
          </a:p>
          <a:p>
            <a:pPr defTabSz="914400" eaLnBrk="1" hangingPunct="1">
              <a:lnSpc>
                <a:spcPts val="3600"/>
              </a:lnSpc>
            </a:pPr>
            <a:r>
              <a:rPr lang="de-DE" altLang="de-DE" sz="2600" dirty="0" smtClean="0">
                <a:solidFill>
                  <a:srgbClr val="000000"/>
                </a:solidFill>
                <a:latin typeface="Arial" panose="020B0604020202020204" pitchFamily="34" charset="0"/>
              </a:rPr>
              <a:t>The WMO (World </a:t>
            </a:r>
            <a:r>
              <a:rPr lang="de-DE" altLang="de-DE" sz="2600" dirty="0" err="1" smtClean="0">
                <a:solidFill>
                  <a:srgbClr val="000000"/>
                </a:solidFill>
                <a:latin typeface="Arial" panose="020B0604020202020204" pitchFamily="34" charset="0"/>
              </a:rPr>
              <a:t>Meteorological</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Organi-zation</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has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more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than</a:t>
            </a:r>
            <a:r>
              <a:rPr lang="de-DE" altLang="de-DE" sz="2600" dirty="0" smtClean="0">
                <a:solidFill>
                  <a:srgbClr val="000000"/>
                </a:solidFill>
                <a:latin typeface="Arial" panose="020B0604020202020204" pitchFamily="34" charset="0"/>
              </a:rPr>
              <a:t> 190 </a:t>
            </a:r>
            <a:r>
              <a:rPr lang="de-DE" altLang="de-DE" sz="2600" dirty="0" err="1" smtClean="0">
                <a:solidFill>
                  <a:srgbClr val="000000"/>
                </a:solidFill>
                <a:latin typeface="Arial" panose="020B0604020202020204" pitchFamily="34" charset="0"/>
              </a:rPr>
              <a:t>members</a:t>
            </a:r>
            <a:r>
              <a:rPr lang="de-DE" altLang="de-DE" sz="2600" dirty="0" smtClean="0">
                <a:solidFill>
                  <a:srgbClr val="000000"/>
                </a:solidFill>
                <a:latin typeface="Arial" panose="020B0604020202020204" pitchFamily="34" charset="0"/>
              </a:rPr>
              <a:t>. These </a:t>
            </a:r>
            <a:r>
              <a:rPr lang="de-DE" altLang="de-DE" sz="2600" dirty="0" err="1" smtClean="0">
                <a:solidFill>
                  <a:srgbClr val="000000"/>
                </a:solidFill>
                <a:latin typeface="Arial" panose="020B0604020202020204" pitchFamily="34" charset="0"/>
              </a:rPr>
              <a:t>members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exchange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their</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observa-tions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and</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measurements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around-the-clock</a:t>
            </a:r>
            <a:r>
              <a:rPr lang="de-DE" altLang="de-DE" sz="2600" dirty="0" smtClean="0">
                <a:solidFill>
                  <a:srgbClr val="000000"/>
                </a:solidFill>
                <a:latin typeface="Arial" panose="020B0604020202020204" pitchFamily="34" charset="0"/>
              </a:rPr>
              <a:t>. The Manual on Codes </a:t>
            </a:r>
            <a:r>
              <a:rPr lang="de-DE" altLang="de-DE" sz="2600" dirty="0" err="1" smtClean="0">
                <a:solidFill>
                  <a:srgbClr val="000000"/>
                </a:solidFill>
                <a:latin typeface="Arial" panose="020B0604020202020204" pitchFamily="34" charset="0"/>
              </a:rPr>
              <a:t>contains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the</a:t>
            </a:r>
            <a:r>
              <a:rPr lang="de-DE" altLang="de-DE" sz="2600" dirty="0" smtClean="0">
                <a:solidFill>
                  <a:srgbClr val="000000"/>
                </a:solidFill>
                <a:latin typeface="Arial" panose="020B0604020202020204" pitchFamily="34" charset="0"/>
              </a:rPr>
              <a:t> inter-national </a:t>
            </a:r>
            <a:r>
              <a:rPr lang="de-DE" altLang="de-DE" sz="2600" dirty="0" err="1" smtClean="0">
                <a:solidFill>
                  <a:srgbClr val="000000"/>
                </a:solidFill>
                <a:latin typeface="Arial" panose="020B0604020202020204" pitchFamily="34" charset="0"/>
              </a:rPr>
              <a:t>codes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for</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these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meteorological</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data</a:t>
            </a:r>
            <a:r>
              <a:rPr lang="de-DE" altLang="de-DE" sz="2600" dirty="0" smtClean="0">
                <a:solidFill>
                  <a:srgbClr val="000000"/>
                </a:solidFill>
                <a:latin typeface="Arial" panose="020B0604020202020204" pitchFamily="34" charset="0"/>
              </a:rPr>
              <a:t>. The Traditional </a:t>
            </a:r>
            <a:r>
              <a:rPr lang="de-DE" altLang="de-DE" sz="2600" dirty="0" err="1" smtClean="0">
                <a:solidFill>
                  <a:srgbClr val="000000"/>
                </a:solidFill>
                <a:latin typeface="Arial" panose="020B0604020202020204" pitchFamily="34" charset="0"/>
              </a:rPr>
              <a:t>Alphanumeric</a:t>
            </a:r>
            <a:r>
              <a:rPr lang="de-DE" altLang="de-DE" sz="2600" dirty="0" smtClean="0">
                <a:solidFill>
                  <a:srgbClr val="000000"/>
                </a:solidFill>
                <a:latin typeface="Arial" panose="020B0604020202020204" pitchFamily="34" charset="0"/>
              </a:rPr>
              <a:t> Codes (like SYNOP FM 12) </a:t>
            </a:r>
            <a:r>
              <a:rPr lang="de-DE" altLang="de-DE" sz="2600" dirty="0" err="1" smtClean="0">
                <a:solidFill>
                  <a:srgbClr val="000000"/>
                </a:solidFill>
                <a:latin typeface="Arial" panose="020B0604020202020204" pitchFamily="34" charset="0"/>
              </a:rPr>
              <a:t>are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no</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longer</a:t>
            </a:r>
            <a:r>
              <a:rPr lang="de-DE" altLang="de-DE" sz="2600" dirty="0" smtClean="0">
                <a:solidFill>
                  <a:srgbClr val="000000"/>
                </a:solidFill>
                <a:latin typeface="Arial" panose="020B0604020202020204" pitchFamily="34" charset="0"/>
              </a:rPr>
              <a:t> main-</a:t>
            </a:r>
            <a:r>
              <a:rPr lang="de-DE" altLang="de-DE" sz="2600" dirty="0" err="1" smtClean="0">
                <a:solidFill>
                  <a:srgbClr val="000000"/>
                </a:solidFill>
                <a:latin typeface="Arial" panose="020B0604020202020204" pitchFamily="34" charset="0"/>
              </a:rPr>
              <a:t>tained</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and</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migration</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to</a:t>
            </a:r>
            <a:r>
              <a:rPr lang="de-DE" altLang="de-DE" sz="2600" dirty="0" smtClean="0">
                <a:solidFill>
                  <a:srgbClr val="000000"/>
                </a:solidFill>
                <a:latin typeface="Arial" panose="020B0604020202020204" pitchFamily="34" charset="0"/>
              </a:rPr>
              <a:t> BUFR </a:t>
            </a:r>
            <a:r>
              <a:rPr lang="de-DE" altLang="de-DE" sz="2600" dirty="0" err="1" smtClean="0">
                <a:solidFill>
                  <a:srgbClr val="000000"/>
                </a:solidFill>
                <a:latin typeface="Arial" panose="020B0604020202020204" pitchFamily="34" charset="0"/>
              </a:rPr>
              <a:t>is</a:t>
            </a:r>
            <a:r>
              <a:rPr lang="de-DE" altLang="de-DE" sz="2600" dirty="0" smtClean="0">
                <a:solidFill>
                  <a:srgbClr val="000000"/>
                </a:solidFill>
                <a:latin typeface="Arial" panose="020B0604020202020204" pitchFamily="34" charset="0"/>
              </a:rPr>
              <a:t> on-</a:t>
            </a:r>
            <a:r>
              <a:rPr lang="de-DE" altLang="de-DE" sz="2600" dirty="0" err="1" smtClean="0">
                <a:solidFill>
                  <a:srgbClr val="000000"/>
                </a:solidFill>
                <a:latin typeface="Arial" panose="020B0604020202020204" pitchFamily="34" charset="0"/>
              </a:rPr>
              <a:t>going</a:t>
            </a:r>
            <a:r>
              <a:rPr lang="de-DE" altLang="de-DE" sz="2600" dirty="0" smtClean="0">
                <a:solidFill>
                  <a:srgbClr val="000000"/>
                </a:solidFill>
                <a:latin typeface="Arial" panose="020B0604020202020204" pitchFamily="34" charset="0"/>
              </a:rPr>
              <a:t>. BUFR </a:t>
            </a:r>
            <a:r>
              <a:rPr lang="de-DE" altLang="de-DE" sz="2600" dirty="0" err="1" smtClean="0">
                <a:solidFill>
                  <a:srgbClr val="000000"/>
                </a:solidFill>
                <a:latin typeface="Arial" panose="020B0604020202020204" pitchFamily="34" charset="0"/>
              </a:rPr>
              <a:t>is</a:t>
            </a:r>
            <a:r>
              <a:rPr lang="de-DE" altLang="de-DE" sz="2600" dirty="0" smtClean="0">
                <a:solidFill>
                  <a:srgbClr val="000000"/>
                </a:solidFill>
                <a:latin typeface="Arial" panose="020B0604020202020204" pitchFamily="34" charset="0"/>
              </a:rPr>
              <a:t> a </a:t>
            </a:r>
            <a:r>
              <a:rPr lang="de-DE" altLang="de-DE" sz="2600" dirty="0" err="1" smtClean="0">
                <a:solidFill>
                  <a:srgbClr val="000000"/>
                </a:solidFill>
                <a:latin typeface="Arial" panose="020B0604020202020204" pitchFamily="34" charset="0"/>
              </a:rPr>
              <a:t>table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driven</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code</a:t>
            </a:r>
            <a:r>
              <a:rPr lang="de-DE" altLang="de-DE" sz="2600" dirty="0" smtClean="0">
                <a:solidFill>
                  <a:srgbClr val="000000"/>
                </a:solidFill>
                <a:latin typeface="Arial" panose="020B0604020202020204" pitchFamily="34" charset="0"/>
              </a:rPr>
              <a:t> form </a:t>
            </a:r>
            <a:r>
              <a:rPr lang="de-DE" altLang="de-DE" sz="2600" dirty="0" err="1" smtClean="0">
                <a:solidFill>
                  <a:srgbClr val="000000"/>
                </a:solidFill>
                <a:latin typeface="Arial" panose="020B0604020202020204" pitchFamily="34" charset="0"/>
              </a:rPr>
              <a:t>which</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means</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you</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can</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easily</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extend</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it</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with</a:t>
            </a:r>
            <a:r>
              <a:rPr lang="de-DE" altLang="de-DE" sz="2600" dirty="0" smtClean="0">
                <a:solidFill>
                  <a:srgbClr val="000000"/>
                </a:solidFill>
                <a:latin typeface="Arial" panose="020B0604020202020204" pitchFamily="34" charset="0"/>
              </a:rPr>
              <a:t>-out </a:t>
            </a:r>
            <a:r>
              <a:rPr lang="de-DE" altLang="de-DE" sz="2600" dirty="0" err="1" smtClean="0">
                <a:solidFill>
                  <a:srgbClr val="000000"/>
                </a:solidFill>
                <a:latin typeface="Arial" panose="020B0604020202020204" pitchFamily="34" charset="0"/>
              </a:rPr>
              <a:t>changing</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the</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software</a:t>
            </a:r>
            <a:r>
              <a:rPr lang="de-DE" altLang="de-DE" sz="2600" dirty="0" smtClean="0">
                <a:solidFill>
                  <a:srgbClr val="000000"/>
                </a:solidFill>
                <a:latin typeface="Arial" panose="020B0604020202020204" pitchFamily="34" charset="0"/>
              </a:rPr>
              <a:t>. BUFR </a:t>
            </a:r>
            <a:r>
              <a:rPr lang="de-DE" altLang="de-DE" sz="2600" dirty="0" err="1" smtClean="0">
                <a:solidFill>
                  <a:srgbClr val="000000"/>
                </a:solidFill>
                <a:latin typeface="Arial" panose="020B0604020202020204" pitchFamily="34" charset="0"/>
              </a:rPr>
              <a:t>is</a:t>
            </a:r>
            <a:r>
              <a:rPr lang="de-DE" altLang="de-DE" sz="2600" dirty="0" smtClean="0">
                <a:solidFill>
                  <a:srgbClr val="000000"/>
                </a:solidFill>
                <a:latin typeface="Arial" panose="020B0604020202020204" pitchFamily="34" charset="0"/>
              </a:rPr>
              <a:t> main-</a:t>
            </a:r>
            <a:r>
              <a:rPr lang="de-DE" altLang="de-DE" sz="2600" dirty="0" err="1" smtClean="0">
                <a:solidFill>
                  <a:srgbClr val="000000"/>
                </a:solidFill>
                <a:latin typeface="Arial" panose="020B0604020202020204" pitchFamily="34" charset="0"/>
              </a:rPr>
              <a:t>tained</a:t>
            </a:r>
            <a:r>
              <a:rPr lang="de-DE" altLang="de-DE" sz="2600" dirty="0" smtClean="0">
                <a:solidFill>
                  <a:srgbClr val="000000"/>
                </a:solidFill>
                <a:latin typeface="Arial" panose="020B0604020202020204" pitchFamily="34" charset="0"/>
              </a:rPr>
              <a:t> </a:t>
            </a:r>
            <a:r>
              <a:rPr lang="de-DE" altLang="de-DE" sz="2600" dirty="0" err="1" smtClean="0">
                <a:solidFill>
                  <a:srgbClr val="000000"/>
                </a:solidFill>
                <a:latin typeface="Arial" panose="020B0604020202020204" pitchFamily="34" charset="0"/>
              </a:rPr>
              <a:t>by</a:t>
            </a:r>
            <a:r>
              <a:rPr lang="de-DE" altLang="de-DE" sz="2600" dirty="0" smtClean="0">
                <a:solidFill>
                  <a:srgbClr val="000000"/>
                </a:solidFill>
                <a:latin typeface="Arial" panose="020B0604020202020204" pitchFamily="34" charset="0"/>
              </a:rPr>
              <a:t> an WMO Expert </a:t>
            </a:r>
            <a:r>
              <a:rPr lang="de-DE" altLang="de-DE" sz="2600" dirty="0" err="1" smtClean="0">
                <a:solidFill>
                  <a:srgbClr val="000000"/>
                </a:solidFill>
                <a:latin typeface="Arial" panose="020B0604020202020204" pitchFamily="34" charset="0"/>
              </a:rPr>
              <a:t>team</a:t>
            </a:r>
            <a:r>
              <a:rPr lang="de-DE" altLang="de-DE" sz="2600" dirty="0" smtClean="0">
                <a:solidFill>
                  <a:srgbClr val="000000"/>
                </a:solidFill>
                <a:latin typeface="Arial" panose="020B0604020202020204" pitchFamily="34" charset="0"/>
              </a:rPr>
              <a:t>. </a:t>
            </a:r>
            <a:endParaRPr lang="de-DE" altLang="de-DE" sz="2600" dirty="0">
              <a:latin typeface="Arial" panose="020B0604020202020204" pitchFamily="34" charset="0"/>
            </a:endParaRPr>
          </a:p>
        </p:txBody>
      </p:sp>
      <p:sp>
        <p:nvSpPr>
          <p:cNvPr id="29" name="Text Box 11"/>
          <p:cNvSpPr txBox="1">
            <a:spLocks noChangeArrowheads="1"/>
          </p:cNvSpPr>
          <p:nvPr/>
        </p:nvSpPr>
        <p:spPr bwMode="auto">
          <a:xfrm>
            <a:off x="8100605" y="14274623"/>
            <a:ext cx="6335712" cy="781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eaLnBrk="0" fontAlgn="base" hangingPunct="0">
              <a:spcBef>
                <a:spcPct val="0"/>
              </a:spcBef>
              <a:spcAft>
                <a:spcPct val="0"/>
              </a:spcAft>
              <a:defRPr sz="8200">
                <a:solidFill>
                  <a:schemeClr val="tx1"/>
                </a:solidFill>
                <a:latin typeface="Calibri" panose="020F0502020204030204" pitchFamily="34" charset="0"/>
              </a:defRPr>
            </a:lvl6pPr>
            <a:lvl7pPr marL="2971800" indent="-228600" eaLnBrk="0" fontAlgn="base" hangingPunct="0">
              <a:spcBef>
                <a:spcPct val="0"/>
              </a:spcBef>
              <a:spcAft>
                <a:spcPct val="0"/>
              </a:spcAft>
              <a:defRPr sz="8200">
                <a:solidFill>
                  <a:schemeClr val="tx1"/>
                </a:solidFill>
                <a:latin typeface="Calibri" panose="020F0502020204030204" pitchFamily="34" charset="0"/>
              </a:defRPr>
            </a:lvl7pPr>
            <a:lvl8pPr marL="3429000" indent="-228600" eaLnBrk="0" fontAlgn="base" hangingPunct="0">
              <a:spcBef>
                <a:spcPct val="0"/>
              </a:spcBef>
              <a:spcAft>
                <a:spcPct val="0"/>
              </a:spcAft>
              <a:defRPr sz="8200">
                <a:solidFill>
                  <a:schemeClr val="tx1"/>
                </a:solidFill>
                <a:latin typeface="Calibri" panose="020F0502020204030204" pitchFamily="34" charset="0"/>
              </a:defRPr>
            </a:lvl8pPr>
            <a:lvl9pPr marL="3886200" indent="-228600" eaLnBrk="0" fontAlgn="base" hangingPunct="0">
              <a:spcBef>
                <a:spcPct val="0"/>
              </a:spcBef>
              <a:spcAft>
                <a:spcPct val="0"/>
              </a:spcAft>
              <a:defRPr sz="8200">
                <a:solidFill>
                  <a:schemeClr val="tx1"/>
                </a:solidFill>
                <a:latin typeface="Calibri" panose="020F0502020204030204" pitchFamily="34" charset="0"/>
              </a:defRPr>
            </a:lvl9pPr>
          </a:lstStyle>
          <a:p>
            <a:pPr defTabSz="914400" eaLnBrk="1" hangingPunct="1">
              <a:lnSpc>
                <a:spcPts val="3600"/>
              </a:lnSpc>
            </a:pPr>
            <a:r>
              <a:rPr lang="de-DE" altLang="de-DE" sz="4300" b="1" baseline="18000" dirty="0" smtClean="0">
                <a:solidFill>
                  <a:srgbClr val="000000"/>
                </a:solidFill>
                <a:latin typeface="Arial" panose="020B0604020202020204" pitchFamily="34" charset="0"/>
              </a:rPr>
              <a:t>Message </a:t>
            </a:r>
            <a:r>
              <a:rPr lang="de-DE" altLang="de-DE" sz="4300" b="1" baseline="18000" dirty="0" err="1" smtClean="0">
                <a:solidFill>
                  <a:srgbClr val="000000"/>
                </a:solidFill>
                <a:latin typeface="Arial" panose="020B0604020202020204" pitchFamily="34" charset="0"/>
              </a:rPr>
              <a:t>decoding</a:t>
            </a:r>
            <a:endParaRPr lang="de-DE" altLang="de-DE" sz="4300" baseline="18000" dirty="0">
              <a:solidFill>
                <a:srgbClr val="000000"/>
              </a:solidFill>
              <a:latin typeface="Arial" panose="020B0604020202020204" pitchFamily="34" charset="0"/>
            </a:endParaRPr>
          </a:p>
          <a:p>
            <a:pPr defTabSz="914400" eaLnBrk="1" hangingPunct="1">
              <a:lnSpc>
                <a:spcPts val="3600"/>
              </a:lnSpc>
            </a:pPr>
            <a:r>
              <a:rPr lang="de-DE" altLang="de-DE" sz="2800" dirty="0" smtClean="0">
                <a:solidFill>
                  <a:srgbClr val="000000"/>
                </a:solidFill>
                <a:latin typeface="Arial" panose="020B0604020202020204" pitchFamily="34" charset="0"/>
              </a:rPr>
              <a:t>DWD </a:t>
            </a:r>
            <a:r>
              <a:rPr lang="de-DE" altLang="de-DE" sz="2800" dirty="0" err="1" smtClean="0">
                <a:solidFill>
                  <a:srgbClr val="000000"/>
                </a:solidFill>
                <a:latin typeface="Arial" panose="020B0604020202020204" pitchFamily="34" charset="0"/>
              </a:rPr>
              <a:t>collects</a:t>
            </a:r>
            <a:r>
              <a:rPr lang="de-DE" altLang="de-DE" sz="2800" dirty="0" smtClean="0">
                <a:solidFill>
                  <a:srgbClr val="000000"/>
                </a:solidFill>
                <a:latin typeface="Arial" panose="020B0604020202020204" pitchFamily="34" charset="0"/>
              </a:rPr>
              <a:t> in </a:t>
            </a:r>
            <a:r>
              <a:rPr lang="de-DE" altLang="de-DE" sz="2800" dirty="0" err="1" smtClean="0">
                <a:solidFill>
                  <a:srgbClr val="000000"/>
                </a:solidFill>
                <a:latin typeface="Arial" panose="020B0604020202020204" pitchFamily="34" charset="0"/>
              </a:rPr>
              <a:t>its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role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as</a:t>
            </a:r>
            <a:r>
              <a:rPr lang="de-DE" altLang="de-DE" sz="2800" dirty="0" smtClean="0">
                <a:solidFill>
                  <a:srgbClr val="000000"/>
                </a:solidFill>
                <a:latin typeface="Arial" panose="020B0604020202020204" pitchFamily="34" charset="0"/>
              </a:rPr>
              <a:t> GISC all global </a:t>
            </a:r>
            <a:r>
              <a:rPr lang="de-DE" altLang="de-DE" sz="2800" dirty="0" err="1" smtClean="0">
                <a:solidFill>
                  <a:srgbClr val="000000"/>
                </a:solidFill>
                <a:latin typeface="Arial" panose="020B0604020202020204" pitchFamily="34" charset="0"/>
              </a:rPr>
              <a:t>available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observations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and</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measurement</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intended</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for</a:t>
            </a:r>
            <a:r>
              <a:rPr lang="de-DE" altLang="de-DE" sz="2800" dirty="0" smtClean="0">
                <a:solidFill>
                  <a:srgbClr val="000000"/>
                </a:solidFill>
                <a:latin typeface="Arial" panose="020B0604020202020204" pitchFamily="34" charset="0"/>
              </a:rPr>
              <a:t> global </a:t>
            </a:r>
            <a:r>
              <a:rPr lang="de-DE" altLang="de-DE" sz="2800" dirty="0" err="1" smtClean="0">
                <a:solidFill>
                  <a:srgbClr val="000000"/>
                </a:solidFill>
                <a:latin typeface="Arial" panose="020B0604020202020204" pitchFamily="34" charset="0"/>
              </a:rPr>
              <a:t>exchange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and</a:t>
            </a:r>
            <a:r>
              <a:rPr lang="de-DE" altLang="de-DE" sz="2800" dirty="0" smtClean="0">
                <a:solidFill>
                  <a:srgbClr val="000000"/>
                </a:solidFill>
                <a:latin typeface="Arial" panose="020B0604020202020204" pitchFamily="34" charset="0"/>
              </a:rPr>
              <a:t> additional </a:t>
            </a:r>
            <a:r>
              <a:rPr lang="de-DE" altLang="de-DE" sz="2800" dirty="0" err="1" smtClean="0">
                <a:solidFill>
                  <a:srgbClr val="000000"/>
                </a:solidFill>
                <a:latin typeface="Arial" panose="020B0604020202020204" pitchFamily="34" charset="0"/>
              </a:rPr>
              <a:t>data</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from</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other</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networks.These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data</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is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encoded</a:t>
            </a:r>
            <a:r>
              <a:rPr lang="de-DE" altLang="de-DE" sz="2800" dirty="0" smtClean="0">
                <a:solidFill>
                  <a:srgbClr val="000000"/>
                </a:solidFill>
                <a:latin typeface="Arial" panose="020B0604020202020204" pitchFamily="34" charset="0"/>
              </a:rPr>
              <a:t> in different </a:t>
            </a:r>
            <a:r>
              <a:rPr lang="de-DE" altLang="de-DE" sz="2800" dirty="0" err="1" smtClean="0">
                <a:solidFill>
                  <a:srgbClr val="000000"/>
                </a:solidFill>
                <a:latin typeface="Arial" panose="020B0604020202020204" pitchFamily="34" charset="0"/>
              </a:rPr>
              <a:t>formats.In</a:t>
            </a:r>
            <a:r>
              <a:rPr lang="de-DE" altLang="de-DE" sz="2800" dirty="0" smtClean="0">
                <a:solidFill>
                  <a:srgbClr val="000000"/>
                </a:solidFill>
                <a:latin typeface="Arial" panose="020B0604020202020204" pitchFamily="34" charset="0"/>
              </a:rPr>
              <a:t> a </a:t>
            </a:r>
            <a:r>
              <a:rPr lang="de-DE" altLang="de-DE" sz="2800" dirty="0" err="1" smtClean="0">
                <a:solidFill>
                  <a:srgbClr val="000000"/>
                </a:solidFill>
                <a:latin typeface="Arial" panose="020B0604020202020204" pitchFamily="34" charset="0"/>
              </a:rPr>
              <a:t>first</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step</a:t>
            </a:r>
            <a:r>
              <a:rPr lang="de-DE" altLang="de-DE" sz="2800" dirty="0" smtClean="0">
                <a:solidFill>
                  <a:srgbClr val="000000"/>
                </a:solidFill>
                <a:latin typeface="Arial" panose="020B0604020202020204" pitchFamily="34" charset="0"/>
              </a:rPr>
              <a:t> all </a:t>
            </a:r>
            <a:r>
              <a:rPr lang="de-DE" altLang="de-DE" sz="2800" dirty="0" err="1" smtClean="0">
                <a:solidFill>
                  <a:srgbClr val="000000"/>
                </a:solidFill>
                <a:latin typeface="Arial" panose="020B0604020202020204" pitchFamily="34" charset="0"/>
              </a:rPr>
              <a:t>these</a:t>
            </a:r>
            <a:r>
              <a:rPr lang="de-DE" altLang="de-DE" sz="2800" dirty="0" smtClean="0">
                <a:solidFill>
                  <a:srgbClr val="000000"/>
                </a:solidFill>
                <a:latin typeface="Arial" panose="020B0604020202020204" pitchFamily="34" charset="0"/>
              </a:rPr>
              <a:t> different </a:t>
            </a:r>
            <a:r>
              <a:rPr lang="de-DE" altLang="de-DE" sz="2800" dirty="0" err="1" smtClean="0">
                <a:solidFill>
                  <a:srgbClr val="000000"/>
                </a:solidFill>
                <a:latin typeface="Arial" panose="020B0604020202020204" pitchFamily="34" charset="0"/>
              </a:rPr>
              <a:t>formats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are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processed</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by</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our</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decoding</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system</a:t>
            </a:r>
            <a:r>
              <a:rPr lang="de-DE" altLang="de-DE" sz="2800" dirty="0" smtClean="0">
                <a:solidFill>
                  <a:srgbClr val="000000"/>
                </a:solidFill>
                <a:latin typeface="Arial" panose="020B0604020202020204" pitchFamily="34" charset="0"/>
              </a:rPr>
              <a:t>. The </a:t>
            </a:r>
            <a:r>
              <a:rPr lang="de-DE" altLang="de-DE" sz="2800" dirty="0" err="1" smtClean="0">
                <a:solidFill>
                  <a:srgbClr val="000000"/>
                </a:solidFill>
                <a:latin typeface="Arial" panose="020B0604020202020204" pitchFamily="34" charset="0"/>
              </a:rPr>
              <a:t>software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decodes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the</a:t>
            </a:r>
            <a:r>
              <a:rPr lang="de-DE" altLang="de-DE" sz="2800" dirty="0" smtClean="0">
                <a:solidFill>
                  <a:srgbClr val="000000"/>
                </a:solidFill>
                <a:latin typeface="Arial" panose="020B0604020202020204" pitchFamily="34" charset="0"/>
              </a:rPr>
              <a:t> different </a:t>
            </a:r>
            <a:r>
              <a:rPr lang="de-DE" altLang="de-DE" sz="2800" dirty="0" err="1" smtClean="0">
                <a:solidFill>
                  <a:srgbClr val="000000"/>
                </a:solidFill>
                <a:latin typeface="Arial" panose="020B0604020202020204" pitchFamily="34" charset="0"/>
              </a:rPr>
              <a:t>formats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and</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than</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maps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the</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entities</a:t>
            </a:r>
            <a:r>
              <a:rPr lang="de-DE" altLang="de-DE" sz="2800" dirty="0" smtClean="0">
                <a:solidFill>
                  <a:srgbClr val="000000"/>
                </a:solidFill>
                <a:latin typeface="Arial" panose="020B0604020202020204" pitchFamily="34" charset="0"/>
              </a:rPr>
              <a:t> on an internal </a:t>
            </a:r>
            <a:r>
              <a:rPr lang="de-DE" altLang="de-DE" sz="2800" dirty="0" err="1" smtClean="0">
                <a:solidFill>
                  <a:srgbClr val="000000"/>
                </a:solidFill>
                <a:latin typeface="Arial" panose="020B0604020202020204" pitchFamily="34" charset="0"/>
              </a:rPr>
              <a:t>harmonzied</a:t>
            </a:r>
            <a:r>
              <a:rPr lang="de-DE" altLang="de-DE" sz="2800" dirty="0" smtClean="0">
                <a:solidFill>
                  <a:srgbClr val="000000"/>
                </a:solidFill>
                <a:latin typeface="Arial" panose="020B0604020202020204" pitchFamily="34" charset="0"/>
              </a:rPr>
              <a:t> BUFR </a:t>
            </a:r>
            <a:r>
              <a:rPr lang="de-DE" altLang="de-DE" sz="2800" dirty="0" err="1" smtClean="0">
                <a:solidFill>
                  <a:srgbClr val="000000"/>
                </a:solidFill>
                <a:latin typeface="Arial" panose="020B0604020202020204" pitchFamily="34" charset="0"/>
              </a:rPr>
              <a:t>templates</a:t>
            </a:r>
            <a:r>
              <a:rPr lang="de-DE" altLang="de-DE" sz="2800" dirty="0" smtClean="0">
                <a:solidFill>
                  <a:srgbClr val="000000"/>
                </a:solidFill>
                <a:latin typeface="Arial" panose="020B0604020202020204" pitchFamily="34" charset="0"/>
              </a:rPr>
              <a:t>. The </a:t>
            </a:r>
            <a:r>
              <a:rPr lang="de-DE" altLang="de-DE" sz="2800" dirty="0" err="1" smtClean="0">
                <a:solidFill>
                  <a:srgbClr val="000000"/>
                </a:solidFill>
                <a:latin typeface="Arial" panose="020B0604020202020204" pitchFamily="34" charset="0"/>
              </a:rPr>
              <a:t>resulting</a:t>
            </a:r>
            <a:r>
              <a:rPr lang="de-DE" altLang="de-DE" sz="2800" dirty="0" smtClean="0">
                <a:solidFill>
                  <a:srgbClr val="000000"/>
                </a:solidFill>
                <a:latin typeface="Arial" panose="020B0604020202020204" pitchFamily="34" charset="0"/>
              </a:rPr>
              <a:t> BUFR </a:t>
            </a:r>
            <a:r>
              <a:rPr lang="de-DE" altLang="de-DE" sz="2800" dirty="0" err="1" smtClean="0">
                <a:solidFill>
                  <a:srgbClr val="000000"/>
                </a:solidFill>
                <a:latin typeface="Arial" panose="020B0604020202020204" pitchFamily="34" charset="0"/>
              </a:rPr>
              <a:t>is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than</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stored</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Figure</a:t>
            </a:r>
            <a:r>
              <a:rPr lang="de-DE" altLang="de-DE" sz="2800" dirty="0" smtClean="0">
                <a:solidFill>
                  <a:srgbClr val="000000"/>
                </a:solidFill>
                <a:latin typeface="Arial" panose="020B0604020202020204" pitchFamily="34" charset="0"/>
              </a:rPr>
              <a:t> 1 </a:t>
            </a:r>
            <a:r>
              <a:rPr lang="de-DE" altLang="de-DE" sz="2800" dirty="0" err="1" smtClean="0">
                <a:solidFill>
                  <a:srgbClr val="000000"/>
                </a:solidFill>
                <a:latin typeface="Arial" panose="020B0604020202020204" pitchFamily="34" charset="0"/>
              </a:rPr>
              <a:t>shows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this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process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for</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synoptic</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messages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You</a:t>
            </a:r>
            <a:r>
              <a:rPr lang="de-DE" altLang="de-DE" sz="2800" dirty="0" smtClean="0">
                <a:solidFill>
                  <a:srgbClr val="000000"/>
                </a:solidFill>
                <a:latin typeface="Arial" panose="020B0604020202020204" pitchFamily="34" charset="0"/>
              </a:rPr>
              <a:t> will </a:t>
            </a:r>
            <a:r>
              <a:rPr lang="de-DE" altLang="de-DE" sz="2800" dirty="0" err="1" smtClean="0">
                <a:solidFill>
                  <a:srgbClr val="000000"/>
                </a:solidFill>
                <a:latin typeface="Arial" panose="020B0604020202020204" pitchFamily="34" charset="0"/>
              </a:rPr>
              <a:t>likely</a:t>
            </a:r>
            <a:r>
              <a:rPr lang="de-DE" altLang="de-DE" sz="2800" dirty="0" smtClean="0">
                <a:solidFill>
                  <a:srgbClr val="000000"/>
                </a:solidFill>
                <a:latin typeface="Arial" panose="020B0604020202020204" pitchFamily="34" charset="0"/>
              </a:rPr>
              <a:t> find </a:t>
            </a:r>
            <a:r>
              <a:rPr lang="de-DE" altLang="de-DE" sz="2800" dirty="0" err="1" smtClean="0">
                <a:solidFill>
                  <a:srgbClr val="000000"/>
                </a:solidFill>
                <a:latin typeface="Arial" panose="020B0604020202020204" pitchFamily="34" charset="0"/>
              </a:rPr>
              <a:t>similar</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processes</a:t>
            </a:r>
            <a:r>
              <a:rPr lang="de-DE" altLang="de-DE" sz="2800" dirty="0" smtClean="0">
                <a:solidFill>
                  <a:srgbClr val="000000"/>
                </a:solidFill>
                <a:latin typeface="Arial" panose="020B0604020202020204" pitchFamily="34" charset="0"/>
              </a:rPr>
              <a:t> in all </a:t>
            </a:r>
            <a:r>
              <a:rPr lang="de-DE" altLang="de-DE" sz="2800" dirty="0" err="1" smtClean="0">
                <a:solidFill>
                  <a:srgbClr val="000000"/>
                </a:solidFill>
                <a:latin typeface="Arial" panose="020B0604020202020204" pitchFamily="34" charset="0"/>
              </a:rPr>
              <a:t>centers</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which</a:t>
            </a:r>
            <a:r>
              <a:rPr lang="de-DE" altLang="de-DE" sz="2800" dirty="0" smtClean="0">
                <a:solidFill>
                  <a:srgbClr val="000000"/>
                </a:solidFill>
                <a:latin typeface="Arial" panose="020B0604020202020204" pitchFamily="34" charset="0"/>
              </a:rPr>
              <a:t> </a:t>
            </a:r>
            <a:r>
              <a:rPr lang="de-DE" altLang="de-DE" sz="2800" dirty="0" err="1" smtClean="0">
                <a:solidFill>
                  <a:srgbClr val="000000"/>
                </a:solidFill>
                <a:latin typeface="Arial" panose="020B0604020202020204" pitchFamily="34" charset="0"/>
              </a:rPr>
              <a:t>run</a:t>
            </a:r>
            <a:r>
              <a:rPr lang="de-DE" altLang="de-DE" sz="2800" dirty="0" smtClean="0">
                <a:solidFill>
                  <a:srgbClr val="000000"/>
                </a:solidFill>
                <a:latin typeface="Arial" panose="020B0604020202020204" pitchFamily="34" charset="0"/>
              </a:rPr>
              <a:t> a global </a:t>
            </a:r>
            <a:r>
              <a:rPr lang="de-DE" altLang="de-DE" sz="2800" dirty="0" err="1" smtClean="0">
                <a:solidFill>
                  <a:srgbClr val="000000"/>
                </a:solidFill>
                <a:latin typeface="Arial" panose="020B0604020202020204" pitchFamily="34" charset="0"/>
              </a:rPr>
              <a:t>model</a:t>
            </a:r>
            <a:r>
              <a:rPr lang="de-DE" altLang="de-DE" sz="2800" dirty="0" smtClean="0">
                <a:solidFill>
                  <a:srgbClr val="000000"/>
                </a:solidFill>
                <a:latin typeface="Arial" panose="020B0604020202020204" pitchFamily="34" charset="0"/>
              </a:rPr>
              <a:t>. </a:t>
            </a:r>
            <a:endParaRPr lang="de-DE" altLang="de-DE" sz="2800" dirty="0">
              <a:latin typeface="Arial" panose="020B0604020202020204" pitchFamily="34" charset="0"/>
            </a:endParaRPr>
          </a:p>
        </p:txBody>
      </p:sp>
      <p:sp>
        <p:nvSpPr>
          <p:cNvPr id="30" name="Text Box 11"/>
          <p:cNvSpPr txBox="1">
            <a:spLocks noChangeArrowheads="1"/>
          </p:cNvSpPr>
          <p:nvPr/>
        </p:nvSpPr>
        <p:spPr bwMode="auto">
          <a:xfrm>
            <a:off x="14893312" y="14227044"/>
            <a:ext cx="6335712" cy="741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eaLnBrk="0" fontAlgn="base" hangingPunct="0">
              <a:spcBef>
                <a:spcPct val="0"/>
              </a:spcBef>
              <a:spcAft>
                <a:spcPct val="0"/>
              </a:spcAft>
              <a:defRPr sz="8200">
                <a:solidFill>
                  <a:schemeClr val="tx1"/>
                </a:solidFill>
                <a:latin typeface="Calibri" panose="020F0502020204030204" pitchFamily="34" charset="0"/>
              </a:defRPr>
            </a:lvl6pPr>
            <a:lvl7pPr marL="2971800" indent="-228600" eaLnBrk="0" fontAlgn="base" hangingPunct="0">
              <a:spcBef>
                <a:spcPct val="0"/>
              </a:spcBef>
              <a:spcAft>
                <a:spcPct val="0"/>
              </a:spcAft>
              <a:defRPr sz="8200">
                <a:solidFill>
                  <a:schemeClr val="tx1"/>
                </a:solidFill>
                <a:latin typeface="Calibri" panose="020F0502020204030204" pitchFamily="34" charset="0"/>
              </a:defRPr>
            </a:lvl7pPr>
            <a:lvl8pPr marL="3429000" indent="-228600" eaLnBrk="0" fontAlgn="base" hangingPunct="0">
              <a:spcBef>
                <a:spcPct val="0"/>
              </a:spcBef>
              <a:spcAft>
                <a:spcPct val="0"/>
              </a:spcAft>
              <a:defRPr sz="8200">
                <a:solidFill>
                  <a:schemeClr val="tx1"/>
                </a:solidFill>
                <a:latin typeface="Calibri" panose="020F0502020204030204" pitchFamily="34" charset="0"/>
              </a:defRPr>
            </a:lvl8pPr>
            <a:lvl9pPr marL="3886200" indent="-228600" eaLnBrk="0" fontAlgn="base" hangingPunct="0">
              <a:spcBef>
                <a:spcPct val="0"/>
              </a:spcBef>
              <a:spcAft>
                <a:spcPct val="0"/>
              </a:spcAft>
              <a:defRPr sz="8200">
                <a:solidFill>
                  <a:schemeClr val="tx1"/>
                </a:solidFill>
                <a:latin typeface="Calibri" panose="020F0502020204030204" pitchFamily="34" charset="0"/>
              </a:defRPr>
            </a:lvl9pPr>
          </a:lstStyle>
          <a:p>
            <a:pPr defTabSz="914400" eaLnBrk="1" hangingPunct="1">
              <a:lnSpc>
                <a:spcPts val="3600"/>
              </a:lnSpc>
            </a:pPr>
            <a:r>
              <a:rPr lang="de-DE" altLang="de-DE" sz="4300" b="1" baseline="18000" dirty="0" err="1" smtClean="0">
                <a:solidFill>
                  <a:srgbClr val="000000"/>
                </a:solidFill>
                <a:latin typeface="Arial" panose="020B0604020202020204" pitchFamily="34" charset="0"/>
              </a:rPr>
              <a:t>Complexity</a:t>
            </a:r>
            <a:r>
              <a:rPr lang="de-DE" altLang="de-DE" sz="4300" b="1" baseline="18000" dirty="0" smtClean="0">
                <a:solidFill>
                  <a:srgbClr val="000000"/>
                </a:solidFill>
                <a:latin typeface="Arial" panose="020B0604020202020204" pitchFamily="34" charset="0"/>
              </a:rPr>
              <a:t> </a:t>
            </a:r>
            <a:r>
              <a:rPr lang="de-DE" altLang="de-DE" sz="4300" b="1" baseline="18000" dirty="0" err="1" smtClean="0">
                <a:solidFill>
                  <a:srgbClr val="000000"/>
                </a:solidFill>
                <a:latin typeface="Arial" panose="020B0604020202020204" pitchFamily="34" charset="0"/>
              </a:rPr>
              <a:t>reduction</a:t>
            </a:r>
            <a:endParaRPr lang="de-DE" altLang="de-DE" sz="4300" baseline="18000" dirty="0">
              <a:solidFill>
                <a:srgbClr val="000000"/>
              </a:solidFill>
              <a:latin typeface="Arial" panose="020B0604020202020204" pitchFamily="34" charset="0"/>
            </a:endParaRPr>
          </a:p>
          <a:p>
            <a:pPr defTabSz="914400" eaLnBrk="1" hangingPunct="1">
              <a:lnSpc>
                <a:spcPts val="3600"/>
              </a:lnSpc>
            </a:pPr>
            <a:r>
              <a:rPr lang="de-DE" altLang="de-DE" sz="2800" dirty="0" smtClean="0">
                <a:latin typeface="Arial" panose="020B0604020202020204" pitchFamily="34" charset="0"/>
              </a:rPr>
              <a:t>The </a:t>
            </a:r>
            <a:r>
              <a:rPr lang="de-DE" altLang="de-DE" sz="2800" dirty="0" err="1" smtClean="0">
                <a:latin typeface="Arial" panose="020B0604020202020204" pitchFamily="34" charset="0"/>
              </a:rPr>
              <a:t>previous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step</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reduces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complexity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succeeding</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steps.Each</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following</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processes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needs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only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to</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decode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relevant </a:t>
            </a:r>
            <a:r>
              <a:rPr lang="de-DE" altLang="de-DE" sz="2800" dirty="0" err="1" smtClean="0">
                <a:latin typeface="Arial" panose="020B0604020202020204" pitchFamily="34" charset="0"/>
              </a:rPr>
              <a:t>harmonized</a:t>
            </a:r>
            <a:r>
              <a:rPr lang="de-DE" altLang="de-DE" sz="2800" dirty="0" smtClean="0">
                <a:latin typeface="Arial" panose="020B0604020202020204" pitchFamily="34" charset="0"/>
              </a:rPr>
              <a:t> BUFR </a:t>
            </a:r>
            <a:r>
              <a:rPr lang="de-DE" altLang="de-DE" sz="2800" dirty="0" err="1" smtClean="0">
                <a:latin typeface="Arial" panose="020B0604020202020204" pitchFamily="34" charset="0"/>
              </a:rPr>
              <a:t>template</a:t>
            </a:r>
            <a:r>
              <a:rPr lang="de-DE" altLang="de-DE" sz="2800" dirty="0" smtClean="0">
                <a:latin typeface="Arial" panose="020B0604020202020204" pitchFamily="34" charset="0"/>
              </a:rPr>
              <a:t>(s)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not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full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variety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all </a:t>
            </a:r>
            <a:r>
              <a:rPr lang="de-DE" altLang="de-DE" sz="2800" dirty="0" err="1" smtClean="0">
                <a:latin typeface="Arial" panose="020B0604020202020204" pitchFamily="34" charset="0"/>
              </a:rPr>
              <a:t>incoming</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formats</a:t>
            </a:r>
            <a:r>
              <a:rPr lang="de-DE" altLang="de-DE" sz="2800" dirty="0" smtClean="0">
                <a:latin typeface="Arial" panose="020B0604020202020204" pitchFamily="34" charset="0"/>
              </a:rPr>
              <a:t>.</a:t>
            </a:r>
          </a:p>
          <a:p>
            <a:pPr defTabSz="914400" eaLnBrk="1" hangingPunct="1">
              <a:lnSpc>
                <a:spcPts val="3600"/>
              </a:lnSpc>
            </a:pPr>
            <a:endParaRPr lang="de-DE" altLang="de-DE" sz="2800" dirty="0">
              <a:latin typeface="Arial" panose="020B0604020202020204" pitchFamily="34" charset="0"/>
            </a:endParaRPr>
          </a:p>
          <a:p>
            <a:pPr defTabSz="914400" eaLnBrk="1" hangingPunct="1">
              <a:lnSpc>
                <a:spcPts val="3600"/>
              </a:lnSpc>
            </a:pPr>
            <a:r>
              <a:rPr lang="de-DE" altLang="de-DE" sz="2800" dirty="0" smtClean="0">
                <a:latin typeface="Arial" panose="020B0604020202020204" pitchFamily="34" charset="0"/>
              </a:rPr>
              <a:t>In </a:t>
            </a:r>
            <a:r>
              <a:rPr lang="de-DE" altLang="de-DE" sz="2800" dirty="0" err="1" smtClean="0">
                <a:latin typeface="Arial" panose="020B0604020202020204" pitchFamily="34" charset="0"/>
              </a:rPr>
              <a:t>addition</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it</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reduces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number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decoding</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software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we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need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to</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provide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maintain</a:t>
            </a:r>
            <a:r>
              <a:rPr lang="de-DE" altLang="de-DE" sz="2800" dirty="0" smtClean="0">
                <a:latin typeface="Arial" panose="020B0604020202020204" pitchFamily="34" charset="0"/>
              </a:rPr>
              <a:t> (in </a:t>
            </a:r>
            <a:r>
              <a:rPr lang="de-DE" altLang="de-DE" sz="2800" dirty="0" err="1" smtClean="0">
                <a:latin typeface="Arial" panose="020B0604020202020204" pitchFamily="34" charset="0"/>
              </a:rPr>
              <a:t>particular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historical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formats</a:t>
            </a:r>
            <a:r>
              <a:rPr lang="de-DE" altLang="de-DE" sz="2800" dirty="0" smtClean="0">
                <a:latin typeface="Arial" panose="020B0604020202020204" pitchFamily="34" charset="0"/>
              </a:rPr>
              <a:t>).</a:t>
            </a:r>
          </a:p>
          <a:p>
            <a:pPr defTabSz="914400" eaLnBrk="1" hangingPunct="1">
              <a:lnSpc>
                <a:spcPts val="3600"/>
              </a:lnSpc>
            </a:pPr>
            <a:endParaRPr lang="de-DE" altLang="de-DE" sz="2800" dirty="0">
              <a:latin typeface="Arial" panose="020B0604020202020204" pitchFamily="34" charset="0"/>
            </a:endParaRPr>
          </a:p>
          <a:p>
            <a:pPr defTabSz="914400" eaLnBrk="1" hangingPunct="1">
              <a:lnSpc>
                <a:spcPts val="3600"/>
              </a:lnSpc>
            </a:pPr>
            <a:r>
              <a:rPr lang="de-DE" altLang="de-DE" sz="2800" dirty="0" err="1" smtClean="0">
                <a:latin typeface="Arial" panose="020B0604020202020204" pitchFamily="34" charset="0"/>
              </a:rPr>
              <a:t>Furthermore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likeness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misinterpreation</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significant</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reduced</a:t>
            </a:r>
            <a:r>
              <a:rPr lang="de-DE" altLang="de-DE" sz="2800" dirty="0" smtClean="0">
                <a:latin typeface="Arial" panose="020B0604020202020204" pitchFamily="34" charset="0"/>
              </a:rPr>
              <a:t> due </a:t>
            </a:r>
            <a:r>
              <a:rPr lang="de-DE" altLang="de-DE" sz="2800" dirty="0" err="1" smtClean="0">
                <a:latin typeface="Arial" panose="020B0604020202020204" pitchFamily="34" charset="0"/>
              </a:rPr>
              <a:t>to</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precise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description</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elements</a:t>
            </a:r>
            <a:r>
              <a:rPr lang="de-DE" altLang="de-DE" sz="2800" dirty="0" smtClean="0">
                <a:latin typeface="Arial" panose="020B0604020202020204" pitchFamily="34" charset="0"/>
              </a:rPr>
              <a:t> in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BUFR </a:t>
            </a:r>
            <a:r>
              <a:rPr lang="de-DE" altLang="de-DE" sz="2800" dirty="0" err="1" smtClean="0">
                <a:latin typeface="Arial" panose="020B0604020202020204" pitchFamily="34" charset="0"/>
              </a:rPr>
              <a:t>tables</a:t>
            </a:r>
            <a:r>
              <a:rPr lang="de-DE" altLang="de-DE" sz="2800" dirty="0" smtClean="0">
                <a:latin typeface="Arial" panose="020B0604020202020204" pitchFamily="34" charset="0"/>
              </a:rPr>
              <a:t>.</a:t>
            </a:r>
          </a:p>
          <a:p>
            <a:pPr defTabSz="914400" eaLnBrk="1" hangingPunct="1">
              <a:lnSpc>
                <a:spcPts val="3600"/>
              </a:lnSpc>
            </a:pPr>
            <a:r>
              <a:rPr lang="de-DE" altLang="de-DE" sz="2800" dirty="0" smtClean="0">
                <a:latin typeface="Arial" panose="020B0604020202020204" pitchFamily="34" charset="0"/>
              </a:rPr>
              <a:t>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442" y="22088079"/>
            <a:ext cx="14052052" cy="4849199"/>
          </a:xfrm>
          <a:prstGeom prst="rect">
            <a:avLst/>
          </a:prstGeom>
        </p:spPr>
      </p:pic>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1573" y="22316677"/>
            <a:ext cx="6232154" cy="4497639"/>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89578" y="13859479"/>
            <a:ext cx="10575170" cy="2034873"/>
          </a:xfrm>
          <a:prstGeom prst="rect">
            <a:avLst/>
          </a:prstGeom>
        </p:spPr>
      </p:pic>
      <p:grpSp>
        <p:nvGrpSpPr>
          <p:cNvPr id="2" name="Gruppieren 1"/>
          <p:cNvGrpSpPr/>
          <p:nvPr/>
        </p:nvGrpSpPr>
        <p:grpSpPr>
          <a:xfrm>
            <a:off x="30035085" y="17882252"/>
            <a:ext cx="10108227" cy="3269268"/>
            <a:chOff x="22124340" y="23753033"/>
            <a:chExt cx="5857171" cy="1894364"/>
          </a:xfrm>
        </p:grpSpPr>
        <p:pic>
          <p:nvPicPr>
            <p:cNvPr id="61" name="Grafik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24340" y="24143555"/>
              <a:ext cx="2229543" cy="644637"/>
            </a:xfrm>
            <a:prstGeom prst="rect">
              <a:avLst/>
            </a:prstGeom>
          </p:spPr>
        </p:pic>
        <p:pic>
          <p:nvPicPr>
            <p:cNvPr id="62" name="Grafik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45207" y="23753033"/>
              <a:ext cx="2736304" cy="1894364"/>
            </a:xfrm>
            <a:prstGeom prst="rect">
              <a:avLst/>
            </a:prstGeom>
          </p:spPr>
        </p:pic>
        <p:pic>
          <p:nvPicPr>
            <p:cNvPr id="63" name="Grafik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24340" y="24922305"/>
              <a:ext cx="2746883" cy="592465"/>
            </a:xfrm>
            <a:prstGeom prst="rect">
              <a:avLst/>
            </a:prstGeom>
          </p:spPr>
        </p:pic>
      </p:grpSp>
      <p:sp>
        <p:nvSpPr>
          <p:cNvPr id="66" name="Textfeld 65"/>
          <p:cNvSpPr txBox="1"/>
          <p:nvPr/>
        </p:nvSpPr>
        <p:spPr>
          <a:xfrm>
            <a:off x="2610174" y="26814317"/>
            <a:ext cx="11976980" cy="351006"/>
          </a:xfrm>
          <a:prstGeom prst="rect">
            <a:avLst/>
          </a:prstGeom>
          <a:noFill/>
        </p:spPr>
        <p:txBody>
          <a:bodyPr lIns="0" tIns="0" rIns="0" bIns="0"/>
          <a:lstStyle/>
          <a:p>
            <a:pPr defTabSz="4176431" fontAlgn="auto">
              <a:lnSpc>
                <a:spcPts val="2700"/>
              </a:lnSpc>
              <a:spcBef>
                <a:spcPts val="0"/>
              </a:spcBef>
              <a:spcAft>
                <a:spcPts val="0"/>
              </a:spcAft>
              <a:defRPr/>
            </a:pPr>
            <a:r>
              <a:rPr lang="de-DE" sz="2000" i="1" kern="0" dirty="0" err="1" smtClean="0">
                <a:solidFill>
                  <a:schemeClr val="accent5"/>
                </a:solidFill>
                <a:latin typeface="Arial"/>
              </a:rPr>
              <a:t>Figure</a:t>
            </a:r>
            <a:r>
              <a:rPr lang="de-DE" sz="2000" i="1" kern="0" dirty="0" smtClean="0">
                <a:solidFill>
                  <a:schemeClr val="accent5"/>
                </a:solidFill>
                <a:latin typeface="Arial"/>
              </a:rPr>
              <a:t> 1: </a:t>
            </a:r>
            <a:r>
              <a:rPr lang="de-DE" sz="2000" i="1" kern="0" dirty="0" err="1" smtClean="0">
                <a:solidFill>
                  <a:schemeClr val="accent5"/>
                </a:solidFill>
                <a:latin typeface="Arial"/>
              </a:rPr>
              <a:t>Schematic</a:t>
            </a:r>
            <a:r>
              <a:rPr lang="de-DE" sz="2000" i="1" kern="0" dirty="0" smtClean="0">
                <a:solidFill>
                  <a:schemeClr val="accent5"/>
                </a:solidFill>
                <a:latin typeface="Arial"/>
              </a:rPr>
              <a:t> </a:t>
            </a:r>
            <a:r>
              <a:rPr lang="de-DE" sz="2000" i="1" kern="0" dirty="0" err="1" smtClean="0">
                <a:solidFill>
                  <a:schemeClr val="accent5"/>
                </a:solidFill>
                <a:latin typeface="Arial"/>
              </a:rPr>
              <a:t>overview</a:t>
            </a:r>
            <a:r>
              <a:rPr lang="de-DE" sz="2000" i="1" kern="0" dirty="0" smtClean="0">
                <a:solidFill>
                  <a:schemeClr val="accent5"/>
                </a:solidFill>
                <a:latin typeface="Arial"/>
              </a:rPr>
              <a:t> </a:t>
            </a:r>
            <a:r>
              <a:rPr lang="de-DE" sz="2000" i="1" kern="0" dirty="0" err="1" smtClean="0">
                <a:solidFill>
                  <a:schemeClr val="accent5"/>
                </a:solidFill>
                <a:latin typeface="Arial"/>
              </a:rPr>
              <a:t>of</a:t>
            </a:r>
            <a:r>
              <a:rPr lang="de-DE" sz="2000" i="1" kern="0" dirty="0" smtClean="0">
                <a:solidFill>
                  <a:schemeClr val="accent5"/>
                </a:solidFill>
                <a:latin typeface="Arial"/>
              </a:rPr>
              <a:t> </a:t>
            </a:r>
            <a:r>
              <a:rPr lang="de-DE" sz="2000" i="1" kern="0" dirty="0" err="1" smtClean="0">
                <a:solidFill>
                  <a:schemeClr val="accent5"/>
                </a:solidFill>
                <a:latin typeface="Arial"/>
              </a:rPr>
              <a:t>the</a:t>
            </a:r>
            <a:r>
              <a:rPr lang="de-DE" sz="2000" i="1" kern="0" dirty="0" smtClean="0">
                <a:solidFill>
                  <a:schemeClr val="accent5"/>
                </a:solidFill>
                <a:latin typeface="Arial"/>
              </a:rPr>
              <a:t> </a:t>
            </a:r>
            <a:r>
              <a:rPr lang="de-DE" sz="2000" i="1" kern="0" dirty="0" err="1" smtClean="0">
                <a:solidFill>
                  <a:schemeClr val="accent5"/>
                </a:solidFill>
                <a:latin typeface="Arial"/>
              </a:rPr>
              <a:t>collection</a:t>
            </a:r>
            <a:r>
              <a:rPr lang="de-DE" sz="2000" i="1" kern="0" dirty="0" smtClean="0">
                <a:solidFill>
                  <a:schemeClr val="accent5"/>
                </a:solidFill>
                <a:latin typeface="Arial"/>
              </a:rPr>
              <a:t> </a:t>
            </a:r>
            <a:r>
              <a:rPr lang="de-DE" sz="2000" i="1" kern="0" dirty="0" err="1" smtClean="0">
                <a:solidFill>
                  <a:schemeClr val="accent5"/>
                </a:solidFill>
                <a:latin typeface="Arial"/>
              </a:rPr>
              <a:t>and</a:t>
            </a:r>
            <a:r>
              <a:rPr lang="de-DE" sz="2000" i="1" kern="0" dirty="0" smtClean="0">
                <a:solidFill>
                  <a:schemeClr val="accent5"/>
                </a:solidFill>
                <a:latin typeface="Arial"/>
              </a:rPr>
              <a:t> </a:t>
            </a:r>
            <a:r>
              <a:rPr lang="de-DE" sz="2000" i="1" kern="0" dirty="0" err="1" smtClean="0">
                <a:solidFill>
                  <a:schemeClr val="accent5"/>
                </a:solidFill>
                <a:latin typeface="Arial"/>
              </a:rPr>
              <a:t>processing</a:t>
            </a:r>
            <a:r>
              <a:rPr lang="de-DE" sz="2000" i="1" kern="0" dirty="0" smtClean="0">
                <a:solidFill>
                  <a:schemeClr val="accent5"/>
                </a:solidFill>
                <a:latin typeface="Arial"/>
              </a:rPr>
              <a:t> </a:t>
            </a:r>
            <a:r>
              <a:rPr lang="de-DE" sz="2000" i="1" kern="0" dirty="0" err="1" smtClean="0">
                <a:solidFill>
                  <a:schemeClr val="accent5"/>
                </a:solidFill>
                <a:latin typeface="Arial"/>
              </a:rPr>
              <a:t>of</a:t>
            </a:r>
            <a:r>
              <a:rPr lang="de-DE" sz="2000" i="1" kern="0" dirty="0" smtClean="0">
                <a:solidFill>
                  <a:schemeClr val="accent5"/>
                </a:solidFill>
                <a:latin typeface="Arial"/>
              </a:rPr>
              <a:t> </a:t>
            </a:r>
            <a:r>
              <a:rPr lang="de-DE" sz="2000" i="1" kern="0" dirty="0" err="1" smtClean="0">
                <a:solidFill>
                  <a:schemeClr val="accent5"/>
                </a:solidFill>
                <a:latin typeface="Arial"/>
              </a:rPr>
              <a:t>synoptic</a:t>
            </a:r>
            <a:r>
              <a:rPr lang="de-DE" sz="2000" i="1" kern="0" dirty="0" smtClean="0">
                <a:solidFill>
                  <a:schemeClr val="accent5"/>
                </a:solidFill>
                <a:latin typeface="Arial"/>
              </a:rPr>
              <a:t> </a:t>
            </a:r>
            <a:r>
              <a:rPr lang="de-DE" sz="2000" i="1" kern="0" dirty="0" err="1" smtClean="0">
                <a:solidFill>
                  <a:schemeClr val="accent5"/>
                </a:solidFill>
                <a:latin typeface="Arial"/>
              </a:rPr>
              <a:t>observations</a:t>
            </a:r>
            <a:r>
              <a:rPr lang="de-DE" sz="2000" i="1" kern="0" dirty="0" smtClean="0">
                <a:solidFill>
                  <a:schemeClr val="accent5"/>
                </a:solidFill>
                <a:latin typeface="Arial"/>
              </a:rPr>
              <a:t>.</a:t>
            </a:r>
            <a:endParaRPr lang="de-DE" sz="2000" i="1" kern="0" dirty="0">
              <a:solidFill>
                <a:schemeClr val="accent5"/>
              </a:solidFill>
              <a:latin typeface="Arial"/>
            </a:endParaRPr>
          </a:p>
          <a:p>
            <a:pPr defTabSz="4176431" fontAlgn="auto">
              <a:lnSpc>
                <a:spcPts val="2700"/>
              </a:lnSpc>
              <a:spcBef>
                <a:spcPts val="0"/>
              </a:spcBef>
              <a:spcAft>
                <a:spcPts val="0"/>
              </a:spcAft>
              <a:defRPr/>
            </a:pPr>
            <a:endParaRPr lang="de-DE" sz="2000" i="1" kern="0" dirty="0">
              <a:solidFill>
                <a:schemeClr val="accent5"/>
              </a:solidFill>
              <a:latin typeface="Arial"/>
            </a:endParaRPr>
          </a:p>
        </p:txBody>
      </p:sp>
      <p:sp>
        <p:nvSpPr>
          <p:cNvPr id="67" name="Textfeld 66"/>
          <p:cNvSpPr txBox="1"/>
          <p:nvPr/>
        </p:nvSpPr>
        <p:spPr>
          <a:xfrm>
            <a:off x="15573927" y="26781720"/>
            <a:ext cx="6550415" cy="709420"/>
          </a:xfrm>
          <a:prstGeom prst="rect">
            <a:avLst/>
          </a:prstGeom>
          <a:noFill/>
        </p:spPr>
        <p:txBody>
          <a:bodyPr lIns="0" tIns="0" rIns="0" bIns="0"/>
          <a:lstStyle/>
          <a:p>
            <a:pPr defTabSz="4176431" fontAlgn="auto">
              <a:lnSpc>
                <a:spcPts val="2700"/>
              </a:lnSpc>
              <a:spcBef>
                <a:spcPts val="0"/>
              </a:spcBef>
              <a:spcAft>
                <a:spcPts val="0"/>
              </a:spcAft>
              <a:defRPr/>
            </a:pPr>
            <a:r>
              <a:rPr lang="de-DE" sz="2000" i="1" kern="0" dirty="0" err="1" smtClean="0">
                <a:solidFill>
                  <a:schemeClr val="accent5"/>
                </a:solidFill>
                <a:latin typeface="Arial"/>
              </a:rPr>
              <a:t>Figure</a:t>
            </a:r>
            <a:r>
              <a:rPr lang="de-DE" sz="2000" i="1" kern="0" dirty="0" smtClean="0">
                <a:solidFill>
                  <a:schemeClr val="accent5"/>
                </a:solidFill>
                <a:latin typeface="Arial"/>
              </a:rPr>
              <a:t> </a:t>
            </a:r>
            <a:r>
              <a:rPr lang="de-DE" sz="2000" i="1" kern="0" dirty="0" smtClean="0">
                <a:solidFill>
                  <a:schemeClr val="accent5"/>
                </a:solidFill>
                <a:latin typeface="Arial"/>
              </a:rPr>
              <a:t>2: </a:t>
            </a:r>
            <a:r>
              <a:rPr lang="de-DE" sz="2000" i="1" kern="0" dirty="0" err="1" smtClean="0">
                <a:solidFill>
                  <a:schemeClr val="accent5"/>
                </a:solidFill>
                <a:latin typeface="Arial"/>
              </a:rPr>
              <a:t>Schematic</a:t>
            </a:r>
            <a:r>
              <a:rPr lang="de-DE" sz="2000" i="1" kern="0" dirty="0" smtClean="0">
                <a:solidFill>
                  <a:schemeClr val="accent5"/>
                </a:solidFill>
                <a:latin typeface="Arial"/>
              </a:rPr>
              <a:t> </a:t>
            </a:r>
            <a:r>
              <a:rPr lang="de-DE" sz="2000" i="1" kern="0" dirty="0" err="1" smtClean="0">
                <a:solidFill>
                  <a:schemeClr val="accent5"/>
                </a:solidFill>
                <a:latin typeface="Arial"/>
              </a:rPr>
              <a:t>overview</a:t>
            </a:r>
            <a:r>
              <a:rPr lang="de-DE" sz="2000" i="1" kern="0" dirty="0" smtClean="0">
                <a:solidFill>
                  <a:schemeClr val="accent5"/>
                </a:solidFill>
                <a:latin typeface="Arial"/>
              </a:rPr>
              <a:t> </a:t>
            </a:r>
            <a:r>
              <a:rPr lang="de-DE" sz="2000" i="1" kern="0" dirty="0" err="1" smtClean="0">
                <a:solidFill>
                  <a:schemeClr val="accent5"/>
                </a:solidFill>
                <a:latin typeface="Arial"/>
              </a:rPr>
              <a:t>of</a:t>
            </a:r>
            <a:r>
              <a:rPr lang="de-DE" sz="2000" i="1" kern="0" dirty="0" smtClean="0">
                <a:solidFill>
                  <a:schemeClr val="accent5"/>
                </a:solidFill>
                <a:latin typeface="Arial"/>
              </a:rPr>
              <a:t> </a:t>
            </a:r>
            <a:r>
              <a:rPr lang="de-DE" sz="2000" i="1" kern="0" dirty="0" err="1" smtClean="0">
                <a:solidFill>
                  <a:schemeClr val="accent5"/>
                </a:solidFill>
                <a:latin typeface="Arial"/>
              </a:rPr>
              <a:t>the</a:t>
            </a:r>
            <a:r>
              <a:rPr lang="de-DE" sz="2000" i="1" kern="0" dirty="0" smtClean="0">
                <a:solidFill>
                  <a:schemeClr val="accent5"/>
                </a:solidFill>
                <a:latin typeface="Arial"/>
              </a:rPr>
              <a:t> </a:t>
            </a:r>
            <a:r>
              <a:rPr lang="de-DE" sz="2000" i="1" kern="0" dirty="0" err="1" smtClean="0">
                <a:solidFill>
                  <a:schemeClr val="accent5"/>
                </a:solidFill>
                <a:latin typeface="Arial"/>
              </a:rPr>
              <a:t>data</a:t>
            </a:r>
            <a:r>
              <a:rPr lang="de-DE" sz="2000" i="1" kern="0" dirty="0" smtClean="0">
                <a:solidFill>
                  <a:schemeClr val="accent5"/>
                </a:solidFill>
                <a:latin typeface="Arial"/>
              </a:rPr>
              <a:t> </a:t>
            </a:r>
            <a:r>
              <a:rPr lang="de-DE" sz="2000" i="1" kern="0" dirty="0" err="1" smtClean="0">
                <a:solidFill>
                  <a:schemeClr val="accent5"/>
                </a:solidFill>
                <a:latin typeface="Arial"/>
              </a:rPr>
              <a:t>storage</a:t>
            </a:r>
            <a:r>
              <a:rPr lang="de-DE" sz="2000" i="1" kern="0" dirty="0" smtClean="0">
                <a:solidFill>
                  <a:schemeClr val="accent5"/>
                </a:solidFill>
                <a:latin typeface="Arial"/>
              </a:rPr>
              <a:t> </a:t>
            </a:r>
            <a:r>
              <a:rPr lang="de-DE" sz="2000" i="1" kern="0" dirty="0" err="1" smtClean="0">
                <a:solidFill>
                  <a:schemeClr val="accent5"/>
                </a:solidFill>
                <a:latin typeface="Arial"/>
              </a:rPr>
              <a:t>process</a:t>
            </a:r>
            <a:r>
              <a:rPr lang="de-DE" sz="2000" i="1" kern="0" dirty="0" smtClean="0">
                <a:solidFill>
                  <a:schemeClr val="accent5"/>
                </a:solidFill>
                <a:latin typeface="Arial"/>
              </a:rPr>
              <a:t>.</a:t>
            </a:r>
            <a:endParaRPr lang="de-DE" sz="2000" i="1" kern="0" dirty="0">
              <a:solidFill>
                <a:schemeClr val="accent5"/>
              </a:solidFill>
              <a:latin typeface="Arial"/>
            </a:endParaRPr>
          </a:p>
          <a:p>
            <a:pPr defTabSz="4176431" fontAlgn="auto">
              <a:lnSpc>
                <a:spcPts val="2700"/>
              </a:lnSpc>
              <a:spcBef>
                <a:spcPts val="0"/>
              </a:spcBef>
              <a:spcAft>
                <a:spcPts val="0"/>
              </a:spcAft>
              <a:defRPr/>
            </a:pPr>
            <a:endParaRPr lang="de-DE" sz="2000" i="1" kern="0" dirty="0">
              <a:solidFill>
                <a:schemeClr val="accent5"/>
              </a:solidFill>
              <a:latin typeface="Arial"/>
            </a:endParaRPr>
          </a:p>
        </p:txBody>
      </p:sp>
      <p:sp>
        <p:nvSpPr>
          <p:cNvPr id="69" name="Text Box 11"/>
          <p:cNvSpPr txBox="1">
            <a:spLocks noChangeArrowheads="1"/>
          </p:cNvSpPr>
          <p:nvPr/>
        </p:nvSpPr>
        <p:spPr bwMode="auto">
          <a:xfrm>
            <a:off x="21986674" y="14274622"/>
            <a:ext cx="6335712" cy="1208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8200">
                <a:solidFill>
                  <a:schemeClr val="tx1"/>
                </a:solidFill>
                <a:latin typeface="Calibri" panose="020F0502020204030204" pitchFamily="34" charset="0"/>
              </a:defRPr>
            </a:lvl1pPr>
            <a:lvl2pPr marL="742950" indent="-285750" eaLnBrk="0" hangingPunct="0">
              <a:defRPr sz="8200">
                <a:solidFill>
                  <a:schemeClr val="tx1"/>
                </a:solidFill>
                <a:latin typeface="Calibri" panose="020F0502020204030204" pitchFamily="34" charset="0"/>
              </a:defRPr>
            </a:lvl2pPr>
            <a:lvl3pPr marL="1143000" indent="-228600" eaLnBrk="0" hangingPunct="0">
              <a:defRPr sz="8200">
                <a:solidFill>
                  <a:schemeClr val="tx1"/>
                </a:solidFill>
                <a:latin typeface="Calibri" panose="020F0502020204030204" pitchFamily="34" charset="0"/>
              </a:defRPr>
            </a:lvl3pPr>
            <a:lvl4pPr marL="1600200" indent="-228600" eaLnBrk="0" hangingPunct="0">
              <a:defRPr sz="8200">
                <a:solidFill>
                  <a:schemeClr val="tx1"/>
                </a:solidFill>
                <a:latin typeface="Calibri" panose="020F0502020204030204" pitchFamily="34" charset="0"/>
              </a:defRPr>
            </a:lvl4pPr>
            <a:lvl5pPr marL="2057400" indent="-228600" eaLnBrk="0" hangingPunct="0">
              <a:defRPr sz="8200">
                <a:solidFill>
                  <a:schemeClr val="tx1"/>
                </a:solidFill>
                <a:latin typeface="Calibri" panose="020F0502020204030204" pitchFamily="34" charset="0"/>
              </a:defRPr>
            </a:lvl5pPr>
            <a:lvl6pPr marL="2514600" indent="-228600" eaLnBrk="0" fontAlgn="base" hangingPunct="0">
              <a:spcBef>
                <a:spcPct val="0"/>
              </a:spcBef>
              <a:spcAft>
                <a:spcPct val="0"/>
              </a:spcAft>
              <a:defRPr sz="8200">
                <a:solidFill>
                  <a:schemeClr val="tx1"/>
                </a:solidFill>
                <a:latin typeface="Calibri" panose="020F0502020204030204" pitchFamily="34" charset="0"/>
              </a:defRPr>
            </a:lvl6pPr>
            <a:lvl7pPr marL="2971800" indent="-228600" eaLnBrk="0" fontAlgn="base" hangingPunct="0">
              <a:spcBef>
                <a:spcPct val="0"/>
              </a:spcBef>
              <a:spcAft>
                <a:spcPct val="0"/>
              </a:spcAft>
              <a:defRPr sz="8200">
                <a:solidFill>
                  <a:schemeClr val="tx1"/>
                </a:solidFill>
                <a:latin typeface="Calibri" panose="020F0502020204030204" pitchFamily="34" charset="0"/>
              </a:defRPr>
            </a:lvl7pPr>
            <a:lvl8pPr marL="3429000" indent="-228600" eaLnBrk="0" fontAlgn="base" hangingPunct="0">
              <a:spcBef>
                <a:spcPct val="0"/>
              </a:spcBef>
              <a:spcAft>
                <a:spcPct val="0"/>
              </a:spcAft>
              <a:defRPr sz="8200">
                <a:solidFill>
                  <a:schemeClr val="tx1"/>
                </a:solidFill>
                <a:latin typeface="Calibri" panose="020F0502020204030204" pitchFamily="34" charset="0"/>
              </a:defRPr>
            </a:lvl8pPr>
            <a:lvl9pPr marL="3886200" indent="-228600" eaLnBrk="0" fontAlgn="base" hangingPunct="0">
              <a:spcBef>
                <a:spcPct val="0"/>
              </a:spcBef>
              <a:spcAft>
                <a:spcPct val="0"/>
              </a:spcAft>
              <a:defRPr sz="8200">
                <a:solidFill>
                  <a:schemeClr val="tx1"/>
                </a:solidFill>
                <a:latin typeface="Calibri" panose="020F0502020204030204" pitchFamily="34" charset="0"/>
              </a:defRPr>
            </a:lvl9pPr>
          </a:lstStyle>
          <a:p>
            <a:pPr defTabSz="914400" eaLnBrk="1" hangingPunct="1">
              <a:lnSpc>
                <a:spcPts val="3600"/>
              </a:lnSpc>
            </a:pPr>
            <a:r>
              <a:rPr lang="de-DE" altLang="de-DE" sz="4300" b="1" baseline="18000" dirty="0" smtClean="0">
                <a:solidFill>
                  <a:srgbClr val="000000"/>
                </a:solidFill>
                <a:latin typeface="Arial" panose="020B0604020202020204" pitchFamily="34" charset="0"/>
              </a:rPr>
              <a:t>BUFR </a:t>
            </a:r>
            <a:r>
              <a:rPr lang="de-DE" altLang="de-DE" sz="4300" b="1" baseline="18000" dirty="0" err="1" smtClean="0">
                <a:solidFill>
                  <a:srgbClr val="000000"/>
                </a:solidFill>
                <a:latin typeface="Arial" panose="020B0604020202020204" pitchFamily="34" charset="0"/>
              </a:rPr>
              <a:t>as</a:t>
            </a:r>
            <a:r>
              <a:rPr lang="de-DE" altLang="de-DE" sz="4300" b="1" baseline="18000" dirty="0" smtClean="0">
                <a:solidFill>
                  <a:srgbClr val="000000"/>
                </a:solidFill>
                <a:latin typeface="Arial" panose="020B0604020202020204" pitchFamily="34" charset="0"/>
              </a:rPr>
              <a:t> an </a:t>
            </a:r>
            <a:r>
              <a:rPr lang="de-DE" altLang="de-DE" sz="4300" b="1" baseline="18000" dirty="0" err="1" smtClean="0">
                <a:solidFill>
                  <a:srgbClr val="000000"/>
                </a:solidFill>
                <a:latin typeface="Arial" panose="020B0604020202020204" pitchFamily="34" charset="0"/>
              </a:rPr>
              <a:t>archive</a:t>
            </a:r>
            <a:r>
              <a:rPr lang="de-DE" altLang="de-DE" sz="4300" b="1" baseline="18000" dirty="0" smtClean="0">
                <a:solidFill>
                  <a:srgbClr val="000000"/>
                </a:solidFill>
                <a:latin typeface="Arial" panose="020B0604020202020204" pitchFamily="34" charset="0"/>
              </a:rPr>
              <a:t> </a:t>
            </a:r>
            <a:r>
              <a:rPr lang="de-DE" altLang="de-DE" sz="4300" b="1" baseline="18000" dirty="0" err="1" smtClean="0">
                <a:solidFill>
                  <a:srgbClr val="000000"/>
                </a:solidFill>
                <a:latin typeface="Arial" panose="020B0604020202020204" pitchFamily="34" charset="0"/>
              </a:rPr>
              <a:t>format</a:t>
            </a:r>
            <a:endParaRPr lang="de-DE" altLang="de-DE" sz="4300" baseline="18000" dirty="0">
              <a:solidFill>
                <a:srgbClr val="000000"/>
              </a:solidFill>
              <a:latin typeface="Arial" panose="020B0604020202020204" pitchFamily="34" charset="0"/>
            </a:endParaRPr>
          </a:p>
          <a:p>
            <a:pPr defTabSz="914400" eaLnBrk="1" hangingPunct="1">
              <a:lnSpc>
                <a:spcPts val="3600"/>
              </a:lnSpc>
            </a:pPr>
            <a:r>
              <a:rPr lang="de-DE" altLang="de-DE" sz="2800" dirty="0" smtClean="0">
                <a:latin typeface="Arial" panose="020B0604020202020204" pitchFamily="34" charset="0"/>
              </a:rPr>
              <a:t>DWD </a:t>
            </a:r>
            <a:r>
              <a:rPr lang="de-DE" altLang="de-DE" sz="2800" dirty="0" err="1" smtClean="0">
                <a:latin typeface="Arial" panose="020B0604020202020204" pitchFamily="34" charset="0"/>
              </a:rPr>
              <a:t>maintains</a:t>
            </a:r>
            <a:r>
              <a:rPr lang="de-DE" altLang="de-DE" sz="2800" dirty="0" smtClean="0">
                <a:latin typeface="Arial" panose="020B0604020202020204" pitchFamily="34" charset="0"/>
              </a:rPr>
              <a:t> an „</a:t>
            </a:r>
            <a:r>
              <a:rPr lang="de-DE" altLang="de-DE" sz="2800" dirty="0" err="1" smtClean="0">
                <a:latin typeface="Arial" panose="020B0604020202020204" pitchFamily="34" charset="0"/>
              </a:rPr>
              <a:t>eternal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memory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all </a:t>
            </a:r>
            <a:r>
              <a:rPr lang="de-DE" altLang="de-DE" sz="2800" dirty="0" err="1" smtClean="0">
                <a:latin typeface="Arial" panose="020B0604020202020204" pitchFamily="34" charset="0"/>
              </a:rPr>
              <a:t>observation</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measurements</a:t>
            </a:r>
            <a:r>
              <a:rPr lang="de-DE" altLang="de-DE" sz="2800" dirty="0" smtClean="0">
                <a:latin typeface="Arial" panose="020B0604020202020204" pitchFamily="34" charset="0"/>
              </a:rPr>
              <a:t>. All </a:t>
            </a:r>
            <a:r>
              <a:rPr lang="de-DE" altLang="de-DE" sz="2800" dirty="0" err="1" smtClean="0">
                <a:latin typeface="Arial" panose="020B0604020202020204" pitchFamily="34" charset="0"/>
              </a:rPr>
              <a:t>these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data</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stored</a:t>
            </a:r>
            <a:r>
              <a:rPr lang="de-DE" altLang="de-DE" sz="2800" dirty="0" smtClean="0">
                <a:latin typeface="Arial" panose="020B0604020202020204" pitchFamily="34" charset="0"/>
              </a:rPr>
              <a:t> in a relational </a:t>
            </a:r>
            <a:r>
              <a:rPr lang="de-DE" altLang="de-DE" sz="2800" dirty="0" err="1" smtClean="0">
                <a:latin typeface="Arial" panose="020B0604020202020204" pitchFamily="34" charset="0"/>
              </a:rPr>
              <a:t>database</a:t>
            </a:r>
            <a:r>
              <a:rPr lang="de-DE" altLang="de-DE" sz="2800" dirty="0" smtClean="0">
                <a:latin typeface="Arial" panose="020B0604020202020204" pitchFamily="34" charset="0"/>
              </a:rPr>
              <a:t>. </a:t>
            </a:r>
            <a:r>
              <a:rPr lang="de-DE" altLang="de-DE" sz="2800" dirty="0" smtClean="0">
                <a:latin typeface="Arial" panose="020B0604020202020204" pitchFamily="34" charset="0"/>
              </a:rPr>
              <a:t>A </a:t>
            </a:r>
            <a:r>
              <a:rPr lang="de-DE" altLang="de-DE" sz="2800" dirty="0" err="1" smtClean="0">
                <a:latin typeface="Arial" panose="020B0604020202020204" pitchFamily="34" charset="0"/>
              </a:rPr>
              <a:t>quality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controll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values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takes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place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different </a:t>
            </a:r>
            <a:r>
              <a:rPr lang="de-DE" altLang="de-DE" sz="2800" dirty="0" err="1" smtClean="0">
                <a:latin typeface="Arial" panose="020B0604020202020204" pitchFamily="34" charset="0"/>
              </a:rPr>
              <a:t>kind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aggregating</a:t>
            </a:r>
            <a:r>
              <a:rPr lang="de-DE" altLang="de-DE" sz="2800" dirty="0" smtClean="0">
                <a:latin typeface="Arial" panose="020B0604020202020204" pitchFamily="34" charset="0"/>
              </a:rPr>
              <a:t> like </a:t>
            </a:r>
            <a:r>
              <a:rPr lang="de-DE" altLang="de-DE" sz="2800" dirty="0" err="1" smtClean="0">
                <a:latin typeface="Arial" panose="020B0604020202020204" pitchFamily="34" charset="0"/>
              </a:rPr>
              <a:t>daily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average</a:t>
            </a:r>
            <a:r>
              <a:rPr lang="de-DE" altLang="de-DE" sz="2800" dirty="0" smtClean="0">
                <a:latin typeface="Arial" panose="020B0604020202020204" pitchFamily="34" charset="0"/>
              </a:rPr>
              <a:t>, min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max</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values</a:t>
            </a:r>
            <a:r>
              <a:rPr lang="de-DE" altLang="de-DE" sz="2800" dirty="0" smtClean="0">
                <a:latin typeface="Arial" panose="020B0604020202020204" pitchFamily="34" charset="0"/>
              </a:rPr>
              <a:t> … . The </a:t>
            </a:r>
            <a:r>
              <a:rPr lang="de-DE" altLang="de-DE" sz="2800" dirty="0" err="1" smtClean="0">
                <a:latin typeface="Arial" panose="020B0604020202020204" pitchFamily="34" charset="0"/>
              </a:rPr>
              <a:t>db</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optimized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retrieval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of</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long</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timeseries</a:t>
            </a:r>
            <a:r>
              <a:rPr lang="de-DE" altLang="de-DE" sz="2800" dirty="0" smtClean="0">
                <a:latin typeface="Arial" panose="020B0604020202020204" pitchFamily="34" charset="0"/>
              </a:rPr>
              <a:t>. </a:t>
            </a:r>
            <a:r>
              <a:rPr lang="de-DE" altLang="de-DE" sz="2800" dirty="0" smtClean="0">
                <a:latin typeface="Arial" panose="020B0604020202020204" pitchFamily="34" charset="0"/>
              </a:rPr>
              <a:t>An ETL </a:t>
            </a:r>
            <a:r>
              <a:rPr lang="de-DE" altLang="de-DE" sz="2800" dirty="0" err="1" smtClean="0">
                <a:latin typeface="Arial" panose="020B0604020202020204" pitchFamily="34" charset="0"/>
              </a:rPr>
              <a:t>process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decodes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BUFR </a:t>
            </a:r>
            <a:r>
              <a:rPr lang="de-DE" altLang="de-DE" sz="2800" dirty="0" err="1" smtClean="0">
                <a:latin typeface="Arial" panose="020B0604020202020204" pitchFamily="34" charset="0"/>
              </a:rPr>
              <a:t>and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loads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values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into</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appropritated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tables</a:t>
            </a:r>
            <a:r>
              <a:rPr lang="de-DE" altLang="de-DE" sz="2800" dirty="0" smtClean="0">
                <a:latin typeface="Arial" panose="020B0604020202020204" pitchFamily="34" charset="0"/>
              </a:rPr>
              <a:t>.</a:t>
            </a:r>
            <a:r>
              <a:rPr lang="de-DE" altLang="de-DE" sz="2800" dirty="0" smtClean="0">
                <a:latin typeface="Arial" panose="020B0604020202020204" pitchFamily="34" charset="0"/>
              </a:rPr>
              <a:t> </a:t>
            </a:r>
          </a:p>
          <a:p>
            <a:pPr defTabSz="914400" eaLnBrk="1" hangingPunct="1">
              <a:lnSpc>
                <a:spcPts val="3600"/>
              </a:lnSpc>
            </a:pPr>
            <a:endParaRPr lang="de-DE" altLang="de-DE" sz="2800" dirty="0" smtClean="0">
              <a:latin typeface="Arial" panose="020B0604020202020204" pitchFamily="34" charset="0"/>
            </a:endParaRPr>
          </a:p>
          <a:p>
            <a:pPr defTabSz="914400" eaLnBrk="1" hangingPunct="1">
              <a:lnSpc>
                <a:spcPts val="3600"/>
              </a:lnSpc>
            </a:pPr>
            <a:r>
              <a:rPr lang="de-DE" altLang="de-DE" sz="2800" dirty="0" err="1" smtClean="0">
                <a:latin typeface="Arial" panose="020B0604020202020204" pitchFamily="34" charset="0"/>
              </a:rPr>
              <a:t>While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latter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db</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mainly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used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by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climatologist</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data</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management</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system</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mainly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used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by</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numerical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weather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prediction</a:t>
            </a:r>
            <a:r>
              <a:rPr lang="de-DE" altLang="de-DE" sz="2800" dirty="0" smtClean="0">
                <a:latin typeface="Arial" panose="020B0604020202020204" pitchFamily="34" charset="0"/>
              </a:rPr>
              <a:t> (NWP). As </a:t>
            </a:r>
            <a:r>
              <a:rPr lang="de-DE" altLang="de-DE" sz="2800" dirty="0" err="1" smtClean="0">
                <a:latin typeface="Arial" panose="020B0604020202020204" pitchFamily="34" charset="0"/>
              </a:rPr>
              <a:t>described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before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example</a:t>
            </a:r>
            <a:r>
              <a:rPr lang="de-DE" altLang="de-DE" sz="2800" dirty="0" smtClean="0">
                <a:latin typeface="Arial" panose="020B0604020202020204" pitchFamily="34" charset="0"/>
              </a:rPr>
              <a:t> all </a:t>
            </a:r>
            <a:r>
              <a:rPr lang="de-DE" altLang="de-DE" sz="2800" dirty="0" err="1" smtClean="0">
                <a:latin typeface="Arial" panose="020B0604020202020204" pitchFamily="34" charset="0"/>
              </a:rPr>
              <a:t>synoptic</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observations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stored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with</a:t>
            </a:r>
            <a:r>
              <a:rPr lang="de-DE" altLang="de-DE" sz="2800" dirty="0" smtClean="0">
                <a:latin typeface="Arial" panose="020B0604020202020204" pitchFamily="34" charset="0"/>
              </a:rPr>
              <a:t> a </a:t>
            </a:r>
            <a:r>
              <a:rPr lang="de-DE" altLang="de-DE" sz="2800" dirty="0" err="1" smtClean="0">
                <a:latin typeface="Arial" panose="020B0604020202020204" pitchFamily="34" charset="0"/>
              </a:rPr>
              <a:t>harmonized</a:t>
            </a:r>
            <a:r>
              <a:rPr lang="de-DE" altLang="de-DE" sz="2800" dirty="0" smtClean="0">
                <a:latin typeface="Arial" panose="020B0604020202020204" pitchFamily="34" charset="0"/>
              </a:rPr>
              <a:t> SYNOP BUFR </a:t>
            </a:r>
            <a:r>
              <a:rPr lang="de-DE" altLang="de-DE" sz="2800" dirty="0" err="1" smtClean="0">
                <a:latin typeface="Arial" panose="020B0604020202020204" pitchFamily="34" charset="0"/>
              </a:rPr>
              <a:t>template</a:t>
            </a:r>
            <a:r>
              <a:rPr lang="de-DE" altLang="de-DE" sz="2800" dirty="0" smtClean="0">
                <a:latin typeface="Arial" panose="020B0604020202020204" pitchFamily="34" charset="0"/>
              </a:rPr>
              <a:t>, same </a:t>
            </a:r>
            <a:r>
              <a:rPr lang="de-DE" altLang="de-DE" sz="2800" dirty="0" err="1" smtClean="0">
                <a:latin typeface="Arial" panose="020B0604020202020204" pitchFamily="34" charset="0"/>
              </a:rPr>
              <a:t>applies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for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upper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air</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measurements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which</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are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stored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with</a:t>
            </a:r>
            <a:r>
              <a:rPr lang="de-DE" altLang="de-DE" sz="2800" dirty="0" smtClean="0">
                <a:latin typeface="Arial" panose="020B0604020202020204" pitchFamily="34" charset="0"/>
              </a:rPr>
              <a:t> a </a:t>
            </a:r>
            <a:r>
              <a:rPr lang="de-DE" altLang="de-DE" sz="2800" dirty="0" err="1" smtClean="0">
                <a:latin typeface="Arial" panose="020B0604020202020204" pitchFamily="34" charset="0"/>
              </a:rPr>
              <a:t>harmonized</a:t>
            </a:r>
            <a:r>
              <a:rPr lang="de-DE" altLang="de-DE" sz="2800" dirty="0" smtClean="0">
                <a:latin typeface="Arial" panose="020B0604020202020204" pitchFamily="34" charset="0"/>
              </a:rPr>
              <a:t> TEMP BUFR </a:t>
            </a:r>
            <a:r>
              <a:rPr lang="de-DE" altLang="de-DE" sz="2800" dirty="0" err="1" smtClean="0">
                <a:latin typeface="Arial" panose="020B0604020202020204" pitchFamily="34" charset="0"/>
              </a:rPr>
              <a:t>template</a:t>
            </a:r>
            <a:r>
              <a:rPr lang="de-DE" altLang="de-DE" sz="2800" dirty="0" smtClean="0">
                <a:latin typeface="Arial" panose="020B0604020202020204" pitchFamily="34" charset="0"/>
              </a:rPr>
              <a:t>.</a:t>
            </a:r>
          </a:p>
          <a:p>
            <a:pPr defTabSz="914400" eaLnBrk="1" hangingPunct="1">
              <a:lnSpc>
                <a:spcPts val="3600"/>
              </a:lnSpc>
            </a:pPr>
            <a:endParaRPr lang="de-DE" altLang="de-DE" sz="2800" dirty="0">
              <a:latin typeface="Arial" panose="020B0604020202020204" pitchFamily="34" charset="0"/>
            </a:endParaRPr>
          </a:p>
          <a:p>
            <a:pPr defTabSz="914400" eaLnBrk="1" hangingPunct="1">
              <a:lnSpc>
                <a:spcPts val="3600"/>
              </a:lnSpc>
            </a:pPr>
            <a:r>
              <a:rPr lang="de-DE" altLang="de-DE" sz="2800" dirty="0" smtClean="0">
                <a:latin typeface="Arial" panose="020B0604020202020204" pitchFamily="34" charset="0"/>
              </a:rPr>
              <a:t>The same </a:t>
            </a:r>
            <a:r>
              <a:rPr lang="de-DE" altLang="de-DE" sz="2800" dirty="0" err="1" smtClean="0">
                <a:latin typeface="Arial" panose="020B0604020202020204" pitchFamily="34" charset="0"/>
              </a:rPr>
              <a:t>data</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management</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system</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is</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used</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to</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store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the</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model</a:t>
            </a:r>
            <a:r>
              <a:rPr lang="de-DE" altLang="de-DE" sz="2800" dirty="0" smtClean="0">
                <a:latin typeface="Arial" panose="020B0604020202020204" pitchFamily="34" charset="0"/>
              </a:rPr>
              <a:t> </a:t>
            </a:r>
            <a:r>
              <a:rPr lang="de-DE" altLang="de-DE" sz="2800" dirty="0" err="1" smtClean="0">
                <a:latin typeface="Arial" panose="020B0604020202020204" pitchFamily="34" charset="0"/>
              </a:rPr>
              <a:t>output</a:t>
            </a:r>
            <a:r>
              <a:rPr lang="de-DE" altLang="de-DE" sz="2800" dirty="0" smtClean="0">
                <a:latin typeface="Arial" panose="020B0604020202020204" pitchFamily="34" charset="0"/>
              </a:rPr>
              <a:t>.</a:t>
            </a:r>
            <a:endParaRPr lang="de-DE" altLang="de-DE" sz="2800" dirty="0">
              <a:latin typeface="Arial" panose="020B0604020202020204" pitchFamily="34" charset="0"/>
            </a:endParaRPr>
          </a:p>
          <a:p>
            <a:pPr defTabSz="914400" eaLnBrk="1" hangingPunct="1">
              <a:lnSpc>
                <a:spcPts val="3600"/>
              </a:lnSpc>
            </a:pPr>
            <a:endParaRPr lang="de-DE" altLang="de-DE" sz="2800" dirty="0" smtClean="0">
              <a:latin typeface="Arial" panose="020B0604020202020204" pitchFamily="34" charset="0"/>
            </a:endParaRPr>
          </a:p>
          <a:p>
            <a:pPr defTabSz="914400" eaLnBrk="1" hangingPunct="1">
              <a:lnSpc>
                <a:spcPts val="3600"/>
              </a:lnSpc>
            </a:pPr>
            <a:r>
              <a:rPr lang="de-DE" altLang="de-DE" sz="2800" dirty="0" smtClean="0">
                <a:latin typeface="Arial" panose="020B0604020202020204" pitchFamily="34" charset="0"/>
              </a:rPr>
              <a:t> </a:t>
            </a:r>
            <a:endParaRPr lang="de-DE" altLang="de-DE" sz="2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wd-plakate">
  <a:themeElements>
    <a:clrScheme name="DWD-Farbenvorlage">
      <a:dk1>
        <a:srgbClr val="000000"/>
      </a:dk1>
      <a:lt1>
        <a:sysClr val="window" lastClr="FFFFFF"/>
      </a:lt1>
      <a:dk2>
        <a:srgbClr val="96B9DC"/>
      </a:dk2>
      <a:lt2>
        <a:srgbClr val="D2E1F5"/>
      </a:lt2>
      <a:accent1>
        <a:srgbClr val="2D4B9B"/>
      </a:accent1>
      <a:accent2>
        <a:srgbClr val="96B9DC"/>
      </a:accent2>
      <a:accent3>
        <a:srgbClr val="D2E1F5"/>
      </a:accent3>
      <a:accent4>
        <a:srgbClr val="5A5A5A"/>
      </a:accent4>
      <a:accent5>
        <a:srgbClr val="7F7F7F"/>
      </a:accent5>
      <a:accent6>
        <a:srgbClr val="E10019"/>
      </a:accent6>
      <a:hlink>
        <a:srgbClr val="2D4B9B"/>
      </a:hlink>
      <a:folHlink>
        <a:srgbClr val="2D4B9B"/>
      </a:folHlink>
    </a:clrScheme>
    <a:fontScheme name="DWD-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dwd-plakate</Template>
  <TotalTime>0</TotalTime>
  <Words>678</Words>
  <Application>Microsoft Office PowerPoint</Application>
  <PresentationFormat>Benutzerdefiniert</PresentationFormat>
  <Paragraphs>28</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dwd-plakate</vt:lpstr>
      <vt:lpstr>PowerPoint-Präsentation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c:creator>
  <cp:lastModifiedBy>Heene Markus</cp:lastModifiedBy>
  <cp:revision>66</cp:revision>
  <cp:lastPrinted>2019-11-12T12:05:13Z</cp:lastPrinted>
  <dcterms:created xsi:type="dcterms:W3CDTF">2012-07-06T11:49:20Z</dcterms:created>
  <dcterms:modified xsi:type="dcterms:W3CDTF">2019-11-12T15:18:42Z</dcterms:modified>
</cp:coreProperties>
</file>