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8525" cy="30279975"/>
  <p:notesSz cx="9926637" cy="1435576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de-DE" sz="1800" spc="-1" strike="noStrike">
                <a:solidFill>
                  <a:srgbClr val="000000"/>
                </a:solidFill>
                <a:latin typeface="Arial"/>
              </a:rPr>
              <a:t>Folie mittels Klicken verschieben</a:t>
            </a:r>
            <a:endParaRPr b="0" lang="de-DE" sz="1800" spc="-1" strike="noStrike">
              <a:solidFill>
                <a:srgbClr val="000000"/>
              </a:solidFill>
              <a:latin typeface="Arial"/>
            </a:endParaRPr>
          </a:p>
        </p:txBody>
      </p:sp>
      <p:sp>
        <p:nvSpPr>
          <p:cNvPr id="41"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42"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43"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44"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4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FED1DE9-D17F-4FF8-8301-85AE94FC66A8}"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1539720" y="1795320"/>
            <a:ext cx="6846480" cy="4843080"/>
          </a:xfrm>
          <a:prstGeom prst="rect">
            <a:avLst/>
          </a:prstGeom>
        </p:spPr>
      </p:sp>
      <p:sp>
        <p:nvSpPr>
          <p:cNvPr id="74" name="PlaceHolder 2"/>
          <p:cNvSpPr>
            <a:spLocks noGrp="1"/>
          </p:cNvSpPr>
          <p:nvPr>
            <p:ph type="body"/>
          </p:nvPr>
        </p:nvSpPr>
        <p:spPr>
          <a:xfrm>
            <a:off x="993600" y="6908400"/>
            <a:ext cx="7939440" cy="5652720"/>
          </a:xfrm>
          <a:prstGeom prst="rect">
            <a:avLst/>
          </a:prstGeom>
        </p:spPr>
        <p:txBody>
          <a:bodyPr lIns="124560" rIns="124560" tIns="62280" bIns="62280">
            <a:noAutofit/>
          </a:bodyPr>
          <a:p>
            <a:endParaRPr b="0" lang="de-DE" sz="2000" spc="-1" strike="noStrike">
              <a:latin typeface="Arial"/>
            </a:endParaRPr>
          </a:p>
        </p:txBody>
      </p:sp>
      <p:sp>
        <p:nvSpPr>
          <p:cNvPr id="75" name="TextShape 3"/>
          <p:cNvSpPr txBox="1"/>
          <p:nvPr/>
        </p:nvSpPr>
        <p:spPr>
          <a:xfrm>
            <a:off x="5622120" y="13635360"/>
            <a:ext cx="4302000" cy="720000"/>
          </a:xfrm>
          <a:prstGeom prst="rect">
            <a:avLst/>
          </a:prstGeom>
          <a:noFill/>
          <a:ln>
            <a:noFill/>
          </a:ln>
        </p:spPr>
        <p:txBody>
          <a:bodyPr lIns="124560" rIns="124560" tIns="62280" bIns="62280" anchor="b">
            <a:noAutofit/>
          </a:bodyPr>
          <a:p>
            <a:pPr algn="r">
              <a:lnSpc>
                <a:spcPct val="100000"/>
              </a:lnSpc>
            </a:pPr>
            <a:fld id="{E02C01EF-09AC-45B2-9164-9F2D8486218C}" type="slidenum">
              <a:rPr b="0" lang="de-DE" sz="1600" spc="-1" strike="noStrike">
                <a:solidFill>
                  <a:srgbClr val="000000"/>
                </a:solidFill>
                <a:latin typeface="+mn-lt"/>
                <a:ea typeface="+mn-ea"/>
              </a:rPr>
              <a:t>&lt;Foliennummer&gt;</a:t>
            </a:fld>
            <a:endParaRPr b="0" lang="de-DE" sz="16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26" name="PlaceHolder 2"/>
          <p:cNvSpPr>
            <a:spLocks noGrp="1"/>
          </p:cNvSpPr>
          <p:nvPr>
            <p:ph type="body"/>
          </p:nvPr>
        </p:nvSpPr>
        <p:spPr>
          <a:xfrm>
            <a:off x="2140200" y="7085160"/>
            <a:ext cx="385272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27" name="PlaceHolder 3"/>
          <p:cNvSpPr>
            <a:spLocks noGrp="1"/>
          </p:cNvSpPr>
          <p:nvPr>
            <p:ph type="body"/>
          </p:nvPr>
        </p:nvSpPr>
        <p:spPr>
          <a:xfrm>
            <a:off x="2140200" y="16258320"/>
            <a:ext cx="385272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29" name="PlaceHolder 2"/>
          <p:cNvSpPr>
            <a:spLocks noGrp="1"/>
          </p:cNvSpPr>
          <p:nvPr>
            <p:ph type="body"/>
          </p:nvPr>
        </p:nvSpPr>
        <p:spPr>
          <a:xfrm>
            <a:off x="214020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0" name="PlaceHolder 3"/>
          <p:cNvSpPr>
            <a:spLocks noGrp="1"/>
          </p:cNvSpPr>
          <p:nvPr>
            <p:ph type="body"/>
          </p:nvPr>
        </p:nvSpPr>
        <p:spPr>
          <a:xfrm>
            <a:off x="2188152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1" name="PlaceHolder 4"/>
          <p:cNvSpPr>
            <a:spLocks noGrp="1"/>
          </p:cNvSpPr>
          <p:nvPr>
            <p:ph type="body"/>
          </p:nvPr>
        </p:nvSpPr>
        <p:spPr>
          <a:xfrm>
            <a:off x="2140200" y="1625832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2" name="PlaceHolder 5"/>
          <p:cNvSpPr>
            <a:spLocks noGrp="1"/>
          </p:cNvSpPr>
          <p:nvPr>
            <p:ph type="body"/>
          </p:nvPr>
        </p:nvSpPr>
        <p:spPr>
          <a:xfrm>
            <a:off x="21881520" y="1625832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34" name="PlaceHolder 2"/>
          <p:cNvSpPr>
            <a:spLocks noGrp="1"/>
          </p:cNvSpPr>
          <p:nvPr>
            <p:ph type="body"/>
          </p:nvPr>
        </p:nvSpPr>
        <p:spPr>
          <a:xfrm>
            <a:off x="2140200" y="708516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5" name="PlaceHolder 3"/>
          <p:cNvSpPr>
            <a:spLocks noGrp="1"/>
          </p:cNvSpPr>
          <p:nvPr>
            <p:ph type="body"/>
          </p:nvPr>
        </p:nvSpPr>
        <p:spPr>
          <a:xfrm>
            <a:off x="15166440" y="708516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6" name="PlaceHolder 4"/>
          <p:cNvSpPr>
            <a:spLocks noGrp="1"/>
          </p:cNvSpPr>
          <p:nvPr>
            <p:ph type="body"/>
          </p:nvPr>
        </p:nvSpPr>
        <p:spPr>
          <a:xfrm>
            <a:off x="28192680" y="708516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7" name="PlaceHolder 5"/>
          <p:cNvSpPr>
            <a:spLocks noGrp="1"/>
          </p:cNvSpPr>
          <p:nvPr>
            <p:ph type="body"/>
          </p:nvPr>
        </p:nvSpPr>
        <p:spPr>
          <a:xfrm>
            <a:off x="2140200" y="1625832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8" name="PlaceHolder 6"/>
          <p:cNvSpPr>
            <a:spLocks noGrp="1"/>
          </p:cNvSpPr>
          <p:nvPr>
            <p:ph type="body"/>
          </p:nvPr>
        </p:nvSpPr>
        <p:spPr>
          <a:xfrm>
            <a:off x="15166440" y="1625832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39" name="PlaceHolder 7"/>
          <p:cNvSpPr>
            <a:spLocks noGrp="1"/>
          </p:cNvSpPr>
          <p:nvPr>
            <p:ph type="body"/>
          </p:nvPr>
        </p:nvSpPr>
        <p:spPr>
          <a:xfrm>
            <a:off x="28192680" y="16258320"/>
            <a:ext cx="124056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5" name="PlaceHolder 2"/>
          <p:cNvSpPr>
            <a:spLocks noGrp="1"/>
          </p:cNvSpPr>
          <p:nvPr>
            <p:ph type="subTitle"/>
          </p:nvPr>
        </p:nvSpPr>
        <p:spPr>
          <a:xfrm>
            <a:off x="2140200" y="7085160"/>
            <a:ext cx="38527200" cy="175618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7" name="PlaceHolder 2"/>
          <p:cNvSpPr>
            <a:spLocks noGrp="1"/>
          </p:cNvSpPr>
          <p:nvPr>
            <p:ph type="body"/>
          </p:nvPr>
        </p:nvSpPr>
        <p:spPr>
          <a:xfrm>
            <a:off x="2140200" y="7085160"/>
            <a:ext cx="38527200" cy="175618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9" name="PlaceHolder 2"/>
          <p:cNvSpPr>
            <a:spLocks noGrp="1"/>
          </p:cNvSpPr>
          <p:nvPr>
            <p:ph type="body"/>
          </p:nvPr>
        </p:nvSpPr>
        <p:spPr>
          <a:xfrm>
            <a:off x="2140200" y="7085160"/>
            <a:ext cx="18801000" cy="17561880"/>
          </a:xfrm>
          <a:prstGeom prst="rect">
            <a:avLst/>
          </a:prstGeom>
        </p:spPr>
        <p:txBody>
          <a:bodyPr lIns="0" rIns="0" tIns="0" bIns="0">
            <a:normAutofit/>
          </a:bodyPr>
          <a:p>
            <a:endParaRPr b="0" lang="de-DE" sz="2800" spc="-1" strike="noStrike">
              <a:solidFill>
                <a:srgbClr val="000000"/>
              </a:solidFill>
              <a:latin typeface="Arial"/>
            </a:endParaRPr>
          </a:p>
        </p:txBody>
      </p:sp>
      <p:sp>
        <p:nvSpPr>
          <p:cNvPr id="10" name="PlaceHolder 3"/>
          <p:cNvSpPr>
            <a:spLocks noGrp="1"/>
          </p:cNvSpPr>
          <p:nvPr>
            <p:ph type="body"/>
          </p:nvPr>
        </p:nvSpPr>
        <p:spPr>
          <a:xfrm>
            <a:off x="21881520" y="7085160"/>
            <a:ext cx="18801000" cy="175618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40200" y="1208160"/>
            <a:ext cx="38527200" cy="234388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14" name="PlaceHolder 2"/>
          <p:cNvSpPr>
            <a:spLocks noGrp="1"/>
          </p:cNvSpPr>
          <p:nvPr>
            <p:ph type="body"/>
          </p:nvPr>
        </p:nvSpPr>
        <p:spPr>
          <a:xfrm>
            <a:off x="214020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15" name="PlaceHolder 3"/>
          <p:cNvSpPr>
            <a:spLocks noGrp="1"/>
          </p:cNvSpPr>
          <p:nvPr>
            <p:ph type="body"/>
          </p:nvPr>
        </p:nvSpPr>
        <p:spPr>
          <a:xfrm>
            <a:off x="21881520" y="7085160"/>
            <a:ext cx="18801000" cy="17561880"/>
          </a:xfrm>
          <a:prstGeom prst="rect">
            <a:avLst/>
          </a:prstGeom>
        </p:spPr>
        <p:txBody>
          <a:bodyPr lIns="0" rIns="0" tIns="0" bIns="0">
            <a:normAutofit/>
          </a:bodyPr>
          <a:p>
            <a:endParaRPr b="0" lang="de-DE" sz="2800" spc="-1" strike="noStrike">
              <a:solidFill>
                <a:srgbClr val="000000"/>
              </a:solidFill>
              <a:latin typeface="Arial"/>
            </a:endParaRPr>
          </a:p>
        </p:txBody>
      </p:sp>
      <p:sp>
        <p:nvSpPr>
          <p:cNvPr id="16" name="PlaceHolder 4"/>
          <p:cNvSpPr>
            <a:spLocks noGrp="1"/>
          </p:cNvSpPr>
          <p:nvPr>
            <p:ph type="body"/>
          </p:nvPr>
        </p:nvSpPr>
        <p:spPr>
          <a:xfrm>
            <a:off x="2140200" y="1625832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18" name="PlaceHolder 2"/>
          <p:cNvSpPr>
            <a:spLocks noGrp="1"/>
          </p:cNvSpPr>
          <p:nvPr>
            <p:ph type="body"/>
          </p:nvPr>
        </p:nvSpPr>
        <p:spPr>
          <a:xfrm>
            <a:off x="2140200" y="7085160"/>
            <a:ext cx="18801000" cy="17561880"/>
          </a:xfrm>
          <a:prstGeom prst="rect">
            <a:avLst/>
          </a:prstGeom>
        </p:spPr>
        <p:txBody>
          <a:bodyPr lIns="0" rIns="0" tIns="0" bIns="0">
            <a:normAutofit/>
          </a:bodyPr>
          <a:p>
            <a:endParaRPr b="0" lang="de-DE" sz="2800" spc="-1" strike="noStrike">
              <a:solidFill>
                <a:srgbClr val="000000"/>
              </a:solidFill>
              <a:latin typeface="Arial"/>
            </a:endParaRPr>
          </a:p>
        </p:txBody>
      </p:sp>
      <p:sp>
        <p:nvSpPr>
          <p:cNvPr id="19" name="PlaceHolder 3"/>
          <p:cNvSpPr>
            <a:spLocks noGrp="1"/>
          </p:cNvSpPr>
          <p:nvPr>
            <p:ph type="body"/>
          </p:nvPr>
        </p:nvSpPr>
        <p:spPr>
          <a:xfrm>
            <a:off x="2188152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20" name="PlaceHolder 4"/>
          <p:cNvSpPr>
            <a:spLocks noGrp="1"/>
          </p:cNvSpPr>
          <p:nvPr>
            <p:ph type="body"/>
          </p:nvPr>
        </p:nvSpPr>
        <p:spPr>
          <a:xfrm>
            <a:off x="21881520" y="1625832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40200" y="1208160"/>
            <a:ext cx="38527200" cy="505620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22" name="PlaceHolder 2"/>
          <p:cNvSpPr>
            <a:spLocks noGrp="1"/>
          </p:cNvSpPr>
          <p:nvPr>
            <p:ph type="body"/>
          </p:nvPr>
        </p:nvSpPr>
        <p:spPr>
          <a:xfrm>
            <a:off x="214020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23" name="PlaceHolder 3"/>
          <p:cNvSpPr>
            <a:spLocks noGrp="1"/>
          </p:cNvSpPr>
          <p:nvPr>
            <p:ph type="body"/>
          </p:nvPr>
        </p:nvSpPr>
        <p:spPr>
          <a:xfrm>
            <a:off x="21881520" y="7085160"/>
            <a:ext cx="18801000" cy="8376840"/>
          </a:xfrm>
          <a:prstGeom prst="rect">
            <a:avLst/>
          </a:prstGeom>
        </p:spPr>
        <p:txBody>
          <a:bodyPr lIns="0" rIns="0" tIns="0" bIns="0">
            <a:normAutofit/>
          </a:bodyPr>
          <a:p>
            <a:endParaRPr b="0" lang="de-DE" sz="2800" spc="-1" strike="noStrike">
              <a:solidFill>
                <a:srgbClr val="000000"/>
              </a:solidFill>
              <a:latin typeface="Arial"/>
            </a:endParaRPr>
          </a:p>
        </p:txBody>
      </p:sp>
      <p:sp>
        <p:nvSpPr>
          <p:cNvPr id="24" name="PlaceHolder 4"/>
          <p:cNvSpPr>
            <a:spLocks noGrp="1"/>
          </p:cNvSpPr>
          <p:nvPr>
            <p:ph type="body"/>
          </p:nvPr>
        </p:nvSpPr>
        <p:spPr>
          <a:xfrm>
            <a:off x="2140200" y="16258320"/>
            <a:ext cx="38527200" cy="837684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32107320" y="1079640"/>
            <a:ext cx="9447840" cy="2520000"/>
          </a:xfrm>
          <a:prstGeom prst="rect">
            <a:avLst/>
          </a:prstGeom>
          <a:ln>
            <a:noFill/>
          </a:ln>
        </p:spPr>
      </p:pic>
      <p:sp>
        <p:nvSpPr>
          <p:cNvPr id="1" name="Line 1"/>
          <p:cNvSpPr/>
          <p:nvPr/>
        </p:nvSpPr>
        <p:spPr>
          <a:xfrm flipH="1">
            <a:off x="1260360" y="4140000"/>
            <a:ext cx="40295520" cy="0"/>
          </a:xfrm>
          <a:prstGeom prst="line">
            <a:avLst/>
          </a:prstGeom>
          <a:ln w="90000">
            <a:solidFill>
              <a:srgbClr val="29489a"/>
            </a:solidFill>
            <a:round/>
          </a:ln>
        </p:spPr>
        <p:style>
          <a:lnRef idx="1">
            <a:schemeClr val="accent1"/>
          </a:lnRef>
          <a:fillRef idx="0">
            <a:schemeClr val="accent1"/>
          </a:fillRef>
          <a:effectRef idx="0">
            <a:schemeClr val="accent1"/>
          </a:effectRef>
          <a:fontRef idx="minor"/>
        </p:style>
      </p:sp>
      <p:pic>
        <p:nvPicPr>
          <p:cNvPr id="2" name="Grafik 5" descr=""/>
          <p:cNvPicPr/>
          <p:nvPr/>
        </p:nvPicPr>
        <p:blipFill>
          <a:blip r:embed="rId3"/>
          <a:stretch/>
        </p:blipFill>
        <p:spPr>
          <a:xfrm>
            <a:off x="1150920" y="27783000"/>
            <a:ext cx="1735560" cy="1616760"/>
          </a:xfrm>
          <a:prstGeom prst="rect">
            <a:avLst/>
          </a:prstGeom>
          <a:ln>
            <a:noFill/>
          </a:ln>
        </p:spPr>
      </p:pic>
      <p:sp>
        <p:nvSpPr>
          <p:cNvPr id="3" name="Line 2"/>
          <p:cNvSpPr/>
          <p:nvPr/>
        </p:nvSpPr>
        <p:spPr>
          <a:xfrm>
            <a:off x="14869800" y="27779400"/>
            <a:ext cx="26679600" cy="0"/>
          </a:xfrm>
          <a:prstGeom prst="line">
            <a:avLst/>
          </a:prstGeom>
          <a:ln w="25560">
            <a:solidFill>
              <a:schemeClr val="accent1"/>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Grafik 1" descr=""/>
          <p:cNvPicPr/>
          <p:nvPr/>
        </p:nvPicPr>
        <p:blipFill>
          <a:blip r:embed="rId1"/>
          <a:stretch/>
        </p:blipFill>
        <p:spPr>
          <a:xfrm>
            <a:off x="30922920" y="18745920"/>
            <a:ext cx="11080800" cy="3744720"/>
          </a:xfrm>
          <a:prstGeom prst="rect">
            <a:avLst/>
          </a:prstGeom>
          <a:ln>
            <a:noFill/>
          </a:ln>
        </p:spPr>
      </p:pic>
      <p:sp>
        <p:nvSpPr>
          <p:cNvPr id="47" name="CustomShape 1"/>
          <p:cNvSpPr/>
          <p:nvPr/>
        </p:nvSpPr>
        <p:spPr>
          <a:xfrm>
            <a:off x="1130400" y="4626720"/>
            <a:ext cx="41083200" cy="1511640"/>
          </a:xfrm>
          <a:prstGeom prst="rect">
            <a:avLst/>
          </a:prstGeom>
          <a:noFill/>
          <a:ln>
            <a:noFill/>
          </a:ln>
        </p:spPr>
        <p:style>
          <a:lnRef idx="0"/>
          <a:fillRef idx="0"/>
          <a:effectRef idx="0"/>
          <a:fontRef idx="minor"/>
        </p:style>
        <p:txBody>
          <a:bodyPr lIns="0" rIns="0" tIns="0" bIns="0">
            <a:noAutofit/>
          </a:bodyPr>
          <a:p>
            <a:pPr>
              <a:lnSpc>
                <a:spcPct val="100000"/>
              </a:lnSpc>
            </a:pPr>
            <a:r>
              <a:rPr b="0" i="1" lang="de-DE" sz="9000" spc="-1" strike="noStrike">
                <a:solidFill>
                  <a:srgbClr val="2d4b9b"/>
                </a:solidFill>
                <a:latin typeface="Arial"/>
                <a:ea typeface="DejaVu Sans"/>
              </a:rPr>
              <a:t>IN23D-0901 - Addressing the ‘R’ of the FAIR Data Principles with BUFR</a:t>
            </a:r>
            <a:endParaRPr b="0" lang="de-DE" sz="9000" spc="-1" strike="noStrike">
              <a:latin typeface="Arial"/>
            </a:endParaRPr>
          </a:p>
        </p:txBody>
      </p:sp>
      <p:sp>
        <p:nvSpPr>
          <p:cNvPr id="48" name="CustomShape 2"/>
          <p:cNvSpPr/>
          <p:nvPr/>
        </p:nvSpPr>
        <p:spPr>
          <a:xfrm>
            <a:off x="1206360" y="6355080"/>
            <a:ext cx="33536520" cy="1006920"/>
          </a:xfrm>
          <a:prstGeom prst="rect">
            <a:avLst/>
          </a:prstGeom>
          <a:noFill/>
          <a:ln>
            <a:noFill/>
          </a:ln>
        </p:spPr>
        <p:style>
          <a:lnRef idx="0"/>
          <a:fillRef idx="0"/>
          <a:effectRef idx="0"/>
          <a:fontRef idx="minor"/>
        </p:style>
        <p:txBody>
          <a:bodyPr lIns="0" rIns="0" tIns="0" bIns="0">
            <a:noAutofit/>
          </a:bodyPr>
          <a:p>
            <a:pPr>
              <a:lnSpc>
                <a:spcPct val="100000"/>
              </a:lnSpc>
            </a:pPr>
            <a:r>
              <a:rPr b="1" lang="de-DE" sz="5600" spc="-1" strike="noStrike">
                <a:solidFill>
                  <a:srgbClr val="000000"/>
                </a:solidFill>
                <a:latin typeface="Arial"/>
                <a:ea typeface="DejaVu Sans"/>
              </a:rPr>
              <a:t>Markus Heene, Deutscher Wetterdienst (DWD)</a:t>
            </a:r>
            <a:endParaRPr b="0" lang="de-DE" sz="5600" spc="-1" strike="noStrike">
              <a:latin typeface="Arial"/>
            </a:endParaRPr>
          </a:p>
        </p:txBody>
      </p:sp>
      <p:sp>
        <p:nvSpPr>
          <p:cNvPr id="49" name="CustomShape 3"/>
          <p:cNvSpPr/>
          <p:nvPr/>
        </p:nvSpPr>
        <p:spPr>
          <a:xfrm>
            <a:off x="14828760" y="27914760"/>
            <a:ext cx="20211120" cy="1522800"/>
          </a:xfrm>
          <a:prstGeom prst="rect">
            <a:avLst/>
          </a:prstGeom>
          <a:noFill/>
          <a:ln>
            <a:noFill/>
          </a:ln>
        </p:spPr>
        <p:style>
          <a:lnRef idx="0"/>
          <a:fillRef idx="0"/>
          <a:effectRef idx="0"/>
          <a:fontRef idx="minor"/>
        </p:style>
        <p:txBody>
          <a:bodyPr lIns="0" rIns="0" tIns="0" bIns="0">
            <a:noAutofit/>
          </a:bodyPr>
          <a:p>
            <a:pPr>
              <a:lnSpc>
                <a:spcPct val="100000"/>
              </a:lnSpc>
            </a:pPr>
            <a:r>
              <a:rPr b="1" lang="de-DE" sz="4200" spc="12" strike="noStrike">
                <a:solidFill>
                  <a:srgbClr val="000000"/>
                </a:solidFill>
                <a:latin typeface="Arial"/>
                <a:ea typeface="DejaVu Sans"/>
              </a:rPr>
              <a:t>Abteilung TI 1 Systeme und Betrieb, Referat TI 12 Datenmanagement</a:t>
            </a:r>
            <a:endParaRPr b="0" lang="de-DE" sz="4200" spc="-1" strike="noStrike">
              <a:latin typeface="Arial"/>
            </a:endParaRPr>
          </a:p>
          <a:p>
            <a:pPr>
              <a:lnSpc>
                <a:spcPct val="100000"/>
              </a:lnSpc>
            </a:pPr>
            <a:r>
              <a:rPr b="1" lang="de-DE" sz="4200" spc="12" strike="noStrike">
                <a:solidFill>
                  <a:srgbClr val="000000"/>
                </a:solidFill>
                <a:latin typeface="Arial"/>
                <a:ea typeface="DejaVu Sans"/>
              </a:rPr>
              <a:t>Contact: Markus Heene, markus.heene@dwd.de </a:t>
            </a:r>
            <a:endParaRPr b="0" lang="de-DE" sz="4200" spc="-1" strike="noStrike">
              <a:latin typeface="Arial"/>
            </a:endParaRPr>
          </a:p>
        </p:txBody>
      </p:sp>
      <p:sp>
        <p:nvSpPr>
          <p:cNvPr id="50" name="CustomShape 4"/>
          <p:cNvSpPr/>
          <p:nvPr/>
        </p:nvSpPr>
        <p:spPr>
          <a:xfrm>
            <a:off x="14491440" y="9379080"/>
            <a:ext cx="7088040" cy="6788520"/>
          </a:xfrm>
          <a:prstGeom prst="rect">
            <a:avLst/>
          </a:prstGeom>
          <a:noFill/>
          <a:ln>
            <a:noFill/>
          </a:ln>
        </p:spPr>
        <p:style>
          <a:lnRef idx="0"/>
          <a:fillRef idx="0"/>
          <a:effectRef idx="0"/>
          <a:fontRef idx="minor"/>
        </p:style>
        <p:txBody>
          <a:bodyPr lIns="0" rIns="0" tIns="0" bIns="0">
            <a:noAutofit/>
          </a:bodyPr>
          <a:p>
            <a:pPr>
              <a:lnSpc>
                <a:spcPts val="5400"/>
              </a:lnSpc>
            </a:pPr>
            <a:endParaRPr b="0" lang="de-DE" sz="1800" spc="-1" strike="noStrike">
              <a:latin typeface="Arial"/>
            </a:endParaRPr>
          </a:p>
          <a:p>
            <a:pPr>
              <a:lnSpc>
                <a:spcPts val="5400"/>
              </a:lnSpc>
            </a:pPr>
            <a:endParaRPr b="0" lang="de-DE" sz="1800" spc="-1" strike="noStrike">
              <a:latin typeface="Arial"/>
            </a:endParaRPr>
          </a:p>
        </p:txBody>
      </p:sp>
      <p:sp>
        <p:nvSpPr>
          <p:cNvPr id="51" name="CustomShape 5"/>
          <p:cNvSpPr/>
          <p:nvPr/>
        </p:nvSpPr>
        <p:spPr>
          <a:xfrm>
            <a:off x="7416000" y="7848000"/>
            <a:ext cx="6263640" cy="712728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Message Decoding</a:t>
            </a:r>
            <a:endParaRPr b="0" lang="de-DE" sz="4300" spc="-1" strike="noStrike">
              <a:latin typeface="Arial"/>
            </a:endParaRPr>
          </a:p>
          <a:p>
            <a:pPr>
              <a:lnSpc>
                <a:spcPts val="3600"/>
              </a:lnSpc>
            </a:pPr>
            <a:r>
              <a:rPr b="0" lang="de-DE" sz="2600" spc="-1" strike="noStrike">
                <a:solidFill>
                  <a:srgbClr val="000000"/>
                </a:solidFill>
                <a:latin typeface="Arial"/>
                <a:ea typeface="DejaVu Sans"/>
              </a:rPr>
              <a:t>DWD collects in its role as GISC all global available observations and measurements intended for global exchange and additional data from other networks. These data are encoded in different formats. In a first step all these different formats are processed by our decoding system. The software decodes the different formats and than maps the entities onto internal harmonized BUFR templates. The resulting BUFR is used for storage and further processing. Figure 1 shows this process for synoptic messages. You will likely find similar processes in all centers which run a global model. </a:t>
            </a:r>
            <a:endParaRPr b="0" lang="de-DE" sz="2600" spc="-1" strike="noStrike">
              <a:latin typeface="Arial"/>
            </a:endParaRPr>
          </a:p>
        </p:txBody>
      </p:sp>
      <p:sp>
        <p:nvSpPr>
          <p:cNvPr id="52" name="CustomShape 6"/>
          <p:cNvSpPr/>
          <p:nvPr/>
        </p:nvSpPr>
        <p:spPr>
          <a:xfrm>
            <a:off x="14272200" y="7795800"/>
            <a:ext cx="5605920" cy="756576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Complexity Reduction</a:t>
            </a:r>
            <a:endParaRPr b="0" lang="de-DE" sz="4300" spc="-1" strike="noStrike">
              <a:latin typeface="Arial"/>
            </a:endParaRPr>
          </a:p>
          <a:p>
            <a:pPr>
              <a:lnSpc>
                <a:spcPts val="3600"/>
              </a:lnSpc>
            </a:pPr>
            <a:r>
              <a:rPr b="0" lang="de-DE" sz="2600" spc="-1" strike="noStrike">
                <a:solidFill>
                  <a:srgbClr val="000000"/>
                </a:solidFill>
                <a:latin typeface="Arial"/>
                <a:ea typeface="DejaVu Sans"/>
              </a:rPr>
              <a:t>The previous step reduces the complexity of the succeeding steps. Each of the following processes needs only to decode the relevant harmonized BUFR template(s) and not the full variety of all incoming formats.</a:t>
            </a:r>
            <a:endParaRPr b="0" lang="de-DE" sz="2600" spc="-1" strike="noStrike">
              <a:latin typeface="Arial"/>
            </a:endParaRPr>
          </a:p>
          <a:p>
            <a:pPr>
              <a:lnSpc>
                <a:spcPts val="3600"/>
              </a:lnSpc>
            </a:pPr>
            <a:r>
              <a:rPr b="0" lang="de-DE" sz="2600" spc="-1" strike="noStrike">
                <a:solidFill>
                  <a:srgbClr val="000000"/>
                </a:solidFill>
                <a:latin typeface="Arial"/>
                <a:ea typeface="DejaVu Sans"/>
              </a:rPr>
              <a:t>In addition it reduces the number of decoding software we need to provide and maintain (in particular for historical formats).</a:t>
            </a:r>
            <a:endParaRPr b="0" lang="de-DE" sz="2600" spc="-1" strike="noStrike">
              <a:latin typeface="Arial"/>
            </a:endParaRPr>
          </a:p>
          <a:p>
            <a:pPr>
              <a:lnSpc>
                <a:spcPts val="3600"/>
              </a:lnSpc>
            </a:pPr>
            <a:r>
              <a:rPr b="0" lang="de-DE" sz="2600" spc="-1" strike="noStrike">
                <a:solidFill>
                  <a:srgbClr val="000000"/>
                </a:solidFill>
                <a:latin typeface="Arial"/>
                <a:ea typeface="DejaVu Sans"/>
              </a:rPr>
              <a:t>Furthermore the likelihood of misinter-pretation is significant reduced due to the precise description of the elements in the BUFR tables.</a:t>
            </a: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pic>
        <p:nvPicPr>
          <p:cNvPr id="53" name="Grafik 6" descr=""/>
          <p:cNvPicPr/>
          <p:nvPr/>
        </p:nvPicPr>
        <p:blipFill>
          <a:blip r:embed="rId2"/>
          <a:stretch/>
        </p:blipFill>
        <p:spPr>
          <a:xfrm>
            <a:off x="11495160" y="21305520"/>
            <a:ext cx="7729200" cy="5577480"/>
          </a:xfrm>
          <a:prstGeom prst="rect">
            <a:avLst/>
          </a:prstGeom>
          <a:ln>
            <a:noFill/>
          </a:ln>
        </p:spPr>
      </p:pic>
      <p:sp>
        <p:nvSpPr>
          <p:cNvPr id="54" name="CustomShape 7"/>
          <p:cNvSpPr/>
          <p:nvPr/>
        </p:nvSpPr>
        <p:spPr>
          <a:xfrm>
            <a:off x="1201320" y="21089880"/>
            <a:ext cx="11975760" cy="349920"/>
          </a:xfrm>
          <a:prstGeom prst="rect">
            <a:avLst/>
          </a:prstGeom>
          <a:noFill/>
          <a:ln>
            <a:noFill/>
          </a:ln>
        </p:spPr>
        <p:style>
          <a:lnRef idx="0"/>
          <a:fillRef idx="0"/>
          <a:effectRef idx="0"/>
          <a:fontRef idx="minor"/>
        </p:style>
        <p:txBody>
          <a:bodyPr lIns="0" rIns="0" tIns="0" bIns="0">
            <a:noAutofit/>
          </a:bodyPr>
          <a:p>
            <a:pPr>
              <a:lnSpc>
                <a:spcPts val="2701"/>
              </a:lnSpc>
            </a:pPr>
            <a:r>
              <a:rPr b="0" i="1" lang="de-DE" sz="2000" spc="-1" strike="noStrike">
                <a:solidFill>
                  <a:srgbClr val="7f7f7f"/>
                </a:solidFill>
                <a:latin typeface="Arial"/>
                <a:ea typeface="DejaVu Sans"/>
              </a:rPr>
              <a:t>Figure 1: Schematic overview of the collection and processing of synoptic observations</a:t>
            </a:r>
            <a:endParaRPr b="0" lang="de-DE" sz="2000" spc="-1" strike="noStrike">
              <a:latin typeface="Arial"/>
            </a:endParaRPr>
          </a:p>
          <a:p>
            <a:pPr>
              <a:lnSpc>
                <a:spcPts val="2701"/>
              </a:lnSpc>
            </a:pPr>
            <a:endParaRPr b="0" lang="de-DE" sz="2000" spc="-1" strike="noStrike">
              <a:latin typeface="Arial"/>
            </a:endParaRPr>
          </a:p>
        </p:txBody>
      </p:sp>
      <p:sp>
        <p:nvSpPr>
          <p:cNvPr id="55" name="CustomShape 8"/>
          <p:cNvSpPr/>
          <p:nvPr/>
        </p:nvSpPr>
        <p:spPr>
          <a:xfrm>
            <a:off x="11490480" y="26948880"/>
            <a:ext cx="7598160" cy="708480"/>
          </a:xfrm>
          <a:prstGeom prst="rect">
            <a:avLst/>
          </a:prstGeom>
          <a:noFill/>
          <a:ln>
            <a:noFill/>
          </a:ln>
        </p:spPr>
        <p:style>
          <a:lnRef idx="0"/>
          <a:fillRef idx="0"/>
          <a:effectRef idx="0"/>
          <a:fontRef idx="minor"/>
        </p:style>
        <p:txBody>
          <a:bodyPr lIns="0" rIns="0" tIns="0" bIns="0">
            <a:noAutofit/>
          </a:bodyPr>
          <a:p>
            <a:pPr>
              <a:lnSpc>
                <a:spcPts val="2701"/>
              </a:lnSpc>
            </a:pPr>
            <a:r>
              <a:rPr b="0" i="1" lang="de-DE" sz="2000" spc="-1" strike="noStrike">
                <a:solidFill>
                  <a:srgbClr val="7f7f7f"/>
                </a:solidFill>
                <a:latin typeface="Arial"/>
                <a:ea typeface="DejaVu Sans"/>
              </a:rPr>
              <a:t>Figure 2: Schematic overview of the data storage process</a:t>
            </a:r>
            <a:endParaRPr b="0" lang="de-DE" sz="2000" spc="-1" strike="noStrike">
              <a:latin typeface="Arial"/>
            </a:endParaRPr>
          </a:p>
          <a:p>
            <a:pPr>
              <a:lnSpc>
                <a:spcPts val="2701"/>
              </a:lnSpc>
            </a:pPr>
            <a:endParaRPr b="0" lang="de-DE" sz="2000" spc="-1" strike="noStrike">
              <a:latin typeface="Arial"/>
            </a:endParaRPr>
          </a:p>
        </p:txBody>
      </p:sp>
      <p:sp>
        <p:nvSpPr>
          <p:cNvPr id="56" name="CustomShape 9"/>
          <p:cNvSpPr/>
          <p:nvPr/>
        </p:nvSpPr>
        <p:spPr>
          <a:xfrm>
            <a:off x="1205280" y="21992400"/>
            <a:ext cx="9875160" cy="550548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BUFR as an archive format</a:t>
            </a:r>
            <a:endParaRPr b="0" lang="de-DE" sz="4300" spc="-1" strike="noStrike">
              <a:latin typeface="Arial"/>
            </a:endParaRPr>
          </a:p>
          <a:p>
            <a:pPr>
              <a:lnSpc>
                <a:spcPts val="3600"/>
              </a:lnSpc>
            </a:pPr>
            <a:r>
              <a:rPr b="0" lang="de-DE" sz="2600" spc="-1" strike="noStrike">
                <a:solidFill>
                  <a:srgbClr val="000000"/>
                </a:solidFill>
                <a:latin typeface="Arial"/>
                <a:ea typeface="Microsoft YaHei"/>
              </a:rPr>
              <a:t>DWD maintains an „eternal“ memory of all observations and measurements. All these data are stored in a relational database. An ETL process decodes the BUFR and loads the values into the appropriated tables. While the latter database is mainly used by climatologist the Data Management System is mainly used by the numerical weather prediction (NWP). Figure 2 shows the schematic overview of the data storage process</a:t>
            </a:r>
            <a:r>
              <a:rPr b="0" lang="de-DE" sz="2600" spc="-1" strike="noStrike">
                <a:solidFill>
                  <a:srgbClr val="000000"/>
                </a:solidFill>
                <a:latin typeface="Arial"/>
                <a:ea typeface="DejaVu Sans"/>
              </a:rPr>
              <a:t>.</a:t>
            </a:r>
            <a:endParaRPr b="0" lang="de-DE" sz="2600" spc="-1" strike="noStrike">
              <a:latin typeface="Arial"/>
            </a:endParaRPr>
          </a:p>
          <a:p>
            <a:pPr>
              <a:lnSpc>
                <a:spcPts val="3600"/>
              </a:lnSpc>
            </a:pPr>
            <a:endParaRPr b="0" lang="de-DE" sz="2600" spc="-1" strike="noStrike">
              <a:latin typeface="Arial"/>
            </a:endParaRPr>
          </a:p>
          <a:p>
            <a:pPr>
              <a:lnSpc>
                <a:spcPts val="3600"/>
              </a:lnSpc>
            </a:pPr>
            <a:r>
              <a:rPr b="0" lang="de-DE" sz="2600" spc="-1" strike="noStrike">
                <a:solidFill>
                  <a:srgbClr val="000000"/>
                </a:solidFill>
                <a:latin typeface="Arial"/>
                <a:ea typeface="DejaVu Sans"/>
              </a:rPr>
              <a:t>In our case we use BUFR as an uniform transport and storage format.  </a:t>
            </a: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sp>
        <p:nvSpPr>
          <p:cNvPr id="57" name="CustomShape 10"/>
          <p:cNvSpPr/>
          <p:nvPr/>
        </p:nvSpPr>
        <p:spPr>
          <a:xfrm>
            <a:off x="20562120" y="14680080"/>
            <a:ext cx="21298680" cy="248616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BUFR Grammar – Implementation</a:t>
            </a:r>
            <a:r>
              <a:rPr b="1" lang="de-DE" sz="4300" spc="-1" strike="noStrike">
                <a:solidFill>
                  <a:srgbClr val="000000"/>
                </a:solidFill>
                <a:latin typeface="Arial"/>
                <a:ea typeface="DejaVu Sans"/>
              </a:rPr>
              <a:t> </a:t>
            </a:r>
            <a:endParaRPr b="0" lang="de-DE" sz="4300" spc="-1" strike="noStrike">
              <a:latin typeface="Arial"/>
            </a:endParaRPr>
          </a:p>
          <a:p>
            <a:pPr>
              <a:lnSpc>
                <a:spcPts val="3600"/>
              </a:lnSpc>
            </a:pPr>
            <a:r>
              <a:rPr b="0" lang="de-DE" sz="2600" spc="-1" strike="noStrike">
                <a:solidFill>
                  <a:srgbClr val="000000"/>
                </a:solidFill>
                <a:latin typeface="Arial"/>
                <a:ea typeface="Microsoft YaHei"/>
              </a:rPr>
              <a:t>Looking from a different perspective the rules as a whole can be interpreted as a language. This language is a set of valid sentences, and sen-tences are composed of phrases and clauses. Hereby a sentence structure follows a grammar.</a:t>
            </a:r>
            <a:r>
              <a:rPr b="0" lang="de-DE" sz="1800" spc="-1" strike="noStrike">
                <a:solidFill>
                  <a:srgbClr val="000000"/>
                </a:solidFill>
                <a:latin typeface="Arial"/>
                <a:ea typeface="DejaVu Sans"/>
              </a:rPr>
              <a:t> </a:t>
            </a:r>
            <a:r>
              <a:rPr b="0" lang="de-DE" sz="2600" spc="-1" strike="noStrike">
                <a:solidFill>
                  <a:srgbClr val="000000"/>
                </a:solidFill>
                <a:latin typeface="Arial"/>
                <a:ea typeface="Microsoft YaHei"/>
              </a:rPr>
              <a:t>In our case the descriptors represent the phrases and clauses. </a:t>
            </a:r>
            <a:r>
              <a:rPr b="0" lang="de-DE" sz="2600" spc="-1" strike="noStrike">
                <a:solidFill>
                  <a:srgbClr val="000000"/>
                </a:solidFill>
                <a:latin typeface="Arial"/>
                <a:ea typeface="DejaVu Sans"/>
              </a:rPr>
              <a:t>The following sequence of descriptors is a valid sentence: 3 10 014 2 22 000 2 36 000 1 01 103 0 31 031 0 01 031. The rules for applying and combining the descriptors are our grammar. Additional rules for the replication descriptors are implemented as listener pattern.</a:t>
            </a:r>
            <a:endParaRPr b="0" lang="de-DE" sz="2600" spc="-1" strike="noStrike">
              <a:latin typeface="Arial"/>
            </a:endParaRPr>
          </a:p>
          <a:p>
            <a:pPr>
              <a:lnSpc>
                <a:spcPts val="3600"/>
              </a:lnSpc>
            </a:pPr>
            <a:endParaRPr b="0" lang="de-DE" sz="2600" spc="-1" strike="noStrike">
              <a:latin typeface="Arial"/>
            </a:endParaRPr>
          </a:p>
          <a:p>
            <a:pPr>
              <a:lnSpc>
                <a:spcPts val="3600"/>
              </a:lnSpc>
            </a:pPr>
            <a:endParaRPr b="0" lang="de-DE" sz="2600" spc="-1" strike="noStrike">
              <a:latin typeface="Arial"/>
            </a:endParaRPr>
          </a:p>
        </p:txBody>
      </p:sp>
      <p:pic>
        <p:nvPicPr>
          <p:cNvPr id="58" name="Grafik 2" descr=""/>
          <p:cNvPicPr/>
          <p:nvPr/>
        </p:nvPicPr>
        <p:blipFill>
          <a:blip r:embed="rId3"/>
          <a:stretch/>
        </p:blipFill>
        <p:spPr>
          <a:xfrm>
            <a:off x="34418160" y="7329600"/>
            <a:ext cx="7226640" cy="6126120"/>
          </a:xfrm>
          <a:prstGeom prst="rect">
            <a:avLst/>
          </a:prstGeom>
          <a:ln>
            <a:noFill/>
          </a:ln>
        </p:spPr>
      </p:pic>
      <p:sp>
        <p:nvSpPr>
          <p:cNvPr id="59" name="CustomShape 11"/>
          <p:cNvSpPr/>
          <p:nvPr/>
        </p:nvSpPr>
        <p:spPr>
          <a:xfrm>
            <a:off x="20549160" y="22903560"/>
            <a:ext cx="21110760" cy="2069640"/>
          </a:xfrm>
          <a:prstGeom prst="rect">
            <a:avLst/>
          </a:prstGeom>
          <a:noFill/>
          <a:ln>
            <a:noFill/>
          </a:ln>
        </p:spPr>
        <p:style>
          <a:lnRef idx="0"/>
          <a:fillRef idx="0"/>
          <a:effectRef idx="0"/>
          <a:fontRef idx="minor"/>
        </p:style>
        <p:txBody>
          <a:bodyPr lIns="0" rIns="0" tIns="0" bIns="0">
            <a:noAutofit/>
          </a:bodyPr>
          <a:p>
            <a:pPr>
              <a:lnSpc>
                <a:spcPts val="3600"/>
              </a:lnSpc>
            </a:pPr>
            <a:r>
              <a:rPr b="0" lang="de-DE" sz="2600" spc="-1" strike="noStrike">
                <a:solidFill>
                  <a:srgbClr val="000000"/>
                </a:solidFill>
                <a:latin typeface="Arial"/>
                <a:ea typeface="DejaVu Sans"/>
              </a:rPr>
              <a:t>A basic version of a BUFR grammar is available on github</a:t>
            </a:r>
            <a:r>
              <a:rPr b="0" lang="de-DE" sz="2600" spc="-1" strike="noStrike" baseline="30000">
                <a:solidFill>
                  <a:srgbClr val="000000"/>
                </a:solidFill>
                <a:latin typeface="Arial"/>
                <a:ea typeface="DejaVu Sans"/>
              </a:rPr>
              <a:t>1</a:t>
            </a:r>
            <a:r>
              <a:rPr b="0" lang="de-DE" sz="2600" spc="-1" strike="noStrike">
                <a:solidFill>
                  <a:srgbClr val="000000"/>
                </a:solidFill>
                <a:latin typeface="Arial"/>
                <a:ea typeface="DejaVu Sans"/>
              </a:rPr>
              <a:t>. The grammar is formulated in ANTLR</a:t>
            </a:r>
            <a:r>
              <a:rPr b="0" lang="de-DE" sz="2600" spc="-1" strike="noStrike" baseline="30000">
                <a:solidFill>
                  <a:srgbClr val="000000"/>
                </a:solidFill>
                <a:latin typeface="Arial"/>
                <a:ea typeface="DejaVu Sans"/>
              </a:rPr>
              <a:t>2</a:t>
            </a:r>
            <a:r>
              <a:rPr b="0" lang="de-DE" sz="2600" spc="-1" strike="noStrike">
                <a:solidFill>
                  <a:srgbClr val="000000"/>
                </a:solidFill>
                <a:latin typeface="Arial"/>
                <a:ea typeface="DejaVu Sans"/>
              </a:rPr>
              <a:t>. With the help of the grammar a BUFR tem-plate developer can now check her/his template for syntax errors. The BUFR specification is maintained by WMO as a human readable docu-ment while a machine readable grammar does not exists. Furthermore no reference implementation of the BUFR specification exists. Therefore a validation of a BUFR decoder/encoder or an BUFR against the specification isn’t  easy. This step could be simplified with a grammar.</a:t>
            </a:r>
            <a:endParaRPr b="0" lang="de-DE" sz="2600" spc="-1" strike="noStrike">
              <a:latin typeface="Arial"/>
            </a:endParaRPr>
          </a:p>
          <a:p>
            <a:pPr>
              <a:lnSpc>
                <a:spcPts val="3600"/>
              </a:lnSpc>
            </a:pPr>
            <a:endParaRPr b="0" lang="de-DE" sz="2600" spc="-1" strike="noStrike">
              <a:latin typeface="Arial"/>
            </a:endParaRPr>
          </a:p>
          <a:p>
            <a:pPr>
              <a:lnSpc>
                <a:spcPts val="3600"/>
              </a:lnSpc>
            </a:pPr>
            <a:endParaRPr b="0" lang="de-DE" sz="2600" spc="-1" strike="noStrike">
              <a:latin typeface="Arial"/>
            </a:endParaRPr>
          </a:p>
          <a:p>
            <a:pPr>
              <a:lnSpc>
                <a:spcPts val="3600"/>
              </a:lnSpc>
            </a:pPr>
            <a:endParaRPr b="0" lang="de-DE" sz="2600" spc="-1" strike="noStrike">
              <a:latin typeface="Arial"/>
            </a:endParaRPr>
          </a:p>
          <a:p>
            <a:pPr>
              <a:lnSpc>
                <a:spcPts val="3600"/>
              </a:lnSpc>
            </a:pP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sp>
        <p:nvSpPr>
          <p:cNvPr id="60" name="CustomShape 12"/>
          <p:cNvSpPr/>
          <p:nvPr/>
        </p:nvSpPr>
        <p:spPr>
          <a:xfrm>
            <a:off x="20482560" y="6507360"/>
            <a:ext cx="13989960" cy="621684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BUFR Grammar - Introduction</a:t>
            </a:r>
            <a:r>
              <a:rPr b="1" lang="de-DE" sz="4300" spc="-1" strike="noStrike">
                <a:solidFill>
                  <a:srgbClr val="000000"/>
                </a:solidFill>
                <a:latin typeface="Arial"/>
                <a:ea typeface="DejaVu Sans"/>
              </a:rPr>
              <a:t> </a:t>
            </a:r>
            <a:endParaRPr b="0" lang="de-DE" sz="4300" spc="-1" strike="noStrike">
              <a:latin typeface="Arial"/>
            </a:endParaRPr>
          </a:p>
          <a:p>
            <a:pPr>
              <a:lnSpc>
                <a:spcPts val="3600"/>
              </a:lnSpc>
            </a:pPr>
            <a:r>
              <a:rPr b="0" lang="de-DE" sz="2600" spc="-1" strike="noStrike">
                <a:solidFill>
                  <a:srgbClr val="000000"/>
                </a:solidFill>
                <a:latin typeface="Arial"/>
                <a:ea typeface="DejaVu Sans"/>
              </a:rPr>
              <a:t>BUFR consists of sections (see figure 3).</a:t>
            </a:r>
            <a:br/>
            <a:r>
              <a:rPr b="0" lang="de-DE" sz="2600" spc="-1" strike="noStrike">
                <a:solidFill>
                  <a:srgbClr val="000000"/>
                </a:solidFill>
                <a:latin typeface="Arial"/>
                <a:ea typeface="DejaVu Sans"/>
              </a:rPr>
              <a:t>Section 3 “Data description section” is the blue print for Section 4 “Data section”. Section 3 consists of descriptors. A descriptor contains 3 parts: F (2 bits), X (6 bits) and Y (8 bits).</a:t>
            </a:r>
            <a:br/>
            <a:r>
              <a:rPr b="0" lang="de-DE" sz="2600" spc="-1" strike="noStrike">
                <a:solidFill>
                  <a:srgbClr val="000000"/>
                </a:solidFill>
                <a:latin typeface="Arial"/>
                <a:ea typeface="DejaVu Sans"/>
              </a:rPr>
              <a:t>F = 0 is the "element descriptor" which defines a single data item (temperature, pressure, humidity, ...)</a:t>
            </a:r>
            <a:br/>
            <a:r>
              <a:rPr b="0" lang="de-DE" sz="2600" spc="-1" strike="noStrike">
                <a:solidFill>
                  <a:srgbClr val="000000"/>
                </a:solidFill>
                <a:latin typeface="Arial"/>
                <a:ea typeface="DejaVu Sans"/>
              </a:rPr>
              <a:t>F = 1 is the "replication descriptor". In this case X indicates the number of descriptors to be repeated, and Y the total number of replications. For Y = 0 we call the descriptor "delayed replication descriptor" and the number of replications is encoded in the data section with the so called "delayed descriptor replication factor" e.g. 0 31 000, 0 31 001, ...</a:t>
            </a:r>
            <a:br/>
            <a:r>
              <a:rPr b="0" lang="de-DE" sz="2600" spc="-1" strike="noStrike">
                <a:solidFill>
                  <a:srgbClr val="000000"/>
                </a:solidFill>
                <a:latin typeface="Arial"/>
                <a:ea typeface="DejaVu Sans"/>
              </a:rPr>
              <a:t>F = 2 is the "operator descriptor".</a:t>
            </a:r>
            <a:br/>
            <a:r>
              <a:rPr b="0" lang="de-DE" sz="2600" spc="-1" strike="noStrike">
                <a:solidFill>
                  <a:srgbClr val="000000"/>
                </a:solidFill>
                <a:latin typeface="Arial"/>
                <a:ea typeface="DejaVu Sans"/>
              </a:rPr>
              <a:t>F = 3 is the "sequence descriptor". A sequence descriptor defines a list of element descriptors, replication descriptors, operator descriptors and/or sequence descriptors. </a:t>
            </a:r>
            <a:br/>
            <a:endParaRPr b="0" lang="de-DE" sz="2600" spc="-1" strike="noStrike">
              <a:latin typeface="Arial"/>
            </a:endParaRPr>
          </a:p>
          <a:p>
            <a:pPr>
              <a:lnSpc>
                <a:spcPts val="3600"/>
              </a:lnSpc>
            </a:pPr>
            <a:r>
              <a:rPr b="0" lang="de-DE" sz="2600" spc="-1" strike="noStrike">
                <a:solidFill>
                  <a:srgbClr val="000000"/>
                </a:solidFill>
                <a:latin typeface="Arial"/>
                <a:ea typeface="DejaVu Sans"/>
              </a:rPr>
              <a:t>For the construction of Section 3 with the 4 types of descriptors (element, replication, operator and sequence descriptor) described above certain rules apply. The rules are described in detail in the Manual on Codes starting at regulations 94.1 and following.</a:t>
            </a:r>
            <a:endParaRPr b="0" lang="de-DE" sz="2600" spc="-1" strike="noStrike">
              <a:latin typeface="Arial"/>
            </a:endParaRPr>
          </a:p>
        </p:txBody>
      </p:sp>
      <p:sp>
        <p:nvSpPr>
          <p:cNvPr id="61" name="CustomShape 13"/>
          <p:cNvSpPr/>
          <p:nvPr/>
        </p:nvSpPr>
        <p:spPr>
          <a:xfrm>
            <a:off x="20699280" y="22289040"/>
            <a:ext cx="12892680" cy="349920"/>
          </a:xfrm>
          <a:prstGeom prst="rect">
            <a:avLst/>
          </a:prstGeom>
          <a:noFill/>
          <a:ln>
            <a:noFill/>
          </a:ln>
        </p:spPr>
        <p:style>
          <a:lnRef idx="0"/>
          <a:fillRef idx="0"/>
          <a:effectRef idx="0"/>
          <a:fontRef idx="minor"/>
        </p:style>
        <p:txBody>
          <a:bodyPr lIns="0" rIns="0" tIns="0" bIns="0">
            <a:noAutofit/>
          </a:bodyPr>
          <a:p>
            <a:pPr>
              <a:lnSpc>
                <a:spcPts val="2701"/>
              </a:lnSpc>
            </a:pPr>
            <a:r>
              <a:rPr b="0" i="1" lang="de-DE" sz="2000" spc="-1" strike="noStrike">
                <a:solidFill>
                  <a:srgbClr val="7f7f7f"/>
                </a:solidFill>
                <a:latin typeface="Arial"/>
                <a:ea typeface="DejaVu Sans"/>
              </a:rPr>
              <a:t>Figure 5: Basic data flow of a language recognizer</a:t>
            </a:r>
            <a:endParaRPr b="0" lang="de-DE" sz="2000" spc="-1" strike="noStrike">
              <a:latin typeface="Arial"/>
            </a:endParaRPr>
          </a:p>
          <a:p>
            <a:pPr>
              <a:lnSpc>
                <a:spcPts val="2701"/>
              </a:lnSpc>
            </a:pPr>
            <a:endParaRPr b="0" lang="de-DE" sz="2000" spc="-1" strike="noStrike">
              <a:latin typeface="Arial"/>
            </a:endParaRPr>
          </a:p>
        </p:txBody>
      </p:sp>
      <p:sp>
        <p:nvSpPr>
          <p:cNvPr id="62" name="CustomShape 14"/>
          <p:cNvSpPr/>
          <p:nvPr/>
        </p:nvSpPr>
        <p:spPr>
          <a:xfrm>
            <a:off x="34669440" y="13321440"/>
            <a:ext cx="3479760" cy="745560"/>
          </a:xfrm>
          <a:prstGeom prst="rect">
            <a:avLst/>
          </a:prstGeom>
          <a:noFill/>
          <a:ln>
            <a:noFill/>
          </a:ln>
        </p:spPr>
        <p:style>
          <a:lnRef idx="0"/>
          <a:fillRef idx="0"/>
          <a:effectRef idx="0"/>
          <a:fontRef idx="minor"/>
        </p:style>
        <p:txBody>
          <a:bodyPr lIns="0" rIns="0" tIns="0" bIns="0">
            <a:noAutofit/>
          </a:bodyPr>
          <a:p>
            <a:pPr>
              <a:lnSpc>
                <a:spcPts val="2701"/>
              </a:lnSpc>
            </a:pPr>
            <a:r>
              <a:rPr b="0" i="1" lang="de-DE" sz="2000" spc="-1" strike="noStrike">
                <a:solidFill>
                  <a:srgbClr val="7f7f7f"/>
                </a:solidFill>
                <a:latin typeface="Arial"/>
                <a:ea typeface="DejaVu Sans"/>
              </a:rPr>
              <a:t>Figure 3: BUFR sections</a:t>
            </a:r>
            <a:endParaRPr b="0" lang="de-DE" sz="2000" spc="-1" strike="noStrike">
              <a:latin typeface="Arial"/>
            </a:endParaRPr>
          </a:p>
          <a:p>
            <a:pPr>
              <a:lnSpc>
                <a:spcPts val="2701"/>
              </a:lnSpc>
            </a:pPr>
            <a:endParaRPr b="0" lang="de-DE" sz="2000" spc="-1" strike="noStrike">
              <a:latin typeface="Arial"/>
            </a:endParaRPr>
          </a:p>
        </p:txBody>
      </p:sp>
      <p:sp>
        <p:nvSpPr>
          <p:cNvPr id="63" name="CustomShape 15"/>
          <p:cNvSpPr/>
          <p:nvPr/>
        </p:nvSpPr>
        <p:spPr>
          <a:xfrm>
            <a:off x="12547440" y="23425200"/>
            <a:ext cx="6334560" cy="3955320"/>
          </a:xfrm>
          <a:prstGeom prst="rect">
            <a:avLst/>
          </a:prstGeom>
          <a:noFill/>
          <a:ln>
            <a:noFill/>
          </a:ln>
        </p:spPr>
        <p:style>
          <a:lnRef idx="0"/>
          <a:fillRef idx="0"/>
          <a:effectRef idx="0"/>
          <a:fontRef idx="minor"/>
        </p:style>
        <p:txBody>
          <a:bodyPr lIns="0" rIns="0" tIns="0" bIns="0">
            <a:noAutofit/>
          </a:bodyPr>
          <a:p>
            <a:pPr>
              <a:lnSpc>
                <a:spcPts val="3600"/>
              </a:lnSpc>
            </a:pPr>
            <a:r>
              <a:rPr b="0" lang="de-DE" sz="2600" spc="-1" strike="noStrike">
                <a:solidFill>
                  <a:srgbClr val="000000"/>
                </a:solidFill>
                <a:latin typeface="Arial"/>
                <a:ea typeface="DejaVu Sans"/>
              </a:rPr>
              <a:t>  </a:t>
            </a:r>
            <a:endParaRPr b="0" lang="de-DE" sz="2600" spc="-1" strike="noStrike">
              <a:latin typeface="Arial"/>
            </a:endParaRPr>
          </a:p>
          <a:p>
            <a:pPr>
              <a:lnSpc>
                <a:spcPts val="3600"/>
              </a:lnSpc>
            </a:pP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sp>
        <p:nvSpPr>
          <p:cNvPr id="64" name="CustomShape 16"/>
          <p:cNvSpPr/>
          <p:nvPr/>
        </p:nvSpPr>
        <p:spPr>
          <a:xfrm>
            <a:off x="20709360" y="18694800"/>
            <a:ext cx="7772040" cy="487800"/>
          </a:xfrm>
          <a:prstGeom prst="rect">
            <a:avLst/>
          </a:prstGeom>
          <a:noFill/>
          <a:ln>
            <a:noFill/>
          </a:ln>
        </p:spPr>
        <p:style>
          <a:lnRef idx="0"/>
          <a:fillRef idx="0"/>
          <a:effectRef idx="0"/>
          <a:fontRef idx="minor"/>
        </p:style>
        <p:txBody>
          <a:bodyPr lIns="0" rIns="0" tIns="0" bIns="0">
            <a:noAutofit/>
          </a:bodyPr>
          <a:p>
            <a:pPr>
              <a:lnSpc>
                <a:spcPts val="2701"/>
              </a:lnSpc>
            </a:pPr>
            <a:r>
              <a:rPr b="0" i="1" lang="de-DE" sz="2000" spc="-1" strike="noStrike">
                <a:solidFill>
                  <a:srgbClr val="7f7f7f"/>
                </a:solidFill>
                <a:latin typeface="Arial"/>
                <a:ea typeface="DejaVu Sans"/>
              </a:rPr>
              <a:t>Figure 4: Railroad diagram for „operator descriptor expr“</a:t>
            </a:r>
            <a:endParaRPr b="0" lang="de-DE" sz="2000" spc="-1" strike="noStrike">
              <a:latin typeface="Arial"/>
            </a:endParaRPr>
          </a:p>
          <a:p>
            <a:pPr>
              <a:lnSpc>
                <a:spcPts val="2701"/>
              </a:lnSpc>
            </a:pPr>
            <a:endParaRPr b="0" lang="de-DE" sz="2000" spc="-1" strike="noStrike">
              <a:latin typeface="Arial"/>
            </a:endParaRPr>
          </a:p>
        </p:txBody>
      </p:sp>
      <p:sp>
        <p:nvSpPr>
          <p:cNvPr id="65" name="CustomShape 17"/>
          <p:cNvSpPr/>
          <p:nvPr/>
        </p:nvSpPr>
        <p:spPr>
          <a:xfrm>
            <a:off x="20549160" y="25156080"/>
            <a:ext cx="20718720" cy="150444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Outlook</a:t>
            </a:r>
            <a:endParaRPr b="0" lang="de-DE" sz="4300" spc="-1" strike="noStrike">
              <a:latin typeface="Arial"/>
            </a:endParaRPr>
          </a:p>
          <a:p>
            <a:pPr>
              <a:lnSpc>
                <a:spcPts val="3600"/>
              </a:lnSpc>
            </a:pPr>
            <a:r>
              <a:rPr b="0" lang="de-DE" sz="2600" spc="-1" strike="noStrike">
                <a:solidFill>
                  <a:srgbClr val="000000"/>
                </a:solidFill>
                <a:latin typeface="Arial"/>
                <a:ea typeface="DejaVu Sans"/>
              </a:rPr>
              <a:t>It is planned to present to IPET-CM the grammar next year and to initiate a discussion about the usage of a grammar. Furthermore the grammar is intended as a contribution to the upcoming development of BUFR 5.</a:t>
            </a: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sp>
        <p:nvSpPr>
          <p:cNvPr id="66" name="CustomShape 18"/>
          <p:cNvSpPr/>
          <p:nvPr/>
        </p:nvSpPr>
        <p:spPr>
          <a:xfrm>
            <a:off x="35325360" y="26345160"/>
            <a:ext cx="6334560" cy="1633320"/>
          </a:xfrm>
          <a:prstGeom prst="rect">
            <a:avLst/>
          </a:prstGeom>
          <a:noFill/>
          <a:ln>
            <a:noFill/>
          </a:ln>
        </p:spPr>
        <p:style>
          <a:lnRef idx="0"/>
          <a:fillRef idx="0"/>
          <a:effectRef idx="0"/>
          <a:fontRef idx="minor"/>
        </p:style>
        <p:txBody>
          <a:bodyPr lIns="0" rIns="0" tIns="0" bIns="0">
            <a:noAutofit/>
          </a:bodyPr>
          <a:p>
            <a:pPr>
              <a:lnSpc>
                <a:spcPts val="3600"/>
              </a:lnSpc>
            </a:pPr>
            <a:r>
              <a:rPr b="0" lang="de-DE" sz="2600" spc="-1" strike="noStrike">
                <a:solidFill>
                  <a:srgbClr val="000000"/>
                </a:solidFill>
                <a:latin typeface="Arial"/>
                <a:ea typeface="DejaVu Sans"/>
              </a:rPr>
              <a:t>Resources:</a:t>
            </a:r>
            <a:endParaRPr b="0" lang="de-DE" sz="2600" spc="-1" strike="noStrike">
              <a:latin typeface="Arial"/>
            </a:endParaRPr>
          </a:p>
          <a:p>
            <a:pPr>
              <a:lnSpc>
                <a:spcPts val="3600"/>
              </a:lnSpc>
            </a:pPr>
            <a:r>
              <a:rPr b="0" lang="de-DE" sz="2600" spc="-1" strike="noStrike" baseline="30000">
                <a:solidFill>
                  <a:srgbClr val="000000"/>
                </a:solidFill>
                <a:latin typeface="Arial"/>
                <a:ea typeface="DejaVu Sans"/>
              </a:rPr>
              <a:t>1</a:t>
            </a:r>
            <a:r>
              <a:rPr b="0" lang="de-DE" sz="2600" spc="-1" strike="noStrike">
                <a:solidFill>
                  <a:srgbClr val="000000"/>
                </a:solidFill>
                <a:latin typeface="Arial"/>
                <a:ea typeface="DejaVu Sans"/>
              </a:rPr>
              <a:t> https://github.com/mheene/bufr-grammar</a:t>
            </a:r>
            <a:endParaRPr b="0" lang="de-DE" sz="2600" spc="-1" strike="noStrike">
              <a:latin typeface="Arial"/>
            </a:endParaRPr>
          </a:p>
          <a:p>
            <a:pPr>
              <a:lnSpc>
                <a:spcPts val="3600"/>
              </a:lnSpc>
            </a:pPr>
            <a:r>
              <a:rPr b="0" lang="de-DE" sz="2600" spc="-1" strike="noStrike" baseline="30000">
                <a:solidFill>
                  <a:srgbClr val="000000"/>
                </a:solidFill>
                <a:latin typeface="Arial"/>
                <a:ea typeface="DejaVu Sans"/>
              </a:rPr>
              <a:t>2</a:t>
            </a:r>
            <a:r>
              <a:rPr b="0" lang="de-DE" sz="2600" spc="-1" strike="noStrike">
                <a:solidFill>
                  <a:srgbClr val="000000"/>
                </a:solidFill>
                <a:latin typeface="Arial"/>
                <a:ea typeface="DejaVu Sans"/>
              </a:rPr>
              <a:t> https://www.antlr.org</a:t>
            </a:r>
            <a:endParaRPr b="0" lang="de-DE" sz="2600" spc="-1" strike="noStrike">
              <a:latin typeface="Arial"/>
            </a:endParaRPr>
          </a:p>
          <a:p>
            <a:pPr>
              <a:lnSpc>
                <a:spcPts val="3600"/>
              </a:lnSpc>
            </a:pPr>
            <a:endParaRPr b="0" lang="de-DE" sz="2600" spc="-1" strike="noStrike">
              <a:latin typeface="Arial"/>
            </a:endParaRPr>
          </a:p>
          <a:p>
            <a:pPr>
              <a:lnSpc>
                <a:spcPts val="3600"/>
              </a:lnSpc>
            </a:pPr>
            <a:r>
              <a:rPr b="0" lang="de-DE" sz="2800" spc="-1" strike="noStrike">
                <a:solidFill>
                  <a:srgbClr val="000000"/>
                </a:solidFill>
                <a:latin typeface="Arial"/>
                <a:ea typeface="DejaVu Sans"/>
              </a:rPr>
              <a:t> </a:t>
            </a:r>
            <a:endParaRPr b="0" lang="de-DE" sz="2800" spc="-1" strike="noStrike">
              <a:latin typeface="Arial"/>
            </a:endParaRPr>
          </a:p>
        </p:txBody>
      </p:sp>
      <p:sp>
        <p:nvSpPr>
          <p:cNvPr id="67" name="CustomShape 19"/>
          <p:cNvSpPr/>
          <p:nvPr/>
        </p:nvSpPr>
        <p:spPr>
          <a:xfrm>
            <a:off x="1220040" y="7892640"/>
            <a:ext cx="5889600" cy="7025400"/>
          </a:xfrm>
          <a:prstGeom prst="rect">
            <a:avLst/>
          </a:prstGeom>
          <a:noFill/>
          <a:ln>
            <a:noFill/>
          </a:ln>
        </p:spPr>
        <p:style>
          <a:lnRef idx="0"/>
          <a:fillRef idx="0"/>
          <a:effectRef idx="0"/>
          <a:fontRef idx="minor"/>
        </p:style>
        <p:txBody>
          <a:bodyPr lIns="0" rIns="0" tIns="0" bIns="0">
            <a:noAutofit/>
          </a:bodyPr>
          <a:p>
            <a:pPr>
              <a:lnSpc>
                <a:spcPts val="3600"/>
              </a:lnSpc>
            </a:pPr>
            <a:r>
              <a:rPr b="1" lang="de-DE" sz="4300" spc="-1" strike="noStrike" baseline="18000">
                <a:solidFill>
                  <a:srgbClr val="000000"/>
                </a:solidFill>
                <a:latin typeface="Arial"/>
                <a:ea typeface="DejaVu Sans"/>
              </a:rPr>
              <a:t>Meteorological Codes</a:t>
            </a:r>
            <a:endParaRPr b="0" lang="de-DE" sz="4300" spc="-1" strike="noStrike">
              <a:latin typeface="Arial"/>
            </a:endParaRPr>
          </a:p>
          <a:p>
            <a:pPr>
              <a:lnSpc>
                <a:spcPts val="3600"/>
              </a:lnSpc>
            </a:pPr>
            <a:r>
              <a:rPr b="0" lang="de-DE" sz="2600" spc="-1" strike="noStrike">
                <a:solidFill>
                  <a:srgbClr val="000000"/>
                </a:solidFill>
                <a:latin typeface="Arial"/>
                <a:ea typeface="DejaVu Sans"/>
              </a:rPr>
              <a:t>The WMO (World Meteorological Organization) has more than 190 members. These members exchange their observations and measurements around-the-clock. The Manual on Codes contains the international codes for these meteorological data. The Traditional Alphanumeric Codes (like SYNOP FM 12) are no longer main-tained and the migration to BUFR is on-going. BUFR is a table driven code form which means you can easily extend it without changing the software. BUFR is maintained by an WMO Expert team. </a:t>
            </a:r>
            <a:endParaRPr b="0" lang="de-DE" sz="2600" spc="-1" strike="noStrike">
              <a:latin typeface="Arial"/>
            </a:endParaRPr>
          </a:p>
        </p:txBody>
      </p:sp>
      <p:sp>
        <p:nvSpPr>
          <p:cNvPr id="68" name="CustomShape 20"/>
          <p:cNvSpPr/>
          <p:nvPr/>
        </p:nvSpPr>
        <p:spPr>
          <a:xfrm>
            <a:off x="20568960" y="19354320"/>
            <a:ext cx="10428840" cy="1737000"/>
          </a:xfrm>
          <a:prstGeom prst="rect">
            <a:avLst/>
          </a:prstGeom>
          <a:noFill/>
          <a:ln>
            <a:noFill/>
          </a:ln>
        </p:spPr>
        <p:style>
          <a:lnRef idx="0"/>
          <a:fillRef idx="0"/>
          <a:effectRef idx="0"/>
          <a:fontRef idx="minor"/>
        </p:style>
        <p:txBody>
          <a:bodyPr lIns="0" rIns="0" tIns="0" bIns="0">
            <a:noAutofit/>
          </a:bodyPr>
          <a:p>
            <a:pPr>
              <a:lnSpc>
                <a:spcPts val="3600"/>
              </a:lnSpc>
            </a:pPr>
            <a:r>
              <a:rPr b="0" lang="de-DE" sz="2600" spc="-1" strike="noStrike">
                <a:solidFill>
                  <a:srgbClr val="000000"/>
                </a:solidFill>
                <a:latin typeface="Arial"/>
                <a:ea typeface="DejaVu Sans"/>
              </a:rPr>
              <a:t>Figure 5 shows the data flow on a concrete example. The lexer analyses the input template and breaks it down into tokens. In a second step the parser recognizes the sentence structure based on our grammar. The result is a parse tree. </a:t>
            </a:r>
            <a:endParaRPr b="0" lang="de-DE" sz="2600" spc="-1" strike="noStrike">
              <a:latin typeface="Arial"/>
            </a:endParaRPr>
          </a:p>
          <a:p>
            <a:pPr>
              <a:lnSpc>
                <a:spcPts val="3600"/>
              </a:lnSpc>
            </a:pPr>
            <a:endParaRPr b="0" lang="de-DE" sz="2600" spc="-1" strike="noStrike">
              <a:latin typeface="Arial"/>
            </a:endParaRPr>
          </a:p>
          <a:p>
            <a:pPr>
              <a:lnSpc>
                <a:spcPts val="3600"/>
              </a:lnSpc>
            </a:pPr>
            <a:endParaRPr b="0" lang="de-DE" sz="2600" spc="-1" strike="noStrike">
              <a:latin typeface="Arial"/>
            </a:endParaRPr>
          </a:p>
        </p:txBody>
      </p:sp>
      <p:pic>
        <p:nvPicPr>
          <p:cNvPr id="69" name="Grafik 4" descr=""/>
          <p:cNvPicPr/>
          <p:nvPr/>
        </p:nvPicPr>
        <p:blipFill>
          <a:blip r:embed="rId4"/>
          <a:stretch/>
        </p:blipFill>
        <p:spPr>
          <a:xfrm>
            <a:off x="821520" y="15409440"/>
            <a:ext cx="17575560" cy="6064560"/>
          </a:xfrm>
          <a:prstGeom prst="rect">
            <a:avLst/>
          </a:prstGeom>
          <a:ln>
            <a:noFill/>
          </a:ln>
        </p:spPr>
      </p:pic>
      <p:pic>
        <p:nvPicPr>
          <p:cNvPr id="70" name="Grafik 96" descr=""/>
          <p:cNvPicPr/>
          <p:nvPr/>
        </p:nvPicPr>
        <p:blipFill>
          <a:blip r:embed="rId5"/>
          <a:stretch/>
        </p:blipFill>
        <p:spPr>
          <a:xfrm>
            <a:off x="20624040" y="21092400"/>
            <a:ext cx="10830960" cy="1129320"/>
          </a:xfrm>
          <a:prstGeom prst="rect">
            <a:avLst/>
          </a:prstGeom>
          <a:ln>
            <a:noFill/>
          </a:ln>
        </p:spPr>
      </p:pic>
      <p:sp>
        <p:nvSpPr>
          <p:cNvPr id="71" name="CustomShape 21"/>
          <p:cNvSpPr/>
          <p:nvPr/>
        </p:nvSpPr>
        <p:spPr>
          <a:xfrm>
            <a:off x="31603320" y="17319960"/>
            <a:ext cx="9217080" cy="882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600" spc="-1" strike="noStrike">
                <a:solidFill>
                  <a:srgbClr val="000000"/>
                </a:solidFill>
                <a:latin typeface="Arial"/>
                <a:ea typeface="DejaVu Sans"/>
              </a:rPr>
              <a:t>Figure 4 shows the railroad diagram for the parser rule “operator descriptor expr”. </a:t>
            </a:r>
            <a:endParaRPr b="0" lang="de-DE" sz="2600" spc="-1" strike="noStrike">
              <a:latin typeface="Arial"/>
            </a:endParaRPr>
          </a:p>
        </p:txBody>
      </p:sp>
      <p:pic>
        <p:nvPicPr>
          <p:cNvPr id="72" name="Grafik 2" descr=""/>
          <p:cNvPicPr/>
          <p:nvPr/>
        </p:nvPicPr>
        <p:blipFill>
          <a:blip r:embed="rId6"/>
          <a:stretch/>
        </p:blipFill>
        <p:spPr>
          <a:xfrm>
            <a:off x="20482560" y="17220600"/>
            <a:ext cx="7086240" cy="1257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6b9dc"/>
      </a:dk2>
      <a:lt2>
        <a:srgbClr val="d2e1f5"/>
      </a:lt2>
      <a:accent1>
        <a:srgbClr val="2d4b9b"/>
      </a:accent1>
      <a:accent2>
        <a:srgbClr val="96b9dc"/>
      </a:accent2>
      <a:accent3>
        <a:srgbClr val="d2e1f5"/>
      </a:accent3>
      <a:accent4>
        <a:srgbClr val="5a5a5a"/>
      </a:accent4>
      <a:accent5>
        <a:srgbClr val="7f7f7f"/>
      </a:accent5>
      <a:accent6>
        <a:srgbClr val="e10019"/>
      </a:accent6>
      <a:hlink>
        <a:srgbClr val="2d4b9b"/>
      </a:hlink>
      <a:folHlink>
        <a:srgbClr val="2d4b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6b9dc"/>
      </a:dk2>
      <a:lt2>
        <a:srgbClr val="d2e1f5"/>
      </a:lt2>
      <a:accent1>
        <a:srgbClr val="2d4b9b"/>
      </a:accent1>
      <a:accent2>
        <a:srgbClr val="96b9dc"/>
      </a:accent2>
      <a:accent3>
        <a:srgbClr val="d2e1f5"/>
      </a:accent3>
      <a:accent4>
        <a:srgbClr val="5a5a5a"/>
      </a:accent4>
      <a:accent5>
        <a:srgbClr val="7f7f7f"/>
      </a:accent5>
      <a:accent6>
        <a:srgbClr val="e10019"/>
      </a:accent6>
      <a:hlink>
        <a:srgbClr val="2d4b9b"/>
      </a:hlink>
      <a:folHlink>
        <a:srgbClr val="2d4b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dwd-plakate</Template>
  <TotalTime>0</TotalTime>
  <Application>LibreOffice/6.2.7.1$Windows_X86_64 LibreOffice_project/23edc44b61b830b7d749943e020e96f5a7df63bf</Application>
  <Words>787</Words>
  <Paragraphs>48</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2012-07-06T11:49:20Z</dcterms:created>
  <dc:creator>Markus Heene</dc:creator>
  <dc:description/>
  <dc:language>de-DE</dc:language>
  <cp:lastModifiedBy/>
  <cp:lastPrinted>2019-11-15T09:31:38Z</cp:lastPrinted>
  <dcterms:modified xsi:type="dcterms:W3CDTF">2019-11-30T07:01:29Z</dcterms:modified>
  <cp:revision>127</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