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notesMaster" Target="notesMasters/notesMaster1.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Who are we and why should you listen to us? We both work with commercial fishing data for NYSDEC in addition to being the GIS support staff for our Division.</a:t>
            </a:r>
          </a:p>
          <a:p>
            <a:pPr lvl="0" indent="0" marL="0">
              <a:buNone/>
            </a:pPr>
          </a:p>
          <a:p>
            <a:pPr lvl="0" indent="0" marL="0">
              <a:buNone/>
            </a:pPr>
            <a:r>
              <a:rPr/>
              <a:t>We’ve been using R (and Python) on the daily for years and struggle when we want to share our work. Particularly with non-technical people.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were some non-negotiables for us. We needed to be able to run the app entirely in the browser. It should be a seamless experience for the user. We wanted to be able to upload files, and we wanted to be able to use leaflet and some of our other favorite packages.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 were looking for a low-stakes project to make a proof of concept app. Our office as a running group that participates in Long Island Parks Summer Run Series every year. We thought it would be cool to make an app that would allow us to compare our performances year to year and see how we were improving… or not.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We’re going to show you some very un-aesthetic examples of the features we really wanted to implement. Again, these apps are meant to be very lightweight and potentially replace the lower level licenses that we mentioned earlier.</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Mapping has been a real sticking point lately for us. Certain GIS tasks are just standard now, people don’t even know it is GIS. Things like Google Maps have set peoples expectations pretty high. People want to zoom, pan, compare different data sets, click on maps for more information, etc. Traditionally that type of functionality has required more enterprise level tools and/or software, or a server to host the app. More resources than an average individual or small office may have available.</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the past we’ve used locally running Shiny Apps to address these problems, but that requires the user to have R running on their computer and maintain that installation as well as the repository the has the Shiny App.</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Shiny is a web application framework that allows you to create interactive web applications directly from R or Python. It is a great tool for creating interactive data visualizations and dashboards.</a:t>
            </a:r>
          </a:p>
          <a:p>
            <a:pPr lvl="0" indent="0" marL="0">
              <a:buNone/>
            </a:pPr>
          </a:p>
          <a:p>
            <a:pPr lvl="0" indent="0" marL="0">
              <a:buNone/>
            </a:pPr>
            <a:r>
              <a:rPr/>
              <a:t>Is anyone currently using Shiny? For R or Python?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the last few years we’ve started hearing about WebR and Pyodide. These technologies allow people to use R and Python in the browser - no installation required.</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 aren’t going to get into the weeds too much, but for the purposes of this presentation it allows us to run R and Python in the browser. It is fast and secure.</a:t>
            </a:r>
          </a:p>
          <a:p>
            <a:pPr lvl="0" indent="0" marL="0">
              <a:buNone/>
            </a:pPr>
          </a:p>
          <a:p>
            <a:pPr lvl="0" indent="0" marL="0">
              <a:buNone/>
            </a:pPr>
            <a:r>
              <a:rPr/>
              <a:t>If you are old enough to remember Adobe Flash games it is a similar idea, but secure.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 decided to create a challenge for ourselves to see if webR and Pyodide could address some of our issues. Our goal was to create a basic, light-weight interactive map that anyone can use without installing anything.</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Bobby Our preference is always free and open-source software. This is important for cost issues, but also makes everything more repeatable. But nothing is perfect so you do need to be aware of organizational restrictions on installation, platform compatibility, and the technical expertise of the people who will be using your app.</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Within the last year or so, Shiny was converted to work with both pyodide and webR. Since we’ve already been using Shiny, it made sense to continue with a framework that we were familiar with.</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1.xml" /><Relationship Id="rId4" Type="http://schemas.openxmlformats.org/officeDocument/2006/relationships/image" Target="../media/image3.jpg" /><Relationship Id="rId3" Type="http://schemas.openxmlformats.org/officeDocument/2006/relationships/image" Target="../media/image2.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 Id="rId3"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5.xml" /><Relationship Id="rId3"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Disclaimer</a:t>
            </a:r>
          </a:p>
        </p:txBody>
      </p:sp>
      <p:sp>
        <p:nvSpPr>
          <p:cNvPr id="3" name="Content Placeholder 2"/>
          <p:cNvSpPr>
            <a:spLocks noGrp="1"/>
          </p:cNvSpPr>
          <p:nvPr>
            <p:ph idx="1"/>
          </p:nvPr>
        </p:nvSpPr>
        <p:spPr/>
        <p:txBody>
          <a:bodyPr/>
          <a:lstStyle/>
          <a:p>
            <a:pPr lvl="0" indent="0" marL="0">
              <a:buNone/>
            </a:pPr>
            <a:r>
              <a:rPr/>
              <a:t>The opinions represented here are our own and do not reflect NYS policy.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Shiny Live</a:t>
            </a:r>
          </a:p>
        </p:txBody>
      </p:sp>
      <p:sp>
        <p:nvSpPr>
          <p:cNvPr id="3" name="Content Placeholder 2"/>
          <p:cNvSpPr>
            <a:spLocks noGrp="1"/>
          </p:cNvSpPr>
          <p:nvPr>
            <p:ph idx="1"/>
          </p:nvPr>
        </p:nvSpPr>
        <p:spPr/>
        <p:txBody>
          <a:bodyPr/>
          <a:lstStyle/>
          <a:p>
            <a:pPr lvl="0"/>
            <a:r>
              <a:rPr/>
              <a:t>Web-based solution for interactive applications</a:t>
            </a:r>
          </a:p>
          <a:p>
            <a:pPr lvl="0"/>
            <a:r>
              <a:rPr/>
              <a:t>Leverages WebAssembly technology</a:t>
            </a:r>
          </a:p>
          <a:p>
            <a:pPr lvl="0"/>
            <a:r>
              <a:rPr/>
              <a:t>Allows creation of lightweight, serverless apps</a:t>
            </a:r>
          </a:p>
          <a:p>
            <a:pPr lvl="0"/>
            <a:r>
              <a:rPr/>
              <a:t>Supports both R and Python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Dealbreakers</a:t>
            </a:r>
          </a:p>
        </p:txBody>
      </p:sp>
      <p:sp>
        <p:nvSpPr>
          <p:cNvPr id="3" name="Content Placeholder 2"/>
          <p:cNvSpPr>
            <a:spLocks noGrp="1"/>
          </p:cNvSpPr>
          <p:nvPr>
            <p:ph idx="1"/>
          </p:nvPr>
        </p:nvSpPr>
        <p:spPr/>
        <p:txBody>
          <a:bodyPr/>
          <a:lstStyle/>
          <a:p>
            <a:pPr lvl="0"/>
            <a:r>
              <a:rPr/>
              <a:t>Runs entirely in the browser</a:t>
            </a:r>
          </a:p>
          <a:p>
            <a:pPr lvl="0"/>
            <a:r>
              <a:rPr/>
              <a:t>Supports file uploads</a:t>
            </a:r>
          </a:p>
          <a:p>
            <a:pPr lvl="0"/>
            <a:r>
              <a:rPr/>
              <a:t>Integrates with popular libraries (e.g., leaflet)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App</a:t>
            </a:r>
          </a:p>
        </p:txBody>
      </p:sp>
      <p:pic>
        <p:nvPicPr>
          <p:cNvPr descr="assets/run_dmr.jpg" id="0" name="Picture 1"/>
          <p:cNvPicPr>
            <a:picLocks noGrp="1" noChangeAspect="1"/>
          </p:cNvPicPr>
          <p:nvPr/>
        </p:nvPicPr>
        <p:blipFill>
          <a:blip r:embed="rId3"/>
          <a:stretch>
            <a:fillRect/>
          </a:stretch>
        </p:blipFill>
        <p:spPr bwMode="auto">
          <a:xfrm>
            <a:off x="685800" y="1193800"/>
            <a:ext cx="3568700" cy="3390900"/>
          </a:xfrm>
          <a:prstGeom prst="rect">
            <a:avLst/>
          </a:prstGeom>
          <a:noFill/>
          <a:ln w="9525">
            <a:noFill/>
            <a:headEnd/>
            <a:tailEnd/>
          </a:ln>
        </p:spPr>
      </p:pic>
      <p:pic>
        <p:nvPicPr>
          <p:cNvPr descr="assets/jones_beach.jpg" id="0" name="Picture 1"/>
          <p:cNvPicPr>
            <a:picLocks noGrp="1" noChangeAspect="1"/>
          </p:cNvPicPr>
          <p:nvPr/>
        </p:nvPicPr>
        <p:blipFill>
          <a:blip r:embed="rId4"/>
          <a:stretch>
            <a:fillRect/>
          </a:stretch>
        </p:blipFill>
        <p:spPr bwMode="auto">
          <a:xfrm>
            <a:off x="4648200" y="1371600"/>
            <a:ext cx="4038600" cy="302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a:t>
            </a:r>
          </a:p>
        </p:txBody>
      </p:sp>
      <p:sp>
        <p:nvSpPr>
          <p:cNvPr id="3" name="Content Placeholder 2"/>
          <p:cNvSpPr>
            <a:spLocks noGrp="1"/>
          </p:cNvSpPr>
          <p:nvPr>
            <p:ph idx="1"/>
          </p:nvPr>
        </p:nvSpPr>
        <p:spPr/>
        <p:txBody>
          <a:bodyPr/>
          <a:lstStyle/>
          <a:p>
            <a:pPr lvl="0"/>
            <a:r>
              <a:rPr/>
              <a:t>uploading files</a:t>
            </a:r>
          </a:p>
          <a:p>
            <a:pPr lvl="0"/>
            <a:r>
              <a:rPr/>
              <a:t>using publicly available web services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Benefits for Users</a:t>
            </a:r>
          </a:p>
        </p:txBody>
      </p:sp>
      <p:sp>
        <p:nvSpPr>
          <p:cNvPr id="3" name="Content Placeholder 2"/>
          <p:cNvSpPr>
            <a:spLocks noGrp="1"/>
          </p:cNvSpPr>
          <p:nvPr>
            <p:ph idx="1"/>
          </p:nvPr>
        </p:nvSpPr>
        <p:spPr/>
        <p:txBody>
          <a:bodyPr/>
          <a:lstStyle/>
          <a:p>
            <a:pPr lvl="0"/>
            <a:r>
              <a:rPr/>
              <a:t>No installation required</a:t>
            </a:r>
          </a:p>
          <a:p>
            <a:pPr lvl="0"/>
            <a:r>
              <a:rPr/>
              <a:t>Access advanced geospatial tools through a web browser</a:t>
            </a:r>
          </a:p>
          <a:p>
            <a:pPr lvl="0"/>
            <a:r>
              <a:rPr/>
              <a:t>Upload and analyze personal data securely</a:t>
            </a:r>
          </a:p>
          <a:p>
            <a:pPr lvl="0"/>
            <a:r>
              <a:rPr/>
              <a:t>Collaborate easily by sharing a single URL/file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with Shiny Live</a:t>
            </a:r>
          </a:p>
        </p:txBody>
      </p:sp>
      <p:sp>
        <p:nvSpPr>
          <p:cNvPr id="3" name="Content Placeholder 2"/>
          <p:cNvSpPr>
            <a:spLocks noGrp="1"/>
          </p:cNvSpPr>
          <p:nvPr>
            <p:ph idx="1"/>
          </p:nvPr>
        </p:nvSpPr>
        <p:spPr/>
        <p:txBody>
          <a:bodyPr/>
          <a:lstStyle/>
          <a:p>
            <a:pPr lvl="0" indent="-342900" marL="342900">
              <a:buAutoNum type="arabicPeriod"/>
            </a:pPr>
            <a:r>
              <a:rPr/>
              <a:t>Install Shiny for Python or R</a:t>
            </a:r>
          </a:p>
          <a:p>
            <a:pPr lvl="0" indent="-342900" marL="342900">
              <a:buAutoNum type="arabicPeriod"/>
            </a:pPr>
            <a:r>
              <a:rPr/>
              <a:t>Create your Shiny app</a:t>
            </a:r>
          </a:p>
          <a:p>
            <a:pPr lvl="0" indent="-342900" marL="342900">
              <a:buAutoNum type="arabicPeriod"/>
            </a:pPr>
            <a:r>
              <a:rPr/>
              <a:t>Use Shiny Live to convert it for browser use</a:t>
            </a:r>
          </a:p>
          <a:p>
            <a:pPr lvl="0" indent="-342900" marL="342900">
              <a:buAutoNum type="arabicPeriod"/>
            </a:pPr>
            <a:r>
              <a:rPr/>
              <a:t>Deploy on GitHub Pages or similar platforms, or just share the html file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 Democratizing Geospatial Analysis</a:t>
            </a:r>
          </a:p>
        </p:txBody>
      </p:sp>
      <p:sp>
        <p:nvSpPr>
          <p:cNvPr id="3" name="Content Placeholder 2"/>
          <p:cNvSpPr>
            <a:spLocks noGrp="1"/>
          </p:cNvSpPr>
          <p:nvPr>
            <p:ph idx="1"/>
          </p:nvPr>
        </p:nvSpPr>
        <p:spPr/>
        <p:txBody>
          <a:bodyPr/>
          <a:lstStyle/>
          <a:p>
            <a:pPr lvl="0"/>
            <a:r>
              <a:rPr/>
              <a:t>Web Assembly/Shiny Live removes barriers to geospatial data sharing</a:t>
            </a:r>
          </a:p>
          <a:p>
            <a:pPr lvl="0"/>
            <a:r>
              <a:rPr/>
              <a:t>Empowers a wider audience to create and use mapping applications</a:t>
            </a:r>
          </a:p>
          <a:p>
            <a:pPr lvl="0"/>
            <a:r>
              <a:rPr/>
              <a:t>Encourages innovation and collaboration in geospatial analysis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Questions?</a:t>
            </a:r>
          </a:p>
        </p:txBody>
      </p:sp>
      <p:sp>
        <p:nvSpPr>
          <p:cNvPr id="3" name="Content Placeholder 2"/>
          <p:cNvSpPr>
            <a:spLocks noGrp="1"/>
          </p:cNvSpPr>
          <p:nvPr>
            <p:ph idx="1"/>
          </p:nvPr>
        </p:nvSpPr>
        <p:spPr/>
        <p:txBody>
          <a:bodyPr/>
          <a:lstStyle/>
          <a:p>
            <a:pPr lvl="0" indent="0" marL="0">
              <a:buNone/>
            </a:pPr>
            <a:r>
              <a:rPr b="1"/>
              <a:t>Melissa Albino Hegeman:</a:t>
            </a:r>
            <a:r>
              <a:rPr/>
              <a:t> melissa.hegeman@gmail.com </a:t>
            </a:r>
            <a:r>
              <a:rPr b="1"/>
              <a:t>Bobby Sayers:</a:t>
            </a:r>
            <a:r>
              <a:rPr/>
              <a:t> sayersr@mac.com</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Presentation slides: https://github.com/mhegeman/2024_scgis_webr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Who we are</a:t>
            </a:r>
          </a:p>
        </p:txBody>
      </p:sp>
      <p:sp>
        <p:nvSpPr>
          <p:cNvPr id="3" name="Content Placeholder 2"/>
          <p:cNvSpPr>
            <a:spLocks noGrp="1"/>
          </p:cNvSpPr>
          <p:nvPr>
            <p:ph idx="1" sz="half"/>
          </p:nvPr>
        </p:nvSpPr>
        <p:spPr/>
        <p:txBody>
          <a:bodyPr/>
          <a:lstStyle/>
          <a:p>
            <a:pPr lvl="0"/>
            <a:r>
              <a:rPr/>
              <a:t>Bobby Sayers</a:t>
            </a:r>
            <a:br/>
          </a:p>
          <a:p>
            <a:pPr lvl="0"/>
            <a:r>
              <a:rPr/>
              <a:t>Melissa Albino Hegeman</a:t>
            </a:r>
            <a:br/>
          </a:p>
        </p:txBody>
      </p:sp>
      <p:sp>
        <p:nvSpPr>
          <p:cNvPr id="4" name="Content Placeholder 3"/>
          <p:cNvSpPr>
            <a:spLocks noGrp="1"/>
          </p:cNvSpPr>
          <p:nvPr>
            <p:ph idx="2" sz="half"/>
          </p:nvPr>
        </p:nvSpPr>
        <p:spPr/>
        <p:txBody>
          <a:bodyPr/>
          <a:lstStyle/>
          <a:p>
            <a:pPr lvl="0"/>
            <a:r>
              <a:rPr/>
              <a:t>Map nerds</a:t>
            </a:r>
          </a:p>
          <a:p>
            <a:pPr lvl="0"/>
            <a:r>
              <a:rPr/>
              <a:t>Marine Biology/Fisheries Management</a:t>
            </a:r>
            <a:br/>
          </a:p>
          <a:p>
            <a:pPr lvl="0"/>
            <a:r>
              <a:rPr/>
              <a:t>R/Python/SQL users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Some Common Roadblocks</a:t>
            </a:r>
          </a:p>
        </p:txBody>
      </p:sp>
      <p:sp>
        <p:nvSpPr>
          <p:cNvPr id="3" name="Content Placeholder 2"/>
          <p:cNvSpPr>
            <a:spLocks noGrp="1"/>
          </p:cNvSpPr>
          <p:nvPr>
            <p:ph idx="1"/>
          </p:nvPr>
        </p:nvSpPr>
        <p:spPr/>
        <p:txBody>
          <a:bodyPr/>
          <a:lstStyle/>
          <a:p>
            <a:pPr lvl="0"/>
            <a:r>
              <a:rPr/>
              <a:t>Expensive servers and hosting solutions 💰</a:t>
            </a:r>
            <a:br/>
          </a:p>
          <a:p>
            <a:pPr lvl="0"/>
            <a:r>
              <a:rPr/>
              <a:t>Proprietary software 💾</a:t>
            </a:r>
          </a:p>
          <a:p>
            <a:pPr lvl="0"/>
            <a:r>
              <a:rPr/>
              <a:t>Complex installation processes 🧩</a:t>
            </a:r>
          </a:p>
          <a:p>
            <a:pPr lvl="0"/>
            <a:r>
              <a:rPr/>
              <a:t>Ongoing maintenance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sets/shiny.png" id="0" name="Picture 1"/>
          <p:cNvPicPr>
            <a:picLocks noGrp="1" noChangeAspect="1"/>
          </p:cNvPicPr>
          <p:nvPr/>
        </p:nvPicPr>
        <p:blipFill>
          <a:blip r:embed="rId3"/>
          <a:stretch>
            <a:fillRect/>
          </a:stretch>
        </p:blipFill>
        <p:spPr bwMode="auto">
          <a:xfrm>
            <a:off x="1003300" y="1193800"/>
            <a:ext cx="29337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sets/shiny.png" id="0" name="Picture 1"/>
          <p:cNvPicPr>
            <a:picLocks noGrp="1" noChangeAspect="1"/>
          </p:cNvPicPr>
          <p:nvPr/>
        </p:nvPicPr>
        <p:blipFill>
          <a:blip r:embed="rId3"/>
          <a:stretch>
            <a:fillRect/>
          </a:stretch>
        </p:blipFill>
        <p:spPr bwMode="auto">
          <a:xfrm>
            <a:off x="1003300" y="1193800"/>
            <a:ext cx="2933700" cy="3390900"/>
          </a:xfrm>
          <a:prstGeom prst="rect">
            <a:avLst/>
          </a:prstGeom>
          <a:noFill/>
          <a:ln w="9525">
            <a:noFill/>
            <a:headEnd/>
            <a:tailEnd/>
          </a:ln>
        </p:spPr>
      </p:pic>
      <p:sp>
        <p:nvSpPr>
          <p:cNvPr id="4" name="Content Placeholder 3"/>
          <p:cNvSpPr>
            <a:spLocks noGrp="1"/>
          </p:cNvSpPr>
          <p:nvPr>
            <p:ph idx="2" sz="half"/>
          </p:nvPr>
        </p:nvSpPr>
        <p:spPr/>
        <p:txBody>
          <a:bodyPr/>
          <a:lstStyle/>
          <a:p>
            <a:pPr lvl="0"/>
            <a:r>
              <a:rPr/>
              <a:t>Web application framework</a:t>
            </a:r>
          </a:p>
          <a:p>
            <a:pPr lvl="0"/>
            <a:r>
              <a:rPr/>
              <a:t>Available in both R and Python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sets/shiny.png" id="0" name="Picture 1"/>
          <p:cNvPicPr>
            <a:picLocks noGrp="1" noChangeAspect="1"/>
          </p:cNvPicPr>
          <p:nvPr/>
        </p:nvPicPr>
        <p:blipFill>
          <a:blip r:embed="rId3"/>
          <a:stretch>
            <a:fillRect/>
          </a:stretch>
        </p:blipFill>
        <p:spPr bwMode="auto">
          <a:xfrm>
            <a:off x="1003300" y="1193800"/>
            <a:ext cx="2933700" cy="3390900"/>
          </a:xfrm>
          <a:prstGeom prst="rect">
            <a:avLst/>
          </a:prstGeom>
          <a:noFill/>
          <a:ln w="9525">
            <a:noFill/>
            <a:headEnd/>
            <a:tailEnd/>
          </a:ln>
        </p:spPr>
      </p:pic>
      <p:sp>
        <p:nvSpPr>
          <p:cNvPr id="4" name="Content Placeholder 3"/>
          <p:cNvSpPr>
            <a:spLocks noGrp="1"/>
          </p:cNvSpPr>
          <p:nvPr>
            <p:ph idx="2" sz="half"/>
          </p:nvPr>
        </p:nvSpPr>
        <p:spPr/>
        <p:txBody>
          <a:bodyPr/>
          <a:lstStyle/>
          <a:p>
            <a:pPr lvl="0"/>
            <a:r>
              <a:rPr/>
              <a:t>Web application framework</a:t>
            </a:r>
          </a:p>
          <a:p>
            <a:pPr lvl="0"/>
            <a:r>
              <a:rPr/>
              <a:t>Available in both R and Python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 Assembly</a:t>
            </a:r>
          </a:p>
        </p:txBody>
      </p:sp>
      <p:sp>
        <p:nvSpPr>
          <p:cNvPr id="3" name="Content Placeholder 2"/>
          <p:cNvSpPr>
            <a:spLocks noGrp="1"/>
          </p:cNvSpPr>
          <p:nvPr>
            <p:ph idx="1"/>
          </p:nvPr>
        </p:nvSpPr>
        <p:spPr/>
        <p:txBody>
          <a:bodyPr/>
          <a:lstStyle/>
          <a:p>
            <a:pPr lvl="0"/>
            <a:r>
              <a:rPr/>
              <a:t>Allows code written in other languages to run in web browsers</a:t>
            </a:r>
          </a:p>
          <a:p>
            <a:pPr lvl="0"/>
            <a:r>
              <a:rPr/>
              <a:t>Near-native performance</a:t>
            </a:r>
          </a:p>
          <a:p>
            <a:pPr lvl="0"/>
            <a:r>
              <a:rPr/>
              <a:t>Runs in a secure sandbox</a:t>
            </a:r>
          </a:p>
          <a:p>
            <a:pPr lvl="0"/>
            <a:r>
              <a:rPr/>
              <a:t>Key to run R and Python applications without a server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Challenge</a:t>
            </a:r>
          </a:p>
        </p:txBody>
      </p:sp>
      <p:sp>
        <p:nvSpPr>
          <p:cNvPr id="3" name="Content Placeholder 2"/>
          <p:cNvSpPr>
            <a:spLocks noGrp="1"/>
          </p:cNvSpPr>
          <p:nvPr>
            <p:ph idx="1"/>
          </p:nvPr>
        </p:nvSpPr>
        <p:spPr/>
        <p:txBody>
          <a:bodyPr/>
          <a:lstStyle/>
          <a:p>
            <a:pPr lvl="0"/>
            <a:r>
              <a:rPr/>
              <a:t>Make an interactive map 🗺</a:t>
            </a:r>
          </a:p>
          <a:p>
            <a:pPr lvl="0"/>
            <a:r>
              <a:rPr/>
              <a:t>Compare two data sources 💻</a:t>
            </a:r>
          </a:p>
          <a:p>
            <a:pPr lvl="0"/>
            <a:r>
              <a:rPr/>
              <a:t>Keep it private 🔏</a:t>
            </a:r>
          </a:p>
          <a:p>
            <a:pPr lvl="0"/>
            <a:r>
              <a:rPr/>
              <a:t>Keep it consistent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*Free and Open-Source Options</a:t>
            </a:r>
          </a:p>
        </p:txBody>
      </p:sp>
      <p:sp>
        <p:nvSpPr>
          <p:cNvPr id="3" name="Content Placeholder 2"/>
          <p:cNvSpPr>
            <a:spLocks noGrp="1"/>
          </p:cNvSpPr>
          <p:nvPr>
            <p:ph idx="1"/>
          </p:nvPr>
        </p:nvSpPr>
        <p:spPr/>
        <p:txBody>
          <a:bodyPr/>
          <a:lstStyle/>
          <a:p>
            <a:pPr lvl="0"/>
            <a:r>
              <a:rPr/>
              <a:t>Addresses cost and issues associated with being locked into proprietary software, but:</a:t>
            </a:r>
          </a:p>
          <a:p>
            <a:pPr lvl="1"/>
            <a:r>
              <a:rPr/>
              <a:t>Organizational restrictions on installation</a:t>
            </a:r>
          </a:p>
          <a:p>
            <a:pPr lvl="1"/>
            <a:r>
              <a:rPr/>
              <a:t>Platform compatibility</a:t>
            </a:r>
          </a:p>
          <a:p>
            <a:pPr lvl="1"/>
            <a:r>
              <a:rPr/>
              <a:t>Technical expertise of recipients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2024-09-03T00:32:35Z</dcterms:created>
  <dcterms:modified xsi:type="dcterms:W3CDTF">2024-09-03T00:32:35Z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