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1"/>
  </p:sldMasterIdLst>
  <p:notesMasterIdLst>
    <p:notesMasterId r:id="rId43"/>
  </p:notesMasterIdLst>
  <p:handoutMasterIdLst>
    <p:handoutMasterId r:id="rId44"/>
  </p:handoutMasterIdLst>
  <p:sldIdLst>
    <p:sldId id="256" r:id="rId2"/>
    <p:sldId id="257" r:id="rId3"/>
    <p:sldId id="258" r:id="rId4"/>
    <p:sldId id="269" r:id="rId5"/>
    <p:sldId id="259" r:id="rId6"/>
    <p:sldId id="262" r:id="rId7"/>
    <p:sldId id="274" r:id="rId8"/>
    <p:sldId id="278" r:id="rId9"/>
    <p:sldId id="280" r:id="rId10"/>
    <p:sldId id="281" r:id="rId11"/>
    <p:sldId id="282" r:id="rId12"/>
    <p:sldId id="265" r:id="rId13"/>
    <p:sldId id="271" r:id="rId14"/>
    <p:sldId id="270" r:id="rId15"/>
    <p:sldId id="275" r:id="rId16"/>
    <p:sldId id="283" r:id="rId17"/>
    <p:sldId id="276" r:id="rId18"/>
    <p:sldId id="284" r:id="rId19"/>
    <p:sldId id="286" r:id="rId20"/>
    <p:sldId id="287" r:id="rId21"/>
    <p:sldId id="288" r:id="rId22"/>
    <p:sldId id="289" r:id="rId23"/>
    <p:sldId id="290" r:id="rId24"/>
    <p:sldId id="263" r:id="rId25"/>
    <p:sldId id="291" r:id="rId26"/>
    <p:sldId id="304" r:id="rId27"/>
    <p:sldId id="305" r:id="rId28"/>
    <p:sldId id="292" r:id="rId29"/>
    <p:sldId id="303" r:id="rId30"/>
    <p:sldId id="309" r:id="rId31"/>
    <p:sldId id="293" r:id="rId32"/>
    <p:sldId id="294" r:id="rId33"/>
    <p:sldId id="295" r:id="rId34"/>
    <p:sldId id="306" r:id="rId35"/>
    <p:sldId id="308" r:id="rId36"/>
    <p:sldId id="297" r:id="rId37"/>
    <p:sldId id="298" r:id="rId38"/>
    <p:sldId id="299" r:id="rId39"/>
    <p:sldId id="300" r:id="rId40"/>
    <p:sldId id="302" r:id="rId41"/>
    <p:sldId id="30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89C39E-4A2B-4D70-BEC1-CDD8D9D145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653F62D-0864-4745-9E72-111A8B8377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BE94F9-FEF9-4AD9-83BA-CD50F94F6442}" type="datetimeFigureOut">
              <a:rPr lang="en-US" smtClean="0"/>
              <a:t>7/12/2021</a:t>
            </a:fld>
            <a:endParaRPr lang="en-US"/>
          </a:p>
        </p:txBody>
      </p:sp>
      <p:sp>
        <p:nvSpPr>
          <p:cNvPr id="4" name="Footer Placeholder 3">
            <a:extLst>
              <a:ext uri="{FF2B5EF4-FFF2-40B4-BE49-F238E27FC236}">
                <a16:creationId xmlns:a16="http://schemas.microsoft.com/office/drawing/2014/main" id="{78D1D906-8987-4DC4-9653-DC8CDEE48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A6B065A-A5AA-4E57-AFA0-16D0ACE449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032EEB-46B9-4DCE-BE07-C758F4A478B5}" type="slidenum">
              <a:rPr lang="en-US" smtClean="0"/>
              <a:t>‹#›</a:t>
            </a:fld>
            <a:endParaRPr lang="en-US"/>
          </a:p>
        </p:txBody>
      </p:sp>
    </p:spTree>
    <p:extLst>
      <p:ext uri="{BB962C8B-B14F-4D97-AF65-F5344CB8AC3E}">
        <p14:creationId xmlns:p14="http://schemas.microsoft.com/office/powerpoint/2010/main" val="1826038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615A6-538D-4A47-B6A2-213C7F77D732}"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02E46-82CD-47EC-8987-AA5618AA4BAC}" type="slidenum">
              <a:rPr lang="en-US" smtClean="0"/>
              <a:t>‹#›</a:t>
            </a:fld>
            <a:endParaRPr lang="en-US"/>
          </a:p>
        </p:txBody>
      </p:sp>
    </p:spTree>
    <p:extLst>
      <p:ext uri="{BB962C8B-B14F-4D97-AF65-F5344CB8AC3E}">
        <p14:creationId xmlns:p14="http://schemas.microsoft.com/office/powerpoint/2010/main" val="27134128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1C509AB-DA49-42A6-AE5A-074CC2EB611E}" type="datetime1">
              <a:rPr lang="en-US" smtClean="0"/>
              <a:t>7/12/2021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69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432A1-B7E2-4B38-BE2E-AD56420497D3}"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64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80646-B0CA-4423-85F1-4CB57E082CED}"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9020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BC1AE6-4C88-40C0-9CE3-0CA671EEEBF5}"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852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09C8AD-9A3F-4F15-8B37-E702DCE384A0}"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289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B37C83-5C71-4E96-A026-82EE162D9C68}" type="datetime1">
              <a:rPr lang="en-US" smtClean="0"/>
              <a:t>7/12/2021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0829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EBAB13-3E03-415C-B2B1-ED4341040BFD}" type="datetime1">
              <a:rPr lang="en-US" smtClean="0"/>
              <a:t>7/12/2021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1320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5FBF1-5D92-4855-8F27-13028B415B2D}" type="datetime1">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4109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73224-D687-4338-A558-2DFEFA048884}" type="datetime1">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596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FB788-8607-4184-A400-DC21B3C8CBE3}" type="datetime1">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018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0AD46-DE5D-4E45-BA79-B9342988159C}" type="datetime1">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61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2A7F85-02F3-4B33-BF29-D0C338CB6C30}"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95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8449E-56FD-4866-9778-878449E9BA9D}" type="datetime1">
              <a:rPr lang="en-US" smtClean="0"/>
              <a:t>7/12/2021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271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819FC4-B75F-43AA-8B00-7ACD28D986AF}" type="datetime1">
              <a:rPr lang="en-US" smtClean="0"/>
              <a:t>7/12/2021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93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31358-0338-4A9A-9A6C-C9B50439DD68}" type="datetime1">
              <a:rPr lang="en-US" smtClean="0"/>
              <a:t>7/12/2021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836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0BB14-F667-4F7D-8B44-67913BA190FD}"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393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F3A9CB-E194-4DFF-9230-9F9B3B44DE44}"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25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C368DF-ED28-4132-B568-11F219AA512F}" type="datetime1">
              <a:rPr lang="en-US" smtClean="0"/>
              <a:t>7/12/2021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4213473"/>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rouplens.org/datasets/movielens" TargetMode="External"/><Relationship Id="rId2" Type="http://schemas.openxmlformats.org/officeDocument/2006/relationships/hyperlink" Target="https://github.com/mheidari98/Movie-Recommender-Systems/blob/main/DataSets.md" TargetMode="External"/><Relationship Id="rId1" Type="http://schemas.openxmlformats.org/officeDocument/2006/relationships/slideLayout" Target="../slideLayouts/slideLayout2.xml"/><Relationship Id="rId4" Type="http://schemas.openxmlformats.org/officeDocument/2006/relationships/hyperlink" Target="https://www.kaggle.com/stefanoleone992/imdb-extensive-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0619-7483-46AD-9F82-7AC07312CBA6}"/>
              </a:ext>
            </a:extLst>
          </p:cNvPr>
          <p:cNvSpPr>
            <a:spLocks noGrp="1"/>
          </p:cNvSpPr>
          <p:nvPr>
            <p:ph type="ctrTitle"/>
          </p:nvPr>
        </p:nvSpPr>
        <p:spPr>
          <a:xfrm>
            <a:off x="2648239" y="516052"/>
            <a:ext cx="5723026" cy="510972"/>
          </a:xfrm>
        </p:spPr>
        <p:txBody>
          <a:bodyPr>
            <a:normAutofit fontScale="90000"/>
          </a:bodyPr>
          <a:lstStyle/>
          <a:p>
            <a:pPr marL="0" marR="0" algn="ctr">
              <a:spcBef>
                <a:spcPts val="2400"/>
              </a:spcBef>
              <a:spcAft>
                <a:spcPts val="200"/>
              </a:spcAft>
            </a:pPr>
            <a:r>
              <a:rPr lang="en-US" sz="2800" kern="1400" dirty="0">
                <a:solidFill>
                  <a:schemeClr val="accent1">
                    <a:lumMod val="60000"/>
                    <a:lumOff val="40000"/>
                  </a:schemeClr>
                </a:solidFill>
                <a:effectLst/>
                <a:latin typeface="Constantia" panose="02030602050306030303" pitchFamily="18" charset="0"/>
                <a:ea typeface="Times New Roman" panose="02020603050405020304" pitchFamily="18" charset="0"/>
                <a:cs typeface="Times New Roman" panose="02020603050405020304" pitchFamily="18" charset="0"/>
              </a:rPr>
              <a:t>Movie Recommendation System</a:t>
            </a:r>
          </a:p>
        </p:txBody>
      </p:sp>
      <p:sp>
        <p:nvSpPr>
          <p:cNvPr id="20" name="Slide Number Placeholder 19">
            <a:extLst>
              <a:ext uri="{FF2B5EF4-FFF2-40B4-BE49-F238E27FC236}">
                <a16:creationId xmlns:a16="http://schemas.microsoft.com/office/drawing/2014/main" id="{3F2E864F-5379-4FB6-9F4A-3F8593BC9B01}"/>
              </a:ext>
            </a:extLst>
          </p:cNvPr>
          <p:cNvSpPr>
            <a:spLocks noGrp="1"/>
          </p:cNvSpPr>
          <p:nvPr>
            <p:ph type="sldNum" sz="quarter" idx="12"/>
          </p:nvPr>
        </p:nvSpPr>
        <p:spPr/>
        <p:txBody>
          <a:bodyPr/>
          <a:lstStyle/>
          <a:p>
            <a:fld id="{6D22F896-40B5-4ADD-8801-0D06FADFA095}" type="slidenum">
              <a:rPr lang="en-US" smtClean="0"/>
              <a:t>1</a:t>
            </a:fld>
            <a:endParaRPr lang="en-US" dirty="0"/>
          </a:p>
        </p:txBody>
      </p:sp>
      <p:pic>
        <p:nvPicPr>
          <p:cNvPr id="5" name="Picture 4">
            <a:extLst>
              <a:ext uri="{FF2B5EF4-FFF2-40B4-BE49-F238E27FC236}">
                <a16:creationId xmlns:a16="http://schemas.microsoft.com/office/drawing/2014/main" id="{09FB9B99-8A60-4FD3-8213-A5430339CD52}"/>
              </a:ext>
            </a:extLst>
          </p:cNvPr>
          <p:cNvPicPr>
            <a:picLocks noChangeAspect="1"/>
          </p:cNvPicPr>
          <p:nvPr/>
        </p:nvPicPr>
        <p:blipFill>
          <a:blip r:embed="rId2"/>
          <a:stretch>
            <a:fillRect/>
          </a:stretch>
        </p:blipFill>
        <p:spPr>
          <a:xfrm>
            <a:off x="9006518" y="413445"/>
            <a:ext cx="1064761" cy="933214"/>
          </a:xfrm>
          <a:prstGeom prst="rect">
            <a:avLst/>
          </a:prstGeom>
        </p:spPr>
      </p:pic>
      <p:pic>
        <p:nvPicPr>
          <p:cNvPr id="7" name="Picture 6">
            <a:extLst>
              <a:ext uri="{FF2B5EF4-FFF2-40B4-BE49-F238E27FC236}">
                <a16:creationId xmlns:a16="http://schemas.microsoft.com/office/drawing/2014/main" id="{96F8CEAD-CFE1-46BF-89CA-228B3DAC3FB6}"/>
              </a:ext>
            </a:extLst>
          </p:cNvPr>
          <p:cNvPicPr>
            <a:picLocks noChangeAspect="1"/>
          </p:cNvPicPr>
          <p:nvPr/>
        </p:nvPicPr>
        <p:blipFill>
          <a:blip r:embed="rId3"/>
          <a:stretch>
            <a:fillRect/>
          </a:stretch>
        </p:blipFill>
        <p:spPr>
          <a:xfrm>
            <a:off x="4237149" y="2383396"/>
            <a:ext cx="7954851" cy="4474604"/>
          </a:xfrm>
          <a:prstGeom prst="rect">
            <a:avLst/>
          </a:prstGeom>
        </p:spPr>
      </p:pic>
      <p:sp>
        <p:nvSpPr>
          <p:cNvPr id="8" name="Content Placeholder 2">
            <a:extLst>
              <a:ext uri="{FF2B5EF4-FFF2-40B4-BE49-F238E27FC236}">
                <a16:creationId xmlns:a16="http://schemas.microsoft.com/office/drawing/2014/main" id="{99E3A55F-5007-41B0-BC21-83291523E96D}"/>
              </a:ext>
            </a:extLst>
          </p:cNvPr>
          <p:cNvSpPr txBox="1">
            <a:spLocks/>
          </p:cNvSpPr>
          <p:nvPr/>
        </p:nvSpPr>
        <p:spPr>
          <a:xfrm>
            <a:off x="1141412" y="2249487"/>
            <a:ext cx="9905999" cy="354171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effectLst>
                  <a:outerShdw blurRad="152400" dist="38100" dir="2700000" algn="tl">
                    <a:srgbClr val="000000">
                      <a:alpha val="36000"/>
                    </a:srgbClr>
                  </a:outerShdw>
                </a:effectLst>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7" name="Content Placeholder 2">
            <a:extLst>
              <a:ext uri="{FF2B5EF4-FFF2-40B4-BE49-F238E27FC236}">
                <a16:creationId xmlns:a16="http://schemas.microsoft.com/office/drawing/2014/main" id="{5603FB28-C24D-4D29-A17A-C9BABBB05D64}"/>
              </a:ext>
            </a:extLst>
          </p:cNvPr>
          <p:cNvSpPr txBox="1">
            <a:spLocks/>
          </p:cNvSpPr>
          <p:nvPr/>
        </p:nvSpPr>
        <p:spPr>
          <a:xfrm>
            <a:off x="2807593" y="1255646"/>
            <a:ext cx="3482103" cy="49371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effectLst>
                  <a:outerShdw blurRad="152400" dist="38100" dir="2700000" algn="tl">
                    <a:srgbClr val="000000">
                      <a:alpha val="36000"/>
                    </a:srgbClr>
                  </a:outerShdw>
                </a:effectLst>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accent2">
                    <a:lumMod val="60000"/>
                    <a:lumOff val="40000"/>
                  </a:schemeClr>
                </a:solidFill>
              </a:rPr>
              <a:t>M.Heidari</a:t>
            </a:r>
            <a:r>
              <a:rPr lang="en-US" dirty="0">
                <a:solidFill>
                  <a:schemeClr val="accent2">
                    <a:lumMod val="60000"/>
                    <a:lumOff val="40000"/>
                  </a:schemeClr>
                </a:solidFill>
              </a:rPr>
              <a:t> &amp; </a:t>
            </a:r>
            <a:r>
              <a:rPr lang="en-US" dirty="0" err="1">
                <a:solidFill>
                  <a:schemeClr val="accent2">
                    <a:lumMod val="60000"/>
                    <a:lumOff val="40000"/>
                  </a:schemeClr>
                </a:solidFill>
              </a:rPr>
              <a:t>Z.Koohestani</a:t>
            </a:r>
            <a:endParaRPr lang="en-US" dirty="0">
              <a:solidFill>
                <a:schemeClr val="accent2">
                  <a:lumMod val="60000"/>
                  <a:lumOff val="40000"/>
                </a:schemeClr>
              </a:solidFill>
            </a:endParaRPr>
          </a:p>
        </p:txBody>
      </p:sp>
      <p:sp>
        <p:nvSpPr>
          <p:cNvPr id="18" name="Content Placeholder 4">
            <a:extLst>
              <a:ext uri="{FF2B5EF4-FFF2-40B4-BE49-F238E27FC236}">
                <a16:creationId xmlns:a16="http://schemas.microsoft.com/office/drawing/2014/main" id="{B599D006-9C3C-4D9B-AC9C-B2F68AAD205F}"/>
              </a:ext>
            </a:extLst>
          </p:cNvPr>
          <p:cNvSpPr txBox="1">
            <a:spLocks/>
          </p:cNvSpPr>
          <p:nvPr/>
        </p:nvSpPr>
        <p:spPr>
          <a:xfrm>
            <a:off x="5952442" y="1277087"/>
            <a:ext cx="674508" cy="47227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effectLst>
                  <a:outerShdw blurRad="152400" dist="38100" dir="2700000" algn="tl">
                    <a:srgbClr val="000000">
                      <a:alpha val="36000"/>
                    </a:srgbClr>
                  </a:outerShdw>
                </a:effectLst>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180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G09</a:t>
            </a:r>
            <a:endParaRPr lang="en-US" sz="1800" dirty="0">
              <a:solidFill>
                <a:srgbClr val="595959"/>
              </a:solidFill>
              <a:effectLst/>
              <a:latin typeface="Constantia" panose="02030602050306030303" pitchFamily="18" charset="0"/>
              <a:ea typeface="Times New Roman" panose="02020603050405020304" pitchFamily="18" charset="0"/>
              <a:cs typeface="Times New Roman" panose="02020603050405020304" pitchFamily="18" charset="0"/>
            </a:endParaRPr>
          </a:p>
        </p:txBody>
      </p:sp>
      <p:sp>
        <p:nvSpPr>
          <p:cNvPr id="19" name="Content Placeholder 4">
            <a:extLst>
              <a:ext uri="{FF2B5EF4-FFF2-40B4-BE49-F238E27FC236}">
                <a16:creationId xmlns:a16="http://schemas.microsoft.com/office/drawing/2014/main" id="{5DD4239D-9D4F-41C5-9CEC-3850BBF5FCEA}"/>
              </a:ext>
            </a:extLst>
          </p:cNvPr>
          <p:cNvSpPr txBox="1">
            <a:spLocks/>
          </p:cNvSpPr>
          <p:nvPr/>
        </p:nvSpPr>
        <p:spPr>
          <a:xfrm>
            <a:off x="2802785" y="1939921"/>
            <a:ext cx="5723026" cy="493713"/>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effectLst>
                  <a:outerShdw blurRad="152400" dist="38100" dir="2700000" algn="tl">
                    <a:srgbClr val="000000">
                      <a:alpha val="36000"/>
                    </a:srgbClr>
                  </a:outerShdw>
                </a:effectLst>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1800" dirty="0" err="1">
                <a:solidFill>
                  <a:schemeClr val="tx1"/>
                </a:solidFill>
                <a:effectLst/>
                <a:latin typeface="Constantia" panose="02030602050306030303" pitchFamily="18" charset="0"/>
                <a:ea typeface="Constantia" panose="02030602050306030303" pitchFamily="18" charset="0"/>
                <a:cs typeface="Times New Roman" panose="02020603050405020304" pitchFamily="18" charset="0"/>
              </a:rPr>
              <a:t>Dr.Ghadiri</a:t>
            </a:r>
            <a:r>
              <a:rPr lang="en-US" sz="1800" dirty="0">
                <a:solidFill>
                  <a:schemeClr val="tx1"/>
                </a:solidFill>
                <a:effectLst/>
                <a:latin typeface="Constantia" panose="02030602050306030303" pitchFamily="18" charset="0"/>
                <a:ea typeface="Constantia" panose="02030602050306030303" pitchFamily="18" charset="0"/>
                <a:cs typeface="Times New Roman" panose="02020603050405020304" pitchFamily="18" charset="0"/>
              </a:rPr>
              <a:t> | Fundamental of Data Mining | 22 Apr 2021</a:t>
            </a:r>
          </a:p>
          <a:p>
            <a:endParaRPr lang="en-US" sz="1800" dirty="0">
              <a:solidFill>
                <a:srgbClr val="595959"/>
              </a:solidFill>
              <a:effectLst/>
              <a:latin typeface="Constantia" panose="020306020503060303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29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496464-2077-4768-8E74-B919C80D9E91}"/>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5" name="Content Placeholder 11">
            <a:extLst>
              <a:ext uri="{FF2B5EF4-FFF2-40B4-BE49-F238E27FC236}">
                <a16:creationId xmlns:a16="http://schemas.microsoft.com/office/drawing/2014/main" id="{CCF9A6A2-9DC5-43A6-AD25-0299F44D41E8}"/>
              </a:ext>
            </a:extLst>
          </p:cNvPr>
          <p:cNvSpPr>
            <a:spLocks noGrp="1"/>
          </p:cNvSpPr>
          <p:nvPr>
            <p:ph idx="1"/>
          </p:nvPr>
        </p:nvSpPr>
        <p:spPr>
          <a:xfrm>
            <a:off x="942046" y="609601"/>
            <a:ext cx="10307907" cy="5173013"/>
          </a:xfrm>
        </p:spPr>
        <p:txBody>
          <a:bodyPr>
            <a:normAutofit/>
          </a:bodyPr>
          <a:lstStyle/>
          <a:p>
            <a:r>
              <a:rPr lang="en-US" sz="1600" b="1" dirty="0"/>
              <a:t>binning director based on mean of </a:t>
            </a:r>
            <a:r>
              <a:rPr lang="en-US" sz="1600" b="1" dirty="0" err="1"/>
              <a:t>mean_vote</a:t>
            </a:r>
            <a:r>
              <a:rPr lang="en-US" sz="1600" b="1" dirty="0"/>
              <a:t> param of their movie   (17240 unique)</a:t>
            </a:r>
          </a:p>
          <a:p>
            <a:pPr marL="0" indent="0">
              <a:buNone/>
            </a:pPr>
            <a:r>
              <a:rPr lang="en-US" sz="1600" dirty="0"/>
              <a:t>	</a:t>
            </a:r>
            <a:r>
              <a:rPr lang="de-DE" sz="1600" dirty="0">
                <a:solidFill>
                  <a:schemeClr val="accent2">
                    <a:lumMod val="60000"/>
                    <a:lumOff val="40000"/>
                  </a:schemeClr>
                </a:solidFill>
              </a:rPr>
              <a:t>bins=[0.0, 2.5, 5.0, 7.5, 10.0]</a:t>
            </a:r>
            <a:endParaRPr lang="en-US" sz="1600" dirty="0">
              <a:solidFill>
                <a:schemeClr val="accent2">
                  <a:lumMod val="60000"/>
                  <a:lumOff val="40000"/>
                </a:schemeClr>
              </a:solidFill>
            </a:endParaRPr>
          </a:p>
          <a:p>
            <a:r>
              <a:rPr lang="en-US" sz="1600" b="1" dirty="0"/>
              <a:t>Modify the [budget, </a:t>
            </a:r>
            <a:r>
              <a:rPr lang="en-US" sz="1600" b="1" dirty="0" err="1"/>
              <a:t>usa_gross_income</a:t>
            </a:r>
            <a:r>
              <a:rPr lang="en-US" sz="1600" b="1" dirty="0"/>
              <a:t>, </a:t>
            </a:r>
            <a:r>
              <a:rPr lang="en-US" sz="1600" b="1" dirty="0" err="1"/>
              <a:t>worlwide_gross_income</a:t>
            </a:r>
            <a:r>
              <a:rPr lang="en-US" sz="1600" b="1" dirty="0"/>
              <a:t>] column</a:t>
            </a:r>
          </a:p>
          <a:p>
            <a:r>
              <a:rPr lang="en-US" sz="1600" b="1" dirty="0" err="1"/>
              <a:t>StandardScaler</a:t>
            </a:r>
            <a:endParaRPr lang="en-US" sz="1600" b="1" dirty="0"/>
          </a:p>
          <a:p>
            <a:pPr marL="0" indent="0">
              <a:buNone/>
            </a:pPr>
            <a:r>
              <a:rPr lang="en-US" sz="1600" dirty="0"/>
              <a:t>	</a:t>
            </a:r>
            <a:r>
              <a:rPr lang="en-US" sz="1600" dirty="0">
                <a:solidFill>
                  <a:schemeClr val="accent1">
                    <a:lumMod val="60000"/>
                    <a:lumOff val="40000"/>
                  </a:schemeClr>
                </a:solidFill>
              </a:rPr>
              <a:t>['year','duration','budget','usa_gross_income','worlwide_gross_income’,</a:t>
            </a:r>
          </a:p>
          <a:p>
            <a:pPr marL="0" indent="0">
              <a:buNone/>
            </a:pPr>
            <a:r>
              <a:rPr lang="en-US" sz="1600" dirty="0">
                <a:solidFill>
                  <a:schemeClr val="accent1">
                    <a:lumMod val="60000"/>
                    <a:lumOff val="40000"/>
                  </a:schemeClr>
                </a:solidFill>
              </a:rPr>
              <a:t> 	'metascore','reviews_from_users','reviews_from_critics','mean_vote','total_votes’, </a:t>
            </a:r>
          </a:p>
          <a:p>
            <a:pPr marL="0" indent="0">
              <a:buNone/>
            </a:pPr>
            <a:r>
              <a:rPr lang="en-US" sz="1600" dirty="0">
                <a:solidFill>
                  <a:schemeClr val="accent1">
                    <a:lumMod val="60000"/>
                    <a:lumOff val="40000"/>
                  </a:schemeClr>
                </a:solidFill>
              </a:rPr>
              <a:t>	'</a:t>
            </a:r>
            <a:r>
              <a:rPr lang="en-US" sz="1600" dirty="0" err="1">
                <a:solidFill>
                  <a:schemeClr val="accent1">
                    <a:lumMod val="60000"/>
                    <a:lumOff val="40000"/>
                  </a:schemeClr>
                </a:solidFill>
              </a:rPr>
              <a:t>director_r</a:t>
            </a:r>
            <a:r>
              <a:rPr lang="en-US" sz="1600" dirty="0">
                <a:solidFill>
                  <a:schemeClr val="accent1">
                    <a:lumMod val="60000"/>
                    <a:lumOff val="40000"/>
                  </a:schemeClr>
                </a:solidFill>
              </a:rPr>
              <a:t>’]</a:t>
            </a:r>
          </a:p>
          <a:p>
            <a:r>
              <a:rPr lang="en-US" sz="1600" b="1" dirty="0" err="1"/>
              <a:t>KNNImputer</a:t>
            </a:r>
            <a:endParaRPr lang="en-US" sz="1600" b="1" dirty="0"/>
          </a:p>
          <a:p>
            <a:pPr marL="0" indent="0">
              <a:buNone/>
            </a:pPr>
            <a:r>
              <a:rPr lang="en-US" sz="1600" b="1" dirty="0"/>
              <a:t>	</a:t>
            </a:r>
            <a:r>
              <a:rPr lang="en-US" sz="1600" b="1" dirty="0">
                <a:solidFill>
                  <a:schemeClr val="accent3">
                    <a:lumMod val="60000"/>
                    <a:lumOff val="40000"/>
                  </a:schemeClr>
                </a:solidFill>
              </a:rPr>
              <a:t>['budget','usa_gross_income','worlwide_gross_income','metascore','reviews_from_users',</a:t>
            </a:r>
          </a:p>
          <a:p>
            <a:pPr marL="0" indent="0">
              <a:buNone/>
            </a:pPr>
            <a:r>
              <a:rPr lang="en-US" sz="1600" b="1" dirty="0">
                <a:solidFill>
                  <a:schemeClr val="accent3">
                    <a:lumMod val="60000"/>
                    <a:lumOff val="40000"/>
                  </a:schemeClr>
                </a:solidFill>
              </a:rPr>
              <a:t>                '</a:t>
            </a:r>
            <a:r>
              <a:rPr lang="en-US" sz="1600" b="1" dirty="0" err="1">
                <a:solidFill>
                  <a:schemeClr val="accent3">
                    <a:lumMod val="60000"/>
                    <a:lumOff val="40000"/>
                  </a:schemeClr>
                </a:solidFill>
              </a:rPr>
              <a:t>reviews_from_critics</a:t>
            </a:r>
            <a:r>
              <a:rPr lang="en-US" sz="1600" b="1" dirty="0">
                <a:solidFill>
                  <a:schemeClr val="accent3">
                    <a:lumMod val="60000"/>
                    <a:lumOff val="40000"/>
                  </a:schemeClr>
                </a:solidFill>
              </a:rPr>
              <a:t>', '</a:t>
            </a:r>
            <a:r>
              <a:rPr lang="en-US" sz="1600" b="1" dirty="0" err="1">
                <a:solidFill>
                  <a:schemeClr val="accent3">
                    <a:lumMod val="60000"/>
                    <a:lumOff val="40000"/>
                  </a:schemeClr>
                </a:solidFill>
              </a:rPr>
              <a:t>director_r</a:t>
            </a:r>
            <a:r>
              <a:rPr lang="en-US" sz="1600" b="1" dirty="0">
                <a:solidFill>
                  <a:schemeClr val="accent3">
                    <a:lumMod val="60000"/>
                    <a:lumOff val="40000"/>
                  </a:schemeClr>
                </a:solidFill>
              </a:rPr>
              <a:t>’]</a:t>
            </a:r>
          </a:p>
          <a:p>
            <a:r>
              <a:rPr lang="en-US" sz="1600" b="1" dirty="0"/>
              <a:t>detect outlier with </a:t>
            </a:r>
            <a:r>
              <a:rPr lang="en-US" sz="1600" b="1" dirty="0" err="1"/>
              <a:t>zscore</a:t>
            </a:r>
            <a:endParaRPr lang="en-US" sz="1600" b="1" dirty="0"/>
          </a:p>
          <a:p>
            <a:endParaRPr lang="en-US" sz="1600" b="1" dirty="0"/>
          </a:p>
          <a:p>
            <a:pPr marL="0" indent="0">
              <a:buNone/>
            </a:pPr>
            <a:endParaRPr lang="en-US" sz="1600" b="1" dirty="0"/>
          </a:p>
          <a:p>
            <a:pPr marL="0" indent="0">
              <a:buNone/>
            </a:pPr>
            <a:endParaRPr lang="en-US" sz="1600" dirty="0"/>
          </a:p>
        </p:txBody>
      </p:sp>
    </p:spTree>
    <p:extLst>
      <p:ext uri="{BB962C8B-B14F-4D97-AF65-F5344CB8AC3E}">
        <p14:creationId xmlns:p14="http://schemas.microsoft.com/office/powerpoint/2010/main" val="286523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FB651-DADB-429D-B4E9-91A03788C1C6}"/>
              </a:ext>
            </a:extLst>
          </p:cNvPr>
          <p:cNvSpPr>
            <a:spLocks noGrp="1"/>
          </p:cNvSpPr>
          <p:nvPr>
            <p:ph idx="1"/>
          </p:nvPr>
        </p:nvSpPr>
        <p:spPr>
          <a:xfrm>
            <a:off x="1579579" y="830664"/>
            <a:ext cx="6345508" cy="650406"/>
          </a:xfrm>
        </p:spPr>
        <p:txBody>
          <a:bodyPr>
            <a:normAutofit fontScale="92500"/>
          </a:bodyPr>
          <a:lstStyle/>
          <a:p>
            <a:r>
              <a:rPr lang="en-US" sz="2400" b="1" dirty="0"/>
              <a:t>Country2Continent   =&gt; </a:t>
            </a:r>
            <a:r>
              <a:rPr lang="en-US" sz="2400" b="1" dirty="0" err="1"/>
              <a:t>webscraping</a:t>
            </a:r>
            <a:r>
              <a:rPr lang="en-US" sz="2400" b="1" dirty="0"/>
              <a:t>  3189 to 8</a:t>
            </a:r>
          </a:p>
        </p:txBody>
      </p:sp>
      <p:sp>
        <p:nvSpPr>
          <p:cNvPr id="4" name="Slide Number Placeholder 3">
            <a:extLst>
              <a:ext uri="{FF2B5EF4-FFF2-40B4-BE49-F238E27FC236}">
                <a16:creationId xmlns:a16="http://schemas.microsoft.com/office/drawing/2014/main" id="{9619D8EA-D88F-43E7-B535-93E45F170A13}"/>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5" name="Content Placeholder 2">
            <a:extLst>
              <a:ext uri="{FF2B5EF4-FFF2-40B4-BE49-F238E27FC236}">
                <a16:creationId xmlns:a16="http://schemas.microsoft.com/office/drawing/2014/main" id="{F3286509-61D1-4529-AD8C-4650F051905F}"/>
              </a:ext>
            </a:extLst>
          </p:cNvPr>
          <p:cNvSpPr txBox="1">
            <a:spLocks/>
          </p:cNvSpPr>
          <p:nvPr/>
        </p:nvSpPr>
        <p:spPr>
          <a:xfrm>
            <a:off x="819441" y="2992195"/>
            <a:ext cx="8179842" cy="6504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6">
                    <a:lumMod val="60000"/>
                    <a:lumOff val="40000"/>
                  </a:schemeClr>
                </a:solidFill>
              </a:rPr>
              <a:t>['English' , 'French' , '</a:t>
            </a:r>
            <a:r>
              <a:rPr lang="en-US" sz="2000" dirty="0" err="1">
                <a:solidFill>
                  <a:schemeClr val="accent6">
                    <a:lumMod val="60000"/>
                    <a:lumOff val="40000"/>
                  </a:schemeClr>
                </a:solidFill>
              </a:rPr>
              <a:t>Italian','German','Spanish','Russian</a:t>
            </a:r>
            <a:r>
              <a:rPr lang="en-US" sz="2000" dirty="0">
                <a:solidFill>
                  <a:schemeClr val="accent6">
                    <a:lumMod val="60000"/>
                    <a:lumOff val="40000"/>
                  </a:schemeClr>
                </a:solidFill>
              </a:rPr>
              <a:t>', 'Other']</a:t>
            </a:r>
          </a:p>
          <a:p>
            <a:endParaRPr lang="en-US" sz="2000" dirty="0">
              <a:solidFill>
                <a:schemeClr val="accent6">
                  <a:lumMod val="60000"/>
                  <a:lumOff val="40000"/>
                </a:schemeClr>
              </a:solidFill>
            </a:endParaRPr>
          </a:p>
        </p:txBody>
      </p:sp>
      <p:sp>
        <p:nvSpPr>
          <p:cNvPr id="6" name="TextBox 5">
            <a:extLst>
              <a:ext uri="{FF2B5EF4-FFF2-40B4-BE49-F238E27FC236}">
                <a16:creationId xmlns:a16="http://schemas.microsoft.com/office/drawing/2014/main" id="{8776DD4E-2E08-4D9F-9ADC-5AB94BA01C45}"/>
              </a:ext>
            </a:extLst>
          </p:cNvPr>
          <p:cNvSpPr txBox="1"/>
          <p:nvPr/>
        </p:nvSpPr>
        <p:spPr>
          <a:xfrm>
            <a:off x="8124360" y="360628"/>
            <a:ext cx="1869646" cy="1815882"/>
          </a:xfrm>
          <a:prstGeom prst="rect">
            <a:avLst/>
          </a:prstGeom>
          <a:noFill/>
        </p:spPr>
        <p:txBody>
          <a:bodyPr wrap="square">
            <a:spAutoFit/>
          </a:bodyPr>
          <a:lstStyle/>
          <a:p>
            <a:r>
              <a:rPr lang="en-US" sz="1400" dirty="0">
                <a:solidFill>
                  <a:schemeClr val="accent2">
                    <a:lumMod val="40000"/>
                    <a:lumOff val="60000"/>
                  </a:schemeClr>
                </a:solidFill>
              </a:rPr>
              <a:t>'EU', Europe</a:t>
            </a:r>
          </a:p>
          <a:p>
            <a:r>
              <a:rPr lang="en-US" sz="1400" dirty="0">
                <a:solidFill>
                  <a:schemeClr val="accent2">
                    <a:lumMod val="40000"/>
                    <a:lumOff val="60000"/>
                  </a:schemeClr>
                </a:solidFill>
              </a:rPr>
              <a:t>'AS', Asia</a:t>
            </a:r>
          </a:p>
          <a:p>
            <a:r>
              <a:rPr lang="en-US" sz="1400" dirty="0">
                <a:solidFill>
                  <a:schemeClr val="accent2">
                    <a:lumMod val="40000"/>
                    <a:lumOff val="60000"/>
                  </a:schemeClr>
                </a:solidFill>
              </a:rPr>
              <a:t>'NA', north Americas</a:t>
            </a:r>
          </a:p>
          <a:p>
            <a:r>
              <a:rPr lang="en-US" sz="1400" dirty="0">
                <a:solidFill>
                  <a:schemeClr val="accent2">
                    <a:lumMod val="40000"/>
                    <a:lumOff val="60000"/>
                  </a:schemeClr>
                </a:solidFill>
              </a:rPr>
              <a:t>'AF', Africa</a:t>
            </a:r>
          </a:p>
          <a:p>
            <a:r>
              <a:rPr lang="en-US" sz="1400" dirty="0">
                <a:solidFill>
                  <a:schemeClr val="accent2">
                    <a:lumMod val="40000"/>
                    <a:lumOff val="60000"/>
                  </a:schemeClr>
                </a:solidFill>
              </a:rPr>
              <a:t>'AN', Antarctica</a:t>
            </a:r>
          </a:p>
          <a:p>
            <a:r>
              <a:rPr lang="en-US" sz="1400" dirty="0">
                <a:solidFill>
                  <a:schemeClr val="accent2">
                    <a:lumMod val="40000"/>
                    <a:lumOff val="60000"/>
                  </a:schemeClr>
                </a:solidFill>
              </a:rPr>
              <a:t>'SA', south Americas</a:t>
            </a:r>
          </a:p>
          <a:p>
            <a:r>
              <a:rPr lang="en-US" sz="1400" dirty="0">
                <a:solidFill>
                  <a:schemeClr val="accent2">
                    <a:lumMod val="40000"/>
                    <a:lumOff val="60000"/>
                  </a:schemeClr>
                </a:solidFill>
              </a:rPr>
              <a:t>'OC', Oceania</a:t>
            </a:r>
          </a:p>
          <a:p>
            <a:r>
              <a:rPr lang="en-US" sz="1400" dirty="0">
                <a:solidFill>
                  <a:schemeClr val="accent2">
                    <a:lumMod val="40000"/>
                    <a:lumOff val="60000"/>
                  </a:schemeClr>
                </a:solidFill>
              </a:rPr>
              <a:t>idk</a:t>
            </a:r>
          </a:p>
        </p:txBody>
      </p:sp>
      <p:pic>
        <p:nvPicPr>
          <p:cNvPr id="8" name="Picture 7">
            <a:extLst>
              <a:ext uri="{FF2B5EF4-FFF2-40B4-BE49-F238E27FC236}">
                <a16:creationId xmlns:a16="http://schemas.microsoft.com/office/drawing/2014/main" id="{4DCF8C43-2D14-4F77-BA78-8D725B7626B4}"/>
              </a:ext>
            </a:extLst>
          </p:cNvPr>
          <p:cNvPicPr>
            <a:picLocks noChangeAspect="1"/>
          </p:cNvPicPr>
          <p:nvPr/>
        </p:nvPicPr>
        <p:blipFill>
          <a:blip r:embed="rId2"/>
          <a:stretch>
            <a:fillRect/>
          </a:stretch>
        </p:blipFill>
        <p:spPr>
          <a:xfrm>
            <a:off x="8723746" y="2277299"/>
            <a:ext cx="3105150" cy="2443163"/>
          </a:xfrm>
          <a:prstGeom prst="rect">
            <a:avLst/>
          </a:prstGeom>
        </p:spPr>
      </p:pic>
      <p:sp>
        <p:nvSpPr>
          <p:cNvPr id="9" name="Content Placeholder 2">
            <a:extLst>
              <a:ext uri="{FF2B5EF4-FFF2-40B4-BE49-F238E27FC236}">
                <a16:creationId xmlns:a16="http://schemas.microsoft.com/office/drawing/2014/main" id="{ABB83103-6ABB-405A-96BB-BEE323E4AF03}"/>
              </a:ext>
            </a:extLst>
          </p:cNvPr>
          <p:cNvSpPr txBox="1">
            <a:spLocks/>
          </p:cNvSpPr>
          <p:nvPr/>
        </p:nvSpPr>
        <p:spPr>
          <a:xfrm>
            <a:off x="819441" y="2176510"/>
            <a:ext cx="6135151" cy="8156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t>binning Language to 7 bin   (2986 unique)</a:t>
            </a:r>
            <a:endParaRPr lang="en-US" dirty="0"/>
          </a:p>
        </p:txBody>
      </p:sp>
      <p:sp>
        <p:nvSpPr>
          <p:cNvPr id="11" name="Content Placeholder 2">
            <a:extLst>
              <a:ext uri="{FF2B5EF4-FFF2-40B4-BE49-F238E27FC236}">
                <a16:creationId xmlns:a16="http://schemas.microsoft.com/office/drawing/2014/main" id="{10AD274C-CD9B-4724-9D56-099A800BE191}"/>
              </a:ext>
            </a:extLst>
          </p:cNvPr>
          <p:cNvSpPr txBox="1">
            <a:spLocks/>
          </p:cNvSpPr>
          <p:nvPr/>
        </p:nvSpPr>
        <p:spPr>
          <a:xfrm>
            <a:off x="1025503" y="4318841"/>
            <a:ext cx="4757112" cy="52361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t>Dummies Genre to 16 column</a:t>
            </a:r>
          </a:p>
        </p:txBody>
      </p:sp>
      <p:sp>
        <p:nvSpPr>
          <p:cNvPr id="12" name="Content Placeholder 2">
            <a:extLst>
              <a:ext uri="{FF2B5EF4-FFF2-40B4-BE49-F238E27FC236}">
                <a16:creationId xmlns:a16="http://schemas.microsoft.com/office/drawing/2014/main" id="{BE70D330-593D-4056-9FEE-7AEF84D6FC1A}"/>
              </a:ext>
            </a:extLst>
          </p:cNvPr>
          <p:cNvSpPr txBox="1">
            <a:spLocks/>
          </p:cNvSpPr>
          <p:nvPr/>
        </p:nvSpPr>
        <p:spPr>
          <a:xfrm>
            <a:off x="2480814" y="5351925"/>
            <a:ext cx="6242932" cy="6754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b="1" dirty="0">
                <a:solidFill>
                  <a:srgbClr val="FFFF00"/>
                </a:solidFill>
              </a:rPr>
              <a:t>Final 52 columns with no null value</a:t>
            </a:r>
          </a:p>
        </p:txBody>
      </p:sp>
    </p:spTree>
    <p:extLst>
      <p:ext uri="{BB962C8B-B14F-4D97-AF65-F5344CB8AC3E}">
        <p14:creationId xmlns:p14="http://schemas.microsoft.com/office/powerpoint/2010/main" val="99867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13C628AD-9B44-4C66-834E-C2A7DA231A74}"/>
              </a:ext>
            </a:extLst>
          </p:cNvPr>
          <p:cNvSpPr>
            <a:spLocks noGrp="1"/>
          </p:cNvSpPr>
          <p:nvPr>
            <p:ph idx="1"/>
          </p:nvPr>
        </p:nvSpPr>
        <p:spPr>
          <a:xfrm>
            <a:off x="1347475" y="470793"/>
            <a:ext cx="3842712" cy="583865"/>
          </a:xfrm>
        </p:spPr>
        <p:txBody>
          <a:bodyPr/>
          <a:lstStyle/>
          <a:p>
            <a:pPr marL="0" indent="0">
              <a:buNone/>
            </a:pPr>
            <a:r>
              <a:rPr lang="en-US" dirty="0"/>
              <a:t>cumulative rating</a:t>
            </a:r>
            <a:r>
              <a:rPr lang="fa-IR" dirty="0"/>
              <a:t> </a:t>
            </a:r>
            <a:r>
              <a:rPr lang="en-US" dirty="0"/>
              <a:t> per year</a:t>
            </a:r>
          </a:p>
        </p:txBody>
      </p:sp>
      <p:sp>
        <p:nvSpPr>
          <p:cNvPr id="4" name="Slide Number Placeholder 3">
            <a:extLst>
              <a:ext uri="{FF2B5EF4-FFF2-40B4-BE49-F238E27FC236}">
                <a16:creationId xmlns:a16="http://schemas.microsoft.com/office/drawing/2014/main" id="{619482A4-302C-4FCB-9FCC-8D34DB401C82}"/>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13" name="Picture 12">
            <a:extLst>
              <a:ext uri="{FF2B5EF4-FFF2-40B4-BE49-F238E27FC236}">
                <a16:creationId xmlns:a16="http://schemas.microsoft.com/office/drawing/2014/main" id="{7D7716E9-41C5-4F9B-8D62-EAFD17E32968}"/>
              </a:ext>
            </a:extLst>
          </p:cNvPr>
          <p:cNvPicPr>
            <a:picLocks noChangeAspect="1"/>
          </p:cNvPicPr>
          <p:nvPr/>
        </p:nvPicPr>
        <p:blipFill>
          <a:blip r:embed="rId2"/>
          <a:stretch>
            <a:fillRect/>
          </a:stretch>
        </p:blipFill>
        <p:spPr>
          <a:xfrm>
            <a:off x="2437246" y="1288717"/>
            <a:ext cx="7839075" cy="5057775"/>
          </a:xfrm>
          <a:prstGeom prst="rect">
            <a:avLst/>
          </a:prstGeom>
        </p:spPr>
      </p:pic>
      <p:sp>
        <p:nvSpPr>
          <p:cNvPr id="16" name="TextBox 15">
            <a:extLst>
              <a:ext uri="{FF2B5EF4-FFF2-40B4-BE49-F238E27FC236}">
                <a16:creationId xmlns:a16="http://schemas.microsoft.com/office/drawing/2014/main" id="{B716C35E-9D31-4429-B12F-9D12145C2C09}"/>
              </a:ext>
            </a:extLst>
          </p:cNvPr>
          <p:cNvSpPr txBox="1"/>
          <p:nvPr/>
        </p:nvSpPr>
        <p:spPr>
          <a:xfrm>
            <a:off x="145961" y="2899823"/>
            <a:ext cx="1837385" cy="369332"/>
          </a:xfrm>
          <a:prstGeom prst="rect">
            <a:avLst/>
          </a:prstGeom>
          <a:noFill/>
        </p:spPr>
        <p:txBody>
          <a:bodyPr wrap="square">
            <a:spAutoFit/>
          </a:bodyPr>
          <a:lstStyle/>
          <a:p>
            <a:r>
              <a:rPr lang="en-US" sz="1800" b="1" dirty="0"/>
              <a:t>Ratings Dataset</a:t>
            </a:r>
            <a:endParaRPr lang="en-US" dirty="0"/>
          </a:p>
        </p:txBody>
      </p:sp>
    </p:spTree>
    <p:extLst>
      <p:ext uri="{BB962C8B-B14F-4D97-AF65-F5344CB8AC3E}">
        <p14:creationId xmlns:p14="http://schemas.microsoft.com/office/powerpoint/2010/main" val="131150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27244EB-05DD-41B8-A13C-8B17F38EC50E}"/>
              </a:ext>
            </a:extLst>
          </p:cNvPr>
          <p:cNvSpPr>
            <a:spLocks noGrp="1"/>
          </p:cNvSpPr>
          <p:nvPr>
            <p:ph idx="1"/>
          </p:nvPr>
        </p:nvSpPr>
        <p:spPr>
          <a:xfrm>
            <a:off x="1347475" y="470793"/>
            <a:ext cx="3842712" cy="583865"/>
          </a:xfrm>
        </p:spPr>
        <p:txBody>
          <a:bodyPr/>
          <a:lstStyle/>
          <a:p>
            <a:pPr marL="0" indent="0">
              <a:buNone/>
            </a:pPr>
            <a:r>
              <a:rPr lang="en-US" dirty="0"/>
              <a:t>user count per year</a:t>
            </a:r>
          </a:p>
        </p:txBody>
      </p:sp>
      <p:sp>
        <p:nvSpPr>
          <p:cNvPr id="4" name="Slide Number Placeholder 3">
            <a:extLst>
              <a:ext uri="{FF2B5EF4-FFF2-40B4-BE49-F238E27FC236}">
                <a16:creationId xmlns:a16="http://schemas.microsoft.com/office/drawing/2014/main" id="{FF3B87D5-FD32-4F4D-B678-E4B5EB86F018}"/>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a:extLst>
              <a:ext uri="{FF2B5EF4-FFF2-40B4-BE49-F238E27FC236}">
                <a16:creationId xmlns:a16="http://schemas.microsoft.com/office/drawing/2014/main" id="{158F038C-D84F-4361-871D-0ACF5661275B}"/>
              </a:ext>
            </a:extLst>
          </p:cNvPr>
          <p:cNvPicPr>
            <a:picLocks noChangeAspect="1"/>
          </p:cNvPicPr>
          <p:nvPr/>
        </p:nvPicPr>
        <p:blipFill>
          <a:blip r:embed="rId2"/>
          <a:stretch>
            <a:fillRect/>
          </a:stretch>
        </p:blipFill>
        <p:spPr>
          <a:xfrm>
            <a:off x="2714894" y="1366569"/>
            <a:ext cx="7715250" cy="5000625"/>
          </a:xfrm>
          <a:prstGeom prst="rect">
            <a:avLst/>
          </a:prstGeom>
        </p:spPr>
      </p:pic>
      <p:sp>
        <p:nvSpPr>
          <p:cNvPr id="7" name="TextBox 6">
            <a:extLst>
              <a:ext uri="{FF2B5EF4-FFF2-40B4-BE49-F238E27FC236}">
                <a16:creationId xmlns:a16="http://schemas.microsoft.com/office/drawing/2014/main" id="{813C2AF5-22CC-4152-8460-C657FEEC2E59}"/>
              </a:ext>
            </a:extLst>
          </p:cNvPr>
          <p:cNvSpPr txBox="1"/>
          <p:nvPr/>
        </p:nvSpPr>
        <p:spPr>
          <a:xfrm>
            <a:off x="145961" y="2899823"/>
            <a:ext cx="1837385" cy="369332"/>
          </a:xfrm>
          <a:prstGeom prst="rect">
            <a:avLst/>
          </a:prstGeom>
          <a:noFill/>
        </p:spPr>
        <p:txBody>
          <a:bodyPr wrap="square">
            <a:spAutoFit/>
          </a:bodyPr>
          <a:lstStyle/>
          <a:p>
            <a:r>
              <a:rPr lang="en-US" sz="1800" b="1" dirty="0"/>
              <a:t>Ratings Dataset</a:t>
            </a:r>
            <a:endParaRPr lang="en-US" dirty="0"/>
          </a:p>
        </p:txBody>
      </p:sp>
    </p:spTree>
    <p:extLst>
      <p:ext uri="{BB962C8B-B14F-4D97-AF65-F5344CB8AC3E}">
        <p14:creationId xmlns:p14="http://schemas.microsoft.com/office/powerpoint/2010/main" val="407519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7852FD-3A5D-4CC3-B57A-FF426BC6BF70}"/>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8" name="Picture 7">
            <a:extLst>
              <a:ext uri="{FF2B5EF4-FFF2-40B4-BE49-F238E27FC236}">
                <a16:creationId xmlns:a16="http://schemas.microsoft.com/office/drawing/2014/main" id="{5FF1F685-4E19-408D-BEE9-8D8BC5CFA6EA}"/>
              </a:ext>
            </a:extLst>
          </p:cNvPr>
          <p:cNvPicPr>
            <a:picLocks noChangeAspect="1"/>
          </p:cNvPicPr>
          <p:nvPr/>
        </p:nvPicPr>
        <p:blipFill>
          <a:blip r:embed="rId2"/>
          <a:stretch>
            <a:fillRect/>
          </a:stretch>
        </p:blipFill>
        <p:spPr>
          <a:xfrm>
            <a:off x="2328862" y="1104899"/>
            <a:ext cx="7534275" cy="5143500"/>
          </a:xfrm>
          <a:prstGeom prst="rect">
            <a:avLst/>
          </a:prstGeom>
        </p:spPr>
      </p:pic>
      <p:sp>
        <p:nvSpPr>
          <p:cNvPr id="5" name="TextBox 4">
            <a:extLst>
              <a:ext uri="{FF2B5EF4-FFF2-40B4-BE49-F238E27FC236}">
                <a16:creationId xmlns:a16="http://schemas.microsoft.com/office/drawing/2014/main" id="{F49E0581-CC44-4BAC-A9D4-170B41628BCB}"/>
              </a:ext>
            </a:extLst>
          </p:cNvPr>
          <p:cNvSpPr txBox="1"/>
          <p:nvPr/>
        </p:nvSpPr>
        <p:spPr>
          <a:xfrm>
            <a:off x="145961" y="2899823"/>
            <a:ext cx="1837385" cy="369332"/>
          </a:xfrm>
          <a:prstGeom prst="rect">
            <a:avLst/>
          </a:prstGeom>
          <a:noFill/>
        </p:spPr>
        <p:txBody>
          <a:bodyPr wrap="square">
            <a:spAutoFit/>
          </a:bodyPr>
          <a:lstStyle/>
          <a:p>
            <a:r>
              <a:rPr lang="en-US" sz="1800" b="1" dirty="0"/>
              <a:t>Ratings Dataset</a:t>
            </a:r>
            <a:endParaRPr lang="en-US" dirty="0"/>
          </a:p>
        </p:txBody>
      </p:sp>
      <p:sp>
        <p:nvSpPr>
          <p:cNvPr id="6" name="Content Placeholder 2">
            <a:extLst>
              <a:ext uri="{FF2B5EF4-FFF2-40B4-BE49-F238E27FC236}">
                <a16:creationId xmlns:a16="http://schemas.microsoft.com/office/drawing/2014/main" id="{53C60A37-ABB7-4AE4-B432-D76C1C9DC917}"/>
              </a:ext>
            </a:extLst>
          </p:cNvPr>
          <p:cNvSpPr>
            <a:spLocks noGrp="1"/>
          </p:cNvSpPr>
          <p:nvPr>
            <p:ph idx="1"/>
          </p:nvPr>
        </p:nvSpPr>
        <p:spPr>
          <a:xfrm>
            <a:off x="1347475" y="470793"/>
            <a:ext cx="3842712" cy="583865"/>
          </a:xfrm>
        </p:spPr>
        <p:txBody>
          <a:bodyPr/>
          <a:lstStyle/>
          <a:p>
            <a:pPr marL="0" indent="0">
              <a:buNone/>
            </a:pPr>
            <a:r>
              <a:rPr lang="en-US" dirty="0"/>
              <a:t>movie count per year</a:t>
            </a:r>
          </a:p>
        </p:txBody>
      </p:sp>
    </p:spTree>
    <p:extLst>
      <p:ext uri="{BB962C8B-B14F-4D97-AF65-F5344CB8AC3E}">
        <p14:creationId xmlns:p14="http://schemas.microsoft.com/office/powerpoint/2010/main" val="18120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267233-A302-4AD5-B069-AC3EE6CE04F3}"/>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6" name="Picture 5">
            <a:extLst>
              <a:ext uri="{FF2B5EF4-FFF2-40B4-BE49-F238E27FC236}">
                <a16:creationId xmlns:a16="http://schemas.microsoft.com/office/drawing/2014/main" id="{32627ED9-2EB1-4634-89CB-E03479579712}"/>
              </a:ext>
            </a:extLst>
          </p:cNvPr>
          <p:cNvPicPr>
            <a:picLocks noChangeAspect="1"/>
          </p:cNvPicPr>
          <p:nvPr/>
        </p:nvPicPr>
        <p:blipFill>
          <a:blip r:embed="rId2"/>
          <a:stretch>
            <a:fillRect/>
          </a:stretch>
        </p:blipFill>
        <p:spPr>
          <a:xfrm>
            <a:off x="5031348" y="1278081"/>
            <a:ext cx="4408868" cy="4787755"/>
          </a:xfrm>
          <a:prstGeom prst="rect">
            <a:avLst/>
          </a:prstGeom>
        </p:spPr>
      </p:pic>
      <p:sp>
        <p:nvSpPr>
          <p:cNvPr id="7" name="TextBox 6">
            <a:extLst>
              <a:ext uri="{FF2B5EF4-FFF2-40B4-BE49-F238E27FC236}">
                <a16:creationId xmlns:a16="http://schemas.microsoft.com/office/drawing/2014/main" id="{9369CF03-7C85-42AE-B853-2B87366DB349}"/>
              </a:ext>
            </a:extLst>
          </p:cNvPr>
          <p:cNvSpPr txBox="1"/>
          <p:nvPr/>
        </p:nvSpPr>
        <p:spPr>
          <a:xfrm>
            <a:off x="145961" y="2899823"/>
            <a:ext cx="1837385" cy="369332"/>
          </a:xfrm>
          <a:prstGeom prst="rect">
            <a:avLst/>
          </a:prstGeom>
          <a:noFill/>
        </p:spPr>
        <p:txBody>
          <a:bodyPr wrap="square">
            <a:spAutoFit/>
          </a:bodyPr>
          <a:lstStyle/>
          <a:p>
            <a:r>
              <a:rPr lang="en-US" sz="1800" b="1" dirty="0"/>
              <a:t>Ratings Dataset</a:t>
            </a:r>
            <a:endParaRPr lang="en-US" dirty="0"/>
          </a:p>
        </p:txBody>
      </p:sp>
      <p:sp>
        <p:nvSpPr>
          <p:cNvPr id="8" name="Content Placeholder 2">
            <a:extLst>
              <a:ext uri="{FF2B5EF4-FFF2-40B4-BE49-F238E27FC236}">
                <a16:creationId xmlns:a16="http://schemas.microsoft.com/office/drawing/2014/main" id="{AC310888-4F57-48E9-8B46-E4E1812352B9}"/>
              </a:ext>
            </a:extLst>
          </p:cNvPr>
          <p:cNvSpPr>
            <a:spLocks noGrp="1"/>
          </p:cNvSpPr>
          <p:nvPr>
            <p:ph idx="1"/>
          </p:nvPr>
        </p:nvSpPr>
        <p:spPr>
          <a:xfrm>
            <a:off x="1347475" y="470793"/>
            <a:ext cx="3842712" cy="583865"/>
          </a:xfrm>
        </p:spPr>
        <p:txBody>
          <a:bodyPr/>
          <a:lstStyle/>
          <a:p>
            <a:pPr marL="0" indent="0">
              <a:buNone/>
            </a:pPr>
            <a:r>
              <a:rPr lang="en-US" dirty="0"/>
              <a:t>rating count per year</a:t>
            </a:r>
          </a:p>
        </p:txBody>
      </p:sp>
    </p:spTree>
    <p:extLst>
      <p:ext uri="{BB962C8B-B14F-4D97-AF65-F5344CB8AC3E}">
        <p14:creationId xmlns:p14="http://schemas.microsoft.com/office/powerpoint/2010/main" val="320238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4802D6-AA84-4797-97FC-7F19FC1DAC87}"/>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7" name="Content Placeholder 2">
            <a:extLst>
              <a:ext uri="{FF2B5EF4-FFF2-40B4-BE49-F238E27FC236}">
                <a16:creationId xmlns:a16="http://schemas.microsoft.com/office/drawing/2014/main" id="{30811378-6100-443F-B3B8-27D6C8793841}"/>
              </a:ext>
            </a:extLst>
          </p:cNvPr>
          <p:cNvSpPr txBox="1">
            <a:spLocks/>
          </p:cNvSpPr>
          <p:nvPr/>
        </p:nvSpPr>
        <p:spPr>
          <a:xfrm>
            <a:off x="201255" y="2767862"/>
            <a:ext cx="3185889" cy="6611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FF00"/>
                </a:solidFill>
              </a:rPr>
              <a:t>IV. EDA</a:t>
            </a:r>
          </a:p>
        </p:txBody>
      </p:sp>
      <p:pic>
        <p:nvPicPr>
          <p:cNvPr id="9" name="Picture 8">
            <a:extLst>
              <a:ext uri="{FF2B5EF4-FFF2-40B4-BE49-F238E27FC236}">
                <a16:creationId xmlns:a16="http://schemas.microsoft.com/office/drawing/2014/main" id="{8A0AAC9E-F3F5-44C5-93E4-9EAC3279E682}"/>
              </a:ext>
            </a:extLst>
          </p:cNvPr>
          <p:cNvPicPr>
            <a:picLocks noChangeAspect="1"/>
          </p:cNvPicPr>
          <p:nvPr/>
        </p:nvPicPr>
        <p:blipFill>
          <a:blip r:embed="rId2"/>
          <a:stretch>
            <a:fillRect/>
          </a:stretch>
        </p:blipFill>
        <p:spPr>
          <a:xfrm>
            <a:off x="2010226" y="0"/>
            <a:ext cx="8486055" cy="6859903"/>
          </a:xfrm>
          <a:prstGeom prst="rect">
            <a:avLst/>
          </a:prstGeom>
        </p:spPr>
      </p:pic>
    </p:spTree>
    <p:extLst>
      <p:ext uri="{BB962C8B-B14F-4D97-AF65-F5344CB8AC3E}">
        <p14:creationId xmlns:p14="http://schemas.microsoft.com/office/powerpoint/2010/main" val="328657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D17B3F-DCC1-4BFB-BC28-A3359558E6DF}"/>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8" name="Picture 7">
            <a:extLst>
              <a:ext uri="{FF2B5EF4-FFF2-40B4-BE49-F238E27FC236}">
                <a16:creationId xmlns:a16="http://schemas.microsoft.com/office/drawing/2014/main" id="{165FF9A6-7A46-4D54-B543-83920EFB4919}"/>
              </a:ext>
            </a:extLst>
          </p:cNvPr>
          <p:cNvPicPr>
            <a:picLocks noChangeAspect="1"/>
          </p:cNvPicPr>
          <p:nvPr/>
        </p:nvPicPr>
        <p:blipFill>
          <a:blip r:embed="rId2"/>
          <a:stretch>
            <a:fillRect/>
          </a:stretch>
        </p:blipFill>
        <p:spPr>
          <a:xfrm>
            <a:off x="1530135" y="2269093"/>
            <a:ext cx="1624147" cy="3025129"/>
          </a:xfrm>
          <a:prstGeom prst="rect">
            <a:avLst/>
          </a:prstGeom>
        </p:spPr>
      </p:pic>
      <p:pic>
        <p:nvPicPr>
          <p:cNvPr id="8194" name="Picture 2">
            <a:extLst>
              <a:ext uri="{FF2B5EF4-FFF2-40B4-BE49-F238E27FC236}">
                <a16:creationId xmlns:a16="http://schemas.microsoft.com/office/drawing/2014/main" id="{A0D837EF-9700-4043-861B-7C513A5DC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189" y="675270"/>
            <a:ext cx="6607676" cy="5507459"/>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C4E375F6-F48C-4F2B-AE8A-B8680F627E5B}"/>
              </a:ext>
            </a:extLst>
          </p:cNvPr>
          <p:cNvSpPr>
            <a:spLocks noGrp="1"/>
          </p:cNvSpPr>
          <p:nvPr>
            <p:ph idx="1"/>
          </p:nvPr>
        </p:nvSpPr>
        <p:spPr>
          <a:xfrm>
            <a:off x="5573889" y="609600"/>
            <a:ext cx="2783466" cy="644190"/>
          </a:xfrm>
        </p:spPr>
        <p:txBody>
          <a:bodyPr/>
          <a:lstStyle/>
          <a:p>
            <a:pPr marL="0" indent="0">
              <a:buNone/>
            </a:pPr>
            <a:r>
              <a:rPr lang="en-US" dirty="0">
                <a:highlight>
                  <a:srgbClr val="000000"/>
                </a:highlight>
              </a:rPr>
              <a:t>Movies   per   year</a:t>
            </a:r>
          </a:p>
        </p:txBody>
      </p:sp>
    </p:spTree>
    <p:extLst>
      <p:ext uri="{BB962C8B-B14F-4D97-AF65-F5344CB8AC3E}">
        <p14:creationId xmlns:p14="http://schemas.microsoft.com/office/powerpoint/2010/main" val="147992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98AE6C-2474-4C84-9E5E-018E60C9E37C}"/>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6" name="Picture 5">
            <a:extLst>
              <a:ext uri="{FF2B5EF4-FFF2-40B4-BE49-F238E27FC236}">
                <a16:creationId xmlns:a16="http://schemas.microsoft.com/office/drawing/2014/main" id="{8DF952C5-FE70-43C6-A186-DBF3792D4164}"/>
              </a:ext>
            </a:extLst>
          </p:cNvPr>
          <p:cNvPicPr>
            <a:picLocks noChangeAspect="1"/>
          </p:cNvPicPr>
          <p:nvPr/>
        </p:nvPicPr>
        <p:blipFill>
          <a:blip r:embed="rId2"/>
          <a:stretch>
            <a:fillRect/>
          </a:stretch>
        </p:blipFill>
        <p:spPr>
          <a:xfrm>
            <a:off x="3730715" y="1095375"/>
            <a:ext cx="7486650" cy="4667250"/>
          </a:xfrm>
          <a:prstGeom prst="rect">
            <a:avLst/>
          </a:prstGeom>
        </p:spPr>
      </p:pic>
      <p:pic>
        <p:nvPicPr>
          <p:cNvPr id="8" name="Picture 7">
            <a:extLst>
              <a:ext uri="{FF2B5EF4-FFF2-40B4-BE49-F238E27FC236}">
                <a16:creationId xmlns:a16="http://schemas.microsoft.com/office/drawing/2014/main" id="{73E915B2-F314-4E31-BD83-310729610CD6}"/>
              </a:ext>
            </a:extLst>
          </p:cNvPr>
          <p:cNvPicPr>
            <a:picLocks noChangeAspect="1"/>
          </p:cNvPicPr>
          <p:nvPr/>
        </p:nvPicPr>
        <p:blipFill>
          <a:blip r:embed="rId3"/>
          <a:stretch>
            <a:fillRect/>
          </a:stretch>
        </p:blipFill>
        <p:spPr>
          <a:xfrm>
            <a:off x="974635" y="2043983"/>
            <a:ext cx="2563433" cy="3553273"/>
          </a:xfrm>
          <a:prstGeom prst="rect">
            <a:avLst/>
          </a:prstGeom>
        </p:spPr>
      </p:pic>
      <p:sp>
        <p:nvSpPr>
          <p:cNvPr id="9" name="Content Placeholder 2">
            <a:extLst>
              <a:ext uri="{FF2B5EF4-FFF2-40B4-BE49-F238E27FC236}">
                <a16:creationId xmlns:a16="http://schemas.microsoft.com/office/drawing/2014/main" id="{02F2BFFA-D051-445E-B282-36C70D3C59F4}"/>
              </a:ext>
            </a:extLst>
          </p:cNvPr>
          <p:cNvSpPr>
            <a:spLocks noGrp="1"/>
          </p:cNvSpPr>
          <p:nvPr>
            <p:ph idx="1"/>
          </p:nvPr>
        </p:nvSpPr>
        <p:spPr>
          <a:xfrm>
            <a:off x="974636" y="1095375"/>
            <a:ext cx="2193568" cy="630394"/>
          </a:xfrm>
        </p:spPr>
        <p:txBody>
          <a:bodyPr/>
          <a:lstStyle/>
          <a:p>
            <a:pPr marL="0" indent="0">
              <a:buNone/>
            </a:pPr>
            <a:r>
              <a:rPr lang="en-US" dirty="0"/>
              <a:t>Genres count</a:t>
            </a:r>
          </a:p>
        </p:txBody>
      </p:sp>
    </p:spTree>
    <p:extLst>
      <p:ext uri="{BB962C8B-B14F-4D97-AF65-F5344CB8AC3E}">
        <p14:creationId xmlns:p14="http://schemas.microsoft.com/office/powerpoint/2010/main" val="254650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DD298B-9829-455B-B62F-5402A49FC083}"/>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6" name="Picture 5">
            <a:extLst>
              <a:ext uri="{FF2B5EF4-FFF2-40B4-BE49-F238E27FC236}">
                <a16:creationId xmlns:a16="http://schemas.microsoft.com/office/drawing/2014/main" id="{35A96C65-6B8B-4D81-BB57-91A22340BC54}"/>
              </a:ext>
            </a:extLst>
          </p:cNvPr>
          <p:cNvPicPr>
            <a:picLocks noChangeAspect="1"/>
          </p:cNvPicPr>
          <p:nvPr/>
        </p:nvPicPr>
        <p:blipFill>
          <a:blip r:embed="rId2"/>
          <a:stretch>
            <a:fillRect/>
          </a:stretch>
        </p:blipFill>
        <p:spPr>
          <a:xfrm>
            <a:off x="1826251" y="1184857"/>
            <a:ext cx="8869762" cy="5015248"/>
          </a:xfrm>
          <a:prstGeom prst="rect">
            <a:avLst/>
          </a:prstGeom>
        </p:spPr>
      </p:pic>
      <p:sp>
        <p:nvSpPr>
          <p:cNvPr id="7" name="Content Placeholder 2">
            <a:extLst>
              <a:ext uri="{FF2B5EF4-FFF2-40B4-BE49-F238E27FC236}">
                <a16:creationId xmlns:a16="http://schemas.microsoft.com/office/drawing/2014/main" id="{CCC0A672-5905-4E02-8B41-81F3B8C39928}"/>
              </a:ext>
            </a:extLst>
          </p:cNvPr>
          <p:cNvSpPr>
            <a:spLocks noGrp="1"/>
          </p:cNvSpPr>
          <p:nvPr>
            <p:ph idx="1"/>
          </p:nvPr>
        </p:nvSpPr>
        <p:spPr>
          <a:xfrm>
            <a:off x="1826251" y="346645"/>
            <a:ext cx="3649529" cy="622502"/>
          </a:xfrm>
        </p:spPr>
        <p:txBody>
          <a:bodyPr/>
          <a:lstStyle/>
          <a:p>
            <a:pPr marL="0" indent="0">
              <a:buNone/>
            </a:pPr>
            <a:r>
              <a:rPr lang="en-US" dirty="0"/>
              <a:t>Movies genres per decade</a:t>
            </a:r>
          </a:p>
        </p:txBody>
      </p:sp>
    </p:spTree>
    <p:extLst>
      <p:ext uri="{BB962C8B-B14F-4D97-AF65-F5344CB8AC3E}">
        <p14:creationId xmlns:p14="http://schemas.microsoft.com/office/powerpoint/2010/main" val="62673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66BB-BA10-4731-A131-6C7BE78C8C6D}"/>
              </a:ext>
            </a:extLst>
          </p:cNvPr>
          <p:cNvSpPr>
            <a:spLocks noGrp="1"/>
          </p:cNvSpPr>
          <p:nvPr>
            <p:ph type="ctrTitle"/>
          </p:nvPr>
        </p:nvSpPr>
        <p:spPr>
          <a:xfrm>
            <a:off x="2530702" y="283334"/>
            <a:ext cx="9343619" cy="463640"/>
          </a:xfrm>
        </p:spPr>
        <p:txBody>
          <a:bodyPr>
            <a:normAutofit/>
          </a:bodyPr>
          <a:lstStyle/>
          <a:p>
            <a:r>
              <a:rPr lang="en-US" sz="2400" b="1" dirty="0" err="1"/>
              <a:t>CR</a:t>
            </a:r>
            <a:r>
              <a:rPr lang="en-US" sz="2400" dirty="0" err="1"/>
              <a:t>oss</a:t>
            </a:r>
            <a:r>
              <a:rPr lang="en-US" sz="2400" dirty="0"/>
              <a:t> </a:t>
            </a:r>
            <a:r>
              <a:rPr lang="en-US" sz="2400" b="1" dirty="0"/>
              <a:t>I</a:t>
            </a:r>
            <a:r>
              <a:rPr lang="en-US" sz="2400" dirty="0"/>
              <a:t>ndustry </a:t>
            </a:r>
            <a:r>
              <a:rPr lang="en-US" sz="2400" b="1" dirty="0"/>
              <a:t>S</a:t>
            </a:r>
            <a:r>
              <a:rPr lang="en-US" sz="2400" dirty="0"/>
              <a:t>tandard </a:t>
            </a:r>
            <a:r>
              <a:rPr lang="en-US" sz="2400" b="1" dirty="0"/>
              <a:t>P</a:t>
            </a:r>
            <a:r>
              <a:rPr lang="en-US" sz="2400" dirty="0"/>
              <a:t>rocess for </a:t>
            </a:r>
            <a:r>
              <a:rPr lang="en-US" sz="2400" b="1" dirty="0"/>
              <a:t>D</a:t>
            </a:r>
            <a:r>
              <a:rPr lang="en-US" sz="2400" dirty="0"/>
              <a:t>ata </a:t>
            </a:r>
            <a:r>
              <a:rPr lang="en-US" sz="2400" b="1" dirty="0"/>
              <a:t>M</a:t>
            </a:r>
            <a:r>
              <a:rPr lang="en-US" sz="2400" dirty="0"/>
              <a:t>ining (</a:t>
            </a:r>
            <a:r>
              <a:rPr lang="en-US" sz="2400" i="1" dirty="0"/>
              <a:t>CRISP-DM</a:t>
            </a:r>
            <a:r>
              <a:rPr lang="en-US" sz="2400" dirty="0"/>
              <a:t>)</a:t>
            </a:r>
            <a:endParaRPr lang="en-US" sz="3600" dirty="0"/>
          </a:p>
        </p:txBody>
      </p:sp>
      <p:sp>
        <p:nvSpPr>
          <p:cNvPr id="7" name="Slide Number Placeholder 6">
            <a:extLst>
              <a:ext uri="{FF2B5EF4-FFF2-40B4-BE49-F238E27FC236}">
                <a16:creationId xmlns:a16="http://schemas.microsoft.com/office/drawing/2014/main" id="{140D4696-2B9B-4A09-9242-910F1AD1DA46}"/>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5" name="Picture 4">
            <a:extLst>
              <a:ext uri="{FF2B5EF4-FFF2-40B4-BE49-F238E27FC236}">
                <a16:creationId xmlns:a16="http://schemas.microsoft.com/office/drawing/2014/main" id="{60DCFCF1-8DCB-4BFF-9069-7CABB6FB4531}"/>
              </a:ext>
            </a:extLst>
          </p:cNvPr>
          <p:cNvPicPr>
            <a:picLocks noChangeAspect="1"/>
          </p:cNvPicPr>
          <p:nvPr/>
        </p:nvPicPr>
        <p:blipFill>
          <a:blip r:embed="rId2"/>
          <a:stretch>
            <a:fillRect/>
          </a:stretch>
        </p:blipFill>
        <p:spPr>
          <a:xfrm>
            <a:off x="4159966" y="2434106"/>
            <a:ext cx="8032033" cy="4423893"/>
          </a:xfrm>
          <a:prstGeom prst="rect">
            <a:avLst/>
          </a:prstGeom>
        </p:spPr>
      </p:pic>
      <p:sp>
        <p:nvSpPr>
          <p:cNvPr id="6" name="Title 1">
            <a:extLst>
              <a:ext uri="{FF2B5EF4-FFF2-40B4-BE49-F238E27FC236}">
                <a16:creationId xmlns:a16="http://schemas.microsoft.com/office/drawing/2014/main" id="{3B922386-EE6D-43D3-8296-43B2C1EB8CE6}"/>
              </a:ext>
            </a:extLst>
          </p:cNvPr>
          <p:cNvSpPr txBox="1">
            <a:spLocks/>
          </p:cNvSpPr>
          <p:nvPr/>
        </p:nvSpPr>
        <p:spPr>
          <a:xfrm>
            <a:off x="2158843" y="837127"/>
            <a:ext cx="9905998" cy="34663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000" dirty="0"/>
              <a:t>I. Business Understanding</a:t>
            </a:r>
            <a:br>
              <a:rPr lang="en-US" sz="2000" dirty="0"/>
            </a:br>
            <a:br>
              <a:rPr lang="en-US" sz="2000" dirty="0"/>
            </a:br>
            <a:r>
              <a:rPr lang="en-US" sz="2000" dirty="0"/>
              <a:t>II. Data Understanding</a:t>
            </a:r>
            <a:br>
              <a:rPr lang="en-US" sz="2000" dirty="0"/>
            </a:br>
            <a:br>
              <a:rPr lang="en-US" sz="2000" dirty="0"/>
            </a:br>
            <a:r>
              <a:rPr lang="en-US" sz="2000" dirty="0"/>
              <a:t>III. Data Preparation</a:t>
            </a:r>
            <a:br>
              <a:rPr lang="en-US" sz="2000" dirty="0"/>
            </a:br>
            <a:br>
              <a:rPr lang="en-US" sz="2000" dirty="0"/>
            </a:br>
            <a:r>
              <a:rPr lang="en-US" sz="2000" dirty="0"/>
              <a:t>IV. Modeling</a:t>
            </a:r>
            <a:br>
              <a:rPr lang="en-US" sz="2000" dirty="0"/>
            </a:br>
            <a:br>
              <a:rPr lang="en-US" sz="2000" dirty="0"/>
            </a:br>
            <a:r>
              <a:rPr lang="en-US" sz="2000" dirty="0"/>
              <a:t>V. Evaluation</a:t>
            </a:r>
            <a:br>
              <a:rPr lang="en-US" sz="2000" dirty="0"/>
            </a:br>
            <a:br>
              <a:rPr lang="en-US" sz="2000" dirty="0"/>
            </a:br>
            <a:r>
              <a:rPr lang="en-US" sz="2000" dirty="0"/>
              <a:t>VI. Deployment</a:t>
            </a:r>
            <a:br>
              <a:rPr lang="en-US" sz="2000" dirty="0"/>
            </a:br>
            <a:endParaRPr lang="en-US" sz="2000" dirty="0"/>
          </a:p>
        </p:txBody>
      </p:sp>
    </p:spTree>
    <p:extLst>
      <p:ext uri="{BB962C8B-B14F-4D97-AF65-F5344CB8AC3E}">
        <p14:creationId xmlns:p14="http://schemas.microsoft.com/office/powerpoint/2010/main" val="318235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CC2162-3FD3-4BBC-AF64-224C433D5FD1}"/>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10242" name="Picture 2">
            <a:extLst>
              <a:ext uri="{FF2B5EF4-FFF2-40B4-BE49-F238E27FC236}">
                <a16:creationId xmlns:a16="http://schemas.microsoft.com/office/drawing/2014/main" id="{54D0023A-0B4F-420B-B866-9C5CFDECA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253" y="1789111"/>
            <a:ext cx="5657850" cy="42767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484FF2C-100D-46D3-BBA4-F9769910A997}"/>
              </a:ext>
            </a:extLst>
          </p:cNvPr>
          <p:cNvSpPr txBox="1"/>
          <p:nvPr/>
        </p:nvSpPr>
        <p:spPr>
          <a:xfrm>
            <a:off x="1506828" y="790489"/>
            <a:ext cx="4589172" cy="523220"/>
          </a:xfrm>
          <a:prstGeom prst="rect">
            <a:avLst/>
          </a:prstGeom>
          <a:noFill/>
        </p:spPr>
        <p:txBody>
          <a:bodyPr wrap="square">
            <a:spAutoFit/>
          </a:bodyPr>
          <a:lstStyle/>
          <a:p>
            <a:r>
              <a:rPr lang="en-US" sz="2800" dirty="0" err="1"/>
              <a:t>original_title</a:t>
            </a:r>
            <a:r>
              <a:rPr lang="en-US" sz="2800" dirty="0"/>
              <a:t> </a:t>
            </a:r>
            <a:r>
              <a:rPr lang="en-US" sz="2800" dirty="0" err="1"/>
              <a:t>WordCloud</a:t>
            </a:r>
            <a:endParaRPr lang="en-US" sz="2800" dirty="0"/>
          </a:p>
        </p:txBody>
      </p:sp>
    </p:spTree>
    <p:extLst>
      <p:ext uri="{BB962C8B-B14F-4D97-AF65-F5344CB8AC3E}">
        <p14:creationId xmlns:p14="http://schemas.microsoft.com/office/powerpoint/2010/main" val="1516143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4E05D9-E023-4633-8763-64AD046A1F90}"/>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11" name="Picture 10">
            <a:extLst>
              <a:ext uri="{FF2B5EF4-FFF2-40B4-BE49-F238E27FC236}">
                <a16:creationId xmlns:a16="http://schemas.microsoft.com/office/drawing/2014/main" id="{7B32E836-88D6-4C39-84DB-3BD269C3F42E}"/>
              </a:ext>
            </a:extLst>
          </p:cNvPr>
          <p:cNvPicPr>
            <a:picLocks noChangeAspect="1"/>
          </p:cNvPicPr>
          <p:nvPr/>
        </p:nvPicPr>
        <p:blipFill>
          <a:blip r:embed="rId2"/>
          <a:stretch>
            <a:fillRect/>
          </a:stretch>
        </p:blipFill>
        <p:spPr>
          <a:xfrm>
            <a:off x="5422004" y="319847"/>
            <a:ext cx="2793695" cy="2000890"/>
          </a:xfrm>
          <a:prstGeom prst="rect">
            <a:avLst/>
          </a:prstGeom>
        </p:spPr>
      </p:pic>
      <p:pic>
        <p:nvPicPr>
          <p:cNvPr id="12" name="Picture 11">
            <a:extLst>
              <a:ext uri="{FF2B5EF4-FFF2-40B4-BE49-F238E27FC236}">
                <a16:creationId xmlns:a16="http://schemas.microsoft.com/office/drawing/2014/main" id="{3B8CF7B1-F0F0-4A3E-88A4-B2E6043B0712}"/>
              </a:ext>
            </a:extLst>
          </p:cNvPr>
          <p:cNvPicPr>
            <a:picLocks noChangeAspect="1"/>
          </p:cNvPicPr>
          <p:nvPr/>
        </p:nvPicPr>
        <p:blipFill>
          <a:blip r:embed="rId3"/>
          <a:stretch>
            <a:fillRect/>
          </a:stretch>
        </p:blipFill>
        <p:spPr>
          <a:xfrm>
            <a:off x="3414309" y="393122"/>
            <a:ext cx="1266626" cy="1854340"/>
          </a:xfrm>
          <a:prstGeom prst="rect">
            <a:avLst/>
          </a:prstGeom>
        </p:spPr>
      </p:pic>
      <p:pic>
        <p:nvPicPr>
          <p:cNvPr id="14" name="Picture 13">
            <a:extLst>
              <a:ext uri="{FF2B5EF4-FFF2-40B4-BE49-F238E27FC236}">
                <a16:creationId xmlns:a16="http://schemas.microsoft.com/office/drawing/2014/main" id="{82611176-A3DA-4E92-8C2F-32E12A3E3382}"/>
              </a:ext>
            </a:extLst>
          </p:cNvPr>
          <p:cNvPicPr>
            <a:picLocks noChangeAspect="1"/>
          </p:cNvPicPr>
          <p:nvPr/>
        </p:nvPicPr>
        <p:blipFill>
          <a:blip r:embed="rId4"/>
          <a:stretch>
            <a:fillRect/>
          </a:stretch>
        </p:blipFill>
        <p:spPr>
          <a:xfrm>
            <a:off x="1532586" y="2422790"/>
            <a:ext cx="8281115" cy="4362373"/>
          </a:xfrm>
          <a:prstGeom prst="rect">
            <a:avLst/>
          </a:prstGeom>
        </p:spPr>
      </p:pic>
      <p:sp>
        <p:nvSpPr>
          <p:cNvPr id="16" name="TextBox 15">
            <a:extLst>
              <a:ext uri="{FF2B5EF4-FFF2-40B4-BE49-F238E27FC236}">
                <a16:creationId xmlns:a16="http://schemas.microsoft.com/office/drawing/2014/main" id="{DB55BB44-89E7-4F20-A2F0-E612DD5B08FA}"/>
              </a:ext>
            </a:extLst>
          </p:cNvPr>
          <p:cNvSpPr txBox="1"/>
          <p:nvPr/>
        </p:nvSpPr>
        <p:spPr>
          <a:xfrm>
            <a:off x="969571" y="1225570"/>
            <a:ext cx="2211510" cy="369332"/>
          </a:xfrm>
          <a:prstGeom prst="rect">
            <a:avLst/>
          </a:prstGeom>
          <a:noFill/>
        </p:spPr>
        <p:txBody>
          <a:bodyPr wrap="square">
            <a:spAutoFit/>
          </a:bodyPr>
          <a:lstStyle/>
          <a:p>
            <a:r>
              <a:rPr lang="en-US" b="1" dirty="0"/>
              <a:t>Ratings Distribution</a:t>
            </a:r>
          </a:p>
        </p:txBody>
      </p:sp>
    </p:spTree>
    <p:extLst>
      <p:ext uri="{BB962C8B-B14F-4D97-AF65-F5344CB8AC3E}">
        <p14:creationId xmlns:p14="http://schemas.microsoft.com/office/powerpoint/2010/main" val="3238225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766AA9-9E16-43F5-9A2D-2C8D6F6EE76B}"/>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8" name="TextBox 7">
            <a:extLst>
              <a:ext uri="{FF2B5EF4-FFF2-40B4-BE49-F238E27FC236}">
                <a16:creationId xmlns:a16="http://schemas.microsoft.com/office/drawing/2014/main" id="{8CF3C8F7-6747-4C57-B73A-8EE1BE377ADB}"/>
              </a:ext>
            </a:extLst>
          </p:cNvPr>
          <p:cNvSpPr txBox="1"/>
          <p:nvPr/>
        </p:nvSpPr>
        <p:spPr>
          <a:xfrm>
            <a:off x="1313645" y="233897"/>
            <a:ext cx="6104586" cy="369332"/>
          </a:xfrm>
          <a:prstGeom prst="rect">
            <a:avLst/>
          </a:prstGeom>
          <a:noFill/>
        </p:spPr>
        <p:txBody>
          <a:bodyPr wrap="square">
            <a:spAutoFit/>
          </a:bodyPr>
          <a:lstStyle/>
          <a:p>
            <a:pPr rtl="0"/>
            <a:r>
              <a:rPr lang="en-US" b="1" dirty="0"/>
              <a:t>Ratings Distribution By movie</a:t>
            </a:r>
          </a:p>
        </p:txBody>
      </p:sp>
      <p:pic>
        <p:nvPicPr>
          <p:cNvPr id="13" name="Picture 12">
            <a:extLst>
              <a:ext uri="{FF2B5EF4-FFF2-40B4-BE49-F238E27FC236}">
                <a16:creationId xmlns:a16="http://schemas.microsoft.com/office/drawing/2014/main" id="{04E58478-C046-4B07-8191-8693B87132C3}"/>
              </a:ext>
            </a:extLst>
          </p:cNvPr>
          <p:cNvPicPr>
            <a:picLocks noChangeAspect="1"/>
          </p:cNvPicPr>
          <p:nvPr/>
        </p:nvPicPr>
        <p:blipFill>
          <a:blip r:embed="rId2"/>
          <a:stretch>
            <a:fillRect/>
          </a:stretch>
        </p:blipFill>
        <p:spPr>
          <a:xfrm>
            <a:off x="991673" y="1149736"/>
            <a:ext cx="8343900" cy="4362450"/>
          </a:xfrm>
          <a:prstGeom prst="rect">
            <a:avLst/>
          </a:prstGeom>
        </p:spPr>
      </p:pic>
      <p:pic>
        <p:nvPicPr>
          <p:cNvPr id="15" name="Picture 14">
            <a:extLst>
              <a:ext uri="{FF2B5EF4-FFF2-40B4-BE49-F238E27FC236}">
                <a16:creationId xmlns:a16="http://schemas.microsoft.com/office/drawing/2014/main" id="{C3E53608-07F2-45BF-90C6-DB6DC0618884}"/>
              </a:ext>
            </a:extLst>
          </p:cNvPr>
          <p:cNvPicPr>
            <a:picLocks noChangeAspect="1"/>
          </p:cNvPicPr>
          <p:nvPr/>
        </p:nvPicPr>
        <p:blipFill>
          <a:blip r:embed="rId3"/>
          <a:stretch>
            <a:fillRect/>
          </a:stretch>
        </p:blipFill>
        <p:spPr>
          <a:xfrm>
            <a:off x="9446049" y="1636086"/>
            <a:ext cx="1754278" cy="3324541"/>
          </a:xfrm>
          <a:prstGeom prst="rect">
            <a:avLst/>
          </a:prstGeom>
        </p:spPr>
      </p:pic>
    </p:spTree>
    <p:extLst>
      <p:ext uri="{BB962C8B-B14F-4D97-AF65-F5344CB8AC3E}">
        <p14:creationId xmlns:p14="http://schemas.microsoft.com/office/powerpoint/2010/main" val="1406358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3BAEDE-51EC-4FD7-9212-CB3EE86854B1}"/>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6" name="Picture 5">
            <a:extLst>
              <a:ext uri="{FF2B5EF4-FFF2-40B4-BE49-F238E27FC236}">
                <a16:creationId xmlns:a16="http://schemas.microsoft.com/office/drawing/2014/main" id="{D6BC5357-FD34-422C-A8A6-AF90197C2183}"/>
              </a:ext>
            </a:extLst>
          </p:cNvPr>
          <p:cNvPicPr>
            <a:picLocks noChangeAspect="1"/>
          </p:cNvPicPr>
          <p:nvPr/>
        </p:nvPicPr>
        <p:blipFill>
          <a:blip r:embed="rId2"/>
          <a:stretch>
            <a:fillRect/>
          </a:stretch>
        </p:blipFill>
        <p:spPr>
          <a:xfrm>
            <a:off x="950555" y="1266825"/>
            <a:ext cx="8410575" cy="4324350"/>
          </a:xfrm>
          <a:prstGeom prst="rect">
            <a:avLst/>
          </a:prstGeom>
        </p:spPr>
      </p:pic>
      <p:pic>
        <p:nvPicPr>
          <p:cNvPr id="8" name="Picture 7">
            <a:extLst>
              <a:ext uri="{FF2B5EF4-FFF2-40B4-BE49-F238E27FC236}">
                <a16:creationId xmlns:a16="http://schemas.microsoft.com/office/drawing/2014/main" id="{57FE4249-B840-4EF9-BC32-89DFA23A6DC7}"/>
              </a:ext>
            </a:extLst>
          </p:cNvPr>
          <p:cNvPicPr>
            <a:picLocks noChangeAspect="1"/>
          </p:cNvPicPr>
          <p:nvPr/>
        </p:nvPicPr>
        <p:blipFill>
          <a:blip r:embed="rId3"/>
          <a:stretch>
            <a:fillRect/>
          </a:stretch>
        </p:blipFill>
        <p:spPr>
          <a:xfrm>
            <a:off x="9536188" y="1779446"/>
            <a:ext cx="1874493" cy="3299108"/>
          </a:xfrm>
          <a:prstGeom prst="rect">
            <a:avLst/>
          </a:prstGeom>
        </p:spPr>
      </p:pic>
      <p:sp>
        <p:nvSpPr>
          <p:cNvPr id="10" name="TextBox 9">
            <a:extLst>
              <a:ext uri="{FF2B5EF4-FFF2-40B4-BE49-F238E27FC236}">
                <a16:creationId xmlns:a16="http://schemas.microsoft.com/office/drawing/2014/main" id="{5641234D-F485-41F8-8E68-C617A263C4E4}"/>
              </a:ext>
            </a:extLst>
          </p:cNvPr>
          <p:cNvSpPr txBox="1"/>
          <p:nvPr/>
        </p:nvSpPr>
        <p:spPr>
          <a:xfrm>
            <a:off x="1287887" y="620263"/>
            <a:ext cx="3387144" cy="369332"/>
          </a:xfrm>
          <a:prstGeom prst="rect">
            <a:avLst/>
          </a:prstGeom>
          <a:noFill/>
        </p:spPr>
        <p:txBody>
          <a:bodyPr wrap="square">
            <a:spAutoFit/>
          </a:bodyPr>
          <a:lstStyle/>
          <a:p>
            <a:r>
              <a:rPr lang="en-US" b="1" dirty="0"/>
              <a:t>Ratings Distribution By User</a:t>
            </a:r>
          </a:p>
        </p:txBody>
      </p:sp>
    </p:spTree>
    <p:extLst>
      <p:ext uri="{BB962C8B-B14F-4D97-AF65-F5344CB8AC3E}">
        <p14:creationId xmlns:p14="http://schemas.microsoft.com/office/powerpoint/2010/main" val="629692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6788FB5-0C20-4BB5-B1F2-1F145B949999}"/>
              </a:ext>
            </a:extLst>
          </p:cNvPr>
          <p:cNvSpPr>
            <a:spLocks noGrp="1"/>
          </p:cNvSpPr>
          <p:nvPr>
            <p:ph idx="1"/>
          </p:nvPr>
        </p:nvSpPr>
        <p:spPr>
          <a:xfrm>
            <a:off x="1450505" y="382049"/>
            <a:ext cx="2232851" cy="777049"/>
          </a:xfrm>
        </p:spPr>
        <p:txBody>
          <a:bodyPr/>
          <a:lstStyle/>
          <a:p>
            <a:pPr marL="0" indent="0">
              <a:buNone/>
            </a:pPr>
            <a:r>
              <a:rPr lang="en-US" sz="2400" dirty="0">
                <a:solidFill>
                  <a:srgbClr val="FFFF00"/>
                </a:solidFill>
              </a:rPr>
              <a:t>IV. Modeling</a:t>
            </a:r>
            <a:endParaRPr lang="en-US" dirty="0">
              <a:solidFill>
                <a:srgbClr val="FFFF00"/>
              </a:solidFill>
            </a:endParaRPr>
          </a:p>
        </p:txBody>
      </p:sp>
      <p:sp>
        <p:nvSpPr>
          <p:cNvPr id="5" name="Slide Number Placeholder 4">
            <a:extLst>
              <a:ext uri="{FF2B5EF4-FFF2-40B4-BE49-F238E27FC236}">
                <a16:creationId xmlns:a16="http://schemas.microsoft.com/office/drawing/2014/main" id="{5907B470-7CAC-4BDA-8582-B94F7B507319}"/>
              </a:ext>
            </a:extLst>
          </p:cNvPr>
          <p:cNvSpPr>
            <a:spLocks noGrp="1"/>
          </p:cNvSpPr>
          <p:nvPr>
            <p:ph type="sldNum" sz="quarter" idx="12"/>
          </p:nvPr>
        </p:nvSpPr>
        <p:spPr/>
        <p:txBody>
          <a:bodyPr/>
          <a:lstStyle/>
          <a:p>
            <a:fld id="{6D22F896-40B5-4ADD-8801-0D06FADFA095}" type="slidenum">
              <a:rPr lang="en-US" smtClean="0"/>
              <a:t>24</a:t>
            </a:fld>
            <a:endParaRPr lang="en-US" dirty="0"/>
          </a:p>
        </p:txBody>
      </p:sp>
      <p:sp>
        <p:nvSpPr>
          <p:cNvPr id="6" name="Content Placeholder 2">
            <a:extLst>
              <a:ext uri="{FF2B5EF4-FFF2-40B4-BE49-F238E27FC236}">
                <a16:creationId xmlns:a16="http://schemas.microsoft.com/office/drawing/2014/main" id="{A7A0EE19-482C-4A15-96B1-46F644E51326}"/>
              </a:ext>
            </a:extLst>
          </p:cNvPr>
          <p:cNvSpPr txBox="1">
            <a:spLocks/>
          </p:cNvSpPr>
          <p:nvPr/>
        </p:nvSpPr>
        <p:spPr>
          <a:xfrm>
            <a:off x="1192929" y="1658143"/>
            <a:ext cx="9599568" cy="310704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600" dirty="0" err="1"/>
              <a:t>Simple_Item_Based_Collaborative_Filtering</a:t>
            </a:r>
            <a:endParaRPr lang="fa-IR" sz="2000" dirty="0"/>
          </a:p>
          <a:p>
            <a:r>
              <a:rPr lang="en-US" sz="2000" dirty="0" err="1"/>
              <a:t>SurPRISE_Recommender</a:t>
            </a:r>
            <a:endParaRPr lang="fa-IR" sz="2000" dirty="0"/>
          </a:p>
          <a:p>
            <a:r>
              <a:rPr lang="en-US" sz="2000" dirty="0" err="1"/>
              <a:t>LightFM</a:t>
            </a:r>
            <a:endParaRPr lang="fa-IR" sz="2000" dirty="0"/>
          </a:p>
          <a:p>
            <a:r>
              <a:rPr lang="en-US" sz="2000" dirty="0" err="1"/>
              <a:t>Association_Rules</a:t>
            </a:r>
            <a:endParaRPr lang="fa-IR" sz="2000" dirty="0"/>
          </a:p>
          <a:p>
            <a:r>
              <a:rPr lang="en-US" sz="2000" dirty="0" err="1"/>
              <a:t>Keras</a:t>
            </a:r>
            <a:r>
              <a:rPr lang="fa-IR" sz="2000" dirty="0"/>
              <a:t> &amp; </a:t>
            </a:r>
            <a:r>
              <a:rPr lang="en-US" sz="2000" dirty="0" err="1"/>
              <a:t>Keras_USER_Recommender</a:t>
            </a:r>
            <a:endParaRPr lang="fa-IR" sz="2000" dirty="0"/>
          </a:p>
          <a:p>
            <a:r>
              <a:rPr lang="en-US" sz="2000" dirty="0"/>
              <a:t>Regression &amp; </a:t>
            </a:r>
            <a:r>
              <a:rPr lang="en-US" sz="2000" dirty="0" err="1"/>
              <a:t>Regression_USER_Recommender</a:t>
            </a:r>
            <a:endParaRPr lang="fa-IR" sz="2000" dirty="0"/>
          </a:p>
        </p:txBody>
      </p:sp>
    </p:spTree>
    <p:extLst>
      <p:ext uri="{BB962C8B-B14F-4D97-AF65-F5344CB8AC3E}">
        <p14:creationId xmlns:p14="http://schemas.microsoft.com/office/powerpoint/2010/main" val="2834029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FA2E1-5550-474E-B3A0-083B0B390BB2}"/>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6" name="Content Placeholder 5">
            <a:extLst>
              <a:ext uri="{FF2B5EF4-FFF2-40B4-BE49-F238E27FC236}">
                <a16:creationId xmlns:a16="http://schemas.microsoft.com/office/drawing/2014/main" id="{99E3EA14-B7DD-40BC-8A1C-8B344700D4C9}"/>
              </a:ext>
            </a:extLst>
          </p:cNvPr>
          <p:cNvSpPr>
            <a:spLocks noGrp="1"/>
          </p:cNvSpPr>
          <p:nvPr>
            <p:ph idx="1"/>
          </p:nvPr>
        </p:nvSpPr>
        <p:spPr>
          <a:xfrm>
            <a:off x="1373234" y="626749"/>
            <a:ext cx="4885898" cy="662125"/>
          </a:xfrm>
        </p:spPr>
        <p:txBody>
          <a:bodyPr/>
          <a:lstStyle/>
          <a:p>
            <a:r>
              <a:rPr lang="en-US" sz="2400" dirty="0" err="1">
                <a:solidFill>
                  <a:srgbClr val="FFFF00"/>
                </a:solidFill>
              </a:rPr>
              <a:t>SurPRISE_Recommender</a:t>
            </a:r>
            <a:endParaRPr lang="fa-IR" sz="2400" dirty="0">
              <a:solidFill>
                <a:srgbClr val="FFFF00"/>
              </a:solidFill>
            </a:endParaRPr>
          </a:p>
        </p:txBody>
      </p:sp>
      <p:sp>
        <p:nvSpPr>
          <p:cNvPr id="8" name="TextBox 7">
            <a:extLst>
              <a:ext uri="{FF2B5EF4-FFF2-40B4-BE49-F238E27FC236}">
                <a16:creationId xmlns:a16="http://schemas.microsoft.com/office/drawing/2014/main" id="{FD22EDC1-6742-4669-B6C2-8872A58F24D6}"/>
              </a:ext>
            </a:extLst>
          </p:cNvPr>
          <p:cNvSpPr txBox="1"/>
          <p:nvPr/>
        </p:nvSpPr>
        <p:spPr>
          <a:xfrm>
            <a:off x="1225638" y="1288874"/>
            <a:ext cx="9313573" cy="461665"/>
          </a:xfrm>
          <a:prstGeom prst="rect">
            <a:avLst/>
          </a:prstGeom>
          <a:noFill/>
        </p:spPr>
        <p:txBody>
          <a:bodyPr wrap="square">
            <a:spAutoFit/>
          </a:bodyPr>
          <a:lstStyle/>
          <a:p>
            <a:r>
              <a:rPr lang="en-US" sz="2400" dirty="0" err="1">
                <a:solidFill>
                  <a:srgbClr val="FFC000"/>
                </a:solidFill>
              </a:rPr>
              <a:t>generate_recommendation</a:t>
            </a:r>
            <a:r>
              <a:rPr lang="en-US" sz="2400" dirty="0">
                <a:solidFill>
                  <a:srgbClr val="FFC000"/>
                </a:solidFill>
              </a:rPr>
              <a:t>(</a:t>
            </a:r>
            <a:r>
              <a:rPr lang="en-US" sz="2400" dirty="0" err="1">
                <a:solidFill>
                  <a:srgbClr val="FFC000"/>
                </a:solidFill>
              </a:rPr>
              <a:t>user_id</a:t>
            </a:r>
            <a:r>
              <a:rPr lang="en-US" sz="2400" dirty="0">
                <a:solidFill>
                  <a:srgbClr val="FFC000"/>
                </a:solidFill>
              </a:rPr>
              <a:t>, model, ratings, metadata, count=5)</a:t>
            </a:r>
          </a:p>
        </p:txBody>
      </p:sp>
      <p:sp>
        <p:nvSpPr>
          <p:cNvPr id="9" name="Content Placeholder 2">
            <a:extLst>
              <a:ext uri="{FF2B5EF4-FFF2-40B4-BE49-F238E27FC236}">
                <a16:creationId xmlns:a16="http://schemas.microsoft.com/office/drawing/2014/main" id="{50DE58A8-7617-48A3-9AC1-32363A3EAFAF}"/>
              </a:ext>
            </a:extLst>
          </p:cNvPr>
          <p:cNvSpPr txBox="1">
            <a:spLocks/>
          </p:cNvSpPr>
          <p:nvPr/>
        </p:nvSpPr>
        <p:spPr>
          <a:xfrm>
            <a:off x="2144331" y="1978930"/>
            <a:ext cx="7115579" cy="20135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Shuffle Movies not seen</a:t>
            </a:r>
          </a:p>
          <a:p>
            <a:pPr marL="0" indent="0">
              <a:buFont typeface="Arial" panose="020B0604020202020204" pitchFamily="34" charset="0"/>
              <a:buNone/>
            </a:pPr>
            <a:r>
              <a:rPr lang="en-US" sz="2000" dirty="0"/>
              <a:t>Calculate thresh based on 50% user rate</a:t>
            </a:r>
          </a:p>
          <a:p>
            <a:pPr marL="0" indent="0">
              <a:buFont typeface="Arial" panose="020B0604020202020204" pitchFamily="34" charset="0"/>
              <a:buNone/>
            </a:pPr>
            <a:r>
              <a:rPr lang="en-US" sz="2000" dirty="0">
                <a:solidFill>
                  <a:srgbClr val="FFC000"/>
                </a:solidFill>
              </a:rPr>
              <a:t>count &gt; </a:t>
            </a:r>
            <a:r>
              <a:rPr lang="en-US" sz="2000" dirty="0"/>
              <a:t>Calculate predicted rated for movie not seen</a:t>
            </a:r>
          </a:p>
          <a:p>
            <a:pPr marL="0" indent="0">
              <a:buFont typeface="Arial" panose="020B0604020202020204" pitchFamily="34" charset="0"/>
              <a:buNone/>
            </a:pPr>
            <a:r>
              <a:rPr lang="en-US" sz="2000" dirty="0"/>
              <a:t>	return movie info </a:t>
            </a:r>
          </a:p>
        </p:txBody>
      </p:sp>
      <p:pic>
        <p:nvPicPr>
          <p:cNvPr id="11" name="Picture 10">
            <a:extLst>
              <a:ext uri="{FF2B5EF4-FFF2-40B4-BE49-F238E27FC236}">
                <a16:creationId xmlns:a16="http://schemas.microsoft.com/office/drawing/2014/main" id="{31102F36-2853-4928-AAE0-2F4BE4A2320C}"/>
              </a:ext>
            </a:extLst>
          </p:cNvPr>
          <p:cNvPicPr>
            <a:picLocks noChangeAspect="1"/>
          </p:cNvPicPr>
          <p:nvPr/>
        </p:nvPicPr>
        <p:blipFill>
          <a:blip r:embed="rId2"/>
          <a:stretch>
            <a:fillRect/>
          </a:stretch>
        </p:blipFill>
        <p:spPr>
          <a:xfrm>
            <a:off x="2825570" y="3992452"/>
            <a:ext cx="5753100" cy="2628900"/>
          </a:xfrm>
          <a:prstGeom prst="rect">
            <a:avLst/>
          </a:prstGeom>
        </p:spPr>
      </p:pic>
    </p:spTree>
    <p:extLst>
      <p:ext uri="{BB962C8B-B14F-4D97-AF65-F5344CB8AC3E}">
        <p14:creationId xmlns:p14="http://schemas.microsoft.com/office/powerpoint/2010/main" val="3019359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A0F0801-5840-426E-995A-D096073EDE0C}"/>
              </a:ext>
            </a:extLst>
          </p:cNvPr>
          <p:cNvSpPr txBox="1">
            <a:spLocks/>
          </p:cNvSpPr>
          <p:nvPr/>
        </p:nvSpPr>
        <p:spPr>
          <a:xfrm>
            <a:off x="1386112" y="578453"/>
            <a:ext cx="6676064" cy="7899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err="1">
                <a:solidFill>
                  <a:srgbClr val="FFFF00"/>
                </a:solidFill>
              </a:rPr>
              <a:t>Association_Rules</a:t>
            </a:r>
            <a:endParaRPr lang="en-US" dirty="0">
              <a:solidFill>
                <a:srgbClr val="FFFF00"/>
              </a:solidFill>
            </a:endParaRPr>
          </a:p>
        </p:txBody>
      </p:sp>
      <p:sp>
        <p:nvSpPr>
          <p:cNvPr id="7" name="Content Placeholder 2">
            <a:extLst>
              <a:ext uri="{FF2B5EF4-FFF2-40B4-BE49-F238E27FC236}">
                <a16:creationId xmlns:a16="http://schemas.microsoft.com/office/drawing/2014/main" id="{2988BF83-CB0B-4325-8BA7-1013DCD73B91}"/>
              </a:ext>
            </a:extLst>
          </p:cNvPr>
          <p:cNvSpPr>
            <a:spLocks noGrp="1"/>
          </p:cNvSpPr>
          <p:nvPr>
            <p:ph idx="1"/>
          </p:nvPr>
        </p:nvSpPr>
        <p:spPr>
          <a:xfrm>
            <a:off x="5237151" y="441101"/>
            <a:ext cx="2116685" cy="927279"/>
          </a:xfrm>
        </p:spPr>
        <p:txBody>
          <a:bodyPr>
            <a:normAutofit/>
          </a:bodyPr>
          <a:lstStyle/>
          <a:p>
            <a:pPr marL="0" indent="0">
              <a:buNone/>
            </a:pPr>
            <a:r>
              <a:rPr lang="en-US" sz="1800" dirty="0" err="1">
                <a:solidFill>
                  <a:srgbClr val="FF0000"/>
                </a:solidFill>
              </a:rPr>
              <a:t>Apriori</a:t>
            </a:r>
            <a:r>
              <a:rPr lang="en-US" sz="1800" dirty="0">
                <a:solidFill>
                  <a:srgbClr val="FF0000"/>
                </a:solidFill>
              </a:rPr>
              <a:t>    =&gt; </a:t>
            </a:r>
            <a:r>
              <a:rPr lang="en-US" sz="1800" dirty="0" err="1">
                <a:solidFill>
                  <a:srgbClr val="FF0000"/>
                </a:solidFill>
              </a:rPr>
              <a:t>bfs</a:t>
            </a:r>
            <a:endParaRPr lang="en-US" sz="1800" dirty="0">
              <a:solidFill>
                <a:srgbClr val="FF0000"/>
              </a:solidFill>
            </a:endParaRPr>
          </a:p>
          <a:p>
            <a:pPr marL="0" indent="0">
              <a:buNone/>
            </a:pPr>
            <a:r>
              <a:rPr lang="en-US" sz="1800" dirty="0" err="1">
                <a:solidFill>
                  <a:srgbClr val="00B050"/>
                </a:solidFill>
              </a:rPr>
              <a:t>Fpgrowth</a:t>
            </a:r>
            <a:r>
              <a:rPr lang="en-US" sz="1800" dirty="0">
                <a:solidFill>
                  <a:srgbClr val="00B050"/>
                </a:solidFill>
              </a:rPr>
              <a:t> =&gt; </a:t>
            </a:r>
            <a:r>
              <a:rPr lang="en-US" sz="1800" dirty="0" err="1">
                <a:solidFill>
                  <a:srgbClr val="00B050"/>
                </a:solidFill>
              </a:rPr>
              <a:t>dfp</a:t>
            </a:r>
            <a:endParaRPr lang="en-US" sz="1800" dirty="0">
              <a:solidFill>
                <a:srgbClr val="00B050"/>
              </a:solidFill>
            </a:endParaRPr>
          </a:p>
        </p:txBody>
      </p:sp>
      <p:pic>
        <p:nvPicPr>
          <p:cNvPr id="10" name="Picture 9">
            <a:extLst>
              <a:ext uri="{FF2B5EF4-FFF2-40B4-BE49-F238E27FC236}">
                <a16:creationId xmlns:a16="http://schemas.microsoft.com/office/drawing/2014/main" id="{4B761824-C1FC-417C-A2D5-DE9DBCE9DDD2}"/>
              </a:ext>
            </a:extLst>
          </p:cNvPr>
          <p:cNvPicPr>
            <a:picLocks noChangeAspect="1"/>
          </p:cNvPicPr>
          <p:nvPr/>
        </p:nvPicPr>
        <p:blipFill>
          <a:blip r:embed="rId2"/>
          <a:stretch>
            <a:fillRect/>
          </a:stretch>
        </p:blipFill>
        <p:spPr>
          <a:xfrm>
            <a:off x="1647094" y="1700078"/>
            <a:ext cx="8897811" cy="4327235"/>
          </a:xfrm>
          <a:prstGeom prst="rect">
            <a:avLst/>
          </a:prstGeom>
        </p:spPr>
      </p:pic>
    </p:spTree>
    <p:extLst>
      <p:ext uri="{BB962C8B-B14F-4D97-AF65-F5344CB8AC3E}">
        <p14:creationId xmlns:p14="http://schemas.microsoft.com/office/powerpoint/2010/main" val="4287619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78DD91-4046-4E22-88E8-C7EEE4C93D59}"/>
              </a:ext>
            </a:extLst>
          </p:cNvPr>
          <p:cNvSpPr>
            <a:spLocks noGrp="1"/>
          </p:cNvSpPr>
          <p:nvPr>
            <p:ph type="sldNum" sz="quarter" idx="12"/>
          </p:nvPr>
        </p:nvSpPr>
        <p:spPr/>
        <p:txBody>
          <a:bodyPr/>
          <a:lstStyle/>
          <a:p>
            <a:fld id="{6D22F896-40B5-4ADD-8801-0D06FADFA095}" type="slidenum">
              <a:rPr lang="en-US" smtClean="0"/>
              <a:t>27</a:t>
            </a:fld>
            <a:endParaRPr lang="en-US" dirty="0"/>
          </a:p>
        </p:txBody>
      </p:sp>
      <p:pic>
        <p:nvPicPr>
          <p:cNvPr id="7" name="Picture 6">
            <a:extLst>
              <a:ext uri="{FF2B5EF4-FFF2-40B4-BE49-F238E27FC236}">
                <a16:creationId xmlns:a16="http://schemas.microsoft.com/office/drawing/2014/main" id="{E49669B4-24FE-4ABB-9CA7-4CD96887FD35}"/>
              </a:ext>
            </a:extLst>
          </p:cNvPr>
          <p:cNvPicPr>
            <a:picLocks noChangeAspect="1"/>
          </p:cNvPicPr>
          <p:nvPr/>
        </p:nvPicPr>
        <p:blipFill>
          <a:blip r:embed="rId2"/>
          <a:stretch>
            <a:fillRect/>
          </a:stretch>
        </p:blipFill>
        <p:spPr>
          <a:xfrm>
            <a:off x="1311132" y="609601"/>
            <a:ext cx="9910990" cy="5446489"/>
          </a:xfrm>
          <a:prstGeom prst="rect">
            <a:avLst/>
          </a:prstGeom>
        </p:spPr>
      </p:pic>
    </p:spTree>
    <p:extLst>
      <p:ext uri="{BB962C8B-B14F-4D97-AF65-F5344CB8AC3E}">
        <p14:creationId xmlns:p14="http://schemas.microsoft.com/office/powerpoint/2010/main" val="2675539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4787F4-DCFC-42B6-B902-CDB7FD1833AB}"/>
              </a:ext>
            </a:extLst>
          </p:cNvPr>
          <p:cNvSpPr>
            <a:spLocks noGrp="1"/>
          </p:cNvSpPr>
          <p:nvPr>
            <p:ph type="sldNum" sz="quarter" idx="12"/>
          </p:nvPr>
        </p:nvSpPr>
        <p:spPr/>
        <p:txBody>
          <a:bodyPr/>
          <a:lstStyle/>
          <a:p>
            <a:fld id="{6D22F896-40B5-4ADD-8801-0D06FADFA095}" type="slidenum">
              <a:rPr lang="en-US" smtClean="0"/>
              <a:t>28</a:t>
            </a:fld>
            <a:endParaRPr lang="en-US" dirty="0"/>
          </a:p>
        </p:txBody>
      </p:sp>
      <p:sp>
        <p:nvSpPr>
          <p:cNvPr id="7" name="Content Placeholder 2">
            <a:extLst>
              <a:ext uri="{FF2B5EF4-FFF2-40B4-BE49-F238E27FC236}">
                <a16:creationId xmlns:a16="http://schemas.microsoft.com/office/drawing/2014/main" id="{D0CC68AC-0356-4E59-A737-E3F76F161AFE}"/>
              </a:ext>
            </a:extLst>
          </p:cNvPr>
          <p:cNvSpPr>
            <a:spLocks noGrp="1"/>
          </p:cNvSpPr>
          <p:nvPr>
            <p:ph idx="1"/>
          </p:nvPr>
        </p:nvSpPr>
        <p:spPr>
          <a:xfrm>
            <a:off x="1636164" y="523718"/>
            <a:ext cx="1563151" cy="545228"/>
          </a:xfrm>
        </p:spPr>
        <p:txBody>
          <a:bodyPr/>
          <a:lstStyle/>
          <a:p>
            <a:r>
              <a:rPr lang="en-US" sz="2400" dirty="0" err="1">
                <a:solidFill>
                  <a:srgbClr val="FFFF00"/>
                </a:solidFill>
              </a:rPr>
              <a:t>LightFM</a:t>
            </a:r>
            <a:endParaRPr lang="fa-IR" sz="2400" dirty="0">
              <a:solidFill>
                <a:srgbClr val="FFFF00"/>
              </a:solidFill>
            </a:endParaRPr>
          </a:p>
        </p:txBody>
      </p:sp>
      <p:pic>
        <p:nvPicPr>
          <p:cNvPr id="3" name="Picture 2">
            <a:extLst>
              <a:ext uri="{FF2B5EF4-FFF2-40B4-BE49-F238E27FC236}">
                <a16:creationId xmlns:a16="http://schemas.microsoft.com/office/drawing/2014/main" id="{182A322D-E5F0-42AF-8895-CF0AB04D5239}"/>
              </a:ext>
            </a:extLst>
          </p:cNvPr>
          <p:cNvPicPr>
            <a:picLocks noChangeAspect="1"/>
          </p:cNvPicPr>
          <p:nvPr/>
        </p:nvPicPr>
        <p:blipFill>
          <a:blip r:embed="rId2"/>
          <a:stretch>
            <a:fillRect/>
          </a:stretch>
        </p:blipFill>
        <p:spPr>
          <a:xfrm>
            <a:off x="2457450" y="1423987"/>
            <a:ext cx="7277100" cy="4010025"/>
          </a:xfrm>
          <a:prstGeom prst="rect">
            <a:avLst/>
          </a:prstGeom>
        </p:spPr>
      </p:pic>
    </p:spTree>
    <p:extLst>
      <p:ext uri="{BB962C8B-B14F-4D97-AF65-F5344CB8AC3E}">
        <p14:creationId xmlns:p14="http://schemas.microsoft.com/office/powerpoint/2010/main" val="828446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E3088C-4D78-4B96-84E9-6AA7A7C04FF2}"/>
              </a:ext>
            </a:extLst>
          </p:cNvPr>
          <p:cNvSpPr>
            <a:spLocks noGrp="1"/>
          </p:cNvSpPr>
          <p:nvPr>
            <p:ph type="sldNum" sz="quarter" idx="12"/>
          </p:nvPr>
        </p:nvSpPr>
        <p:spPr/>
        <p:txBody>
          <a:bodyPr/>
          <a:lstStyle/>
          <a:p>
            <a:fld id="{6D22F896-40B5-4ADD-8801-0D06FADFA095}" type="slidenum">
              <a:rPr lang="en-US" smtClean="0"/>
              <a:t>29</a:t>
            </a:fld>
            <a:endParaRPr lang="en-US" dirty="0"/>
          </a:p>
        </p:txBody>
      </p:sp>
      <p:pic>
        <p:nvPicPr>
          <p:cNvPr id="6" name="Picture 5">
            <a:extLst>
              <a:ext uri="{FF2B5EF4-FFF2-40B4-BE49-F238E27FC236}">
                <a16:creationId xmlns:a16="http://schemas.microsoft.com/office/drawing/2014/main" id="{58F4A474-6E51-433C-84D4-1AD8B2FF9718}"/>
              </a:ext>
            </a:extLst>
          </p:cNvPr>
          <p:cNvPicPr>
            <a:picLocks noChangeAspect="1"/>
          </p:cNvPicPr>
          <p:nvPr/>
        </p:nvPicPr>
        <p:blipFill>
          <a:blip r:embed="rId2"/>
          <a:stretch>
            <a:fillRect/>
          </a:stretch>
        </p:blipFill>
        <p:spPr>
          <a:xfrm>
            <a:off x="2725827" y="532460"/>
            <a:ext cx="5838825" cy="3371850"/>
          </a:xfrm>
          <a:prstGeom prst="rect">
            <a:avLst/>
          </a:prstGeom>
        </p:spPr>
      </p:pic>
      <p:pic>
        <p:nvPicPr>
          <p:cNvPr id="9" name="Picture 8">
            <a:extLst>
              <a:ext uri="{FF2B5EF4-FFF2-40B4-BE49-F238E27FC236}">
                <a16:creationId xmlns:a16="http://schemas.microsoft.com/office/drawing/2014/main" id="{88C6370F-CDF4-4B1B-9423-F01716122AE9}"/>
              </a:ext>
            </a:extLst>
          </p:cNvPr>
          <p:cNvPicPr>
            <a:picLocks noChangeAspect="1"/>
          </p:cNvPicPr>
          <p:nvPr/>
        </p:nvPicPr>
        <p:blipFill>
          <a:blip r:embed="rId3"/>
          <a:stretch>
            <a:fillRect/>
          </a:stretch>
        </p:blipFill>
        <p:spPr>
          <a:xfrm>
            <a:off x="2803503" y="4206092"/>
            <a:ext cx="5791200" cy="1304925"/>
          </a:xfrm>
          <a:prstGeom prst="rect">
            <a:avLst/>
          </a:prstGeom>
        </p:spPr>
      </p:pic>
    </p:spTree>
    <p:extLst>
      <p:ext uri="{BB962C8B-B14F-4D97-AF65-F5344CB8AC3E}">
        <p14:creationId xmlns:p14="http://schemas.microsoft.com/office/powerpoint/2010/main" val="186035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66789A1-7C6C-448F-8BCA-076896B37D45}"/>
              </a:ext>
            </a:extLst>
          </p:cNvPr>
          <p:cNvSpPr txBox="1">
            <a:spLocks/>
          </p:cNvSpPr>
          <p:nvPr/>
        </p:nvSpPr>
        <p:spPr>
          <a:xfrm>
            <a:off x="1260499" y="223188"/>
            <a:ext cx="3778318" cy="6225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rgbClr val="FFFF00"/>
                </a:solidFill>
              </a:rPr>
              <a:t>I. Business Understanding</a:t>
            </a:r>
          </a:p>
        </p:txBody>
      </p:sp>
      <p:sp>
        <p:nvSpPr>
          <p:cNvPr id="5" name="Content Placeholder 2">
            <a:extLst>
              <a:ext uri="{FF2B5EF4-FFF2-40B4-BE49-F238E27FC236}">
                <a16:creationId xmlns:a16="http://schemas.microsoft.com/office/drawing/2014/main" id="{D75A7480-3806-417A-8C69-D45D9D562290}"/>
              </a:ext>
            </a:extLst>
          </p:cNvPr>
          <p:cNvSpPr txBox="1">
            <a:spLocks/>
          </p:cNvSpPr>
          <p:nvPr/>
        </p:nvSpPr>
        <p:spPr>
          <a:xfrm>
            <a:off x="999745" y="845690"/>
            <a:ext cx="10024570" cy="15884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     During the last few decades, with the rise of </a:t>
            </a:r>
            <a:r>
              <a:rPr lang="en-US" sz="1800" dirty="0" err="1">
                <a:solidFill>
                  <a:schemeClr val="bg1"/>
                </a:solidFill>
              </a:rPr>
              <a:t>Youtube</a:t>
            </a:r>
            <a:r>
              <a:rPr lang="en-US" sz="1800" dirty="0"/>
              <a:t>, </a:t>
            </a:r>
            <a:r>
              <a:rPr lang="en-US" sz="1800" dirty="0">
                <a:solidFill>
                  <a:schemeClr val="bg1"/>
                </a:solidFill>
              </a:rPr>
              <a:t>Amazon</a:t>
            </a:r>
            <a:r>
              <a:rPr lang="en-US" sz="1800" dirty="0"/>
              <a:t>, </a:t>
            </a:r>
            <a:r>
              <a:rPr lang="en-US" sz="1800" dirty="0">
                <a:solidFill>
                  <a:schemeClr val="bg1"/>
                </a:solidFill>
              </a:rPr>
              <a:t>Netflix</a:t>
            </a:r>
            <a:r>
              <a:rPr lang="en-US" sz="1800" dirty="0"/>
              <a:t> and many other such web services, recommender systems have taken more and more place in our lives. From e-commerce (suggest to buyers articles that could interest them) to online advertisement (suggest to users the right contents, matching their preferences), recommender systems are today unavoidable in our daily online journeys.</a:t>
            </a:r>
          </a:p>
        </p:txBody>
      </p:sp>
      <p:sp>
        <p:nvSpPr>
          <p:cNvPr id="6" name="Content Placeholder 2">
            <a:extLst>
              <a:ext uri="{FF2B5EF4-FFF2-40B4-BE49-F238E27FC236}">
                <a16:creationId xmlns:a16="http://schemas.microsoft.com/office/drawing/2014/main" id="{C4F53E54-8491-4564-9C53-C62F5DC96B11}"/>
              </a:ext>
            </a:extLst>
          </p:cNvPr>
          <p:cNvSpPr txBox="1">
            <a:spLocks/>
          </p:cNvSpPr>
          <p:nvPr/>
        </p:nvSpPr>
        <p:spPr>
          <a:xfrm>
            <a:off x="999745" y="2592969"/>
            <a:ext cx="10024570" cy="9272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     In a very general way, recommender systems are algorithms aimed at suggesting relevant items to users (items being movies to watch, text to read, products to buy or anything else depending on industries).</a:t>
            </a:r>
          </a:p>
        </p:txBody>
      </p:sp>
      <p:sp>
        <p:nvSpPr>
          <p:cNvPr id="7" name="Content Placeholder 2">
            <a:extLst>
              <a:ext uri="{FF2B5EF4-FFF2-40B4-BE49-F238E27FC236}">
                <a16:creationId xmlns:a16="http://schemas.microsoft.com/office/drawing/2014/main" id="{CC56CDCE-1EF1-445D-8E32-4C7277CC3582}"/>
              </a:ext>
            </a:extLst>
          </p:cNvPr>
          <p:cNvSpPr txBox="1">
            <a:spLocks/>
          </p:cNvSpPr>
          <p:nvPr/>
        </p:nvSpPr>
        <p:spPr>
          <a:xfrm>
            <a:off x="999745" y="3679110"/>
            <a:ext cx="10024570" cy="197471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     Recommender systems are really critical in some industries as they can generate a huge amount of income when they are efficient or also be a way to stand out significantly from competitors. As a proof of the importance of recommender systems, we can mention that, a few years ago, Netflix </a:t>
            </a:r>
            <a:r>
              <a:rPr lang="en-US" sz="1800" dirty="0" err="1"/>
              <a:t>organised</a:t>
            </a:r>
            <a:r>
              <a:rPr lang="en-US" sz="1800" dirty="0"/>
              <a:t> a challenges (the “Netflix prize”) where the goal was to produce a recommender system that performs better than its own algorithm with a prize of 1 million dollars to win.</a:t>
            </a:r>
          </a:p>
        </p:txBody>
      </p:sp>
      <p:sp>
        <p:nvSpPr>
          <p:cNvPr id="10" name="Slide Number Placeholder 9">
            <a:extLst>
              <a:ext uri="{FF2B5EF4-FFF2-40B4-BE49-F238E27FC236}">
                <a16:creationId xmlns:a16="http://schemas.microsoft.com/office/drawing/2014/main" id="{7BF325CF-8132-42A6-B92D-27346E8FA3B4}"/>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261805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5DC5B4-3B31-4FFE-891A-0CCA068C84E0}"/>
              </a:ext>
            </a:extLst>
          </p:cNvPr>
          <p:cNvSpPr>
            <a:spLocks noGrp="1"/>
          </p:cNvSpPr>
          <p:nvPr>
            <p:ph type="sldNum" sz="quarter" idx="12"/>
          </p:nvPr>
        </p:nvSpPr>
        <p:spPr/>
        <p:txBody>
          <a:bodyPr/>
          <a:lstStyle/>
          <a:p>
            <a:fld id="{6D22F896-40B5-4ADD-8801-0D06FADFA095}" type="slidenum">
              <a:rPr lang="en-US" smtClean="0"/>
              <a:t>30</a:t>
            </a:fld>
            <a:endParaRPr lang="en-US" dirty="0"/>
          </a:p>
        </p:txBody>
      </p:sp>
      <p:pic>
        <p:nvPicPr>
          <p:cNvPr id="6" name="Picture 5">
            <a:extLst>
              <a:ext uri="{FF2B5EF4-FFF2-40B4-BE49-F238E27FC236}">
                <a16:creationId xmlns:a16="http://schemas.microsoft.com/office/drawing/2014/main" id="{DFC4BC63-0707-4F13-889E-0E43973C79DB}"/>
              </a:ext>
            </a:extLst>
          </p:cNvPr>
          <p:cNvPicPr>
            <a:picLocks noChangeAspect="1"/>
          </p:cNvPicPr>
          <p:nvPr/>
        </p:nvPicPr>
        <p:blipFill>
          <a:blip r:embed="rId2"/>
          <a:stretch>
            <a:fillRect/>
          </a:stretch>
        </p:blipFill>
        <p:spPr>
          <a:xfrm>
            <a:off x="3095357" y="1159635"/>
            <a:ext cx="5048250" cy="2324100"/>
          </a:xfrm>
          <a:prstGeom prst="rect">
            <a:avLst/>
          </a:prstGeom>
        </p:spPr>
      </p:pic>
      <p:pic>
        <p:nvPicPr>
          <p:cNvPr id="8" name="Picture 7">
            <a:extLst>
              <a:ext uri="{FF2B5EF4-FFF2-40B4-BE49-F238E27FC236}">
                <a16:creationId xmlns:a16="http://schemas.microsoft.com/office/drawing/2014/main" id="{B4F34514-A134-46E2-B2E4-B16E95035901}"/>
              </a:ext>
            </a:extLst>
          </p:cNvPr>
          <p:cNvPicPr>
            <a:picLocks noChangeAspect="1"/>
          </p:cNvPicPr>
          <p:nvPr/>
        </p:nvPicPr>
        <p:blipFill>
          <a:blip r:embed="rId3"/>
          <a:stretch>
            <a:fillRect/>
          </a:stretch>
        </p:blipFill>
        <p:spPr>
          <a:xfrm>
            <a:off x="2877019" y="4061607"/>
            <a:ext cx="5819775" cy="1362075"/>
          </a:xfrm>
          <a:prstGeom prst="rect">
            <a:avLst/>
          </a:prstGeom>
        </p:spPr>
      </p:pic>
    </p:spTree>
    <p:extLst>
      <p:ext uri="{BB962C8B-B14F-4D97-AF65-F5344CB8AC3E}">
        <p14:creationId xmlns:p14="http://schemas.microsoft.com/office/powerpoint/2010/main" val="4015665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3B0CC77-EB23-4D99-A05C-5B8262248129}"/>
              </a:ext>
            </a:extLst>
          </p:cNvPr>
          <p:cNvPicPr>
            <a:picLocks noGrp="1" noChangeAspect="1"/>
          </p:cNvPicPr>
          <p:nvPr>
            <p:ph idx="1"/>
          </p:nvPr>
        </p:nvPicPr>
        <p:blipFill>
          <a:blip r:embed="rId2"/>
          <a:stretch>
            <a:fillRect/>
          </a:stretch>
        </p:blipFill>
        <p:spPr>
          <a:xfrm>
            <a:off x="1442725" y="1866128"/>
            <a:ext cx="7886700" cy="2047875"/>
          </a:xfrm>
        </p:spPr>
      </p:pic>
      <p:sp>
        <p:nvSpPr>
          <p:cNvPr id="4" name="Slide Number Placeholder 3">
            <a:extLst>
              <a:ext uri="{FF2B5EF4-FFF2-40B4-BE49-F238E27FC236}">
                <a16:creationId xmlns:a16="http://schemas.microsoft.com/office/drawing/2014/main" id="{3405AF77-7797-4EA2-87C8-96EAE87169D7}"/>
              </a:ext>
            </a:extLst>
          </p:cNvPr>
          <p:cNvSpPr>
            <a:spLocks noGrp="1"/>
          </p:cNvSpPr>
          <p:nvPr>
            <p:ph type="sldNum" sz="quarter" idx="12"/>
          </p:nvPr>
        </p:nvSpPr>
        <p:spPr/>
        <p:txBody>
          <a:bodyPr/>
          <a:lstStyle/>
          <a:p>
            <a:fld id="{6D22F896-40B5-4ADD-8801-0D06FADFA095}" type="slidenum">
              <a:rPr lang="en-US" smtClean="0"/>
              <a:t>31</a:t>
            </a:fld>
            <a:endParaRPr lang="en-US" dirty="0"/>
          </a:p>
        </p:txBody>
      </p:sp>
      <p:sp>
        <p:nvSpPr>
          <p:cNvPr id="7" name="Content Placeholder 2">
            <a:extLst>
              <a:ext uri="{FF2B5EF4-FFF2-40B4-BE49-F238E27FC236}">
                <a16:creationId xmlns:a16="http://schemas.microsoft.com/office/drawing/2014/main" id="{91370A79-2D54-44E2-AAE0-8808D947BC6A}"/>
              </a:ext>
            </a:extLst>
          </p:cNvPr>
          <p:cNvSpPr txBox="1">
            <a:spLocks/>
          </p:cNvSpPr>
          <p:nvPr/>
        </p:nvSpPr>
        <p:spPr>
          <a:xfrm>
            <a:off x="6649277" y="1256505"/>
            <a:ext cx="3185889" cy="6096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a:t>Predict mean vote</a:t>
            </a:r>
            <a:endParaRPr lang="en-US" dirty="0"/>
          </a:p>
        </p:txBody>
      </p:sp>
      <p:pic>
        <p:nvPicPr>
          <p:cNvPr id="9" name="Picture 8">
            <a:extLst>
              <a:ext uri="{FF2B5EF4-FFF2-40B4-BE49-F238E27FC236}">
                <a16:creationId xmlns:a16="http://schemas.microsoft.com/office/drawing/2014/main" id="{1A41DB5C-A76E-4446-A583-CF5C98936963}"/>
              </a:ext>
            </a:extLst>
          </p:cNvPr>
          <p:cNvPicPr>
            <a:picLocks noChangeAspect="1"/>
          </p:cNvPicPr>
          <p:nvPr/>
        </p:nvPicPr>
        <p:blipFill>
          <a:blip r:embed="rId3"/>
          <a:stretch>
            <a:fillRect/>
          </a:stretch>
        </p:blipFill>
        <p:spPr>
          <a:xfrm>
            <a:off x="2642316" y="4204728"/>
            <a:ext cx="5181600" cy="1524000"/>
          </a:xfrm>
          <a:prstGeom prst="rect">
            <a:avLst/>
          </a:prstGeom>
        </p:spPr>
      </p:pic>
      <p:sp>
        <p:nvSpPr>
          <p:cNvPr id="11" name="TextBox 10">
            <a:extLst>
              <a:ext uri="{FF2B5EF4-FFF2-40B4-BE49-F238E27FC236}">
                <a16:creationId xmlns:a16="http://schemas.microsoft.com/office/drawing/2014/main" id="{07FB23EC-A06B-462D-A63D-4CAB3B6B33EE}"/>
              </a:ext>
            </a:extLst>
          </p:cNvPr>
          <p:cNvSpPr txBox="1"/>
          <p:nvPr/>
        </p:nvSpPr>
        <p:spPr>
          <a:xfrm>
            <a:off x="1408382" y="397696"/>
            <a:ext cx="5095449" cy="461665"/>
          </a:xfrm>
          <a:prstGeom prst="rect">
            <a:avLst/>
          </a:prstGeom>
          <a:noFill/>
        </p:spPr>
        <p:txBody>
          <a:bodyPr wrap="square">
            <a:spAutoFit/>
          </a:bodyPr>
          <a:lstStyle/>
          <a:p>
            <a:pPr marL="285750" indent="-285750">
              <a:buFont typeface="Arial" panose="020B0604020202020204" pitchFamily="34" charset="0"/>
              <a:buChar char="•"/>
            </a:pPr>
            <a:r>
              <a:rPr lang="en-US" sz="2400" dirty="0" err="1">
                <a:solidFill>
                  <a:srgbClr val="FFFF00"/>
                </a:solidFill>
              </a:rPr>
              <a:t>Keras</a:t>
            </a:r>
            <a:r>
              <a:rPr lang="fa-IR" sz="2400" dirty="0">
                <a:solidFill>
                  <a:srgbClr val="FFFF00"/>
                </a:solidFill>
              </a:rPr>
              <a:t> &amp; </a:t>
            </a:r>
            <a:r>
              <a:rPr lang="en-US" sz="2400" dirty="0" err="1">
                <a:solidFill>
                  <a:srgbClr val="FFFF00"/>
                </a:solidFill>
              </a:rPr>
              <a:t>Keras_USER_Recommender</a:t>
            </a:r>
            <a:endParaRPr lang="fa-IR" sz="2400" dirty="0">
              <a:solidFill>
                <a:srgbClr val="FFFF00"/>
              </a:solidFill>
            </a:endParaRPr>
          </a:p>
        </p:txBody>
      </p:sp>
    </p:spTree>
    <p:extLst>
      <p:ext uri="{BB962C8B-B14F-4D97-AF65-F5344CB8AC3E}">
        <p14:creationId xmlns:p14="http://schemas.microsoft.com/office/powerpoint/2010/main" val="1614643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293B6-1335-4614-895E-41D463D72AF9}"/>
              </a:ext>
            </a:extLst>
          </p:cNvPr>
          <p:cNvSpPr>
            <a:spLocks noGrp="1"/>
          </p:cNvSpPr>
          <p:nvPr>
            <p:ph idx="1"/>
          </p:nvPr>
        </p:nvSpPr>
        <p:spPr>
          <a:xfrm>
            <a:off x="227012" y="2764104"/>
            <a:ext cx="2516188" cy="467955"/>
          </a:xfrm>
        </p:spPr>
        <p:txBody>
          <a:bodyPr>
            <a:normAutofit fontScale="77500" lnSpcReduction="20000"/>
          </a:bodyPr>
          <a:lstStyle/>
          <a:p>
            <a:pPr marL="0" indent="0">
              <a:buNone/>
            </a:pPr>
            <a:r>
              <a:rPr lang="en-US" dirty="0"/>
              <a:t>Predict mean vote class</a:t>
            </a:r>
          </a:p>
        </p:txBody>
      </p:sp>
      <p:sp>
        <p:nvSpPr>
          <p:cNvPr id="4" name="Slide Number Placeholder 3">
            <a:extLst>
              <a:ext uri="{FF2B5EF4-FFF2-40B4-BE49-F238E27FC236}">
                <a16:creationId xmlns:a16="http://schemas.microsoft.com/office/drawing/2014/main" id="{7C937D81-C412-4A90-8EB3-7F387FD9CCF7}"/>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6" name="Picture 5">
            <a:extLst>
              <a:ext uri="{FF2B5EF4-FFF2-40B4-BE49-F238E27FC236}">
                <a16:creationId xmlns:a16="http://schemas.microsoft.com/office/drawing/2014/main" id="{677CAEA9-D55E-46B8-B6A4-7327B36246EE}"/>
              </a:ext>
            </a:extLst>
          </p:cNvPr>
          <p:cNvPicPr>
            <a:picLocks noChangeAspect="1"/>
          </p:cNvPicPr>
          <p:nvPr/>
        </p:nvPicPr>
        <p:blipFill>
          <a:blip r:embed="rId2"/>
          <a:stretch>
            <a:fillRect/>
          </a:stretch>
        </p:blipFill>
        <p:spPr>
          <a:xfrm>
            <a:off x="3567447" y="0"/>
            <a:ext cx="4546243" cy="3585652"/>
          </a:xfrm>
          <a:prstGeom prst="rect">
            <a:avLst/>
          </a:prstGeom>
        </p:spPr>
      </p:pic>
      <p:pic>
        <p:nvPicPr>
          <p:cNvPr id="8" name="Picture 7">
            <a:extLst>
              <a:ext uri="{FF2B5EF4-FFF2-40B4-BE49-F238E27FC236}">
                <a16:creationId xmlns:a16="http://schemas.microsoft.com/office/drawing/2014/main" id="{72E3E120-BE8E-4A2C-84E7-383736F3645F}"/>
              </a:ext>
            </a:extLst>
          </p:cNvPr>
          <p:cNvPicPr>
            <a:picLocks noChangeAspect="1"/>
          </p:cNvPicPr>
          <p:nvPr/>
        </p:nvPicPr>
        <p:blipFill>
          <a:blip r:embed="rId3"/>
          <a:stretch>
            <a:fillRect/>
          </a:stretch>
        </p:blipFill>
        <p:spPr>
          <a:xfrm>
            <a:off x="2923167" y="3679672"/>
            <a:ext cx="6441583" cy="1304719"/>
          </a:xfrm>
          <a:prstGeom prst="rect">
            <a:avLst/>
          </a:prstGeom>
        </p:spPr>
      </p:pic>
      <p:pic>
        <p:nvPicPr>
          <p:cNvPr id="10" name="Picture 9">
            <a:extLst>
              <a:ext uri="{FF2B5EF4-FFF2-40B4-BE49-F238E27FC236}">
                <a16:creationId xmlns:a16="http://schemas.microsoft.com/office/drawing/2014/main" id="{1EA22A86-6495-414F-A46A-FE1BE2EF1C3A}"/>
              </a:ext>
            </a:extLst>
          </p:cNvPr>
          <p:cNvPicPr>
            <a:picLocks noChangeAspect="1"/>
          </p:cNvPicPr>
          <p:nvPr/>
        </p:nvPicPr>
        <p:blipFill>
          <a:blip r:embed="rId4"/>
          <a:stretch>
            <a:fillRect/>
          </a:stretch>
        </p:blipFill>
        <p:spPr>
          <a:xfrm>
            <a:off x="3567447" y="5078411"/>
            <a:ext cx="5153025" cy="1609725"/>
          </a:xfrm>
          <a:prstGeom prst="rect">
            <a:avLst/>
          </a:prstGeom>
        </p:spPr>
      </p:pic>
    </p:spTree>
    <p:extLst>
      <p:ext uri="{BB962C8B-B14F-4D97-AF65-F5344CB8AC3E}">
        <p14:creationId xmlns:p14="http://schemas.microsoft.com/office/powerpoint/2010/main" val="3526506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A6A15-E40A-46D0-BCB8-0492196204AB}"/>
              </a:ext>
            </a:extLst>
          </p:cNvPr>
          <p:cNvSpPr>
            <a:spLocks noGrp="1"/>
          </p:cNvSpPr>
          <p:nvPr>
            <p:ph idx="1"/>
          </p:nvPr>
        </p:nvSpPr>
        <p:spPr>
          <a:xfrm>
            <a:off x="1327148" y="538530"/>
            <a:ext cx="5091965" cy="749358"/>
          </a:xfrm>
        </p:spPr>
        <p:txBody>
          <a:bodyPr/>
          <a:lstStyle/>
          <a:p>
            <a:pPr marL="0" indent="0">
              <a:buNone/>
            </a:pPr>
            <a:r>
              <a:rPr lang="en-US" dirty="0"/>
              <a:t>Simple output</a:t>
            </a:r>
          </a:p>
        </p:txBody>
      </p:sp>
      <p:sp>
        <p:nvSpPr>
          <p:cNvPr id="4" name="Slide Number Placeholder 3">
            <a:extLst>
              <a:ext uri="{FF2B5EF4-FFF2-40B4-BE49-F238E27FC236}">
                <a16:creationId xmlns:a16="http://schemas.microsoft.com/office/drawing/2014/main" id="{07F0DF07-29D3-47C1-9A9B-3B018BE2FCB2}"/>
              </a:ext>
            </a:extLst>
          </p:cNvPr>
          <p:cNvSpPr>
            <a:spLocks noGrp="1"/>
          </p:cNvSpPr>
          <p:nvPr>
            <p:ph type="sldNum" sz="quarter" idx="12"/>
          </p:nvPr>
        </p:nvSpPr>
        <p:spPr/>
        <p:txBody>
          <a:bodyPr/>
          <a:lstStyle/>
          <a:p>
            <a:fld id="{6D22F896-40B5-4ADD-8801-0D06FADFA095}" type="slidenum">
              <a:rPr lang="en-US" smtClean="0"/>
              <a:t>33</a:t>
            </a:fld>
            <a:endParaRPr lang="en-US" dirty="0"/>
          </a:p>
        </p:txBody>
      </p:sp>
      <p:pic>
        <p:nvPicPr>
          <p:cNvPr id="6" name="Picture 5">
            <a:extLst>
              <a:ext uri="{FF2B5EF4-FFF2-40B4-BE49-F238E27FC236}">
                <a16:creationId xmlns:a16="http://schemas.microsoft.com/office/drawing/2014/main" id="{425B9250-357C-4835-91EA-D03A50D1FD8D}"/>
              </a:ext>
            </a:extLst>
          </p:cNvPr>
          <p:cNvPicPr>
            <a:picLocks noChangeAspect="1"/>
          </p:cNvPicPr>
          <p:nvPr/>
        </p:nvPicPr>
        <p:blipFill>
          <a:blip r:embed="rId2"/>
          <a:stretch>
            <a:fillRect/>
          </a:stretch>
        </p:blipFill>
        <p:spPr>
          <a:xfrm>
            <a:off x="1512885" y="1598611"/>
            <a:ext cx="9534525" cy="4467225"/>
          </a:xfrm>
          <a:prstGeom prst="rect">
            <a:avLst/>
          </a:prstGeom>
        </p:spPr>
      </p:pic>
    </p:spTree>
    <p:extLst>
      <p:ext uri="{BB962C8B-B14F-4D97-AF65-F5344CB8AC3E}">
        <p14:creationId xmlns:p14="http://schemas.microsoft.com/office/powerpoint/2010/main" val="373374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0B0634-F4CA-45C5-93E1-D39671037329}"/>
              </a:ext>
            </a:extLst>
          </p:cNvPr>
          <p:cNvSpPr>
            <a:spLocks noGrp="1"/>
          </p:cNvSpPr>
          <p:nvPr>
            <p:ph type="sldNum" sz="quarter" idx="12"/>
          </p:nvPr>
        </p:nvSpPr>
        <p:spPr/>
        <p:txBody>
          <a:bodyPr/>
          <a:lstStyle/>
          <a:p>
            <a:fld id="{6D22F896-40B5-4ADD-8801-0D06FADFA095}" type="slidenum">
              <a:rPr lang="en-US" smtClean="0"/>
              <a:t>34</a:t>
            </a:fld>
            <a:endParaRPr lang="en-US" dirty="0"/>
          </a:p>
        </p:txBody>
      </p:sp>
      <p:pic>
        <p:nvPicPr>
          <p:cNvPr id="10" name="Picture 9">
            <a:extLst>
              <a:ext uri="{FF2B5EF4-FFF2-40B4-BE49-F238E27FC236}">
                <a16:creationId xmlns:a16="http://schemas.microsoft.com/office/drawing/2014/main" id="{CC2A91C7-83F1-448F-81A8-990FEA3D4EC0}"/>
              </a:ext>
            </a:extLst>
          </p:cNvPr>
          <p:cNvPicPr>
            <a:picLocks noChangeAspect="1"/>
          </p:cNvPicPr>
          <p:nvPr/>
        </p:nvPicPr>
        <p:blipFill>
          <a:blip r:embed="rId2"/>
          <a:stretch>
            <a:fillRect/>
          </a:stretch>
        </p:blipFill>
        <p:spPr>
          <a:xfrm>
            <a:off x="1471391" y="1"/>
            <a:ext cx="7284864" cy="3683358"/>
          </a:xfrm>
          <a:prstGeom prst="rect">
            <a:avLst/>
          </a:prstGeom>
        </p:spPr>
      </p:pic>
      <p:pic>
        <p:nvPicPr>
          <p:cNvPr id="12" name="Picture 11">
            <a:extLst>
              <a:ext uri="{FF2B5EF4-FFF2-40B4-BE49-F238E27FC236}">
                <a16:creationId xmlns:a16="http://schemas.microsoft.com/office/drawing/2014/main" id="{2A11AB75-802D-4BD3-A2DB-A7BC4BDEDB39}"/>
              </a:ext>
            </a:extLst>
          </p:cNvPr>
          <p:cNvPicPr>
            <a:picLocks noChangeAspect="1"/>
          </p:cNvPicPr>
          <p:nvPr/>
        </p:nvPicPr>
        <p:blipFill>
          <a:blip r:embed="rId3"/>
          <a:stretch>
            <a:fillRect/>
          </a:stretch>
        </p:blipFill>
        <p:spPr>
          <a:xfrm>
            <a:off x="3099575" y="3859583"/>
            <a:ext cx="7440790" cy="2998417"/>
          </a:xfrm>
          <a:prstGeom prst="rect">
            <a:avLst/>
          </a:prstGeom>
        </p:spPr>
      </p:pic>
    </p:spTree>
    <p:extLst>
      <p:ext uri="{BB962C8B-B14F-4D97-AF65-F5344CB8AC3E}">
        <p14:creationId xmlns:p14="http://schemas.microsoft.com/office/powerpoint/2010/main" val="1049897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A5559D-5845-4F8F-AC5D-217B58CADF9F}"/>
              </a:ext>
            </a:extLst>
          </p:cNvPr>
          <p:cNvSpPr>
            <a:spLocks noGrp="1"/>
          </p:cNvSpPr>
          <p:nvPr>
            <p:ph type="sldNum" sz="quarter" idx="12"/>
          </p:nvPr>
        </p:nvSpPr>
        <p:spPr/>
        <p:txBody>
          <a:bodyPr/>
          <a:lstStyle/>
          <a:p>
            <a:fld id="{6D22F896-40B5-4ADD-8801-0D06FADFA095}" type="slidenum">
              <a:rPr lang="en-US" smtClean="0"/>
              <a:t>35</a:t>
            </a:fld>
            <a:endParaRPr lang="en-US" dirty="0"/>
          </a:p>
        </p:txBody>
      </p:sp>
      <p:pic>
        <p:nvPicPr>
          <p:cNvPr id="6" name="Picture 5">
            <a:extLst>
              <a:ext uri="{FF2B5EF4-FFF2-40B4-BE49-F238E27FC236}">
                <a16:creationId xmlns:a16="http://schemas.microsoft.com/office/drawing/2014/main" id="{B1716F1B-C8E3-43AA-890B-1154B4602823}"/>
              </a:ext>
            </a:extLst>
          </p:cNvPr>
          <p:cNvPicPr>
            <a:picLocks noChangeAspect="1"/>
          </p:cNvPicPr>
          <p:nvPr/>
        </p:nvPicPr>
        <p:blipFill>
          <a:blip r:embed="rId2"/>
          <a:stretch>
            <a:fillRect/>
          </a:stretch>
        </p:blipFill>
        <p:spPr>
          <a:xfrm>
            <a:off x="1490662" y="1381125"/>
            <a:ext cx="9210675" cy="4095750"/>
          </a:xfrm>
          <a:prstGeom prst="rect">
            <a:avLst/>
          </a:prstGeom>
        </p:spPr>
      </p:pic>
    </p:spTree>
    <p:extLst>
      <p:ext uri="{BB962C8B-B14F-4D97-AF65-F5344CB8AC3E}">
        <p14:creationId xmlns:p14="http://schemas.microsoft.com/office/powerpoint/2010/main" val="472982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428201-B7B3-494B-8D83-46428A0C93FF}"/>
              </a:ext>
            </a:extLst>
          </p:cNvPr>
          <p:cNvSpPr>
            <a:spLocks noGrp="1"/>
          </p:cNvSpPr>
          <p:nvPr>
            <p:ph type="sldNum" sz="quarter" idx="12"/>
          </p:nvPr>
        </p:nvSpPr>
        <p:spPr/>
        <p:txBody>
          <a:bodyPr/>
          <a:lstStyle/>
          <a:p>
            <a:fld id="{6D22F896-40B5-4ADD-8801-0D06FADFA095}" type="slidenum">
              <a:rPr lang="en-US" smtClean="0"/>
              <a:t>36</a:t>
            </a:fld>
            <a:endParaRPr lang="en-US" dirty="0"/>
          </a:p>
        </p:txBody>
      </p:sp>
      <p:pic>
        <p:nvPicPr>
          <p:cNvPr id="6" name="Picture 5">
            <a:extLst>
              <a:ext uri="{FF2B5EF4-FFF2-40B4-BE49-F238E27FC236}">
                <a16:creationId xmlns:a16="http://schemas.microsoft.com/office/drawing/2014/main" id="{89C65AE9-B4FC-4F0C-9CBC-CBA3348C5240}"/>
              </a:ext>
            </a:extLst>
          </p:cNvPr>
          <p:cNvPicPr>
            <a:picLocks noChangeAspect="1"/>
          </p:cNvPicPr>
          <p:nvPr/>
        </p:nvPicPr>
        <p:blipFill>
          <a:blip r:embed="rId2"/>
          <a:stretch>
            <a:fillRect/>
          </a:stretch>
        </p:blipFill>
        <p:spPr>
          <a:xfrm>
            <a:off x="3008287" y="1698737"/>
            <a:ext cx="5143499" cy="962025"/>
          </a:xfrm>
          <a:prstGeom prst="rect">
            <a:avLst/>
          </a:prstGeom>
        </p:spPr>
      </p:pic>
      <p:pic>
        <p:nvPicPr>
          <p:cNvPr id="10" name="Picture 9">
            <a:extLst>
              <a:ext uri="{FF2B5EF4-FFF2-40B4-BE49-F238E27FC236}">
                <a16:creationId xmlns:a16="http://schemas.microsoft.com/office/drawing/2014/main" id="{56BF061B-3190-4021-92D1-9FC6B867FDB0}"/>
              </a:ext>
            </a:extLst>
          </p:cNvPr>
          <p:cNvPicPr>
            <a:picLocks noChangeAspect="1"/>
          </p:cNvPicPr>
          <p:nvPr/>
        </p:nvPicPr>
        <p:blipFill>
          <a:blip r:embed="rId3"/>
          <a:stretch>
            <a:fillRect/>
          </a:stretch>
        </p:blipFill>
        <p:spPr>
          <a:xfrm>
            <a:off x="3008288" y="3089656"/>
            <a:ext cx="5143500" cy="1552575"/>
          </a:xfrm>
          <a:prstGeom prst="rect">
            <a:avLst/>
          </a:prstGeom>
        </p:spPr>
      </p:pic>
      <p:sp>
        <p:nvSpPr>
          <p:cNvPr id="11" name="Content Placeholder 2">
            <a:extLst>
              <a:ext uri="{FF2B5EF4-FFF2-40B4-BE49-F238E27FC236}">
                <a16:creationId xmlns:a16="http://schemas.microsoft.com/office/drawing/2014/main" id="{57CB57B1-E482-4CFF-9E89-9F75372FC3D8}"/>
              </a:ext>
            </a:extLst>
          </p:cNvPr>
          <p:cNvSpPr>
            <a:spLocks noGrp="1"/>
          </p:cNvSpPr>
          <p:nvPr>
            <p:ph idx="1"/>
          </p:nvPr>
        </p:nvSpPr>
        <p:spPr>
          <a:xfrm>
            <a:off x="1566416" y="694363"/>
            <a:ext cx="6676064" cy="789927"/>
          </a:xfrm>
        </p:spPr>
        <p:txBody>
          <a:bodyPr/>
          <a:lstStyle/>
          <a:p>
            <a:r>
              <a:rPr lang="en-US" sz="2400" dirty="0">
                <a:solidFill>
                  <a:srgbClr val="FFFF00"/>
                </a:solidFill>
              </a:rPr>
              <a:t>Regression &amp; </a:t>
            </a:r>
            <a:r>
              <a:rPr lang="en-US" sz="2400" dirty="0" err="1">
                <a:solidFill>
                  <a:srgbClr val="FFFF00"/>
                </a:solidFill>
              </a:rPr>
              <a:t>Regression_USER_Recommender</a:t>
            </a:r>
            <a:endParaRPr lang="fa-IR" sz="2400" dirty="0">
              <a:solidFill>
                <a:srgbClr val="FFFF00"/>
              </a:solidFill>
            </a:endParaRPr>
          </a:p>
        </p:txBody>
      </p:sp>
    </p:spTree>
    <p:extLst>
      <p:ext uri="{BB962C8B-B14F-4D97-AF65-F5344CB8AC3E}">
        <p14:creationId xmlns:p14="http://schemas.microsoft.com/office/powerpoint/2010/main" val="867883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F8A01-DBCC-4B35-9233-9BA065C50869}"/>
              </a:ext>
            </a:extLst>
          </p:cNvPr>
          <p:cNvSpPr>
            <a:spLocks noGrp="1"/>
          </p:cNvSpPr>
          <p:nvPr>
            <p:ph type="sldNum" sz="quarter" idx="12"/>
          </p:nvPr>
        </p:nvSpPr>
        <p:spPr/>
        <p:txBody>
          <a:bodyPr/>
          <a:lstStyle/>
          <a:p>
            <a:fld id="{6D22F896-40B5-4ADD-8801-0D06FADFA095}" type="slidenum">
              <a:rPr lang="en-US" smtClean="0"/>
              <a:t>37</a:t>
            </a:fld>
            <a:endParaRPr lang="en-US" dirty="0"/>
          </a:p>
        </p:txBody>
      </p:sp>
      <p:pic>
        <p:nvPicPr>
          <p:cNvPr id="6" name="Picture 5">
            <a:extLst>
              <a:ext uri="{FF2B5EF4-FFF2-40B4-BE49-F238E27FC236}">
                <a16:creationId xmlns:a16="http://schemas.microsoft.com/office/drawing/2014/main" id="{6A78E9DE-1600-4817-9226-754F7106BA6F}"/>
              </a:ext>
            </a:extLst>
          </p:cNvPr>
          <p:cNvPicPr>
            <a:picLocks noChangeAspect="1"/>
          </p:cNvPicPr>
          <p:nvPr/>
        </p:nvPicPr>
        <p:blipFill>
          <a:blip r:embed="rId2"/>
          <a:stretch>
            <a:fillRect/>
          </a:stretch>
        </p:blipFill>
        <p:spPr>
          <a:xfrm>
            <a:off x="2846633" y="382811"/>
            <a:ext cx="5391150" cy="2924175"/>
          </a:xfrm>
          <a:prstGeom prst="rect">
            <a:avLst/>
          </a:prstGeom>
        </p:spPr>
      </p:pic>
      <p:pic>
        <p:nvPicPr>
          <p:cNvPr id="8" name="Picture 7">
            <a:extLst>
              <a:ext uri="{FF2B5EF4-FFF2-40B4-BE49-F238E27FC236}">
                <a16:creationId xmlns:a16="http://schemas.microsoft.com/office/drawing/2014/main" id="{44F6D16F-FCCA-4FDC-BB85-42696D6E0C13}"/>
              </a:ext>
            </a:extLst>
          </p:cNvPr>
          <p:cNvPicPr>
            <a:picLocks noChangeAspect="1"/>
          </p:cNvPicPr>
          <p:nvPr/>
        </p:nvPicPr>
        <p:blipFill>
          <a:blip r:embed="rId3"/>
          <a:stretch>
            <a:fillRect/>
          </a:stretch>
        </p:blipFill>
        <p:spPr>
          <a:xfrm>
            <a:off x="2846633" y="3551015"/>
            <a:ext cx="5391150" cy="2962275"/>
          </a:xfrm>
          <a:prstGeom prst="rect">
            <a:avLst/>
          </a:prstGeom>
        </p:spPr>
      </p:pic>
    </p:spTree>
    <p:extLst>
      <p:ext uri="{BB962C8B-B14F-4D97-AF65-F5344CB8AC3E}">
        <p14:creationId xmlns:p14="http://schemas.microsoft.com/office/powerpoint/2010/main" val="3882321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478A31-C6DF-41AF-B435-9192A657F5C1}"/>
              </a:ext>
            </a:extLst>
          </p:cNvPr>
          <p:cNvSpPr>
            <a:spLocks noGrp="1"/>
          </p:cNvSpPr>
          <p:nvPr>
            <p:ph type="sldNum" sz="quarter" idx="12"/>
          </p:nvPr>
        </p:nvSpPr>
        <p:spPr/>
        <p:txBody>
          <a:bodyPr/>
          <a:lstStyle/>
          <a:p>
            <a:fld id="{6D22F896-40B5-4ADD-8801-0D06FADFA095}" type="slidenum">
              <a:rPr lang="en-US" smtClean="0"/>
              <a:t>38</a:t>
            </a:fld>
            <a:endParaRPr lang="en-US" dirty="0"/>
          </a:p>
        </p:txBody>
      </p:sp>
      <p:pic>
        <p:nvPicPr>
          <p:cNvPr id="6" name="Picture 5">
            <a:extLst>
              <a:ext uri="{FF2B5EF4-FFF2-40B4-BE49-F238E27FC236}">
                <a16:creationId xmlns:a16="http://schemas.microsoft.com/office/drawing/2014/main" id="{4DD45D52-A830-4FA2-9845-6330E8CF5713}"/>
              </a:ext>
            </a:extLst>
          </p:cNvPr>
          <p:cNvPicPr>
            <a:picLocks noChangeAspect="1"/>
          </p:cNvPicPr>
          <p:nvPr/>
        </p:nvPicPr>
        <p:blipFill>
          <a:blip r:embed="rId2"/>
          <a:stretch>
            <a:fillRect/>
          </a:stretch>
        </p:blipFill>
        <p:spPr>
          <a:xfrm>
            <a:off x="1319212" y="23812"/>
            <a:ext cx="9553575" cy="6810375"/>
          </a:xfrm>
          <a:prstGeom prst="rect">
            <a:avLst/>
          </a:prstGeom>
        </p:spPr>
      </p:pic>
    </p:spTree>
    <p:extLst>
      <p:ext uri="{BB962C8B-B14F-4D97-AF65-F5344CB8AC3E}">
        <p14:creationId xmlns:p14="http://schemas.microsoft.com/office/powerpoint/2010/main" val="2385218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567579-1A0A-4B16-9E02-08BDB306AF85}"/>
              </a:ext>
            </a:extLst>
          </p:cNvPr>
          <p:cNvSpPr>
            <a:spLocks noGrp="1"/>
          </p:cNvSpPr>
          <p:nvPr>
            <p:ph type="sldNum" sz="quarter" idx="12"/>
          </p:nvPr>
        </p:nvSpPr>
        <p:spPr/>
        <p:txBody>
          <a:bodyPr/>
          <a:lstStyle/>
          <a:p>
            <a:fld id="{6D22F896-40B5-4ADD-8801-0D06FADFA095}" type="slidenum">
              <a:rPr lang="en-US" smtClean="0"/>
              <a:t>39</a:t>
            </a:fld>
            <a:endParaRPr lang="en-US" dirty="0"/>
          </a:p>
        </p:txBody>
      </p:sp>
      <p:pic>
        <p:nvPicPr>
          <p:cNvPr id="6" name="Picture 5">
            <a:extLst>
              <a:ext uri="{FF2B5EF4-FFF2-40B4-BE49-F238E27FC236}">
                <a16:creationId xmlns:a16="http://schemas.microsoft.com/office/drawing/2014/main" id="{687A2C77-CD79-491C-917C-5F74701F7559}"/>
              </a:ext>
            </a:extLst>
          </p:cNvPr>
          <p:cNvPicPr>
            <a:picLocks noChangeAspect="1"/>
          </p:cNvPicPr>
          <p:nvPr/>
        </p:nvPicPr>
        <p:blipFill>
          <a:blip r:embed="rId2"/>
          <a:stretch>
            <a:fillRect/>
          </a:stretch>
        </p:blipFill>
        <p:spPr>
          <a:xfrm>
            <a:off x="1347787" y="609601"/>
            <a:ext cx="9818196" cy="2447925"/>
          </a:xfrm>
          <a:prstGeom prst="rect">
            <a:avLst/>
          </a:prstGeom>
        </p:spPr>
      </p:pic>
      <p:pic>
        <p:nvPicPr>
          <p:cNvPr id="8" name="Picture 7">
            <a:extLst>
              <a:ext uri="{FF2B5EF4-FFF2-40B4-BE49-F238E27FC236}">
                <a16:creationId xmlns:a16="http://schemas.microsoft.com/office/drawing/2014/main" id="{1F340A29-705F-4BC1-8980-FEDDEF58594D}"/>
              </a:ext>
            </a:extLst>
          </p:cNvPr>
          <p:cNvPicPr>
            <a:picLocks noChangeAspect="1"/>
          </p:cNvPicPr>
          <p:nvPr/>
        </p:nvPicPr>
        <p:blipFill>
          <a:blip r:embed="rId3"/>
          <a:stretch>
            <a:fillRect/>
          </a:stretch>
        </p:blipFill>
        <p:spPr>
          <a:xfrm>
            <a:off x="1347787" y="3381375"/>
            <a:ext cx="4663092" cy="2133600"/>
          </a:xfrm>
          <a:prstGeom prst="rect">
            <a:avLst/>
          </a:prstGeom>
        </p:spPr>
      </p:pic>
      <p:pic>
        <p:nvPicPr>
          <p:cNvPr id="10" name="Picture 9">
            <a:extLst>
              <a:ext uri="{FF2B5EF4-FFF2-40B4-BE49-F238E27FC236}">
                <a16:creationId xmlns:a16="http://schemas.microsoft.com/office/drawing/2014/main" id="{538DF2EF-9095-4358-9D97-8A44F4CB4E6C}"/>
              </a:ext>
            </a:extLst>
          </p:cNvPr>
          <p:cNvPicPr>
            <a:picLocks noChangeAspect="1"/>
          </p:cNvPicPr>
          <p:nvPr/>
        </p:nvPicPr>
        <p:blipFill>
          <a:blip r:embed="rId4"/>
          <a:stretch>
            <a:fillRect/>
          </a:stretch>
        </p:blipFill>
        <p:spPr>
          <a:xfrm>
            <a:off x="6335065" y="3381375"/>
            <a:ext cx="4830918" cy="2133600"/>
          </a:xfrm>
          <a:prstGeom prst="rect">
            <a:avLst/>
          </a:prstGeom>
        </p:spPr>
      </p:pic>
    </p:spTree>
    <p:extLst>
      <p:ext uri="{BB962C8B-B14F-4D97-AF65-F5344CB8AC3E}">
        <p14:creationId xmlns:p14="http://schemas.microsoft.com/office/powerpoint/2010/main" val="191493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F5299-5162-4AAB-BCB9-A379CEFB5269}"/>
              </a:ext>
            </a:extLst>
          </p:cNvPr>
          <p:cNvSpPr>
            <a:spLocks noGrp="1"/>
          </p:cNvSpPr>
          <p:nvPr>
            <p:ph idx="1"/>
          </p:nvPr>
        </p:nvSpPr>
        <p:spPr>
          <a:xfrm>
            <a:off x="1260499" y="1850242"/>
            <a:ext cx="9905999" cy="2889183"/>
          </a:xfrm>
        </p:spPr>
        <p:txBody>
          <a:bodyPr>
            <a:normAutofit/>
          </a:bodyPr>
          <a:lstStyle/>
          <a:p>
            <a:pPr marL="0" indent="0" rtl="0">
              <a:buNone/>
            </a:pPr>
            <a:r>
              <a:rPr lang="en-US" b="1" u="sng" dirty="0"/>
              <a:t>Why the Recommendation system</a:t>
            </a:r>
            <a:r>
              <a:rPr lang="en-US" b="1" dirty="0"/>
              <a:t>?</a:t>
            </a:r>
            <a:endParaRPr lang="en-US" dirty="0"/>
          </a:p>
          <a:p>
            <a:pPr lvl="1"/>
            <a:r>
              <a:rPr lang="en-US" dirty="0"/>
              <a:t>Benefits users in finding items of their interest.</a:t>
            </a:r>
          </a:p>
          <a:p>
            <a:pPr lvl="1"/>
            <a:r>
              <a:rPr lang="en-US" dirty="0"/>
              <a:t>Help item providers in delivering their items to the right user.</a:t>
            </a:r>
          </a:p>
          <a:p>
            <a:pPr lvl="1"/>
            <a:r>
              <a:rPr lang="en-US" dirty="0"/>
              <a:t>Identity products that are most relevant to users.</a:t>
            </a:r>
          </a:p>
          <a:p>
            <a:pPr lvl="1"/>
            <a:r>
              <a:rPr lang="en-US" dirty="0"/>
              <a:t>Personalized content.</a:t>
            </a:r>
          </a:p>
          <a:p>
            <a:pPr lvl="1"/>
            <a:r>
              <a:rPr lang="en-US" dirty="0"/>
              <a:t>Help websites to improve user engagement.</a:t>
            </a:r>
          </a:p>
        </p:txBody>
      </p:sp>
      <p:sp>
        <p:nvSpPr>
          <p:cNvPr id="4" name="Slide Number Placeholder 3">
            <a:extLst>
              <a:ext uri="{FF2B5EF4-FFF2-40B4-BE49-F238E27FC236}">
                <a16:creationId xmlns:a16="http://schemas.microsoft.com/office/drawing/2014/main" id="{7A8F46F7-808D-41BD-B004-9682C0E256A3}"/>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Content Placeholder 2">
            <a:extLst>
              <a:ext uri="{FF2B5EF4-FFF2-40B4-BE49-F238E27FC236}">
                <a16:creationId xmlns:a16="http://schemas.microsoft.com/office/drawing/2014/main" id="{6A03B741-F251-4C3F-B7C0-4100436419D8}"/>
              </a:ext>
            </a:extLst>
          </p:cNvPr>
          <p:cNvSpPr txBox="1">
            <a:spLocks/>
          </p:cNvSpPr>
          <p:nvPr/>
        </p:nvSpPr>
        <p:spPr>
          <a:xfrm>
            <a:off x="1260499" y="223188"/>
            <a:ext cx="3778318" cy="6225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rgbClr val="FFFF00"/>
                </a:solidFill>
              </a:rPr>
              <a:t>I. Business Understanding</a:t>
            </a:r>
          </a:p>
        </p:txBody>
      </p:sp>
    </p:spTree>
    <p:extLst>
      <p:ext uri="{BB962C8B-B14F-4D97-AF65-F5344CB8AC3E}">
        <p14:creationId xmlns:p14="http://schemas.microsoft.com/office/powerpoint/2010/main" val="3648095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0A5695-7A4C-4A0B-81F7-6D912CD62F8D}"/>
              </a:ext>
            </a:extLst>
          </p:cNvPr>
          <p:cNvSpPr>
            <a:spLocks noGrp="1"/>
          </p:cNvSpPr>
          <p:nvPr>
            <p:ph type="sldNum" sz="quarter" idx="12"/>
          </p:nvPr>
        </p:nvSpPr>
        <p:spPr/>
        <p:txBody>
          <a:bodyPr/>
          <a:lstStyle/>
          <a:p>
            <a:fld id="{6D22F896-40B5-4ADD-8801-0D06FADFA095}" type="slidenum">
              <a:rPr lang="en-US" smtClean="0"/>
              <a:t>40</a:t>
            </a:fld>
            <a:endParaRPr lang="en-US" dirty="0"/>
          </a:p>
        </p:txBody>
      </p:sp>
      <p:pic>
        <p:nvPicPr>
          <p:cNvPr id="6" name="Picture 5">
            <a:extLst>
              <a:ext uri="{FF2B5EF4-FFF2-40B4-BE49-F238E27FC236}">
                <a16:creationId xmlns:a16="http://schemas.microsoft.com/office/drawing/2014/main" id="{C497D8FB-7083-4C3D-AC0C-1DBC0017202A}"/>
              </a:ext>
            </a:extLst>
          </p:cNvPr>
          <p:cNvPicPr>
            <a:picLocks noChangeAspect="1"/>
          </p:cNvPicPr>
          <p:nvPr/>
        </p:nvPicPr>
        <p:blipFill>
          <a:blip r:embed="rId2"/>
          <a:stretch>
            <a:fillRect/>
          </a:stretch>
        </p:blipFill>
        <p:spPr>
          <a:xfrm>
            <a:off x="1608883" y="0"/>
            <a:ext cx="8974233" cy="6858000"/>
          </a:xfrm>
          <a:prstGeom prst="rect">
            <a:avLst/>
          </a:prstGeom>
        </p:spPr>
      </p:pic>
    </p:spTree>
    <p:extLst>
      <p:ext uri="{BB962C8B-B14F-4D97-AF65-F5344CB8AC3E}">
        <p14:creationId xmlns:p14="http://schemas.microsoft.com/office/powerpoint/2010/main" val="531860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AD2559-4270-4FD2-871F-62376306598C}"/>
              </a:ext>
            </a:extLst>
          </p:cNvPr>
          <p:cNvSpPr>
            <a:spLocks noGrp="1"/>
          </p:cNvSpPr>
          <p:nvPr>
            <p:ph type="sldNum" sz="quarter" idx="12"/>
          </p:nvPr>
        </p:nvSpPr>
        <p:spPr/>
        <p:txBody>
          <a:bodyPr/>
          <a:lstStyle/>
          <a:p>
            <a:fld id="{6D22F896-40B5-4ADD-8801-0D06FADFA095}" type="slidenum">
              <a:rPr lang="en-US" smtClean="0"/>
              <a:t>41</a:t>
            </a:fld>
            <a:endParaRPr lang="en-US" dirty="0"/>
          </a:p>
        </p:txBody>
      </p:sp>
      <p:pic>
        <p:nvPicPr>
          <p:cNvPr id="6" name="Picture 5">
            <a:extLst>
              <a:ext uri="{FF2B5EF4-FFF2-40B4-BE49-F238E27FC236}">
                <a16:creationId xmlns:a16="http://schemas.microsoft.com/office/drawing/2014/main" id="{D1FCBE3E-E453-4FF8-AFA9-A1CDECF71044}"/>
              </a:ext>
            </a:extLst>
          </p:cNvPr>
          <p:cNvPicPr>
            <a:picLocks noChangeAspect="1"/>
          </p:cNvPicPr>
          <p:nvPr/>
        </p:nvPicPr>
        <p:blipFill>
          <a:blip r:embed="rId2"/>
          <a:stretch>
            <a:fillRect/>
          </a:stretch>
        </p:blipFill>
        <p:spPr>
          <a:xfrm>
            <a:off x="1908364" y="0"/>
            <a:ext cx="8091937" cy="6858000"/>
          </a:xfrm>
          <a:prstGeom prst="rect">
            <a:avLst/>
          </a:prstGeom>
        </p:spPr>
      </p:pic>
    </p:spTree>
    <p:extLst>
      <p:ext uri="{BB962C8B-B14F-4D97-AF65-F5344CB8AC3E}">
        <p14:creationId xmlns:p14="http://schemas.microsoft.com/office/powerpoint/2010/main" val="343786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6BCC1-840A-4E00-B5F5-6CE0BA4BD348}"/>
              </a:ext>
            </a:extLst>
          </p:cNvPr>
          <p:cNvSpPr>
            <a:spLocks noGrp="1"/>
          </p:cNvSpPr>
          <p:nvPr>
            <p:ph idx="1"/>
          </p:nvPr>
        </p:nvSpPr>
        <p:spPr>
          <a:xfrm>
            <a:off x="1358207" y="796343"/>
            <a:ext cx="7040708" cy="2270998"/>
          </a:xfrm>
        </p:spPr>
        <p:txBody>
          <a:bodyPr>
            <a:normAutofit/>
          </a:bodyPr>
          <a:lstStyle/>
          <a:p>
            <a:pPr lvl="1">
              <a:buFont typeface="Wingdings" panose="05000000000000000000" pitchFamily="2" charset="2"/>
              <a:buChar char="ü"/>
            </a:pPr>
            <a:r>
              <a:rPr lang="en-US" sz="1600" dirty="0" err="1">
                <a:solidFill>
                  <a:schemeClr val="bg1"/>
                </a:solidFill>
                <a:effectLst/>
              </a:rPr>
              <a:t>MovieLens</a:t>
            </a:r>
            <a:r>
              <a:rPr lang="en-US" sz="1600" dirty="0">
                <a:solidFill>
                  <a:schemeClr val="bg1"/>
                </a:solidFill>
                <a:effectLst/>
              </a:rPr>
              <a:t> </a:t>
            </a:r>
          </a:p>
          <a:p>
            <a:pPr lvl="1"/>
            <a:r>
              <a:rPr lang="en-US" sz="1600" dirty="0">
                <a:solidFill>
                  <a:schemeClr val="bg1"/>
                </a:solidFill>
                <a:effectLst/>
              </a:rPr>
              <a:t>Yahoo Movies (R4)</a:t>
            </a:r>
          </a:p>
          <a:p>
            <a:pPr lvl="1"/>
            <a:r>
              <a:rPr lang="en-US" sz="1600" dirty="0" err="1">
                <a:solidFill>
                  <a:schemeClr val="bg1"/>
                </a:solidFill>
                <a:effectLst/>
              </a:rPr>
              <a:t>CiaoDVD</a:t>
            </a:r>
            <a:endParaRPr lang="en-US" sz="1600" dirty="0">
              <a:solidFill>
                <a:schemeClr val="bg1"/>
              </a:solidFill>
              <a:effectLst/>
            </a:endParaRPr>
          </a:p>
          <a:p>
            <a:pPr lvl="1"/>
            <a:r>
              <a:rPr lang="en-US" sz="1600" dirty="0" err="1">
                <a:solidFill>
                  <a:schemeClr val="bg1"/>
                </a:solidFill>
                <a:effectLst/>
              </a:rPr>
              <a:t>FilmTrust</a:t>
            </a:r>
            <a:endParaRPr lang="en-US" sz="1600" dirty="0">
              <a:solidFill>
                <a:schemeClr val="bg1"/>
              </a:solidFill>
              <a:effectLst/>
            </a:endParaRPr>
          </a:p>
          <a:p>
            <a:pPr lvl="1"/>
            <a:r>
              <a:rPr lang="en-US" sz="1600" dirty="0">
                <a:solidFill>
                  <a:schemeClr val="bg1"/>
                </a:solidFill>
                <a:effectLst/>
              </a:rPr>
              <a:t>Netflix</a:t>
            </a:r>
          </a:p>
          <a:p>
            <a:pPr lvl="1"/>
            <a:r>
              <a:rPr lang="en-US" sz="1600" dirty="0" err="1">
                <a:solidFill>
                  <a:schemeClr val="bg1"/>
                </a:solidFill>
                <a:effectLst/>
              </a:rPr>
              <a:t>MovieTweetings</a:t>
            </a:r>
            <a:endParaRPr lang="en-US" sz="1600" dirty="0">
              <a:solidFill>
                <a:schemeClr val="bg1"/>
              </a:solidFill>
              <a:effectLst/>
            </a:endParaRPr>
          </a:p>
        </p:txBody>
      </p:sp>
      <p:sp>
        <p:nvSpPr>
          <p:cNvPr id="11" name="Slide Number Placeholder 10">
            <a:extLst>
              <a:ext uri="{FF2B5EF4-FFF2-40B4-BE49-F238E27FC236}">
                <a16:creationId xmlns:a16="http://schemas.microsoft.com/office/drawing/2014/main" id="{6F855A10-3CCE-42CD-81DC-AB83DC7410A4}"/>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4" name="Content Placeholder 2">
            <a:extLst>
              <a:ext uri="{FF2B5EF4-FFF2-40B4-BE49-F238E27FC236}">
                <a16:creationId xmlns:a16="http://schemas.microsoft.com/office/drawing/2014/main" id="{3CB9DE2D-F7EC-4F55-8D50-AAA9B86E6A01}"/>
              </a:ext>
            </a:extLst>
          </p:cNvPr>
          <p:cNvSpPr txBox="1">
            <a:spLocks/>
          </p:cNvSpPr>
          <p:nvPr/>
        </p:nvSpPr>
        <p:spPr>
          <a:xfrm>
            <a:off x="1358207" y="208174"/>
            <a:ext cx="3973647" cy="5881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rgbClr val="FFFF00"/>
                </a:solidFill>
              </a:rPr>
              <a:t>II. Data Understanding</a:t>
            </a:r>
          </a:p>
        </p:txBody>
      </p:sp>
      <p:sp>
        <p:nvSpPr>
          <p:cNvPr id="5" name="Content Placeholder 4">
            <a:extLst>
              <a:ext uri="{FF2B5EF4-FFF2-40B4-BE49-F238E27FC236}">
                <a16:creationId xmlns:a16="http://schemas.microsoft.com/office/drawing/2014/main" id="{6727522D-08D3-49A3-A73D-E4BE29F5DAE1}"/>
              </a:ext>
            </a:extLst>
          </p:cNvPr>
          <p:cNvSpPr txBox="1">
            <a:spLocks/>
          </p:cNvSpPr>
          <p:nvPr/>
        </p:nvSpPr>
        <p:spPr>
          <a:xfrm>
            <a:off x="1523743" y="6364287"/>
            <a:ext cx="7616222" cy="49371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00B0F0"/>
                </a:solidFill>
                <a:effectLst/>
                <a:latin typeface="Constantia" panose="02030602050306030303" pitchFamily="18" charset="0"/>
                <a:ea typeface="Constantia" panose="02030602050306030303"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https://github.com/mheidari98/Movie-Recommender-Systems/blob/main/DataSets.md</a:t>
            </a:r>
            <a:endParaRPr lang="en-US" sz="1800" dirty="0">
              <a:solidFill>
                <a:srgbClr val="00B0F0"/>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9B784D8-9F88-462B-B745-A2EFEA94C446}"/>
              </a:ext>
            </a:extLst>
          </p:cNvPr>
          <p:cNvSpPr txBox="1">
            <a:spLocks/>
          </p:cNvSpPr>
          <p:nvPr/>
        </p:nvSpPr>
        <p:spPr>
          <a:xfrm>
            <a:off x="1250324" y="3796053"/>
            <a:ext cx="9905999" cy="6288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0000"/>
              </a:lnSpc>
              <a:spcBef>
                <a:spcPts val="600"/>
              </a:spcBef>
              <a:spcAft>
                <a:spcPts val="1000"/>
              </a:spcAft>
              <a:buNone/>
            </a:pPr>
            <a:r>
              <a:rPr lang="en-US" sz="1800" b="1" u="sng" dirty="0">
                <a:effectLst/>
                <a:latin typeface="Constantia" panose="02030602050306030303" pitchFamily="18" charset="0"/>
                <a:ea typeface="Constantia" panose="02030602050306030303" pitchFamily="18" charset="0"/>
                <a:cs typeface="Times New Roman" panose="02020603050405020304" pitchFamily="18" charset="0"/>
              </a:rPr>
              <a:t>27,000,000</a:t>
            </a: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 ratings and</a:t>
            </a:r>
            <a:r>
              <a:rPr lang="en-US" sz="1800" b="1" u="sng"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b="1" u="sng" dirty="0">
                <a:effectLst/>
                <a:latin typeface="Constantia" panose="02030602050306030303" pitchFamily="18" charset="0"/>
                <a:ea typeface="Constantia" panose="02030602050306030303" pitchFamily="18" charset="0"/>
                <a:cs typeface="Times New Roman" panose="02020603050405020304" pitchFamily="18" charset="0"/>
              </a:rPr>
              <a:t>1,100,000</a:t>
            </a:r>
            <a:r>
              <a:rPr lang="en-US" sz="1800" b="1" u="sng"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tag applications applied to </a:t>
            </a:r>
            <a:r>
              <a:rPr lang="en-US" sz="1800" b="1" u="sng" dirty="0">
                <a:effectLst/>
                <a:latin typeface="Constantia" panose="02030602050306030303" pitchFamily="18" charset="0"/>
                <a:ea typeface="Constantia" panose="02030602050306030303" pitchFamily="18" charset="0"/>
                <a:cs typeface="Times New Roman" panose="02020603050405020304" pitchFamily="18" charset="0"/>
              </a:rPr>
              <a:t>58,000</a:t>
            </a: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 movies by </a:t>
            </a:r>
            <a:r>
              <a:rPr lang="en-US" sz="1800" b="1" u="sng" dirty="0">
                <a:effectLst/>
                <a:latin typeface="Constantia" panose="02030602050306030303" pitchFamily="18" charset="0"/>
                <a:ea typeface="Constantia" panose="02030602050306030303" pitchFamily="18" charset="0"/>
                <a:cs typeface="Times New Roman" panose="02020603050405020304" pitchFamily="18" charset="0"/>
              </a:rPr>
              <a:t>280,000</a:t>
            </a: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 users. Includes tag genome data with 14 million relevance scores across 1,100 tags. Last updated 9/2018.</a:t>
            </a:r>
          </a:p>
        </p:txBody>
      </p:sp>
      <p:sp>
        <p:nvSpPr>
          <p:cNvPr id="8" name="Content Placeholder 2">
            <a:extLst>
              <a:ext uri="{FF2B5EF4-FFF2-40B4-BE49-F238E27FC236}">
                <a16:creationId xmlns:a16="http://schemas.microsoft.com/office/drawing/2014/main" id="{2878AEE4-2D14-4006-8666-49F333187C89}"/>
              </a:ext>
            </a:extLst>
          </p:cNvPr>
          <p:cNvSpPr txBox="1">
            <a:spLocks/>
          </p:cNvSpPr>
          <p:nvPr/>
        </p:nvSpPr>
        <p:spPr>
          <a:xfrm>
            <a:off x="1035677" y="3364577"/>
            <a:ext cx="9905999" cy="5881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0000"/>
              </a:lnSpc>
              <a:spcBef>
                <a:spcPts val="600"/>
              </a:spcBef>
              <a:spcAft>
                <a:spcPts val="1000"/>
              </a:spcAft>
              <a:buFont typeface="Arial" panose="020B0604020202020204" pitchFamily="34" charset="0"/>
              <a:buNone/>
            </a:pP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1. </a:t>
            </a:r>
            <a:r>
              <a:rPr lang="en-US" sz="1800" dirty="0" err="1">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MovieLens</a:t>
            </a: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 Latest Datasets ( </a:t>
            </a:r>
            <a:r>
              <a:rPr lang="en-US" sz="1800" u="sng" dirty="0">
                <a:solidFill>
                  <a:srgbClr val="FFFF00"/>
                </a:solidFill>
                <a:effectLst/>
                <a:latin typeface="Constantia" panose="02030602050306030303" pitchFamily="18" charset="0"/>
                <a:ea typeface="Constantia" panose="02030602050306030303"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https://grouplens.org/datasets/movielens</a:t>
            </a:r>
            <a:r>
              <a:rPr lang="en-US" sz="1800" dirty="0">
                <a:solidFill>
                  <a:srgbClr val="FFFF00"/>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a:t>
            </a:r>
          </a:p>
        </p:txBody>
      </p:sp>
      <p:sp>
        <p:nvSpPr>
          <p:cNvPr id="9" name="Content Placeholder 2">
            <a:extLst>
              <a:ext uri="{FF2B5EF4-FFF2-40B4-BE49-F238E27FC236}">
                <a16:creationId xmlns:a16="http://schemas.microsoft.com/office/drawing/2014/main" id="{1FAF061B-CE43-4925-A193-FF20DBE0C8D8}"/>
              </a:ext>
            </a:extLst>
          </p:cNvPr>
          <p:cNvSpPr txBox="1">
            <a:spLocks/>
          </p:cNvSpPr>
          <p:nvPr/>
        </p:nvSpPr>
        <p:spPr>
          <a:xfrm>
            <a:off x="1035677" y="4712627"/>
            <a:ext cx="10490915" cy="5881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0000"/>
              </a:lnSpc>
              <a:spcBef>
                <a:spcPts val="600"/>
              </a:spcBef>
              <a:spcAft>
                <a:spcPts val="1000"/>
              </a:spcAft>
              <a:buFont typeface="Arial" panose="020B0604020202020204" pitchFamily="34" charset="0"/>
              <a:buNone/>
            </a:pPr>
            <a:r>
              <a:rPr lang="en-US" sz="1800" dirty="0">
                <a:solidFill>
                  <a:schemeClr val="bg1"/>
                </a:solidFill>
                <a:effectLst/>
                <a:latin typeface="Constantia" panose="02030602050306030303" pitchFamily="18" charset="0"/>
                <a:ea typeface="Constantia" panose="02030602050306030303" pitchFamily="18" charset="0"/>
                <a:cs typeface="Times New Roman" panose="02020603050405020304" pitchFamily="18" charset="0"/>
              </a:rPr>
              <a:t>2. IMDb movies extensive dataset ( </a:t>
            </a:r>
            <a:r>
              <a:rPr lang="en-US" sz="1800" u="sng" dirty="0">
                <a:solidFill>
                  <a:srgbClr val="FFFF00"/>
                </a:solidFill>
                <a:effectLst/>
                <a:latin typeface="Constantia" panose="02030602050306030303" pitchFamily="18" charset="0"/>
                <a:ea typeface="Constantia" panose="02030602050306030303"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https://www.kaggle.com/stefanoleone992/imdb-extensive-dataset</a:t>
            </a:r>
            <a:r>
              <a:rPr lang="en-US" sz="1800" dirty="0">
                <a:solidFill>
                  <a:srgbClr val="FFFF00"/>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a:solidFill>
                  <a:schemeClr val="bg1"/>
                </a:solidFill>
                <a:effectLst/>
                <a:latin typeface="Constantia" panose="02030602050306030303" pitchFamily="18" charset="0"/>
                <a:ea typeface="Constantia" panose="02030602050306030303" pitchFamily="18" charset="0"/>
                <a:cs typeface="Times New Roman" panose="02020603050405020304" pitchFamily="18" charset="0"/>
              </a:rPr>
              <a:t>)</a:t>
            </a:r>
          </a:p>
        </p:txBody>
      </p:sp>
      <p:sp>
        <p:nvSpPr>
          <p:cNvPr id="10" name="Content Placeholder 2">
            <a:extLst>
              <a:ext uri="{FF2B5EF4-FFF2-40B4-BE49-F238E27FC236}">
                <a16:creationId xmlns:a16="http://schemas.microsoft.com/office/drawing/2014/main" id="{868B923E-BC9E-4389-A3DB-577F63D240B6}"/>
              </a:ext>
            </a:extLst>
          </p:cNvPr>
          <p:cNvSpPr txBox="1">
            <a:spLocks/>
          </p:cNvSpPr>
          <p:nvPr/>
        </p:nvSpPr>
        <p:spPr>
          <a:xfrm>
            <a:off x="1620593" y="5228670"/>
            <a:ext cx="9905999" cy="5194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0000"/>
              </a:lnSpc>
              <a:spcBef>
                <a:spcPts val="600"/>
              </a:spcBef>
              <a:spcAft>
                <a:spcPts val="1000"/>
              </a:spcAft>
              <a:buFont typeface="Arial" panose="020B0604020202020204" pitchFamily="34" charset="0"/>
              <a:buNone/>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81k+ </a:t>
            </a:r>
            <a:r>
              <a:rPr lang="en-US" sz="1800" dirty="0">
                <a:solidFill>
                  <a:schemeClr val="bg1"/>
                </a:solidFill>
                <a:effectLst/>
                <a:latin typeface="Constantia" panose="02030602050306030303" pitchFamily="18" charset="0"/>
                <a:ea typeface="Constantia" panose="02030602050306030303" pitchFamily="18" charset="0"/>
                <a:cs typeface="Times New Roman" panose="02020603050405020304" pitchFamily="18" charset="0"/>
              </a:rPr>
              <a:t>movies and </a:t>
            </a:r>
            <a:r>
              <a:rPr lang="en-US" sz="1800" dirty="0">
                <a:effectLst/>
                <a:latin typeface="Constantia" panose="02030602050306030303" pitchFamily="18" charset="0"/>
                <a:ea typeface="Constantia" panose="02030602050306030303" pitchFamily="18" charset="0"/>
                <a:cs typeface="Times New Roman" panose="02020603050405020304" pitchFamily="18" charset="0"/>
              </a:rPr>
              <a:t>175k+ </a:t>
            </a:r>
            <a:r>
              <a:rPr lang="en-US" sz="1800" dirty="0">
                <a:solidFill>
                  <a:schemeClr val="bg1"/>
                </a:solidFill>
                <a:effectLst/>
                <a:latin typeface="Constantia" panose="02030602050306030303" pitchFamily="18" charset="0"/>
                <a:ea typeface="Constantia" panose="02030602050306030303" pitchFamily="18" charset="0"/>
                <a:cs typeface="Times New Roman" panose="02020603050405020304" pitchFamily="18" charset="0"/>
              </a:rPr>
              <a:t>cast members scraped from IMD</a:t>
            </a:r>
          </a:p>
        </p:txBody>
      </p:sp>
    </p:spTree>
    <p:extLst>
      <p:ext uri="{BB962C8B-B14F-4D97-AF65-F5344CB8AC3E}">
        <p14:creationId xmlns:p14="http://schemas.microsoft.com/office/powerpoint/2010/main" val="337259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E3379BC-EE6B-49D6-B4D5-A9BF9BE5D48A}"/>
              </a:ext>
            </a:extLst>
          </p:cNvPr>
          <p:cNvSpPr txBox="1">
            <a:spLocks/>
          </p:cNvSpPr>
          <p:nvPr/>
        </p:nvSpPr>
        <p:spPr>
          <a:xfrm>
            <a:off x="1489142" y="279019"/>
            <a:ext cx="3185889" cy="6611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FF00"/>
                </a:solidFill>
              </a:rPr>
              <a:t>III. Data Preparation</a:t>
            </a:r>
          </a:p>
        </p:txBody>
      </p:sp>
      <p:sp>
        <p:nvSpPr>
          <p:cNvPr id="6" name="Content Placeholder 2">
            <a:extLst>
              <a:ext uri="{FF2B5EF4-FFF2-40B4-BE49-F238E27FC236}">
                <a16:creationId xmlns:a16="http://schemas.microsoft.com/office/drawing/2014/main" id="{AC465409-5B20-4784-9F95-BFC4CFC0BD69}"/>
              </a:ext>
            </a:extLst>
          </p:cNvPr>
          <p:cNvSpPr>
            <a:spLocks noGrp="1"/>
          </p:cNvSpPr>
          <p:nvPr>
            <p:ph idx="1"/>
          </p:nvPr>
        </p:nvSpPr>
        <p:spPr>
          <a:xfrm>
            <a:off x="355094" y="3189924"/>
            <a:ext cx="1560585" cy="661138"/>
          </a:xfrm>
        </p:spPr>
        <p:txBody>
          <a:bodyPr/>
          <a:lstStyle/>
          <a:p>
            <a:pPr marL="0" indent="0">
              <a:buNone/>
            </a:pPr>
            <a:r>
              <a:rPr lang="en-US" b="1" dirty="0" err="1">
                <a:solidFill>
                  <a:srgbClr val="FFC000"/>
                </a:solidFill>
              </a:rPr>
              <a:t>MovieLens</a:t>
            </a:r>
            <a:endParaRPr lang="en-US" b="1" dirty="0">
              <a:solidFill>
                <a:srgbClr val="FFC000"/>
              </a:solidFill>
            </a:endParaRPr>
          </a:p>
          <a:p>
            <a:endParaRPr lang="en-US" dirty="0"/>
          </a:p>
        </p:txBody>
      </p:sp>
      <p:sp>
        <p:nvSpPr>
          <p:cNvPr id="5" name="Slide Number Placeholder 4">
            <a:extLst>
              <a:ext uri="{FF2B5EF4-FFF2-40B4-BE49-F238E27FC236}">
                <a16:creationId xmlns:a16="http://schemas.microsoft.com/office/drawing/2014/main" id="{A05C0D6F-C1C5-47C0-8AD3-9695025C1E83}"/>
              </a:ext>
            </a:extLst>
          </p:cNvPr>
          <p:cNvSpPr>
            <a:spLocks noGrp="1"/>
          </p:cNvSpPr>
          <p:nvPr>
            <p:ph type="sldNum" sz="quarter" idx="12"/>
          </p:nvPr>
        </p:nvSpPr>
        <p:spPr/>
        <p:txBody>
          <a:bodyPr/>
          <a:lstStyle/>
          <a:p>
            <a:fld id="{6D22F896-40B5-4ADD-8801-0D06FADFA095}" type="slidenum">
              <a:rPr lang="en-US" smtClean="0"/>
              <a:t>6</a:t>
            </a:fld>
            <a:endParaRPr lang="en-US" dirty="0"/>
          </a:p>
        </p:txBody>
      </p:sp>
      <p:graphicFrame>
        <p:nvGraphicFramePr>
          <p:cNvPr id="10" name="Table 10">
            <a:extLst>
              <a:ext uri="{FF2B5EF4-FFF2-40B4-BE49-F238E27FC236}">
                <a16:creationId xmlns:a16="http://schemas.microsoft.com/office/drawing/2014/main" id="{60754B5C-56D7-4581-94F3-F57D09846D4E}"/>
              </a:ext>
            </a:extLst>
          </p:cNvPr>
          <p:cNvGraphicFramePr>
            <a:graphicFrameLocks noGrp="1"/>
          </p:cNvGraphicFramePr>
          <p:nvPr>
            <p:extLst>
              <p:ext uri="{D42A27DB-BD31-4B8C-83A1-F6EECF244321}">
                <p14:modId xmlns:p14="http://schemas.microsoft.com/office/powerpoint/2010/main" val="312106017"/>
              </p:ext>
            </p:extLst>
          </p:nvPr>
        </p:nvGraphicFramePr>
        <p:xfrm>
          <a:off x="2310318" y="2331773"/>
          <a:ext cx="7966003" cy="2377440"/>
        </p:xfrm>
        <a:graphic>
          <a:graphicData uri="http://schemas.openxmlformats.org/drawingml/2006/table">
            <a:tbl>
              <a:tblPr bandCol="1">
                <a:tableStyleId>{616DA210-FB5B-4158-B5E0-FEB733F419BA}</a:tableStyleId>
              </a:tblPr>
              <a:tblGrid>
                <a:gridCol w="1760627">
                  <a:extLst>
                    <a:ext uri="{9D8B030D-6E8A-4147-A177-3AD203B41FA5}">
                      <a16:colId xmlns:a16="http://schemas.microsoft.com/office/drawing/2014/main" val="4198944649"/>
                    </a:ext>
                  </a:extLst>
                </a:gridCol>
                <a:gridCol w="4164542">
                  <a:extLst>
                    <a:ext uri="{9D8B030D-6E8A-4147-A177-3AD203B41FA5}">
                      <a16:colId xmlns:a16="http://schemas.microsoft.com/office/drawing/2014/main" val="1131323199"/>
                    </a:ext>
                  </a:extLst>
                </a:gridCol>
                <a:gridCol w="2040834">
                  <a:extLst>
                    <a:ext uri="{9D8B030D-6E8A-4147-A177-3AD203B41FA5}">
                      <a16:colId xmlns:a16="http://schemas.microsoft.com/office/drawing/2014/main" val="3116577989"/>
                    </a:ext>
                  </a:extLst>
                </a:gridCol>
              </a:tblGrid>
              <a:tr h="196913">
                <a:tc>
                  <a:txBody>
                    <a:bodyPr/>
                    <a:lstStyle/>
                    <a:p>
                      <a:r>
                        <a:rPr lang="en-US" sz="1800" b="1" dirty="0"/>
                        <a:t>links </a:t>
                      </a:r>
                      <a:endParaRPr lang="en-US" dirty="0"/>
                    </a:p>
                  </a:txBody>
                  <a:tcPr/>
                </a:tc>
                <a:tc>
                  <a:txBody>
                    <a:bodyPr/>
                    <a:lstStyle/>
                    <a:p>
                      <a:r>
                        <a:rPr lang="en-US" sz="1800" dirty="0" err="1">
                          <a:solidFill>
                            <a:srgbClr val="FF0000"/>
                          </a:solidFill>
                        </a:rPr>
                        <a:t>movieId</a:t>
                      </a:r>
                      <a:r>
                        <a:rPr lang="en-US" sz="1800" dirty="0"/>
                        <a:t> :: </a:t>
                      </a:r>
                      <a:r>
                        <a:rPr lang="en-US" sz="1800" dirty="0" err="1">
                          <a:solidFill>
                            <a:schemeClr val="bg1"/>
                          </a:solidFill>
                        </a:rPr>
                        <a:t>imdbId</a:t>
                      </a:r>
                      <a:r>
                        <a:rPr lang="en-US" sz="1800" dirty="0"/>
                        <a:t> :: </a:t>
                      </a:r>
                      <a:r>
                        <a:rPr lang="en-US" sz="1800" dirty="0" err="1"/>
                        <a:t>tmdbId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Unicode MS"/>
                        </a:rPr>
                        <a:t>(58’098, 3)</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txBody>
                  <a:tcPr/>
                </a:tc>
                <a:extLst>
                  <a:ext uri="{0D108BD9-81ED-4DB2-BD59-A6C34878D82A}">
                    <a16:rowId xmlns:a16="http://schemas.microsoft.com/office/drawing/2014/main" val="69103332"/>
                  </a:ext>
                </a:extLst>
              </a:tr>
              <a:tr h="196913">
                <a:tc>
                  <a:txBody>
                    <a:bodyPr/>
                    <a:lstStyle/>
                    <a:p>
                      <a:r>
                        <a:rPr lang="en-US" sz="1800" b="1" dirty="0"/>
                        <a:t>movies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rPr>
                        <a:t>movieId</a:t>
                      </a:r>
                      <a:r>
                        <a:rPr lang="en-US" sz="1800" dirty="0"/>
                        <a:t> :: title :: </a:t>
                      </a:r>
                      <a:r>
                        <a:rPr lang="en-US" sz="1800" dirty="0">
                          <a:solidFill>
                            <a:schemeClr val="bg1"/>
                          </a:solidFill>
                        </a:rPr>
                        <a:t>genres</a:t>
                      </a:r>
                      <a:endParaRPr lang="en-US" sz="1800" b="1"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Unicode MS"/>
                        </a:rPr>
                        <a:t>(58’098, 3)</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txBody>
                  <a:tcPr/>
                </a:tc>
                <a:extLst>
                  <a:ext uri="{0D108BD9-81ED-4DB2-BD59-A6C34878D82A}">
                    <a16:rowId xmlns:a16="http://schemas.microsoft.com/office/drawing/2014/main" val="1187096901"/>
                  </a:ext>
                </a:extLst>
              </a:tr>
              <a:tr h="196913">
                <a:tc>
                  <a:txBody>
                    <a:bodyPr/>
                    <a:lstStyle/>
                    <a:p>
                      <a:r>
                        <a:rPr lang="en-US" sz="1800" b="1" dirty="0"/>
                        <a:t>ratings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chemeClr val="bg1"/>
                          </a:solidFill>
                        </a:rPr>
                        <a:t>userId</a:t>
                      </a:r>
                      <a:r>
                        <a:rPr lang="en-US" sz="1800" dirty="0">
                          <a:solidFill>
                            <a:schemeClr val="bg1"/>
                          </a:solidFill>
                        </a:rPr>
                        <a:t> :: </a:t>
                      </a:r>
                      <a:r>
                        <a:rPr lang="en-US" sz="1800" dirty="0" err="1">
                          <a:solidFill>
                            <a:schemeClr val="bg1"/>
                          </a:solidFill>
                        </a:rPr>
                        <a:t>movieId</a:t>
                      </a:r>
                      <a:r>
                        <a:rPr lang="en-US" sz="1800" dirty="0">
                          <a:solidFill>
                            <a:schemeClr val="bg1"/>
                          </a:solidFill>
                        </a:rPr>
                        <a:t> :: rating :: timestamp</a:t>
                      </a:r>
                      <a:endParaRPr lang="en-US" sz="1800" b="1"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(27’753’444, 4)</a:t>
                      </a:r>
                      <a:endParaRPr lang="en-US" sz="1800" b="1" dirty="0"/>
                    </a:p>
                  </a:txBody>
                  <a:tcPr/>
                </a:tc>
                <a:extLst>
                  <a:ext uri="{0D108BD9-81ED-4DB2-BD59-A6C34878D82A}">
                    <a16:rowId xmlns:a16="http://schemas.microsoft.com/office/drawing/2014/main" val="2392428270"/>
                  </a:ext>
                </a:extLst>
              </a:tr>
              <a:tr h="196913">
                <a:tc>
                  <a:txBody>
                    <a:bodyPr/>
                    <a:lstStyle/>
                    <a:p>
                      <a:r>
                        <a:rPr lang="en-US" sz="1800" b="1" dirty="0"/>
                        <a:t>tags</a:t>
                      </a:r>
                      <a:endParaRPr lang="en-US" dirty="0"/>
                    </a:p>
                  </a:txBody>
                  <a:tcPr/>
                </a:tc>
                <a:tc>
                  <a:txBody>
                    <a:bodyPr/>
                    <a:lstStyle/>
                    <a:p>
                      <a:r>
                        <a:rPr lang="en-US" sz="1800" dirty="0" err="1"/>
                        <a:t>userId</a:t>
                      </a:r>
                      <a:r>
                        <a:rPr lang="en-US" sz="1800" dirty="0"/>
                        <a:t> :: </a:t>
                      </a:r>
                      <a:r>
                        <a:rPr lang="en-US" sz="1800" dirty="0" err="1"/>
                        <a:t>movieId</a:t>
                      </a:r>
                      <a:r>
                        <a:rPr lang="en-US" sz="1800" dirty="0"/>
                        <a:t> :: tag :: timestamp</a:t>
                      </a:r>
                      <a:endParaRPr lang="en-US" dirty="0"/>
                    </a:p>
                  </a:txBody>
                  <a:tcPr/>
                </a:tc>
                <a:tc>
                  <a:txBody>
                    <a:bodyPr/>
                    <a:lstStyle/>
                    <a:p>
                      <a:r>
                        <a:rPr lang="en-US" dirty="0"/>
                        <a:t>(1’108’997, 4)</a:t>
                      </a:r>
                    </a:p>
                  </a:txBody>
                  <a:tcPr/>
                </a:tc>
                <a:extLst>
                  <a:ext uri="{0D108BD9-81ED-4DB2-BD59-A6C34878D82A}">
                    <a16:rowId xmlns:a16="http://schemas.microsoft.com/office/drawing/2014/main" val="424298393"/>
                  </a:ext>
                </a:extLst>
              </a:tr>
              <a:tr h="196913">
                <a:tc>
                  <a:txBody>
                    <a:bodyPr/>
                    <a:lstStyle/>
                    <a:p>
                      <a:r>
                        <a:rPr lang="en-US" sz="1800" b="1" dirty="0" err="1"/>
                        <a:t>genome</a:t>
                      </a:r>
                      <a:r>
                        <a:rPr lang="en-US" sz="1800" dirty="0" err="1"/>
                        <a:t>_</a:t>
                      </a:r>
                      <a:r>
                        <a:rPr lang="en-US" sz="1800" b="1" dirty="0" err="1"/>
                        <a:t>scores</a:t>
                      </a:r>
                      <a:r>
                        <a:rPr lang="en-US" sz="1800"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movieId</a:t>
                      </a:r>
                      <a:r>
                        <a:rPr lang="en-US" sz="1800" dirty="0"/>
                        <a:t> :: </a:t>
                      </a:r>
                      <a:r>
                        <a:rPr lang="en-US" sz="1800" dirty="0" err="1"/>
                        <a:t>tagId</a:t>
                      </a:r>
                      <a:r>
                        <a:rPr lang="en-US" sz="1800" dirty="0"/>
                        <a:t> :: relevance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(14’862’528, 3)</a:t>
                      </a:r>
                      <a:endParaRPr lang="en-US" sz="1800" dirty="0"/>
                    </a:p>
                  </a:txBody>
                  <a:tcPr/>
                </a:tc>
                <a:extLst>
                  <a:ext uri="{0D108BD9-81ED-4DB2-BD59-A6C34878D82A}">
                    <a16:rowId xmlns:a16="http://schemas.microsoft.com/office/drawing/2014/main" val="581182569"/>
                  </a:ext>
                </a:extLst>
              </a:tr>
              <a:tr h="196913">
                <a:tc>
                  <a:txBody>
                    <a:bodyPr/>
                    <a:lstStyle/>
                    <a:p>
                      <a:r>
                        <a:rPr lang="en-US" sz="1800" b="1" dirty="0" err="1"/>
                        <a:t>genome</a:t>
                      </a:r>
                      <a:r>
                        <a:rPr lang="en-US" sz="1800" dirty="0" err="1"/>
                        <a:t>_</a:t>
                      </a:r>
                      <a:r>
                        <a:rPr lang="en-US" sz="1800" b="1" dirty="0" err="1"/>
                        <a:t>tags</a:t>
                      </a:r>
                      <a:r>
                        <a:rPr lang="en-US" sz="1800"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tagId</a:t>
                      </a:r>
                      <a:r>
                        <a:rPr lang="en-US" sz="1800" dirty="0"/>
                        <a:t> :: tag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(1’128, 2)</a:t>
                      </a:r>
                      <a:endParaRPr lang="en-US" sz="1800" dirty="0"/>
                    </a:p>
                  </a:txBody>
                  <a:tcPr/>
                </a:tc>
                <a:extLst>
                  <a:ext uri="{0D108BD9-81ED-4DB2-BD59-A6C34878D82A}">
                    <a16:rowId xmlns:a16="http://schemas.microsoft.com/office/drawing/2014/main" val="2796495800"/>
                  </a:ext>
                </a:extLst>
              </a:tr>
            </a:tbl>
          </a:graphicData>
        </a:graphic>
      </p:graphicFrame>
    </p:spTree>
    <p:extLst>
      <p:ext uri="{BB962C8B-B14F-4D97-AF65-F5344CB8AC3E}">
        <p14:creationId xmlns:p14="http://schemas.microsoft.com/office/powerpoint/2010/main" val="329871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872BAB-59FC-4556-B20B-E29AB2242960}"/>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5" name="Content Placeholder 2">
            <a:extLst>
              <a:ext uri="{FF2B5EF4-FFF2-40B4-BE49-F238E27FC236}">
                <a16:creationId xmlns:a16="http://schemas.microsoft.com/office/drawing/2014/main" id="{31F02D5B-3FD9-4BF1-9200-D922B5703FF9}"/>
              </a:ext>
            </a:extLst>
          </p:cNvPr>
          <p:cNvSpPr txBox="1">
            <a:spLocks/>
          </p:cNvSpPr>
          <p:nvPr/>
        </p:nvSpPr>
        <p:spPr>
          <a:xfrm>
            <a:off x="1489142" y="279019"/>
            <a:ext cx="3185889" cy="6611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FF00"/>
                </a:solidFill>
              </a:rPr>
              <a:t>III. Data Preparation</a:t>
            </a:r>
          </a:p>
        </p:txBody>
      </p:sp>
      <p:sp>
        <p:nvSpPr>
          <p:cNvPr id="6" name="TextBox 5">
            <a:extLst>
              <a:ext uri="{FF2B5EF4-FFF2-40B4-BE49-F238E27FC236}">
                <a16:creationId xmlns:a16="http://schemas.microsoft.com/office/drawing/2014/main" id="{6581BC8E-E0FD-43CA-B06C-BC37A24F2FA1}"/>
              </a:ext>
            </a:extLst>
          </p:cNvPr>
          <p:cNvSpPr txBox="1"/>
          <p:nvPr/>
        </p:nvSpPr>
        <p:spPr>
          <a:xfrm>
            <a:off x="8264055" y="1103015"/>
            <a:ext cx="2783355" cy="461665"/>
          </a:xfrm>
          <a:prstGeom prst="rect">
            <a:avLst/>
          </a:prstGeom>
          <a:noFill/>
        </p:spPr>
        <p:txBody>
          <a:bodyPr wrap="square">
            <a:spAutoFit/>
          </a:bodyPr>
          <a:lstStyle/>
          <a:p>
            <a:r>
              <a:rPr lang="en-US" b="1" dirty="0" err="1">
                <a:solidFill>
                  <a:srgbClr val="FFC000"/>
                </a:solidFill>
                <a:effectLst>
                  <a:outerShdw blurRad="38100" dist="38100" dir="2700000" algn="tl">
                    <a:srgbClr val="000000">
                      <a:alpha val="43137"/>
                    </a:srgbClr>
                  </a:outerShdw>
                </a:effectLst>
              </a:rPr>
              <a:t>imdb</a:t>
            </a:r>
            <a:r>
              <a:rPr lang="en-US" b="1" dirty="0">
                <a:solidFill>
                  <a:srgbClr val="FFC000"/>
                </a:solidFill>
                <a:effectLst>
                  <a:outerShdw blurRad="38100" dist="38100" dir="2700000" algn="tl">
                    <a:srgbClr val="000000">
                      <a:alpha val="43137"/>
                    </a:srgbClr>
                  </a:outerShdw>
                </a:effectLst>
              </a:rPr>
              <a:t> </a:t>
            </a:r>
            <a:r>
              <a:rPr lang="en-US" sz="2400" b="1" dirty="0">
                <a:solidFill>
                  <a:srgbClr val="FFC000"/>
                </a:solidFill>
                <a:effectLst>
                  <a:outerShdw blurRad="38100" dist="38100" dir="2700000" algn="tl">
                    <a:srgbClr val="000000">
                      <a:alpha val="43137"/>
                    </a:srgbClr>
                  </a:outerShdw>
                </a:effectLst>
              </a:rPr>
              <a:t>extensive</a:t>
            </a:r>
            <a:r>
              <a:rPr lang="en-US" b="1" dirty="0">
                <a:solidFill>
                  <a:srgbClr val="FFC000"/>
                </a:solidFill>
                <a:effectLst>
                  <a:outerShdw blurRad="38100" dist="38100" dir="2700000" algn="tl">
                    <a:srgbClr val="000000">
                      <a:alpha val="43137"/>
                    </a:srgbClr>
                  </a:outerShdw>
                </a:effectLst>
              </a:rPr>
              <a:t> dataset</a:t>
            </a:r>
          </a:p>
        </p:txBody>
      </p:sp>
      <p:sp>
        <p:nvSpPr>
          <p:cNvPr id="7" name="TextBox 6">
            <a:extLst>
              <a:ext uri="{FF2B5EF4-FFF2-40B4-BE49-F238E27FC236}">
                <a16:creationId xmlns:a16="http://schemas.microsoft.com/office/drawing/2014/main" id="{AD96EC2E-6048-4850-B5B4-AE5F24915021}"/>
              </a:ext>
            </a:extLst>
          </p:cNvPr>
          <p:cNvSpPr txBox="1"/>
          <p:nvPr/>
        </p:nvSpPr>
        <p:spPr>
          <a:xfrm>
            <a:off x="965400" y="1568447"/>
            <a:ext cx="1631324" cy="400110"/>
          </a:xfrm>
          <a:prstGeom prst="rect">
            <a:avLst/>
          </a:prstGeom>
          <a:noFill/>
        </p:spPr>
        <p:txBody>
          <a:bodyPr wrap="square">
            <a:spAutoFit/>
          </a:bodyPr>
          <a:lstStyle/>
          <a:p>
            <a:r>
              <a:rPr lang="en-US" sz="2000" dirty="0" err="1">
                <a:solidFill>
                  <a:schemeClr val="accent2">
                    <a:lumMod val="60000"/>
                    <a:lumOff val="40000"/>
                  </a:schemeClr>
                </a:solidFill>
              </a:rPr>
              <a:t>IMDb</a:t>
            </a:r>
            <a:r>
              <a:rPr lang="en-US" dirty="0" err="1">
                <a:solidFill>
                  <a:schemeClr val="accent2">
                    <a:lumMod val="60000"/>
                    <a:lumOff val="40000"/>
                  </a:schemeClr>
                </a:solidFill>
              </a:rPr>
              <a:t>_</a:t>
            </a:r>
            <a:r>
              <a:rPr lang="en-US" sz="2000" dirty="0" err="1">
                <a:solidFill>
                  <a:schemeClr val="accent2">
                    <a:lumMod val="60000"/>
                    <a:lumOff val="40000"/>
                  </a:schemeClr>
                </a:solidFill>
              </a:rPr>
              <a:t>movies</a:t>
            </a:r>
            <a:endParaRPr lang="en-US" dirty="0">
              <a:solidFill>
                <a:schemeClr val="accent2">
                  <a:lumMod val="60000"/>
                  <a:lumOff val="40000"/>
                </a:schemeClr>
              </a:solidFill>
            </a:endParaRPr>
          </a:p>
        </p:txBody>
      </p:sp>
      <p:sp>
        <p:nvSpPr>
          <p:cNvPr id="8" name="Rectangle 2">
            <a:extLst>
              <a:ext uri="{FF2B5EF4-FFF2-40B4-BE49-F238E27FC236}">
                <a16:creationId xmlns:a16="http://schemas.microsoft.com/office/drawing/2014/main" id="{B6B233CB-52D3-41EB-A5F2-7254B0F6BED9}"/>
              </a:ext>
            </a:extLst>
          </p:cNvPr>
          <p:cNvSpPr>
            <a:spLocks noChangeArrowheads="1"/>
          </p:cNvSpPr>
          <p:nvPr/>
        </p:nvSpPr>
        <p:spPr bwMode="auto">
          <a:xfrm>
            <a:off x="789904" y="2026910"/>
            <a:ext cx="110690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imdb_title_id</a:t>
            </a:r>
            <a:r>
              <a:rPr kumimoji="0" lang="en-US" altLang="en-US" sz="1600" b="0" i="0" u="none" strike="noStrike" cap="none" normalizeH="0" baseline="0" dirty="0">
                <a:ln>
                  <a:noFill/>
                </a:ln>
                <a:solidFill>
                  <a:schemeClr val="tx1"/>
                </a:solidFill>
                <a:effectLst/>
                <a:latin typeface="Arial Unicode MS"/>
              </a:rPr>
              <a:t>', 'title', '</a:t>
            </a:r>
            <a:r>
              <a:rPr kumimoji="0" lang="en-US" altLang="en-US" sz="1600" b="0" i="0" u="none" strike="noStrike" cap="none" normalizeH="0" baseline="0" dirty="0" err="1">
                <a:ln>
                  <a:noFill/>
                </a:ln>
                <a:solidFill>
                  <a:schemeClr val="tx1"/>
                </a:solidFill>
                <a:effectLst/>
                <a:latin typeface="Arial Unicode MS"/>
              </a:rPr>
              <a:t>original_title</a:t>
            </a:r>
            <a:r>
              <a:rPr kumimoji="0" lang="en-US" altLang="en-US" sz="1600" b="0" i="0" u="none" strike="noStrike" cap="none" normalizeH="0" baseline="0" dirty="0">
                <a:ln>
                  <a:noFill/>
                </a:ln>
                <a:solidFill>
                  <a:schemeClr val="tx1"/>
                </a:solidFill>
                <a:effectLst/>
                <a:latin typeface="Arial Unicode MS"/>
              </a:rPr>
              <a:t>', 'year', '</a:t>
            </a:r>
            <a:r>
              <a:rPr kumimoji="0" lang="en-US" altLang="en-US" sz="1600" b="0" i="0" u="none" strike="noStrike" cap="none" normalizeH="0" baseline="0" dirty="0" err="1">
                <a:ln>
                  <a:noFill/>
                </a:ln>
                <a:solidFill>
                  <a:schemeClr val="tx1"/>
                </a:solidFill>
                <a:effectLst/>
                <a:latin typeface="Arial Unicode MS"/>
              </a:rPr>
              <a:t>date_published</a:t>
            </a:r>
            <a:r>
              <a:rPr kumimoji="0" lang="en-US" altLang="en-US" sz="1600" b="0" i="0" u="none" strike="noStrike" cap="none" normalizeH="0" baseline="0" dirty="0">
                <a:ln>
                  <a:noFill/>
                </a:ln>
                <a:solidFill>
                  <a:schemeClr val="tx1"/>
                </a:solidFill>
                <a:effectLst/>
                <a:latin typeface="Arial Unicode MS"/>
              </a:rPr>
              <a:t>', 'genre', 'duration', 'country', 'language', 'director', 'writer’,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production_company</a:t>
            </a:r>
            <a:r>
              <a:rPr kumimoji="0" lang="en-US" altLang="en-US" sz="1600" b="0" i="0" u="none" strike="noStrike" cap="none" normalizeH="0" baseline="0" dirty="0">
                <a:ln>
                  <a:noFill/>
                </a:ln>
                <a:solidFill>
                  <a:schemeClr val="tx1"/>
                </a:solidFill>
                <a:effectLst/>
                <a:latin typeface="Arial Unicode MS"/>
              </a:rPr>
              <a:t>', 'actors', 'description', '</a:t>
            </a:r>
            <a:r>
              <a:rPr kumimoji="0" lang="en-US" altLang="en-US" sz="1600" b="0" i="0" u="none" strike="noStrike" cap="none" normalizeH="0" baseline="0" dirty="0" err="1">
                <a:ln>
                  <a:noFill/>
                </a:ln>
                <a:solidFill>
                  <a:schemeClr val="tx1"/>
                </a:solidFill>
                <a:effectLst/>
                <a:latin typeface="Arial Unicode MS"/>
              </a:rPr>
              <a:t>avg_vote</a:t>
            </a:r>
            <a:r>
              <a:rPr kumimoji="0" lang="en-US" altLang="en-US" sz="1600" b="0" i="0" u="none" strike="noStrike" cap="none" normalizeH="0" baseline="0" dirty="0">
                <a:ln>
                  <a:noFill/>
                </a:ln>
                <a:solidFill>
                  <a:schemeClr val="tx1"/>
                </a:solidFill>
                <a:effectLst/>
                <a:latin typeface="Arial Unicode MS"/>
              </a:rPr>
              <a:t>', 'votes', 'budget', '</a:t>
            </a:r>
            <a:r>
              <a:rPr kumimoji="0" lang="en-US" altLang="en-US" sz="1600" b="0" i="0" u="none" strike="noStrike" cap="none" normalizeH="0" baseline="0" dirty="0" err="1">
                <a:ln>
                  <a:noFill/>
                </a:ln>
                <a:solidFill>
                  <a:schemeClr val="tx1"/>
                </a:solidFill>
                <a:effectLst/>
                <a:latin typeface="Arial Unicode MS"/>
              </a:rPr>
              <a:t>usa_gross_income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worlwide_gross_income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metascore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reviews_from_users</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reviews_from_critics</a:t>
            </a:r>
            <a:r>
              <a:rPr kumimoji="0" lang="en-US" altLang="en-US" sz="16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A4045C36-1E1E-4578-85C8-EF92813A948F}"/>
              </a:ext>
            </a:extLst>
          </p:cNvPr>
          <p:cNvSpPr txBox="1"/>
          <p:nvPr/>
        </p:nvSpPr>
        <p:spPr>
          <a:xfrm>
            <a:off x="965400" y="4153982"/>
            <a:ext cx="1675883" cy="400110"/>
          </a:xfrm>
          <a:prstGeom prst="rect">
            <a:avLst/>
          </a:prstGeom>
          <a:noFill/>
        </p:spPr>
        <p:txBody>
          <a:bodyPr wrap="square">
            <a:spAutoFit/>
          </a:bodyPr>
          <a:lstStyle/>
          <a:p>
            <a:r>
              <a:rPr lang="en-US" sz="2000" dirty="0" err="1">
                <a:solidFill>
                  <a:schemeClr val="accent2">
                    <a:lumMod val="60000"/>
                    <a:lumOff val="40000"/>
                  </a:schemeClr>
                </a:solidFill>
              </a:rPr>
              <a:t>IMDb</a:t>
            </a:r>
            <a:r>
              <a:rPr lang="en-US" dirty="0" err="1">
                <a:solidFill>
                  <a:schemeClr val="accent2">
                    <a:lumMod val="60000"/>
                    <a:lumOff val="40000"/>
                  </a:schemeClr>
                </a:solidFill>
              </a:rPr>
              <a:t>_</a:t>
            </a:r>
            <a:r>
              <a:rPr lang="en-US" sz="2000" dirty="0" err="1">
                <a:solidFill>
                  <a:schemeClr val="accent2">
                    <a:lumMod val="60000"/>
                    <a:lumOff val="40000"/>
                  </a:schemeClr>
                </a:solidFill>
              </a:rPr>
              <a:t>ratings</a:t>
            </a:r>
            <a:endParaRPr lang="en-US" dirty="0">
              <a:solidFill>
                <a:schemeClr val="accent2">
                  <a:lumMod val="60000"/>
                  <a:lumOff val="40000"/>
                </a:schemeClr>
              </a:solidFill>
            </a:endParaRPr>
          </a:p>
        </p:txBody>
      </p:sp>
      <p:sp>
        <p:nvSpPr>
          <p:cNvPr id="10" name="Rectangle 3">
            <a:extLst>
              <a:ext uri="{FF2B5EF4-FFF2-40B4-BE49-F238E27FC236}">
                <a16:creationId xmlns:a16="http://schemas.microsoft.com/office/drawing/2014/main" id="{8A95665D-032D-477B-9418-5B6B84A9BF4D}"/>
              </a:ext>
            </a:extLst>
          </p:cNvPr>
          <p:cNvSpPr>
            <a:spLocks noChangeArrowheads="1"/>
          </p:cNvSpPr>
          <p:nvPr/>
        </p:nvSpPr>
        <p:spPr bwMode="auto">
          <a:xfrm>
            <a:off x="4272607" y="4369426"/>
            <a:ext cx="182339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imdb_title_id</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mean_vote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total_votes</a:t>
            </a:r>
            <a:r>
              <a:rPr kumimoji="0" lang="en-US" altLang="en-US" sz="1600" b="0" i="0" u="none" strike="noStrike" cap="none" normalizeH="0" baseline="0" dirty="0">
                <a:ln>
                  <a:noFill/>
                </a:ln>
                <a:solidFill>
                  <a:schemeClr val="tx1"/>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84F61B46-47D7-4553-B17D-E9F5A68BD449}"/>
              </a:ext>
            </a:extLst>
          </p:cNvPr>
          <p:cNvSpPr>
            <a:spLocks noChangeArrowheads="1"/>
          </p:cNvSpPr>
          <p:nvPr/>
        </p:nvSpPr>
        <p:spPr bwMode="auto">
          <a:xfrm>
            <a:off x="2880060" y="4369426"/>
            <a:ext cx="9621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49 col</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018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744945-4C4F-400A-A48C-864E4438B862}"/>
              </a:ext>
            </a:extLst>
          </p:cNvPr>
          <p:cNvSpPr>
            <a:spLocks noGrp="1"/>
          </p:cNvSpPr>
          <p:nvPr>
            <p:ph idx="1"/>
          </p:nvPr>
        </p:nvSpPr>
        <p:spPr>
          <a:xfrm>
            <a:off x="1231565" y="2895577"/>
            <a:ext cx="9905999" cy="1858874"/>
          </a:xfrm>
        </p:spPr>
        <p:txBody>
          <a:bodyPr>
            <a:normAutofit lnSpcReduction="10000"/>
          </a:bodyPr>
          <a:lstStyle/>
          <a:p>
            <a:pPr marL="0" indent="0">
              <a:buNone/>
            </a:pPr>
            <a:r>
              <a:rPr lang="en-US" dirty="0">
                <a:solidFill>
                  <a:schemeClr val="bg1"/>
                </a:solidFill>
                <a:effectLst/>
                <a:latin typeface="Bahnschrift SemiLight SemiConde" panose="020B0502040204020203" pitchFamily="34" charset="0"/>
                <a:cs typeface="Arial" panose="020B0604020202020204" pitchFamily="34" charset="0"/>
              </a:rPr>
              <a:t>Col = [</a:t>
            </a:r>
            <a:r>
              <a:rPr lang="en-US" dirty="0">
                <a:solidFill>
                  <a:srgbClr val="FF0000"/>
                </a:solidFill>
                <a:effectLst/>
                <a:latin typeface="Bahnschrift SemiLight SemiConde" panose="020B0502040204020203" pitchFamily="34" charset="0"/>
                <a:cs typeface="Arial" panose="020B0604020202020204" pitchFamily="34" charset="0"/>
              </a:rPr>
              <a:t>'</a:t>
            </a:r>
            <a:r>
              <a:rPr lang="en-US" dirty="0" err="1">
                <a:solidFill>
                  <a:srgbClr val="FF0000"/>
                </a:solidFill>
                <a:effectLst/>
                <a:latin typeface="Bahnschrift SemiLight SemiConde" panose="020B0502040204020203" pitchFamily="34" charset="0"/>
                <a:cs typeface="Arial" panose="020B0604020202020204" pitchFamily="34" charset="0"/>
              </a:rPr>
              <a:t>imdb_title_id</a:t>
            </a:r>
            <a:r>
              <a:rPr lang="en-US" dirty="0">
                <a:solidFill>
                  <a:srgbClr val="FF0000"/>
                </a:solidFill>
                <a:effectLst/>
                <a:latin typeface="Bahnschrift SemiLight SemiConde" panose="020B0502040204020203" pitchFamily="34" charset="0"/>
                <a:cs typeface="Arial" panose="020B0604020202020204" pitchFamily="34" charset="0"/>
              </a:rPr>
              <a:t>', </a:t>
            </a:r>
            <a:r>
              <a:rPr lang="en-US" dirty="0">
                <a:solidFill>
                  <a:schemeClr val="accent2">
                    <a:lumMod val="20000"/>
                    <a:lumOff val="80000"/>
                  </a:schemeClr>
                </a:solidFill>
                <a:effectLst/>
                <a:latin typeface="Bahnschrift SemiLight SemiConde" panose="020B0502040204020203" pitchFamily="34" charset="0"/>
                <a:cs typeface="Arial" panose="020B0604020202020204" pitchFamily="34" charset="0"/>
              </a:rPr>
              <a:t>'title', 'year', 'duration', 'country', 'director', 'budget', '</a:t>
            </a:r>
            <a:r>
              <a:rPr lang="en-US" dirty="0" err="1">
                <a:solidFill>
                  <a:schemeClr val="accent2">
                    <a:lumMod val="20000"/>
                    <a:lumOff val="80000"/>
                  </a:schemeClr>
                </a:solidFill>
                <a:effectLst/>
                <a:latin typeface="Bahnschrift SemiLight SemiConde" panose="020B0502040204020203" pitchFamily="34" charset="0"/>
                <a:cs typeface="Arial" panose="020B0604020202020204" pitchFamily="34" charset="0"/>
              </a:rPr>
              <a:t>usa_gross_income</a:t>
            </a:r>
            <a:r>
              <a:rPr lang="en-US" dirty="0">
                <a:solidFill>
                  <a:schemeClr val="accent2">
                    <a:lumMod val="20000"/>
                    <a:lumOff val="80000"/>
                  </a:schemeClr>
                </a:solidFill>
                <a:effectLst/>
                <a:latin typeface="Bahnschrift SemiLight SemiConde" panose="020B0502040204020203" pitchFamily="34" charset="0"/>
                <a:cs typeface="Arial" panose="020B0604020202020204" pitchFamily="34" charset="0"/>
              </a:rPr>
              <a:t>', '</a:t>
            </a:r>
            <a:r>
              <a:rPr lang="en-US" dirty="0" err="1">
                <a:solidFill>
                  <a:schemeClr val="accent2">
                    <a:lumMod val="20000"/>
                    <a:lumOff val="80000"/>
                  </a:schemeClr>
                </a:solidFill>
                <a:effectLst/>
                <a:latin typeface="Bahnschrift SemiLight SemiConde" panose="020B0502040204020203" pitchFamily="34" charset="0"/>
                <a:cs typeface="Arial" panose="020B0604020202020204" pitchFamily="34" charset="0"/>
              </a:rPr>
              <a:t>worlwide_gross_income</a:t>
            </a:r>
            <a:r>
              <a:rPr lang="en-US" dirty="0">
                <a:solidFill>
                  <a:schemeClr val="accent2">
                    <a:lumMod val="20000"/>
                    <a:lumOff val="80000"/>
                  </a:schemeClr>
                </a:solidFill>
                <a:effectLst/>
                <a:latin typeface="Bahnschrift SemiLight SemiConde" panose="020B0502040204020203" pitchFamily="34" charset="0"/>
                <a:cs typeface="Arial" panose="020B0604020202020204" pitchFamily="34" charset="0"/>
              </a:rPr>
              <a:t>', '</a:t>
            </a:r>
            <a:r>
              <a:rPr lang="en-US" dirty="0" err="1">
                <a:solidFill>
                  <a:schemeClr val="accent2">
                    <a:lumMod val="20000"/>
                    <a:lumOff val="80000"/>
                  </a:schemeClr>
                </a:solidFill>
                <a:effectLst/>
                <a:latin typeface="Bahnschrift SemiLight SemiConde" panose="020B0502040204020203" pitchFamily="34" charset="0"/>
                <a:cs typeface="Arial" panose="020B0604020202020204" pitchFamily="34" charset="0"/>
              </a:rPr>
              <a:t>metascore</a:t>
            </a:r>
            <a:r>
              <a:rPr lang="en-US" dirty="0">
                <a:solidFill>
                  <a:schemeClr val="accent2">
                    <a:lumMod val="20000"/>
                    <a:lumOff val="80000"/>
                  </a:schemeClr>
                </a:solidFill>
                <a:effectLst/>
                <a:latin typeface="Bahnschrift SemiLight SemiConde" panose="020B0502040204020203" pitchFamily="34" charset="0"/>
                <a:cs typeface="Arial" panose="020B0604020202020204" pitchFamily="34" charset="0"/>
              </a:rPr>
              <a:t>','</a:t>
            </a:r>
            <a:r>
              <a:rPr lang="en-US" dirty="0" err="1">
                <a:solidFill>
                  <a:schemeClr val="accent2">
                    <a:lumMod val="20000"/>
                    <a:lumOff val="80000"/>
                  </a:schemeClr>
                </a:solidFill>
                <a:effectLst/>
                <a:latin typeface="Bahnschrift SemiLight SemiConde" panose="020B0502040204020203" pitchFamily="34" charset="0"/>
                <a:cs typeface="Arial" panose="020B0604020202020204" pitchFamily="34" charset="0"/>
              </a:rPr>
              <a:t>reviews_from_users</a:t>
            </a:r>
            <a:r>
              <a:rPr lang="en-US" dirty="0">
                <a:solidFill>
                  <a:schemeClr val="accent2">
                    <a:lumMod val="20000"/>
                    <a:lumOff val="80000"/>
                  </a:schemeClr>
                </a:solidFill>
                <a:effectLst/>
                <a:latin typeface="Bahnschrift SemiLight SemiConde" panose="020B0502040204020203" pitchFamily="34" charset="0"/>
                <a:cs typeface="Arial" panose="020B0604020202020204" pitchFamily="34" charset="0"/>
              </a:rPr>
              <a:t>', '</a:t>
            </a:r>
            <a:r>
              <a:rPr lang="en-US" dirty="0" err="1">
                <a:solidFill>
                  <a:schemeClr val="accent2">
                    <a:lumMod val="20000"/>
                    <a:lumOff val="80000"/>
                  </a:schemeClr>
                </a:solidFill>
                <a:effectLst/>
                <a:latin typeface="Bahnschrift SemiLight SemiConde" panose="020B0502040204020203" pitchFamily="34" charset="0"/>
                <a:cs typeface="Arial" panose="020B0604020202020204" pitchFamily="34" charset="0"/>
              </a:rPr>
              <a:t>reviews_from_critics</a:t>
            </a:r>
            <a:r>
              <a:rPr lang="en-US" dirty="0">
                <a:solidFill>
                  <a:schemeClr val="accent2">
                    <a:lumMod val="20000"/>
                    <a:lumOff val="80000"/>
                  </a:schemeClr>
                </a:solidFill>
                <a:effectLst/>
                <a:latin typeface="Bahnschrift SemiLight SemiConde" panose="020B0502040204020203" pitchFamily="34" charset="0"/>
                <a:cs typeface="Arial" panose="020B0604020202020204" pitchFamily="34" charset="0"/>
              </a:rPr>
              <a:t>’ ]</a:t>
            </a:r>
          </a:p>
          <a:p>
            <a:pPr marL="0" indent="0">
              <a:buNone/>
            </a:pPr>
            <a:r>
              <a:rPr lang="en-US" dirty="0">
                <a:solidFill>
                  <a:srgbClr val="00B0F0"/>
                </a:solidFill>
                <a:effectLst/>
                <a:latin typeface="Bahnschrift SemiLight SemiConde" panose="020B0502040204020203" pitchFamily="34" charset="0"/>
                <a:cs typeface="Arial" panose="020B0604020202020204" pitchFamily="34" charset="0"/>
              </a:rPr>
              <a:t>B </a:t>
            </a:r>
            <a:r>
              <a:rPr lang="en-US" dirty="0">
                <a:solidFill>
                  <a:schemeClr val="bg1"/>
                </a:solidFill>
                <a:effectLst/>
                <a:latin typeface="Bahnschrift SemiLight SemiConde" panose="020B0502040204020203" pitchFamily="34" charset="0"/>
                <a:cs typeface="Arial" panose="020B0604020202020204" pitchFamily="34" charset="0"/>
              </a:rPr>
              <a:t>= </a:t>
            </a:r>
            <a:r>
              <a:rPr lang="en-US" dirty="0">
                <a:solidFill>
                  <a:srgbClr val="00B0F0"/>
                </a:solidFill>
                <a:effectLst/>
                <a:latin typeface="Bahnschrift SemiLight SemiConde" panose="020B0502040204020203" pitchFamily="34" charset="0"/>
                <a:cs typeface="Arial" panose="020B0604020202020204" pitchFamily="34" charset="0"/>
              </a:rPr>
              <a:t>A</a:t>
            </a:r>
            <a:r>
              <a:rPr lang="en-US" dirty="0">
                <a:solidFill>
                  <a:schemeClr val="bg1"/>
                </a:solidFill>
                <a:effectLst/>
                <a:latin typeface="Bahnschrift SemiLight SemiConde" panose="020B0502040204020203" pitchFamily="34" charset="0"/>
                <a:cs typeface="Arial" panose="020B0604020202020204" pitchFamily="34" charset="0"/>
              </a:rPr>
              <a:t> (</a:t>
            </a:r>
            <a:r>
              <a:rPr lang="en-US" dirty="0">
                <a:solidFill>
                  <a:srgbClr val="FFFF00"/>
                </a:solidFill>
                <a:effectLst/>
                <a:latin typeface="Bahnschrift SemiLight SemiConde" panose="020B0502040204020203" pitchFamily="34" charset="0"/>
                <a:cs typeface="Arial" panose="020B0604020202020204" pitchFamily="34" charset="0"/>
              </a:rPr>
              <a:t>Merge</a:t>
            </a:r>
            <a:r>
              <a:rPr lang="en-US" dirty="0">
                <a:solidFill>
                  <a:schemeClr val="bg1"/>
                </a:solidFill>
                <a:effectLst/>
                <a:latin typeface="Bahnschrift SemiLight SemiConde" panose="020B0502040204020203" pitchFamily="34" charset="0"/>
                <a:cs typeface="Arial" panose="020B0604020202020204" pitchFamily="34" charset="0"/>
              </a:rPr>
              <a:t>) </a:t>
            </a:r>
            <a:r>
              <a:rPr lang="en-US" dirty="0" err="1">
                <a:solidFill>
                  <a:srgbClr val="00B0F0"/>
                </a:solidFill>
                <a:effectLst/>
                <a:latin typeface="Bahnschrift SemiLight SemiConde" panose="020B0502040204020203" pitchFamily="34" charset="0"/>
                <a:cs typeface="Arial" panose="020B0604020202020204" pitchFamily="34" charset="0"/>
              </a:rPr>
              <a:t>IMDb_movies</a:t>
            </a:r>
            <a:r>
              <a:rPr lang="en-US" dirty="0">
                <a:solidFill>
                  <a:schemeClr val="bg1"/>
                </a:solidFill>
                <a:effectLst/>
                <a:latin typeface="Bahnschrift SemiLight SemiConde" panose="020B0502040204020203" pitchFamily="34" charset="0"/>
                <a:cs typeface="Arial" panose="020B0604020202020204" pitchFamily="34" charset="0"/>
              </a:rPr>
              <a:t>[Col]</a:t>
            </a:r>
          </a:p>
          <a:p>
            <a:pPr marL="0" indent="0">
              <a:buNone/>
            </a:pPr>
            <a:endParaRPr lang="en-US" dirty="0">
              <a:solidFill>
                <a:schemeClr val="bg1"/>
              </a:solidFill>
              <a:effectLst/>
              <a:latin typeface="Bahnschrift SemiLight SemiConde" panose="020B0502040204020203"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C48EBE6-A8BD-43B5-AA5D-445EDF891574}"/>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5" name="Content Placeholder 2">
            <a:extLst>
              <a:ext uri="{FF2B5EF4-FFF2-40B4-BE49-F238E27FC236}">
                <a16:creationId xmlns:a16="http://schemas.microsoft.com/office/drawing/2014/main" id="{5EAE4935-4C80-4AFD-8461-E7E72FF8D268}"/>
              </a:ext>
            </a:extLst>
          </p:cNvPr>
          <p:cNvSpPr txBox="1">
            <a:spLocks/>
          </p:cNvSpPr>
          <p:nvPr/>
        </p:nvSpPr>
        <p:spPr>
          <a:xfrm>
            <a:off x="1231565" y="1268546"/>
            <a:ext cx="7976830" cy="532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B0F0"/>
                </a:solidFill>
                <a:effectLst/>
                <a:latin typeface="Bahnschrift SemiLight SemiConde" panose="020B0502040204020203" pitchFamily="34" charset="0"/>
              </a:rPr>
              <a:t>A</a:t>
            </a:r>
            <a:r>
              <a:rPr lang="en-US" dirty="0">
                <a:solidFill>
                  <a:schemeClr val="bg1"/>
                </a:solidFill>
                <a:effectLst/>
                <a:latin typeface="Bahnschrift SemiLight SemiConde" panose="020B0502040204020203" pitchFamily="34" charset="0"/>
              </a:rPr>
              <a:t> </a:t>
            </a:r>
            <a:r>
              <a:rPr lang="en-US" dirty="0">
                <a:effectLst/>
                <a:latin typeface="Bahnschrift SemiLight SemiConde" panose="020B0502040204020203" pitchFamily="34" charset="0"/>
              </a:rPr>
              <a:t>=</a:t>
            </a:r>
            <a:r>
              <a:rPr lang="en-US" dirty="0">
                <a:solidFill>
                  <a:schemeClr val="bg1"/>
                </a:solidFill>
                <a:effectLst/>
                <a:latin typeface="Bahnschrift SemiLight SemiConde" panose="020B0502040204020203" pitchFamily="34" charset="0"/>
              </a:rPr>
              <a:t> </a:t>
            </a:r>
            <a:r>
              <a:rPr lang="en-US" dirty="0">
                <a:solidFill>
                  <a:srgbClr val="00B0F0"/>
                </a:solidFill>
                <a:effectLst/>
                <a:latin typeface="Bahnschrift SemiLight SemiConde" panose="020B0502040204020203" pitchFamily="34" charset="0"/>
              </a:rPr>
              <a:t>movies</a:t>
            </a:r>
            <a:r>
              <a:rPr lang="en-US" dirty="0">
                <a:effectLst/>
                <a:latin typeface="Bahnschrift SemiLight SemiConde" panose="020B0502040204020203" pitchFamily="34" charset="0"/>
              </a:rPr>
              <a:t>[['</a:t>
            </a:r>
            <a:r>
              <a:rPr lang="en-US" dirty="0" err="1">
                <a:solidFill>
                  <a:srgbClr val="FF0000"/>
                </a:solidFill>
                <a:effectLst/>
                <a:latin typeface="Bahnschrift SemiLight SemiConde" panose="020B0502040204020203" pitchFamily="34" charset="0"/>
              </a:rPr>
              <a:t>movieId</a:t>
            </a:r>
            <a:r>
              <a:rPr lang="en-US" dirty="0">
                <a:effectLst/>
                <a:latin typeface="Bahnschrift SemiLight SemiConde" panose="020B0502040204020203" pitchFamily="34" charset="0"/>
              </a:rPr>
              <a:t>','</a:t>
            </a:r>
            <a:r>
              <a:rPr lang="en-US" dirty="0">
                <a:solidFill>
                  <a:schemeClr val="bg1"/>
                </a:solidFill>
                <a:effectLst/>
                <a:latin typeface="Bahnschrift SemiLight SemiConde" panose="020B0502040204020203" pitchFamily="34" charset="0"/>
              </a:rPr>
              <a:t>genres</a:t>
            </a:r>
            <a:r>
              <a:rPr lang="en-US" dirty="0">
                <a:effectLst/>
                <a:latin typeface="Bahnschrift SemiLight SemiConde" panose="020B0502040204020203" pitchFamily="34" charset="0"/>
              </a:rPr>
              <a:t>’]</a:t>
            </a:r>
            <a:r>
              <a:rPr lang="en-US" dirty="0">
                <a:solidFill>
                  <a:schemeClr val="bg1"/>
                </a:solidFill>
                <a:effectLst/>
                <a:latin typeface="Bahnschrift SemiLight SemiConde" panose="020B0502040204020203" pitchFamily="34" charset="0"/>
              </a:rPr>
              <a:t> (</a:t>
            </a:r>
            <a:r>
              <a:rPr lang="en-US" dirty="0">
                <a:solidFill>
                  <a:srgbClr val="FFFF00"/>
                </a:solidFill>
                <a:effectLst/>
                <a:latin typeface="Bahnschrift SemiLight SemiConde" panose="020B0502040204020203" pitchFamily="34" charset="0"/>
              </a:rPr>
              <a:t>Merge</a:t>
            </a:r>
            <a:r>
              <a:rPr lang="en-US" dirty="0">
                <a:solidFill>
                  <a:schemeClr val="bg1"/>
                </a:solidFill>
                <a:effectLst/>
                <a:latin typeface="Bahnschrift SemiLight SemiConde" panose="020B0502040204020203" pitchFamily="34" charset="0"/>
              </a:rPr>
              <a:t>) </a:t>
            </a:r>
            <a:r>
              <a:rPr lang="en-US" dirty="0">
                <a:solidFill>
                  <a:srgbClr val="00B0F0"/>
                </a:solidFill>
                <a:effectLst/>
                <a:latin typeface="Bahnschrift SemiLight SemiConde" panose="020B0502040204020203" pitchFamily="34" charset="0"/>
              </a:rPr>
              <a:t>links</a:t>
            </a:r>
            <a:r>
              <a:rPr lang="en-US" dirty="0">
                <a:effectLst/>
                <a:latin typeface="Bahnschrift SemiLight SemiConde" panose="020B0502040204020203" pitchFamily="34" charset="0"/>
              </a:rPr>
              <a:t>[['</a:t>
            </a:r>
            <a:r>
              <a:rPr lang="en-US" dirty="0" err="1">
                <a:solidFill>
                  <a:srgbClr val="FF0000"/>
                </a:solidFill>
                <a:effectLst/>
                <a:latin typeface="Bahnschrift SemiLight SemiConde" panose="020B0502040204020203" pitchFamily="34" charset="0"/>
              </a:rPr>
              <a:t>movieId</a:t>
            </a:r>
            <a:r>
              <a:rPr lang="en-US" dirty="0">
                <a:effectLst/>
                <a:latin typeface="Bahnschrift SemiLight SemiConde" panose="020B0502040204020203" pitchFamily="34" charset="0"/>
              </a:rPr>
              <a:t>','</a:t>
            </a:r>
            <a:r>
              <a:rPr lang="en-US" dirty="0" err="1">
                <a:solidFill>
                  <a:schemeClr val="bg1"/>
                </a:solidFill>
                <a:effectLst/>
                <a:latin typeface="Bahnschrift SemiLight SemiConde" panose="020B0502040204020203" pitchFamily="34" charset="0"/>
              </a:rPr>
              <a:t>imdbId</a:t>
            </a:r>
            <a:r>
              <a:rPr lang="en-US" dirty="0">
                <a:effectLst/>
                <a:latin typeface="Bahnschrift SemiLight SemiConde" panose="020B0502040204020203" pitchFamily="34" charset="0"/>
              </a:rPr>
              <a:t>’]</a:t>
            </a:r>
          </a:p>
          <a:p>
            <a:endParaRPr lang="en-US" dirty="0"/>
          </a:p>
        </p:txBody>
      </p:sp>
      <p:sp>
        <p:nvSpPr>
          <p:cNvPr id="6" name="Content Placeholder 5">
            <a:extLst>
              <a:ext uri="{FF2B5EF4-FFF2-40B4-BE49-F238E27FC236}">
                <a16:creationId xmlns:a16="http://schemas.microsoft.com/office/drawing/2014/main" id="{E8C68AE1-BA45-4845-B818-FDCA573B515E}"/>
              </a:ext>
            </a:extLst>
          </p:cNvPr>
          <p:cNvSpPr txBox="1">
            <a:spLocks/>
          </p:cNvSpPr>
          <p:nvPr/>
        </p:nvSpPr>
        <p:spPr>
          <a:xfrm>
            <a:off x="1231565" y="2056304"/>
            <a:ext cx="7513191" cy="5838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effectLst/>
                <a:latin typeface="Bahnschrift SemiLight SemiConde" panose="020B0502040204020203" pitchFamily="34" charset="0"/>
              </a:rPr>
              <a:t>Create </a:t>
            </a:r>
            <a:r>
              <a:rPr lang="en-US" dirty="0" err="1">
                <a:solidFill>
                  <a:schemeClr val="tx2"/>
                </a:solidFill>
                <a:effectLst/>
                <a:latin typeface="Bahnschrift SemiLight SemiConde" panose="020B0502040204020203" pitchFamily="34" charset="0"/>
              </a:rPr>
              <a:t>imdb_title_id</a:t>
            </a:r>
            <a:r>
              <a:rPr lang="en-US" dirty="0">
                <a:solidFill>
                  <a:schemeClr val="tx2"/>
                </a:solidFill>
                <a:effectLst/>
                <a:latin typeface="Bahnschrift SemiLight SemiConde" panose="020B0502040204020203" pitchFamily="34" charset="0"/>
              </a:rPr>
              <a:t> </a:t>
            </a:r>
            <a:r>
              <a:rPr lang="en-US" dirty="0">
                <a:solidFill>
                  <a:schemeClr val="bg1"/>
                </a:solidFill>
                <a:effectLst/>
                <a:latin typeface="Bahnschrift SemiLight SemiConde" panose="020B0502040204020203" pitchFamily="34" charset="0"/>
              </a:rPr>
              <a:t>with </a:t>
            </a:r>
            <a:r>
              <a:rPr lang="en-US" dirty="0" err="1">
                <a:solidFill>
                  <a:srgbClr val="FFC000"/>
                </a:solidFill>
                <a:effectLst/>
                <a:latin typeface="Bahnschrift SemiLight SemiConde" panose="020B0502040204020203" pitchFamily="34" charset="0"/>
              </a:rPr>
              <a:t>imdbId</a:t>
            </a:r>
            <a:r>
              <a:rPr lang="en-US" dirty="0">
                <a:solidFill>
                  <a:srgbClr val="FFC000"/>
                </a:solidFill>
                <a:effectLst/>
                <a:latin typeface="Bahnschrift SemiLight SemiConde" panose="020B0502040204020203" pitchFamily="34" charset="0"/>
              </a:rPr>
              <a:t>     </a:t>
            </a:r>
            <a:r>
              <a:rPr lang="en-US" dirty="0">
                <a:solidFill>
                  <a:schemeClr val="accent2">
                    <a:lumMod val="20000"/>
                    <a:lumOff val="80000"/>
                  </a:schemeClr>
                </a:solidFill>
                <a:effectLst/>
                <a:latin typeface="Arial" panose="020B0604020202020204" pitchFamily="34" charset="0"/>
                <a:cs typeface="Arial" panose="020B0604020202020204" pitchFamily="34" charset="0"/>
              </a:rPr>
              <a:t>tt</a:t>
            </a:r>
            <a:r>
              <a:rPr lang="en-US" dirty="0">
                <a:solidFill>
                  <a:schemeClr val="accent2">
                    <a:lumMod val="20000"/>
                    <a:lumOff val="80000"/>
                  </a:schemeClr>
                </a:solidFill>
                <a:latin typeface="Arial" panose="020B0604020202020204" pitchFamily="34" charset="0"/>
                <a:cs typeface="Arial" panose="020B0604020202020204" pitchFamily="34" charset="0"/>
              </a:rPr>
              <a:t>00114709 &lt;= 114709</a:t>
            </a:r>
          </a:p>
        </p:txBody>
      </p:sp>
      <p:sp>
        <p:nvSpPr>
          <p:cNvPr id="7" name="Content Placeholder 7">
            <a:extLst>
              <a:ext uri="{FF2B5EF4-FFF2-40B4-BE49-F238E27FC236}">
                <a16:creationId xmlns:a16="http://schemas.microsoft.com/office/drawing/2014/main" id="{887CF462-B2D7-4E26-A811-CA9E48B9E014}"/>
              </a:ext>
            </a:extLst>
          </p:cNvPr>
          <p:cNvSpPr txBox="1">
            <a:spLocks/>
          </p:cNvSpPr>
          <p:nvPr/>
        </p:nvSpPr>
        <p:spPr>
          <a:xfrm>
            <a:off x="1141412" y="5173015"/>
            <a:ext cx="8916987" cy="5323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err="1">
                <a:solidFill>
                  <a:srgbClr val="00B0F0"/>
                </a:solidFill>
              </a:rPr>
              <a:t>Movies_metadata</a:t>
            </a:r>
            <a:r>
              <a:rPr lang="en-US" dirty="0"/>
              <a:t> = </a:t>
            </a:r>
            <a:r>
              <a:rPr lang="en-US" dirty="0">
                <a:solidFill>
                  <a:srgbClr val="00B0F0"/>
                </a:solidFill>
              </a:rPr>
              <a:t>B</a:t>
            </a:r>
            <a:r>
              <a:rPr lang="en-US" dirty="0"/>
              <a:t> (</a:t>
            </a:r>
            <a:r>
              <a:rPr lang="en-US" dirty="0">
                <a:solidFill>
                  <a:srgbClr val="FFFF00"/>
                </a:solidFill>
              </a:rPr>
              <a:t>Merge</a:t>
            </a:r>
            <a:r>
              <a:rPr lang="en-US" dirty="0"/>
              <a:t>) </a:t>
            </a:r>
            <a:r>
              <a:rPr lang="en-US" dirty="0" err="1">
                <a:solidFill>
                  <a:srgbClr val="00B0F0"/>
                </a:solidFill>
              </a:rPr>
              <a:t>IMDb_ratings</a:t>
            </a:r>
            <a:r>
              <a:rPr lang="en-US" dirty="0"/>
              <a:t>[['imdb_title_id','mean_vote','</a:t>
            </a:r>
            <a:r>
              <a:rPr lang="en-US" dirty="0" err="1"/>
              <a:t>total_votes</a:t>
            </a:r>
            <a:r>
              <a:rPr lang="en-US" dirty="0"/>
              <a:t>']</a:t>
            </a:r>
          </a:p>
        </p:txBody>
      </p:sp>
      <p:sp>
        <p:nvSpPr>
          <p:cNvPr id="8" name="Content Placeholder 9">
            <a:extLst>
              <a:ext uri="{FF2B5EF4-FFF2-40B4-BE49-F238E27FC236}">
                <a16:creationId xmlns:a16="http://schemas.microsoft.com/office/drawing/2014/main" id="{10FAAA86-3544-40A3-BE9E-0112C15DC51F}"/>
              </a:ext>
            </a:extLst>
          </p:cNvPr>
          <p:cNvSpPr txBox="1">
            <a:spLocks/>
          </p:cNvSpPr>
          <p:nvPr/>
        </p:nvSpPr>
        <p:spPr>
          <a:xfrm>
            <a:off x="4489920" y="332682"/>
            <a:ext cx="1460119" cy="7770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1">
                    <a:lumMod val="60000"/>
                    <a:lumOff val="40000"/>
                  </a:schemeClr>
                </a:solidFill>
                <a:latin typeface="Arial Narrow" panose="020B0606020202030204" pitchFamily="34" charset="0"/>
              </a:rPr>
              <a:t>MERGE</a:t>
            </a:r>
          </a:p>
        </p:txBody>
      </p:sp>
    </p:spTree>
    <p:extLst>
      <p:ext uri="{BB962C8B-B14F-4D97-AF65-F5344CB8AC3E}">
        <p14:creationId xmlns:p14="http://schemas.microsoft.com/office/powerpoint/2010/main" val="69329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8FD1AF-A955-4F0A-A465-EB023894E025}"/>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Picture 5">
            <a:extLst>
              <a:ext uri="{FF2B5EF4-FFF2-40B4-BE49-F238E27FC236}">
                <a16:creationId xmlns:a16="http://schemas.microsoft.com/office/drawing/2014/main" id="{6A44173C-9768-4EF9-B3EF-6E458E4F0D63}"/>
              </a:ext>
            </a:extLst>
          </p:cNvPr>
          <p:cNvPicPr>
            <a:picLocks noChangeAspect="1"/>
          </p:cNvPicPr>
          <p:nvPr/>
        </p:nvPicPr>
        <p:blipFill>
          <a:blip r:embed="rId2"/>
          <a:stretch>
            <a:fillRect/>
          </a:stretch>
        </p:blipFill>
        <p:spPr>
          <a:xfrm>
            <a:off x="7730810" y="1447800"/>
            <a:ext cx="3164715" cy="3990293"/>
          </a:xfrm>
          <a:prstGeom prst="rect">
            <a:avLst/>
          </a:prstGeom>
        </p:spPr>
      </p:pic>
      <p:pic>
        <p:nvPicPr>
          <p:cNvPr id="8" name="Picture 7">
            <a:extLst>
              <a:ext uri="{FF2B5EF4-FFF2-40B4-BE49-F238E27FC236}">
                <a16:creationId xmlns:a16="http://schemas.microsoft.com/office/drawing/2014/main" id="{E2743842-F3AB-4A2C-AC6C-6FFAA1318C41}"/>
              </a:ext>
            </a:extLst>
          </p:cNvPr>
          <p:cNvPicPr>
            <a:picLocks noChangeAspect="1"/>
          </p:cNvPicPr>
          <p:nvPr/>
        </p:nvPicPr>
        <p:blipFill>
          <a:blip r:embed="rId3"/>
          <a:stretch>
            <a:fillRect/>
          </a:stretch>
        </p:blipFill>
        <p:spPr>
          <a:xfrm>
            <a:off x="1126163" y="1447800"/>
            <a:ext cx="5457825" cy="3962400"/>
          </a:xfrm>
          <a:prstGeom prst="rect">
            <a:avLst/>
          </a:prstGeom>
        </p:spPr>
      </p:pic>
      <p:pic>
        <p:nvPicPr>
          <p:cNvPr id="10" name="Picture 9">
            <a:extLst>
              <a:ext uri="{FF2B5EF4-FFF2-40B4-BE49-F238E27FC236}">
                <a16:creationId xmlns:a16="http://schemas.microsoft.com/office/drawing/2014/main" id="{78CA0753-A6EC-4F93-A706-8A40A63A9BA3}"/>
              </a:ext>
            </a:extLst>
          </p:cNvPr>
          <p:cNvPicPr>
            <a:picLocks noChangeAspect="1"/>
          </p:cNvPicPr>
          <p:nvPr/>
        </p:nvPicPr>
        <p:blipFill>
          <a:blip r:embed="rId4"/>
          <a:stretch>
            <a:fillRect/>
          </a:stretch>
        </p:blipFill>
        <p:spPr>
          <a:xfrm>
            <a:off x="6583988" y="1933172"/>
            <a:ext cx="628650" cy="3219450"/>
          </a:xfrm>
          <a:prstGeom prst="rect">
            <a:avLst/>
          </a:prstGeom>
        </p:spPr>
      </p:pic>
    </p:spTree>
    <p:extLst>
      <p:ext uri="{BB962C8B-B14F-4D97-AF65-F5344CB8AC3E}">
        <p14:creationId xmlns:p14="http://schemas.microsoft.com/office/powerpoint/2010/main" val="1648484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486</TotalTime>
  <Words>1132</Words>
  <Application>Microsoft Office PowerPoint</Application>
  <PresentationFormat>Widescreen</PresentationFormat>
  <Paragraphs>169</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Arial Narrow</vt:lpstr>
      <vt:lpstr>Arial Unicode MS</vt:lpstr>
      <vt:lpstr>Bahnschrift SemiLight SemiConde</vt:lpstr>
      <vt:lpstr>Calibri</vt:lpstr>
      <vt:lpstr>Constantia</vt:lpstr>
      <vt:lpstr>Times New Roman</vt:lpstr>
      <vt:lpstr>Tw Cen MT</vt:lpstr>
      <vt:lpstr>Wingdings</vt:lpstr>
      <vt:lpstr>Circuit</vt:lpstr>
      <vt:lpstr>Movie Recommendation System</vt:lpstr>
      <vt:lpstr>CRoss Industry Standard Process for Data Mining (CRISP-DM)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dc:title>
  <dc:creator>mahdi heidari</dc:creator>
  <cp:lastModifiedBy>mahdi heidari</cp:lastModifiedBy>
  <cp:revision>47</cp:revision>
  <dcterms:created xsi:type="dcterms:W3CDTF">2021-07-11T07:20:02Z</dcterms:created>
  <dcterms:modified xsi:type="dcterms:W3CDTF">2021-07-12T00:53:36Z</dcterms:modified>
</cp:coreProperties>
</file>