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59" r:id="rId3"/>
    <p:sldId id="257" r:id="rId4"/>
    <p:sldId id="258" r:id="rId5"/>
    <p:sldId id="270" r:id="rId6"/>
    <p:sldId id="273" r:id="rId7"/>
    <p:sldId id="271" r:id="rId8"/>
    <p:sldId id="260" r:id="rId9"/>
    <p:sldId id="272" r:id="rId10"/>
    <p:sldId id="275" r:id="rId11"/>
    <p:sldId id="277" r:id="rId12"/>
    <p:sldId id="274" r:id="rId13"/>
    <p:sldId id="261" r:id="rId14"/>
    <p:sldId id="276" r:id="rId15"/>
    <p:sldId id="278" r:id="rId16"/>
    <p:sldId id="262" r:id="rId17"/>
    <p:sldId id="263" r:id="rId18"/>
    <p:sldId id="264" r:id="rId19"/>
    <p:sldId id="265" r:id="rId20"/>
    <p:sldId id="266" r:id="rId21"/>
    <p:sldId id="267" r:id="rId22"/>
    <p:sldId id="268" r:id="rId23"/>
    <p:sldId id="279" r:id="rId24"/>
    <p:sldId id="26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118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C186D9-6980-43A7-BCA1-0664D03143B5}" type="datetimeFigureOut">
              <a:rPr lang="en-US" smtClean="0"/>
              <a:t>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B8FA52-1B23-4882-B750-D6A6558BFC4A}" type="slidenum">
              <a:rPr lang="en-US" smtClean="0"/>
              <a:t>‹#›</a:t>
            </a:fld>
            <a:endParaRPr lang="en-US"/>
          </a:p>
        </p:txBody>
      </p:sp>
    </p:spTree>
    <p:extLst>
      <p:ext uri="{BB962C8B-B14F-4D97-AF65-F5344CB8AC3E}">
        <p14:creationId xmlns:p14="http://schemas.microsoft.com/office/powerpoint/2010/main" val="3048956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B8FA52-1B23-4882-B750-D6A6558BFC4A}" type="slidenum">
              <a:rPr lang="en-US" smtClean="0"/>
              <a:t>22</a:t>
            </a:fld>
            <a:endParaRPr lang="en-US"/>
          </a:p>
        </p:txBody>
      </p:sp>
    </p:spTree>
    <p:extLst>
      <p:ext uri="{BB962C8B-B14F-4D97-AF65-F5344CB8AC3E}">
        <p14:creationId xmlns:p14="http://schemas.microsoft.com/office/powerpoint/2010/main" val="2627405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C4C33C-B3E4-4F72-8835-A098BD8D6504}" type="datetime1">
              <a:rPr lang="en-US" smtClean="0"/>
              <a:t>2/5/2013</a:t>
            </a:fld>
            <a:endParaRPr lang="en-US"/>
          </a:p>
        </p:txBody>
      </p:sp>
      <p:sp>
        <p:nvSpPr>
          <p:cNvPr id="5" name="Footer Placeholder 4"/>
          <p:cNvSpPr>
            <a:spLocks noGrp="1"/>
          </p:cNvSpPr>
          <p:nvPr>
            <p:ph type="ftr" sz="quarter" idx="11"/>
          </p:nvPr>
        </p:nvSpPr>
        <p:spPr/>
        <p:txBody>
          <a:bodyPr/>
          <a:lstStyle/>
          <a:p>
            <a:r>
              <a:rPr lang="en-US" smtClean="0"/>
              <a:t>STTR AF13-AT08 Storyboard</a:t>
            </a:r>
            <a:endParaRPr lang="en-US"/>
          </a:p>
        </p:txBody>
      </p:sp>
      <p:sp>
        <p:nvSpPr>
          <p:cNvPr id="6" name="Slide Number Placeholder 5"/>
          <p:cNvSpPr>
            <a:spLocks noGrp="1"/>
          </p:cNvSpPr>
          <p:nvPr>
            <p:ph type="sldNum" sz="quarter" idx="12"/>
          </p:nvPr>
        </p:nvSpPr>
        <p:spPr/>
        <p:txBody>
          <a:bodyPr/>
          <a:lstStyle/>
          <a:p>
            <a:fld id="{61793996-2A25-4CAE-9F26-AD44D986CDD6}" type="slidenum">
              <a:rPr lang="en-US" smtClean="0"/>
              <a:t>‹#›</a:t>
            </a:fld>
            <a:endParaRPr lang="en-US"/>
          </a:p>
        </p:txBody>
      </p:sp>
    </p:spTree>
    <p:extLst>
      <p:ext uri="{BB962C8B-B14F-4D97-AF65-F5344CB8AC3E}">
        <p14:creationId xmlns:p14="http://schemas.microsoft.com/office/powerpoint/2010/main" val="2820613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D9C95-87C8-4B67-8A62-FADAA040CD03}" type="datetime1">
              <a:rPr lang="en-US" smtClean="0"/>
              <a:t>2/5/2013</a:t>
            </a:fld>
            <a:endParaRPr lang="en-US"/>
          </a:p>
        </p:txBody>
      </p:sp>
      <p:sp>
        <p:nvSpPr>
          <p:cNvPr id="5" name="Footer Placeholder 4"/>
          <p:cNvSpPr>
            <a:spLocks noGrp="1"/>
          </p:cNvSpPr>
          <p:nvPr>
            <p:ph type="ftr" sz="quarter" idx="11"/>
          </p:nvPr>
        </p:nvSpPr>
        <p:spPr/>
        <p:txBody>
          <a:bodyPr/>
          <a:lstStyle/>
          <a:p>
            <a:r>
              <a:rPr lang="en-US" smtClean="0"/>
              <a:t>STTR AF13-AT08 Storyboard</a:t>
            </a:r>
            <a:endParaRPr lang="en-US"/>
          </a:p>
        </p:txBody>
      </p:sp>
      <p:sp>
        <p:nvSpPr>
          <p:cNvPr id="6" name="Slide Number Placeholder 5"/>
          <p:cNvSpPr>
            <a:spLocks noGrp="1"/>
          </p:cNvSpPr>
          <p:nvPr>
            <p:ph type="sldNum" sz="quarter" idx="12"/>
          </p:nvPr>
        </p:nvSpPr>
        <p:spPr/>
        <p:txBody>
          <a:bodyPr/>
          <a:lstStyle/>
          <a:p>
            <a:fld id="{61793996-2A25-4CAE-9F26-AD44D986CDD6}" type="slidenum">
              <a:rPr lang="en-US" smtClean="0"/>
              <a:t>‹#›</a:t>
            </a:fld>
            <a:endParaRPr lang="en-US"/>
          </a:p>
        </p:txBody>
      </p:sp>
    </p:spTree>
    <p:extLst>
      <p:ext uri="{BB962C8B-B14F-4D97-AF65-F5344CB8AC3E}">
        <p14:creationId xmlns:p14="http://schemas.microsoft.com/office/powerpoint/2010/main" val="3396808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6FD758-AC53-44D0-8767-F2EE1917D250}" type="datetime1">
              <a:rPr lang="en-US" smtClean="0"/>
              <a:t>2/5/2013</a:t>
            </a:fld>
            <a:endParaRPr lang="en-US"/>
          </a:p>
        </p:txBody>
      </p:sp>
      <p:sp>
        <p:nvSpPr>
          <p:cNvPr id="5" name="Footer Placeholder 4"/>
          <p:cNvSpPr>
            <a:spLocks noGrp="1"/>
          </p:cNvSpPr>
          <p:nvPr>
            <p:ph type="ftr" sz="quarter" idx="11"/>
          </p:nvPr>
        </p:nvSpPr>
        <p:spPr/>
        <p:txBody>
          <a:bodyPr/>
          <a:lstStyle/>
          <a:p>
            <a:r>
              <a:rPr lang="en-US" smtClean="0"/>
              <a:t>STTR AF13-AT08 Storyboard</a:t>
            </a:r>
            <a:endParaRPr lang="en-US"/>
          </a:p>
        </p:txBody>
      </p:sp>
      <p:sp>
        <p:nvSpPr>
          <p:cNvPr id="6" name="Slide Number Placeholder 5"/>
          <p:cNvSpPr>
            <a:spLocks noGrp="1"/>
          </p:cNvSpPr>
          <p:nvPr>
            <p:ph type="sldNum" sz="quarter" idx="12"/>
          </p:nvPr>
        </p:nvSpPr>
        <p:spPr/>
        <p:txBody>
          <a:bodyPr/>
          <a:lstStyle/>
          <a:p>
            <a:fld id="{61793996-2A25-4CAE-9F26-AD44D986CDD6}" type="slidenum">
              <a:rPr lang="en-US" smtClean="0"/>
              <a:t>‹#›</a:t>
            </a:fld>
            <a:endParaRPr lang="en-US"/>
          </a:p>
        </p:txBody>
      </p:sp>
    </p:spTree>
    <p:extLst>
      <p:ext uri="{BB962C8B-B14F-4D97-AF65-F5344CB8AC3E}">
        <p14:creationId xmlns:p14="http://schemas.microsoft.com/office/powerpoint/2010/main" val="2307323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67BCC1-E0E3-45C8-AB9A-D5F2077C4A3C}" type="datetime1">
              <a:rPr lang="en-US" smtClean="0"/>
              <a:t>2/5/2013</a:t>
            </a:fld>
            <a:endParaRPr lang="en-US"/>
          </a:p>
        </p:txBody>
      </p:sp>
      <p:sp>
        <p:nvSpPr>
          <p:cNvPr id="5" name="Footer Placeholder 4"/>
          <p:cNvSpPr>
            <a:spLocks noGrp="1"/>
          </p:cNvSpPr>
          <p:nvPr>
            <p:ph type="ftr" sz="quarter" idx="11"/>
          </p:nvPr>
        </p:nvSpPr>
        <p:spPr/>
        <p:txBody>
          <a:bodyPr/>
          <a:lstStyle/>
          <a:p>
            <a:r>
              <a:rPr lang="en-US" smtClean="0"/>
              <a:t>STTR AF13-AT08 Storyboard</a:t>
            </a:r>
            <a:endParaRPr lang="en-US"/>
          </a:p>
        </p:txBody>
      </p:sp>
      <p:sp>
        <p:nvSpPr>
          <p:cNvPr id="6" name="Slide Number Placeholder 5"/>
          <p:cNvSpPr>
            <a:spLocks noGrp="1"/>
          </p:cNvSpPr>
          <p:nvPr>
            <p:ph type="sldNum" sz="quarter" idx="12"/>
          </p:nvPr>
        </p:nvSpPr>
        <p:spPr/>
        <p:txBody>
          <a:bodyPr/>
          <a:lstStyle/>
          <a:p>
            <a:fld id="{61793996-2A25-4CAE-9F26-AD44D986CDD6}" type="slidenum">
              <a:rPr lang="en-US" smtClean="0"/>
              <a:t>‹#›</a:t>
            </a:fld>
            <a:endParaRPr lang="en-US"/>
          </a:p>
        </p:txBody>
      </p:sp>
    </p:spTree>
    <p:extLst>
      <p:ext uri="{BB962C8B-B14F-4D97-AF65-F5344CB8AC3E}">
        <p14:creationId xmlns:p14="http://schemas.microsoft.com/office/powerpoint/2010/main" val="566866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F85CC8-944F-478A-8F50-4AAC2A3EC468}" type="datetime1">
              <a:rPr lang="en-US" smtClean="0"/>
              <a:t>2/5/2013</a:t>
            </a:fld>
            <a:endParaRPr lang="en-US"/>
          </a:p>
        </p:txBody>
      </p:sp>
      <p:sp>
        <p:nvSpPr>
          <p:cNvPr id="5" name="Footer Placeholder 4"/>
          <p:cNvSpPr>
            <a:spLocks noGrp="1"/>
          </p:cNvSpPr>
          <p:nvPr>
            <p:ph type="ftr" sz="quarter" idx="11"/>
          </p:nvPr>
        </p:nvSpPr>
        <p:spPr/>
        <p:txBody>
          <a:bodyPr/>
          <a:lstStyle/>
          <a:p>
            <a:r>
              <a:rPr lang="en-US" smtClean="0"/>
              <a:t>STTR AF13-AT08 Storyboard</a:t>
            </a:r>
            <a:endParaRPr lang="en-US"/>
          </a:p>
        </p:txBody>
      </p:sp>
      <p:sp>
        <p:nvSpPr>
          <p:cNvPr id="6" name="Slide Number Placeholder 5"/>
          <p:cNvSpPr>
            <a:spLocks noGrp="1"/>
          </p:cNvSpPr>
          <p:nvPr>
            <p:ph type="sldNum" sz="quarter" idx="12"/>
          </p:nvPr>
        </p:nvSpPr>
        <p:spPr/>
        <p:txBody>
          <a:bodyPr/>
          <a:lstStyle/>
          <a:p>
            <a:fld id="{61793996-2A25-4CAE-9F26-AD44D986CDD6}" type="slidenum">
              <a:rPr lang="en-US" smtClean="0"/>
              <a:t>‹#›</a:t>
            </a:fld>
            <a:endParaRPr lang="en-US"/>
          </a:p>
        </p:txBody>
      </p:sp>
    </p:spTree>
    <p:extLst>
      <p:ext uri="{BB962C8B-B14F-4D97-AF65-F5344CB8AC3E}">
        <p14:creationId xmlns:p14="http://schemas.microsoft.com/office/powerpoint/2010/main" val="284776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3715DF-96D1-4342-A17F-18DBFFFF98A4}" type="datetime1">
              <a:rPr lang="en-US" smtClean="0"/>
              <a:t>2/5/2013</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
        <p:nvSpPr>
          <p:cNvPr id="7" name="Slide Number Placeholder 6"/>
          <p:cNvSpPr>
            <a:spLocks noGrp="1"/>
          </p:cNvSpPr>
          <p:nvPr>
            <p:ph type="sldNum" sz="quarter" idx="12"/>
          </p:nvPr>
        </p:nvSpPr>
        <p:spPr/>
        <p:txBody>
          <a:bodyPr/>
          <a:lstStyle/>
          <a:p>
            <a:fld id="{61793996-2A25-4CAE-9F26-AD44D986CDD6}" type="slidenum">
              <a:rPr lang="en-US" smtClean="0"/>
              <a:t>‹#›</a:t>
            </a:fld>
            <a:endParaRPr lang="en-US"/>
          </a:p>
        </p:txBody>
      </p:sp>
    </p:spTree>
    <p:extLst>
      <p:ext uri="{BB962C8B-B14F-4D97-AF65-F5344CB8AC3E}">
        <p14:creationId xmlns:p14="http://schemas.microsoft.com/office/powerpoint/2010/main" val="3034602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47AA64-A3DF-48D9-BA92-F2EF866A3419}" type="datetime1">
              <a:rPr lang="en-US" smtClean="0"/>
              <a:t>2/5/2013</a:t>
            </a:fld>
            <a:endParaRPr lang="en-US"/>
          </a:p>
        </p:txBody>
      </p:sp>
      <p:sp>
        <p:nvSpPr>
          <p:cNvPr id="8" name="Footer Placeholder 7"/>
          <p:cNvSpPr>
            <a:spLocks noGrp="1"/>
          </p:cNvSpPr>
          <p:nvPr>
            <p:ph type="ftr" sz="quarter" idx="11"/>
          </p:nvPr>
        </p:nvSpPr>
        <p:spPr/>
        <p:txBody>
          <a:bodyPr/>
          <a:lstStyle/>
          <a:p>
            <a:r>
              <a:rPr lang="en-US" smtClean="0"/>
              <a:t>STTR AF13-AT08 Storyboard</a:t>
            </a:r>
            <a:endParaRPr lang="en-US"/>
          </a:p>
        </p:txBody>
      </p:sp>
      <p:sp>
        <p:nvSpPr>
          <p:cNvPr id="9" name="Slide Number Placeholder 8"/>
          <p:cNvSpPr>
            <a:spLocks noGrp="1"/>
          </p:cNvSpPr>
          <p:nvPr>
            <p:ph type="sldNum" sz="quarter" idx="12"/>
          </p:nvPr>
        </p:nvSpPr>
        <p:spPr/>
        <p:txBody>
          <a:bodyPr/>
          <a:lstStyle/>
          <a:p>
            <a:fld id="{61793996-2A25-4CAE-9F26-AD44D986CDD6}" type="slidenum">
              <a:rPr lang="en-US" smtClean="0"/>
              <a:t>‹#›</a:t>
            </a:fld>
            <a:endParaRPr lang="en-US"/>
          </a:p>
        </p:txBody>
      </p:sp>
    </p:spTree>
    <p:extLst>
      <p:ext uri="{BB962C8B-B14F-4D97-AF65-F5344CB8AC3E}">
        <p14:creationId xmlns:p14="http://schemas.microsoft.com/office/powerpoint/2010/main" val="2958278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21E0CD-C46D-469A-873F-FBC35F92804C}" type="datetime1">
              <a:rPr lang="en-US" smtClean="0"/>
              <a:t>2/5/2013</a:t>
            </a:fld>
            <a:endParaRPr lang="en-US"/>
          </a:p>
        </p:txBody>
      </p:sp>
      <p:sp>
        <p:nvSpPr>
          <p:cNvPr id="4" name="Footer Placeholder 3"/>
          <p:cNvSpPr>
            <a:spLocks noGrp="1"/>
          </p:cNvSpPr>
          <p:nvPr>
            <p:ph type="ftr" sz="quarter" idx="11"/>
          </p:nvPr>
        </p:nvSpPr>
        <p:spPr/>
        <p:txBody>
          <a:bodyPr/>
          <a:lstStyle/>
          <a:p>
            <a:r>
              <a:rPr lang="en-US" smtClean="0"/>
              <a:t>STTR AF13-AT08 Storyboard</a:t>
            </a:r>
            <a:endParaRPr lang="en-US"/>
          </a:p>
        </p:txBody>
      </p:sp>
      <p:sp>
        <p:nvSpPr>
          <p:cNvPr id="5" name="Slide Number Placeholder 4"/>
          <p:cNvSpPr>
            <a:spLocks noGrp="1"/>
          </p:cNvSpPr>
          <p:nvPr>
            <p:ph type="sldNum" sz="quarter" idx="12"/>
          </p:nvPr>
        </p:nvSpPr>
        <p:spPr/>
        <p:txBody>
          <a:bodyPr/>
          <a:lstStyle/>
          <a:p>
            <a:fld id="{61793996-2A25-4CAE-9F26-AD44D986CDD6}" type="slidenum">
              <a:rPr lang="en-US" smtClean="0"/>
              <a:t>‹#›</a:t>
            </a:fld>
            <a:endParaRPr lang="en-US"/>
          </a:p>
        </p:txBody>
      </p:sp>
    </p:spTree>
    <p:extLst>
      <p:ext uri="{BB962C8B-B14F-4D97-AF65-F5344CB8AC3E}">
        <p14:creationId xmlns:p14="http://schemas.microsoft.com/office/powerpoint/2010/main" val="163531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3AF254-7D79-458C-A5F6-AFB33ADC18AA}" type="datetime1">
              <a:rPr lang="en-US" smtClean="0"/>
              <a:t>2/5/2013</a:t>
            </a:fld>
            <a:endParaRPr lang="en-US"/>
          </a:p>
        </p:txBody>
      </p:sp>
      <p:sp>
        <p:nvSpPr>
          <p:cNvPr id="3" name="Footer Placeholder 2"/>
          <p:cNvSpPr>
            <a:spLocks noGrp="1"/>
          </p:cNvSpPr>
          <p:nvPr>
            <p:ph type="ftr" sz="quarter" idx="11"/>
          </p:nvPr>
        </p:nvSpPr>
        <p:spPr/>
        <p:txBody>
          <a:bodyPr/>
          <a:lstStyle/>
          <a:p>
            <a:r>
              <a:rPr lang="en-US" smtClean="0"/>
              <a:t>STTR AF13-AT08 Storyboard</a:t>
            </a:r>
            <a:endParaRPr lang="en-US"/>
          </a:p>
        </p:txBody>
      </p:sp>
      <p:sp>
        <p:nvSpPr>
          <p:cNvPr id="4" name="Slide Number Placeholder 3"/>
          <p:cNvSpPr>
            <a:spLocks noGrp="1"/>
          </p:cNvSpPr>
          <p:nvPr>
            <p:ph type="sldNum" sz="quarter" idx="12"/>
          </p:nvPr>
        </p:nvSpPr>
        <p:spPr/>
        <p:txBody>
          <a:bodyPr/>
          <a:lstStyle/>
          <a:p>
            <a:fld id="{61793996-2A25-4CAE-9F26-AD44D986CDD6}" type="slidenum">
              <a:rPr lang="en-US" smtClean="0"/>
              <a:t>‹#›</a:t>
            </a:fld>
            <a:endParaRPr lang="en-US"/>
          </a:p>
        </p:txBody>
      </p:sp>
    </p:spTree>
    <p:extLst>
      <p:ext uri="{BB962C8B-B14F-4D97-AF65-F5344CB8AC3E}">
        <p14:creationId xmlns:p14="http://schemas.microsoft.com/office/powerpoint/2010/main" val="2954350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CF12DE-8377-4313-A9ED-C605A2885C5B}" type="datetime1">
              <a:rPr lang="en-US" smtClean="0"/>
              <a:t>2/5/2013</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
        <p:nvSpPr>
          <p:cNvPr id="7" name="Slide Number Placeholder 6"/>
          <p:cNvSpPr>
            <a:spLocks noGrp="1"/>
          </p:cNvSpPr>
          <p:nvPr>
            <p:ph type="sldNum" sz="quarter" idx="12"/>
          </p:nvPr>
        </p:nvSpPr>
        <p:spPr/>
        <p:txBody>
          <a:bodyPr/>
          <a:lstStyle/>
          <a:p>
            <a:fld id="{61793996-2A25-4CAE-9F26-AD44D986CDD6}" type="slidenum">
              <a:rPr lang="en-US" smtClean="0"/>
              <a:t>‹#›</a:t>
            </a:fld>
            <a:endParaRPr lang="en-US"/>
          </a:p>
        </p:txBody>
      </p:sp>
    </p:spTree>
    <p:extLst>
      <p:ext uri="{BB962C8B-B14F-4D97-AF65-F5344CB8AC3E}">
        <p14:creationId xmlns:p14="http://schemas.microsoft.com/office/powerpoint/2010/main" val="2059297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3D974-2184-423C-A381-2BFEAA3D4239}" type="datetime1">
              <a:rPr lang="en-US" smtClean="0"/>
              <a:t>2/5/2013</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
        <p:nvSpPr>
          <p:cNvPr id="7" name="Slide Number Placeholder 6"/>
          <p:cNvSpPr>
            <a:spLocks noGrp="1"/>
          </p:cNvSpPr>
          <p:nvPr>
            <p:ph type="sldNum" sz="quarter" idx="12"/>
          </p:nvPr>
        </p:nvSpPr>
        <p:spPr/>
        <p:txBody>
          <a:bodyPr/>
          <a:lstStyle/>
          <a:p>
            <a:fld id="{61793996-2A25-4CAE-9F26-AD44D986CDD6}" type="slidenum">
              <a:rPr lang="en-US" smtClean="0"/>
              <a:t>‹#›</a:t>
            </a:fld>
            <a:endParaRPr lang="en-US"/>
          </a:p>
        </p:txBody>
      </p:sp>
    </p:spTree>
    <p:extLst>
      <p:ext uri="{BB962C8B-B14F-4D97-AF65-F5344CB8AC3E}">
        <p14:creationId xmlns:p14="http://schemas.microsoft.com/office/powerpoint/2010/main" val="738023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A54CA-42BF-4B1E-86CA-74377B426ED0}" type="datetime1">
              <a:rPr lang="en-US" smtClean="0"/>
              <a:t>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STTR AF13-AT08 Storyboard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93996-2A25-4CAE-9F26-AD44D986CDD6}" type="slidenum">
              <a:rPr lang="en-US" smtClean="0"/>
              <a:t>‹#›</a:t>
            </a:fld>
            <a:endParaRPr lang="en-US"/>
          </a:p>
        </p:txBody>
      </p:sp>
    </p:spTree>
    <p:extLst>
      <p:ext uri="{BB962C8B-B14F-4D97-AF65-F5344CB8AC3E}">
        <p14:creationId xmlns:p14="http://schemas.microsoft.com/office/powerpoint/2010/main" val="2604543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Secure Efficient Cross-domain Protocols</a:t>
            </a:r>
          </a:p>
        </p:txBody>
      </p:sp>
      <p:sp>
        <p:nvSpPr>
          <p:cNvPr id="3" name="Subtitle 2"/>
          <p:cNvSpPr>
            <a:spLocks noGrp="1"/>
          </p:cNvSpPr>
          <p:nvPr>
            <p:ph type="subTitle" idx="1"/>
          </p:nvPr>
        </p:nvSpPr>
        <p:spPr/>
        <p:txBody>
          <a:bodyPr/>
          <a:lstStyle/>
          <a:p>
            <a:r>
              <a:rPr lang="en-US" dirty="0" smtClean="0"/>
              <a:t>AF13-AT08</a:t>
            </a:r>
            <a:endParaRPr lang="en-US" dirty="0"/>
          </a:p>
        </p:txBody>
      </p:sp>
    </p:spTree>
    <p:extLst>
      <p:ext uri="{BB962C8B-B14F-4D97-AF65-F5344CB8AC3E}">
        <p14:creationId xmlns:p14="http://schemas.microsoft.com/office/powerpoint/2010/main" val="2771372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I Technical Objectives (cont.)</a:t>
            </a:r>
          </a:p>
        </p:txBody>
      </p:sp>
      <p:sp>
        <p:nvSpPr>
          <p:cNvPr id="3" name="Content Placeholder 2"/>
          <p:cNvSpPr>
            <a:spLocks noGrp="1"/>
          </p:cNvSpPr>
          <p:nvPr>
            <p:ph idx="1"/>
          </p:nvPr>
        </p:nvSpPr>
        <p:spPr/>
        <p:txBody>
          <a:bodyPr>
            <a:normAutofit fontScale="55000" lnSpcReduction="20000"/>
          </a:bodyPr>
          <a:lstStyle/>
          <a:p>
            <a:r>
              <a:rPr lang="en-US" dirty="0"/>
              <a:t>This solicitation seeks two kinds of developments:</a:t>
            </a:r>
          </a:p>
          <a:p>
            <a:pPr marL="971550" lvl="1" indent="-514350">
              <a:buFont typeface="+mj-lt"/>
              <a:buAutoNum type="arabicPeriod"/>
            </a:pPr>
            <a:r>
              <a:rPr lang="en-US" dirty="0" smtClean="0"/>
              <a:t>Protocols </a:t>
            </a:r>
            <a:r>
              <a:rPr lang="en-US" dirty="0"/>
              <a:t>or classes of protocols of practical interest to the Air Force that can be securely operated between security domains, and/or</a:t>
            </a:r>
          </a:p>
          <a:p>
            <a:pPr marL="971550" lvl="1" indent="-514350">
              <a:buFont typeface="+mj-lt"/>
              <a:buAutoNum type="arabicPeriod"/>
            </a:pPr>
            <a:r>
              <a:rPr lang="en-US" dirty="0" smtClean="0"/>
              <a:t>Practical </a:t>
            </a:r>
            <a:r>
              <a:rPr lang="en-US" dirty="0"/>
              <a:t>means for determining that instances and implementations of such cross domain protocols are secure and correct</a:t>
            </a:r>
            <a:r>
              <a:rPr lang="en-US" dirty="0" smtClean="0"/>
              <a:t>.</a:t>
            </a:r>
            <a:endParaRPr lang="en-US" dirty="0"/>
          </a:p>
          <a:p>
            <a:r>
              <a:rPr lang="en-US" dirty="0"/>
              <a:t>The two main parts of the application should run without special privileges in their domains.  </a:t>
            </a:r>
            <a:endParaRPr lang="en-US" dirty="0" smtClean="0"/>
          </a:p>
          <a:p>
            <a:pPr lvl="1"/>
            <a:r>
              <a:rPr lang="en-US" dirty="0" smtClean="0"/>
              <a:t>However</a:t>
            </a:r>
            <a:r>
              <a:rPr lang="en-US" dirty="0"/>
              <a:t>, the module that interprets the protocol within the guard is highly privileged, and therefore the highest degree of trust in its correctness and security is of key importance.  </a:t>
            </a:r>
            <a:endParaRPr lang="en-US" dirty="0" smtClean="0"/>
          </a:p>
          <a:p>
            <a:pPr lvl="1"/>
            <a:r>
              <a:rPr lang="en-US" dirty="0" smtClean="0"/>
              <a:t>This </a:t>
            </a:r>
            <a:r>
              <a:rPr lang="en-US" dirty="0"/>
              <a:t>component of the system must either be very simple so that manual inspection is feasible, or there must be some other means or strategy for ensuring correctness</a:t>
            </a:r>
            <a:r>
              <a:rPr lang="en-US" dirty="0" smtClean="0"/>
              <a:t>.</a:t>
            </a:r>
            <a:endParaRPr lang="en-US" dirty="0"/>
          </a:p>
          <a:p>
            <a:r>
              <a:rPr lang="en-US" dirty="0"/>
              <a:t>Assume that the straightforward operation of the distributed application for its intended purpose is well within the security policy. </a:t>
            </a:r>
            <a:endParaRPr lang="en-US" dirty="0" smtClean="0"/>
          </a:p>
          <a:p>
            <a:r>
              <a:rPr lang="en-US" dirty="0" smtClean="0"/>
              <a:t>This </a:t>
            </a:r>
            <a:r>
              <a:rPr lang="en-US" dirty="0"/>
              <a:t>solicitation focuses on ensuring that the protocol cannot also serve as a conduit for covert communications, or that the bandwidth of such covert channels is limited.</a:t>
            </a:r>
          </a:p>
        </p:txBody>
      </p:sp>
      <p:sp>
        <p:nvSpPr>
          <p:cNvPr id="4" name="Footer Placeholder 3"/>
          <p:cNvSpPr>
            <a:spLocks noGrp="1"/>
          </p:cNvSpPr>
          <p:nvPr>
            <p:ph type="ftr" sz="quarter" idx="11"/>
          </p:nvPr>
        </p:nvSpPr>
        <p:spPr/>
        <p:txBody>
          <a:bodyPr/>
          <a:lstStyle/>
          <a:p>
            <a:r>
              <a:rPr lang="en-US" smtClean="0"/>
              <a:t>STTR AF13-AT08 Storyboard</a:t>
            </a:r>
            <a:endParaRPr lang="en-US"/>
          </a:p>
        </p:txBody>
      </p:sp>
      <p:sp>
        <p:nvSpPr>
          <p:cNvPr id="5" name="Slide Number Placeholder 4"/>
          <p:cNvSpPr>
            <a:spLocks noGrp="1"/>
          </p:cNvSpPr>
          <p:nvPr>
            <p:ph type="sldNum" sz="quarter" idx="12"/>
          </p:nvPr>
        </p:nvSpPr>
        <p:spPr/>
        <p:txBody>
          <a:bodyPr/>
          <a:lstStyle/>
          <a:p>
            <a:fld id="{61793996-2A25-4CAE-9F26-AD44D986CDD6}" type="slidenum">
              <a:rPr lang="en-US" smtClean="0"/>
              <a:t>10</a:t>
            </a:fld>
            <a:endParaRPr lang="en-US"/>
          </a:p>
        </p:txBody>
      </p:sp>
    </p:spTree>
    <p:extLst>
      <p:ext uri="{BB962C8B-B14F-4D97-AF65-F5344CB8AC3E}">
        <p14:creationId xmlns:p14="http://schemas.microsoft.com/office/powerpoint/2010/main" val="964366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I Technical Objectives (cont.)</a:t>
            </a:r>
          </a:p>
        </p:txBody>
      </p:sp>
      <p:sp>
        <p:nvSpPr>
          <p:cNvPr id="3" name="Content Placeholder 2"/>
          <p:cNvSpPr>
            <a:spLocks noGrp="1"/>
          </p:cNvSpPr>
          <p:nvPr>
            <p:ph idx="1"/>
          </p:nvPr>
        </p:nvSpPr>
        <p:spPr/>
        <p:txBody>
          <a:bodyPr>
            <a:normAutofit fontScale="77500" lnSpcReduction="20000"/>
          </a:bodyPr>
          <a:lstStyle/>
          <a:p>
            <a:r>
              <a:rPr lang="en-US" dirty="0"/>
              <a:t>Respondents should describe what kind of protocol their system will support, what sorts of cross-domain applications that protocol will enable, and what the overall usefulness of such applications would be in a cross domain setting. </a:t>
            </a:r>
            <a:endParaRPr lang="en-US" dirty="0" smtClean="0"/>
          </a:p>
          <a:p>
            <a:r>
              <a:rPr lang="en-US" dirty="0" smtClean="0"/>
              <a:t>Respondents </a:t>
            </a:r>
            <a:r>
              <a:rPr lang="en-US" dirty="0"/>
              <a:t>should also indicate why it is at least plausible that their selected class of protocols will be secure in the sense described here. </a:t>
            </a:r>
            <a:endParaRPr lang="en-US" dirty="0" smtClean="0"/>
          </a:p>
          <a:p>
            <a:r>
              <a:rPr lang="en-US" dirty="0" smtClean="0"/>
              <a:t>Of </a:t>
            </a:r>
            <a:r>
              <a:rPr lang="en-US" dirty="0"/>
              <a:t>particular interest will be theoretical advances that enable larger classes of protocols to be handled securely or that enable automated analysis of protocols to ensure that they are secure with mathematical accuracy.</a:t>
            </a:r>
          </a:p>
        </p:txBody>
      </p:sp>
      <p:sp>
        <p:nvSpPr>
          <p:cNvPr id="4" name="Footer Placeholder 3"/>
          <p:cNvSpPr>
            <a:spLocks noGrp="1"/>
          </p:cNvSpPr>
          <p:nvPr>
            <p:ph type="ftr" sz="quarter" idx="11"/>
          </p:nvPr>
        </p:nvSpPr>
        <p:spPr/>
        <p:txBody>
          <a:bodyPr/>
          <a:lstStyle/>
          <a:p>
            <a:r>
              <a:rPr lang="en-US" smtClean="0"/>
              <a:t>STTR AF13-AT08 Storyboard</a:t>
            </a:r>
            <a:endParaRPr lang="en-US"/>
          </a:p>
        </p:txBody>
      </p:sp>
      <p:sp>
        <p:nvSpPr>
          <p:cNvPr id="5" name="Slide Number Placeholder 4"/>
          <p:cNvSpPr>
            <a:spLocks noGrp="1"/>
          </p:cNvSpPr>
          <p:nvPr>
            <p:ph type="sldNum" sz="quarter" idx="12"/>
          </p:nvPr>
        </p:nvSpPr>
        <p:spPr/>
        <p:txBody>
          <a:bodyPr/>
          <a:lstStyle/>
          <a:p>
            <a:fld id="{61793996-2A25-4CAE-9F26-AD44D986CDD6}" type="slidenum">
              <a:rPr lang="en-US" smtClean="0"/>
              <a:t>11</a:t>
            </a:fld>
            <a:endParaRPr lang="en-US"/>
          </a:p>
        </p:txBody>
      </p:sp>
    </p:spTree>
    <p:extLst>
      <p:ext uri="{BB962C8B-B14F-4D97-AF65-F5344CB8AC3E}">
        <p14:creationId xmlns:p14="http://schemas.microsoft.com/office/powerpoint/2010/main" val="4207886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I Technical Objectives (cont.)</a:t>
            </a:r>
          </a:p>
        </p:txBody>
      </p:sp>
      <p:sp>
        <p:nvSpPr>
          <p:cNvPr id="3" name="Content Placeholder 2"/>
          <p:cNvSpPr>
            <a:spLocks noGrp="1"/>
          </p:cNvSpPr>
          <p:nvPr>
            <p:ph idx="1"/>
          </p:nvPr>
        </p:nvSpPr>
        <p:spPr/>
        <p:txBody>
          <a:bodyPr/>
          <a:lstStyle/>
          <a:p>
            <a:r>
              <a:rPr lang="en-US" dirty="0"/>
              <a:t>High-level architecture graphic – TBD</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STTR AF13-AT08 Storyboard</a:t>
            </a:r>
            <a:endParaRPr lang="en-US"/>
          </a:p>
        </p:txBody>
      </p:sp>
      <p:sp>
        <p:nvSpPr>
          <p:cNvPr id="5" name="Slide Number Placeholder 4"/>
          <p:cNvSpPr>
            <a:spLocks noGrp="1"/>
          </p:cNvSpPr>
          <p:nvPr>
            <p:ph type="sldNum" sz="quarter" idx="12"/>
          </p:nvPr>
        </p:nvSpPr>
        <p:spPr/>
        <p:txBody>
          <a:bodyPr/>
          <a:lstStyle/>
          <a:p>
            <a:fld id="{61793996-2A25-4CAE-9F26-AD44D986CDD6}" type="slidenum">
              <a:rPr lang="en-US" smtClean="0"/>
              <a:t>12</a:t>
            </a:fld>
            <a:endParaRPr lang="en-US"/>
          </a:p>
        </p:txBody>
      </p:sp>
    </p:spTree>
    <p:extLst>
      <p:ext uri="{BB962C8B-B14F-4D97-AF65-F5344CB8AC3E}">
        <p14:creationId xmlns:p14="http://schemas.microsoft.com/office/powerpoint/2010/main" val="1668785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Phase I Statement of Work (including Subcontractors’ Efforts)</a:t>
            </a:r>
            <a:endParaRPr lang="en-US" dirty="0"/>
          </a:p>
        </p:txBody>
      </p:sp>
      <p:sp>
        <p:nvSpPr>
          <p:cNvPr id="3" name="Content Placeholder 2"/>
          <p:cNvSpPr>
            <a:spLocks noGrp="1"/>
          </p:cNvSpPr>
          <p:nvPr>
            <p:ph idx="1"/>
          </p:nvPr>
        </p:nvSpPr>
        <p:spPr/>
        <p:txBody>
          <a:bodyPr>
            <a:normAutofit fontScale="85000" lnSpcReduction="10000"/>
          </a:bodyPr>
          <a:lstStyle/>
          <a:p>
            <a:r>
              <a:rPr lang="en-US" i="1" dirty="0" smtClean="0">
                <a:solidFill>
                  <a:srgbClr val="0070C0"/>
                </a:solidFill>
              </a:rPr>
              <a:t>Provide an explicit, detailed description of the Phase I approach.</a:t>
            </a:r>
          </a:p>
          <a:p>
            <a:r>
              <a:rPr lang="en-US" i="1" dirty="0" smtClean="0">
                <a:solidFill>
                  <a:srgbClr val="0070C0"/>
                </a:solidFill>
              </a:rPr>
              <a:t>The SOW should indicate what tasks are planned, how and where the work will be conducted, a schedule of major events, and the final product(s) to be delivered.</a:t>
            </a:r>
          </a:p>
          <a:p>
            <a:r>
              <a:rPr lang="en-US" i="1" dirty="0" smtClean="0">
                <a:solidFill>
                  <a:srgbClr val="0070C0"/>
                </a:solidFill>
              </a:rPr>
              <a:t>The Phase I effort should attempt to determine the technical feasibility of the proposed concept.</a:t>
            </a:r>
          </a:p>
          <a:p>
            <a:r>
              <a:rPr lang="en-US" i="1" dirty="0" smtClean="0">
                <a:solidFill>
                  <a:srgbClr val="0070C0"/>
                </a:solidFill>
              </a:rPr>
              <a:t>The methods planned to achieve each objective or task should be discussed explicitly and in detail.</a:t>
            </a:r>
          </a:p>
          <a:p>
            <a:r>
              <a:rPr lang="en-US" i="1" dirty="0" smtClean="0">
                <a:solidFill>
                  <a:srgbClr val="0070C0"/>
                </a:solidFill>
              </a:rPr>
              <a:t>This section should be a substantial portion of the Technical Volume section</a:t>
            </a:r>
            <a:r>
              <a:rPr lang="en-US" i="1" dirty="0" smtClean="0">
                <a:solidFill>
                  <a:srgbClr val="0070C0"/>
                </a:solidFill>
              </a:rPr>
              <a:t>.</a:t>
            </a:r>
            <a:endParaRPr lang="en-US" i="1" dirty="0" smtClean="0">
              <a:solidFill>
                <a:srgbClr val="0070C0"/>
              </a:solidFill>
            </a:endParaRPr>
          </a:p>
        </p:txBody>
      </p:sp>
      <p:sp>
        <p:nvSpPr>
          <p:cNvPr id="4" name="Slide Number Placeholder 3"/>
          <p:cNvSpPr>
            <a:spLocks noGrp="1"/>
          </p:cNvSpPr>
          <p:nvPr>
            <p:ph type="sldNum" sz="quarter" idx="12"/>
          </p:nvPr>
        </p:nvSpPr>
        <p:spPr/>
        <p:txBody>
          <a:bodyPr/>
          <a:lstStyle/>
          <a:p>
            <a:fld id="{61793996-2A25-4CAE-9F26-AD44D986CDD6}" type="slidenum">
              <a:rPr lang="en-US" smtClean="0"/>
              <a:t>13</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Tree>
    <p:extLst>
      <p:ext uri="{BB962C8B-B14F-4D97-AF65-F5344CB8AC3E}">
        <p14:creationId xmlns:p14="http://schemas.microsoft.com/office/powerpoint/2010/main" val="3585131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I Statement of Work </a:t>
            </a:r>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Phase I requirements:</a:t>
            </a:r>
          </a:p>
          <a:p>
            <a:r>
              <a:rPr lang="en-US" dirty="0" smtClean="0"/>
              <a:t>Define </a:t>
            </a:r>
            <a:r>
              <a:rPr lang="en-US" dirty="0"/>
              <a:t>class of protocols operating across domain boundary with strategy for protecting protocol as it passes through a guard. </a:t>
            </a:r>
            <a:endParaRPr lang="en-US" dirty="0" smtClean="0"/>
          </a:p>
          <a:p>
            <a:r>
              <a:rPr lang="en-US" dirty="0" smtClean="0"/>
              <a:t>Provide </a:t>
            </a:r>
            <a:r>
              <a:rPr lang="en-US" dirty="0"/>
              <a:t>security argument/analysis that shows a bandwidth limit on covert channel that could be supported by this protocol. </a:t>
            </a:r>
            <a:endParaRPr lang="en-US" dirty="0" smtClean="0"/>
          </a:p>
          <a:p>
            <a:r>
              <a:rPr lang="en-US" dirty="0" smtClean="0"/>
              <a:t>Alternatively</a:t>
            </a:r>
            <a:r>
              <a:rPr lang="en-US" dirty="0"/>
              <a:t>, determine if selected member </a:t>
            </a:r>
            <a:r>
              <a:rPr lang="en-US" dirty="0" smtClean="0"/>
              <a:t>of protocols </a:t>
            </a:r>
            <a:r>
              <a:rPr lang="en-US" dirty="0"/>
              <a:t>class has limited/0 covert channel capacity. </a:t>
            </a:r>
            <a:endParaRPr lang="en-US" dirty="0" smtClean="0"/>
          </a:p>
          <a:p>
            <a:r>
              <a:rPr lang="en-US" dirty="0" smtClean="0"/>
              <a:t>Prove </a:t>
            </a:r>
            <a:r>
              <a:rPr lang="en-US" dirty="0"/>
              <a:t>class of such protocols is nonempty.</a:t>
            </a:r>
          </a:p>
        </p:txBody>
      </p:sp>
      <p:sp>
        <p:nvSpPr>
          <p:cNvPr id="4" name="Footer Placeholder 3"/>
          <p:cNvSpPr>
            <a:spLocks noGrp="1"/>
          </p:cNvSpPr>
          <p:nvPr>
            <p:ph type="ftr" sz="quarter" idx="11"/>
          </p:nvPr>
        </p:nvSpPr>
        <p:spPr/>
        <p:txBody>
          <a:bodyPr/>
          <a:lstStyle/>
          <a:p>
            <a:r>
              <a:rPr lang="en-US" smtClean="0"/>
              <a:t>STTR AF13-AT08 Storyboard</a:t>
            </a:r>
            <a:endParaRPr lang="en-US"/>
          </a:p>
        </p:txBody>
      </p:sp>
      <p:sp>
        <p:nvSpPr>
          <p:cNvPr id="5" name="Slide Number Placeholder 4"/>
          <p:cNvSpPr>
            <a:spLocks noGrp="1"/>
          </p:cNvSpPr>
          <p:nvPr>
            <p:ph type="sldNum" sz="quarter" idx="12"/>
          </p:nvPr>
        </p:nvSpPr>
        <p:spPr/>
        <p:txBody>
          <a:bodyPr/>
          <a:lstStyle/>
          <a:p>
            <a:fld id="{61793996-2A25-4CAE-9F26-AD44D986CDD6}" type="slidenum">
              <a:rPr lang="en-US" smtClean="0"/>
              <a:t>14</a:t>
            </a:fld>
            <a:endParaRPr lang="en-US"/>
          </a:p>
        </p:txBody>
      </p:sp>
    </p:spTree>
    <p:extLst>
      <p:ext uri="{BB962C8B-B14F-4D97-AF65-F5344CB8AC3E}">
        <p14:creationId xmlns:p14="http://schemas.microsoft.com/office/powerpoint/2010/main" val="1812660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I Statement of Work (cont.)</a:t>
            </a:r>
          </a:p>
        </p:txBody>
      </p:sp>
      <p:sp>
        <p:nvSpPr>
          <p:cNvPr id="3" name="Content Placeholder 2"/>
          <p:cNvSpPr>
            <a:spLocks noGrp="1"/>
          </p:cNvSpPr>
          <p:nvPr>
            <p:ph idx="1"/>
          </p:nvPr>
        </p:nvSpPr>
        <p:spPr/>
        <p:txBody>
          <a:bodyPr/>
          <a:lstStyle/>
          <a:p>
            <a:r>
              <a:rPr lang="en-US" dirty="0"/>
              <a:t>Phase I period of performance is typically nine (9) months, not to exceed $150,000.</a:t>
            </a:r>
          </a:p>
          <a:p>
            <a:r>
              <a:rPr lang="en-US" dirty="0" smtClean="0"/>
              <a:t>Gantt chart – TBD.</a:t>
            </a:r>
          </a:p>
          <a:p>
            <a:r>
              <a:rPr lang="en-US" dirty="0" smtClean="0"/>
              <a:t>Supporting technical graphics – TBD.</a:t>
            </a:r>
            <a:endParaRPr lang="en-US" dirty="0"/>
          </a:p>
        </p:txBody>
      </p:sp>
      <p:sp>
        <p:nvSpPr>
          <p:cNvPr id="4" name="Footer Placeholder 3"/>
          <p:cNvSpPr>
            <a:spLocks noGrp="1"/>
          </p:cNvSpPr>
          <p:nvPr>
            <p:ph type="ftr" sz="quarter" idx="11"/>
          </p:nvPr>
        </p:nvSpPr>
        <p:spPr/>
        <p:txBody>
          <a:bodyPr/>
          <a:lstStyle/>
          <a:p>
            <a:r>
              <a:rPr lang="en-US" dirty="0" smtClean="0"/>
              <a:t>STTR </a:t>
            </a:r>
            <a:r>
              <a:rPr lang="en-US" dirty="0" smtClean="0"/>
              <a:t>AF13-AT08 </a:t>
            </a:r>
            <a:r>
              <a:rPr lang="en-US" dirty="0" smtClean="0"/>
              <a:t>Storyboard</a:t>
            </a:r>
            <a:endParaRPr lang="en-US" dirty="0"/>
          </a:p>
        </p:txBody>
      </p:sp>
      <p:sp>
        <p:nvSpPr>
          <p:cNvPr id="5" name="Slide Number Placeholder 4"/>
          <p:cNvSpPr>
            <a:spLocks noGrp="1"/>
          </p:cNvSpPr>
          <p:nvPr>
            <p:ph type="sldNum" sz="quarter" idx="12"/>
          </p:nvPr>
        </p:nvSpPr>
        <p:spPr/>
        <p:txBody>
          <a:bodyPr/>
          <a:lstStyle/>
          <a:p>
            <a:fld id="{61793996-2A25-4CAE-9F26-AD44D986CDD6}" type="slidenum">
              <a:rPr lang="en-US" smtClean="0"/>
              <a:t>15</a:t>
            </a:fld>
            <a:endParaRPr lang="en-US"/>
          </a:p>
        </p:txBody>
      </p:sp>
    </p:spTree>
    <p:extLst>
      <p:ext uri="{BB962C8B-B14F-4D97-AF65-F5344CB8AC3E}">
        <p14:creationId xmlns:p14="http://schemas.microsoft.com/office/powerpoint/2010/main" val="3080656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fontScale="70000" lnSpcReduction="20000"/>
          </a:bodyPr>
          <a:lstStyle/>
          <a:p>
            <a:r>
              <a:rPr lang="en-US" i="1" dirty="0" smtClean="0">
                <a:solidFill>
                  <a:srgbClr val="0070C0"/>
                </a:solidFill>
              </a:rPr>
              <a:t>Describe significant activities directly related to the proposed effort, including any conducted by the principal investigator, the proposing firm, consultants, or others.  </a:t>
            </a:r>
          </a:p>
          <a:p>
            <a:r>
              <a:rPr lang="en-US" i="1" dirty="0" smtClean="0">
                <a:solidFill>
                  <a:srgbClr val="0070C0"/>
                </a:solidFill>
              </a:rPr>
              <a:t>Describe how these activities interface with the proposed project and discuss any planned coordination with outside sources.  </a:t>
            </a:r>
          </a:p>
          <a:p>
            <a:r>
              <a:rPr lang="en-US" i="1" dirty="0" smtClean="0">
                <a:solidFill>
                  <a:srgbClr val="0070C0"/>
                </a:solidFill>
              </a:rPr>
              <a:t>The technical volume must persuade reviewers of the proposer's awareness of the state-of-the-art in the specific topic.  </a:t>
            </a:r>
          </a:p>
          <a:p>
            <a:r>
              <a:rPr lang="en-US" i="1" dirty="0" smtClean="0">
                <a:solidFill>
                  <a:srgbClr val="0070C0"/>
                </a:solidFill>
              </a:rPr>
              <a:t>Describe previous work not directly related to the proposed effort but similar.  </a:t>
            </a:r>
          </a:p>
          <a:p>
            <a:r>
              <a:rPr lang="en-US" i="1" dirty="0" smtClean="0">
                <a:solidFill>
                  <a:srgbClr val="0070C0"/>
                </a:solidFill>
              </a:rPr>
              <a:t>Provide the following: (1) short description, (2) client for which work was performed (including individual to be contacted and phone number), and (3) date of completion.</a:t>
            </a:r>
          </a:p>
          <a:p>
            <a:r>
              <a:rPr lang="en-US" dirty="0" smtClean="0"/>
              <a:t>TBD.</a:t>
            </a:r>
            <a:endParaRPr lang="en-US" dirty="0"/>
          </a:p>
        </p:txBody>
      </p:sp>
      <p:sp>
        <p:nvSpPr>
          <p:cNvPr id="4" name="Slide Number Placeholder 3"/>
          <p:cNvSpPr>
            <a:spLocks noGrp="1"/>
          </p:cNvSpPr>
          <p:nvPr>
            <p:ph type="sldNum" sz="quarter" idx="12"/>
          </p:nvPr>
        </p:nvSpPr>
        <p:spPr/>
        <p:txBody>
          <a:bodyPr/>
          <a:lstStyle/>
          <a:p>
            <a:fld id="{61793996-2A25-4CAE-9F26-AD44D986CDD6}" type="slidenum">
              <a:rPr lang="en-US" smtClean="0"/>
              <a:t>16</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Tree>
    <p:extLst>
      <p:ext uri="{BB962C8B-B14F-4D97-AF65-F5344CB8AC3E}">
        <p14:creationId xmlns:p14="http://schemas.microsoft.com/office/powerpoint/2010/main" val="439945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 with Future Research or Research and Development</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lphaLcParenR"/>
            </a:pPr>
            <a:r>
              <a:rPr lang="en-US" i="1" dirty="0" smtClean="0">
                <a:solidFill>
                  <a:srgbClr val="0070C0"/>
                </a:solidFill>
              </a:rPr>
              <a:t>State the anticipated results of the proposed approach if the project is successful.</a:t>
            </a:r>
          </a:p>
          <a:p>
            <a:pPr marL="514350" indent="-514350">
              <a:buFont typeface="+mj-lt"/>
              <a:buAutoNum type="alphaLcParenR"/>
            </a:pPr>
            <a:r>
              <a:rPr lang="en-US" i="1" dirty="0" smtClean="0">
                <a:solidFill>
                  <a:srgbClr val="0070C0"/>
                </a:solidFill>
              </a:rPr>
              <a:t>Discuss the significance of the Phase I effort in providing a foundation for Phase II research or research and development effort.</a:t>
            </a:r>
          </a:p>
          <a:p>
            <a:pPr marL="514350" indent="-514350">
              <a:buFont typeface="+mj-lt"/>
              <a:buAutoNum type="alphaLcParenR"/>
            </a:pPr>
            <a:r>
              <a:rPr lang="en-US" i="1" dirty="0" smtClean="0">
                <a:solidFill>
                  <a:srgbClr val="0070C0"/>
                </a:solidFill>
              </a:rPr>
              <a:t>Identify the applicable clearances, certifications and approvals required to conduct Phase II testing and outline the plan for ensuring timely completion of said authorizations in support of Phase II research or research and development effort.</a:t>
            </a:r>
          </a:p>
          <a:p>
            <a:r>
              <a:rPr lang="en-US" dirty="0" smtClean="0"/>
              <a:t>TBD.</a:t>
            </a:r>
            <a:endParaRPr lang="en-US" dirty="0"/>
          </a:p>
        </p:txBody>
      </p:sp>
      <p:sp>
        <p:nvSpPr>
          <p:cNvPr id="4" name="Slide Number Placeholder 3"/>
          <p:cNvSpPr>
            <a:spLocks noGrp="1"/>
          </p:cNvSpPr>
          <p:nvPr>
            <p:ph type="sldNum" sz="quarter" idx="12"/>
          </p:nvPr>
        </p:nvSpPr>
        <p:spPr/>
        <p:txBody>
          <a:bodyPr/>
          <a:lstStyle/>
          <a:p>
            <a:fld id="{61793996-2A25-4CAE-9F26-AD44D986CDD6}" type="slidenum">
              <a:rPr lang="en-US" smtClean="0"/>
              <a:t>17</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Tree>
    <p:extLst>
      <p:ext uri="{BB962C8B-B14F-4D97-AF65-F5344CB8AC3E}">
        <p14:creationId xmlns:p14="http://schemas.microsoft.com/office/powerpoint/2010/main" val="588761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Commercialization Strategy</a:t>
            </a:r>
            <a:endParaRPr lang="en-US" dirty="0"/>
          </a:p>
        </p:txBody>
      </p:sp>
      <p:sp>
        <p:nvSpPr>
          <p:cNvPr id="3" name="Content Placeholder 2"/>
          <p:cNvSpPr>
            <a:spLocks noGrp="1"/>
          </p:cNvSpPr>
          <p:nvPr>
            <p:ph idx="1"/>
          </p:nvPr>
        </p:nvSpPr>
        <p:spPr/>
        <p:txBody>
          <a:bodyPr>
            <a:normAutofit fontScale="85000" lnSpcReduction="10000"/>
          </a:bodyPr>
          <a:lstStyle/>
          <a:p>
            <a:r>
              <a:rPr lang="en-US" i="1" dirty="0" smtClean="0">
                <a:solidFill>
                  <a:srgbClr val="0070C0"/>
                </a:solidFill>
              </a:rPr>
              <a:t>Describe in approximately one page your company's strategy for commercializing this technology in </a:t>
            </a:r>
            <a:r>
              <a:rPr lang="en-US" i="1" dirty="0" err="1" smtClean="0">
                <a:solidFill>
                  <a:srgbClr val="0070C0"/>
                </a:solidFill>
              </a:rPr>
              <a:t>DoD</a:t>
            </a:r>
            <a:r>
              <a:rPr lang="en-US" i="1" dirty="0" smtClean="0">
                <a:solidFill>
                  <a:srgbClr val="0070C0"/>
                </a:solidFill>
              </a:rPr>
              <a:t>, other Federal Agencies, and/or private sector markets.</a:t>
            </a:r>
          </a:p>
          <a:p>
            <a:r>
              <a:rPr lang="en-US" i="1" dirty="0" smtClean="0">
                <a:solidFill>
                  <a:srgbClr val="0070C0"/>
                </a:solidFill>
              </a:rPr>
              <a:t>Provide specific information on the market need the technology will address and the size of the market.</a:t>
            </a:r>
          </a:p>
          <a:p>
            <a:r>
              <a:rPr lang="en-US" i="1" dirty="0" smtClean="0">
                <a:solidFill>
                  <a:srgbClr val="0070C0"/>
                </a:solidFill>
              </a:rPr>
              <a:t>Also include a schedule showing the quantitative commercialization results from this STTR project that your company expects to achieve.</a:t>
            </a:r>
          </a:p>
          <a:p>
            <a:r>
              <a:rPr lang="en-US" i="1" dirty="0" smtClean="0">
                <a:solidFill>
                  <a:srgbClr val="0070C0"/>
                </a:solidFill>
              </a:rPr>
              <a:t>The Commercialization Readiness Program has been extended to STTR.</a:t>
            </a:r>
          </a:p>
          <a:p>
            <a:r>
              <a:rPr lang="en-US" dirty="0" smtClean="0"/>
              <a:t>TBD.</a:t>
            </a:r>
            <a:endParaRPr lang="en-US" dirty="0"/>
          </a:p>
        </p:txBody>
      </p:sp>
      <p:sp>
        <p:nvSpPr>
          <p:cNvPr id="4" name="Slide Number Placeholder 3"/>
          <p:cNvSpPr>
            <a:spLocks noGrp="1"/>
          </p:cNvSpPr>
          <p:nvPr>
            <p:ph type="sldNum" sz="quarter" idx="12"/>
          </p:nvPr>
        </p:nvSpPr>
        <p:spPr/>
        <p:txBody>
          <a:bodyPr/>
          <a:lstStyle/>
          <a:p>
            <a:fld id="{61793996-2A25-4CAE-9F26-AD44D986CDD6}" type="slidenum">
              <a:rPr lang="en-US" smtClean="0"/>
              <a:t>18</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Tree>
    <p:extLst>
      <p:ext uri="{BB962C8B-B14F-4D97-AF65-F5344CB8AC3E}">
        <p14:creationId xmlns:p14="http://schemas.microsoft.com/office/powerpoint/2010/main" val="14792420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Personnel</a:t>
            </a:r>
            <a:endParaRPr lang="en-US" dirty="0"/>
          </a:p>
        </p:txBody>
      </p:sp>
      <p:sp>
        <p:nvSpPr>
          <p:cNvPr id="3" name="Content Placeholder 2"/>
          <p:cNvSpPr>
            <a:spLocks noGrp="1"/>
          </p:cNvSpPr>
          <p:nvPr>
            <p:ph idx="1"/>
          </p:nvPr>
        </p:nvSpPr>
        <p:spPr/>
        <p:txBody>
          <a:bodyPr>
            <a:normAutofit lnSpcReduction="10000"/>
          </a:bodyPr>
          <a:lstStyle/>
          <a:p>
            <a:r>
              <a:rPr lang="en-US" i="1" dirty="0" smtClean="0">
                <a:solidFill>
                  <a:srgbClr val="0070C0"/>
                </a:solidFill>
              </a:rPr>
              <a:t>Identify key personnel who will be involved in the Phase I effort including information on directly related education and experience.</a:t>
            </a:r>
          </a:p>
          <a:p>
            <a:r>
              <a:rPr lang="en-US" i="1" dirty="0" smtClean="0">
                <a:solidFill>
                  <a:srgbClr val="0070C0"/>
                </a:solidFill>
              </a:rPr>
              <a:t>A concise technical resume of the principal investigator, including a list of relevant publications (if any), must be included.</a:t>
            </a:r>
          </a:p>
          <a:p>
            <a:r>
              <a:rPr lang="en-US" dirty="0"/>
              <a:t>AHS Engineering Services.</a:t>
            </a:r>
          </a:p>
          <a:p>
            <a:pPr lvl="1"/>
            <a:r>
              <a:rPr lang="en-US" dirty="0"/>
              <a:t>PI: Mark?</a:t>
            </a:r>
          </a:p>
          <a:p>
            <a:pPr lvl="1"/>
            <a:r>
              <a:rPr lang="en-US" dirty="0"/>
              <a:t>Bio and </a:t>
            </a:r>
            <a:r>
              <a:rPr lang="en-US" dirty="0" smtClean="0"/>
              <a:t>resume</a:t>
            </a:r>
            <a:r>
              <a:rPr lang="en-US" dirty="0" smtClean="0"/>
              <a:t>.</a:t>
            </a:r>
            <a:endParaRPr lang="en-US" dirty="0"/>
          </a:p>
        </p:txBody>
      </p:sp>
      <p:sp>
        <p:nvSpPr>
          <p:cNvPr id="4" name="Slide Number Placeholder 3"/>
          <p:cNvSpPr>
            <a:spLocks noGrp="1"/>
          </p:cNvSpPr>
          <p:nvPr>
            <p:ph type="sldNum" sz="quarter" idx="12"/>
          </p:nvPr>
        </p:nvSpPr>
        <p:spPr/>
        <p:txBody>
          <a:bodyPr/>
          <a:lstStyle/>
          <a:p>
            <a:fld id="{61793996-2A25-4CAE-9F26-AD44D986CDD6}" type="slidenum">
              <a:rPr lang="en-US" smtClean="0"/>
              <a:t>19</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Tree>
    <p:extLst>
      <p:ext uri="{BB962C8B-B14F-4D97-AF65-F5344CB8AC3E}">
        <p14:creationId xmlns:p14="http://schemas.microsoft.com/office/powerpoint/2010/main" val="303065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70000" lnSpcReduction="20000"/>
          </a:bodyPr>
          <a:lstStyle/>
          <a:p>
            <a:pPr marL="571500" indent="-571500">
              <a:buFont typeface="+mj-lt"/>
              <a:buAutoNum type="romanUcPeriod"/>
            </a:pPr>
            <a:r>
              <a:rPr lang="en-US" dirty="0" smtClean="0"/>
              <a:t>Identification and Significance of the Problem or Opportunity.</a:t>
            </a:r>
          </a:p>
          <a:p>
            <a:pPr marL="571500" indent="-571500">
              <a:buFont typeface="+mj-lt"/>
              <a:buAutoNum type="romanUcPeriod"/>
            </a:pPr>
            <a:r>
              <a:rPr lang="en-US" dirty="0" smtClean="0"/>
              <a:t>Phase I Technical Objectives.</a:t>
            </a:r>
          </a:p>
          <a:p>
            <a:pPr marL="571500" indent="-571500">
              <a:buFont typeface="+mj-lt"/>
              <a:buAutoNum type="romanUcPeriod"/>
            </a:pPr>
            <a:r>
              <a:rPr lang="en-US" dirty="0" smtClean="0"/>
              <a:t>Phase I Statement of Work (including Subcontractors’ Efforts).</a:t>
            </a:r>
          </a:p>
          <a:p>
            <a:pPr marL="571500" indent="-571500">
              <a:buFont typeface="+mj-lt"/>
              <a:buAutoNum type="romanUcPeriod"/>
            </a:pPr>
            <a:r>
              <a:rPr lang="en-US" dirty="0" smtClean="0"/>
              <a:t>Related Work.</a:t>
            </a:r>
          </a:p>
          <a:p>
            <a:pPr marL="571500" indent="-571500">
              <a:buFont typeface="+mj-lt"/>
              <a:buAutoNum type="romanUcPeriod"/>
            </a:pPr>
            <a:r>
              <a:rPr lang="en-US" dirty="0" smtClean="0"/>
              <a:t>Relationship with Future Research or Research and Development.</a:t>
            </a:r>
          </a:p>
          <a:p>
            <a:pPr marL="571500" indent="-571500">
              <a:buFont typeface="+mj-lt"/>
              <a:buAutoNum type="romanUcPeriod"/>
            </a:pPr>
            <a:r>
              <a:rPr lang="en-US" dirty="0" smtClean="0"/>
              <a:t>Commercialization Strategy.</a:t>
            </a:r>
          </a:p>
          <a:p>
            <a:pPr marL="571500" indent="-571500">
              <a:buFont typeface="+mj-lt"/>
              <a:buAutoNum type="romanUcPeriod"/>
            </a:pPr>
            <a:r>
              <a:rPr lang="en-US" dirty="0" smtClean="0"/>
              <a:t>Key Personnel.</a:t>
            </a:r>
          </a:p>
          <a:p>
            <a:pPr marL="571500" indent="-571500">
              <a:buFont typeface="+mj-lt"/>
              <a:buAutoNum type="romanUcPeriod"/>
            </a:pPr>
            <a:r>
              <a:rPr lang="en-US" dirty="0" smtClean="0"/>
              <a:t>Foreign Citizens.</a:t>
            </a:r>
          </a:p>
          <a:p>
            <a:pPr marL="571500" indent="-571500">
              <a:buFont typeface="+mj-lt"/>
              <a:buAutoNum type="romanUcPeriod"/>
            </a:pPr>
            <a:r>
              <a:rPr lang="en-US" dirty="0" smtClean="0"/>
              <a:t>Facilities/Equipment.</a:t>
            </a:r>
          </a:p>
          <a:p>
            <a:pPr marL="571500" indent="-571500">
              <a:buFont typeface="+mj-lt"/>
              <a:buAutoNum type="romanUcPeriod"/>
            </a:pPr>
            <a:r>
              <a:rPr lang="en-US" dirty="0" smtClean="0"/>
              <a:t>Subcontractors/Consultants.</a:t>
            </a:r>
          </a:p>
          <a:p>
            <a:pPr marL="571500" indent="-571500">
              <a:buFont typeface="+mj-lt"/>
              <a:buAutoNum type="romanUcPeriod"/>
            </a:pPr>
            <a:r>
              <a:rPr lang="en-US" dirty="0" smtClean="0"/>
              <a:t>Prior, Current, or Pending Support of Similar Proposals or Awards.</a:t>
            </a:r>
          </a:p>
        </p:txBody>
      </p:sp>
      <p:sp>
        <p:nvSpPr>
          <p:cNvPr id="4" name="Slide Number Placeholder 3"/>
          <p:cNvSpPr>
            <a:spLocks noGrp="1"/>
          </p:cNvSpPr>
          <p:nvPr>
            <p:ph type="sldNum" sz="quarter" idx="12"/>
          </p:nvPr>
        </p:nvSpPr>
        <p:spPr/>
        <p:txBody>
          <a:bodyPr/>
          <a:lstStyle/>
          <a:p>
            <a:fld id="{61793996-2A25-4CAE-9F26-AD44D986CDD6}" type="slidenum">
              <a:rPr lang="en-US" smtClean="0"/>
              <a:t>2</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Tree>
    <p:extLst>
      <p:ext uri="{BB962C8B-B14F-4D97-AF65-F5344CB8AC3E}">
        <p14:creationId xmlns:p14="http://schemas.microsoft.com/office/powerpoint/2010/main" val="20608782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Citizens</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solidFill>
                  <a:srgbClr val="0070C0"/>
                </a:solidFill>
              </a:rPr>
              <a:t>Identify any foreign citizens or individuals holding dual citizenship expected to be involved on this project as a direct employee, subcontractor, or consultant.</a:t>
            </a:r>
          </a:p>
          <a:p>
            <a:r>
              <a:rPr lang="en-US" i="1" dirty="0" smtClean="0">
                <a:solidFill>
                  <a:srgbClr val="0070C0"/>
                </a:solidFill>
              </a:rPr>
              <a:t>For these individuals, please specify their country of origin, the type of visa or work permit under which they are performing and an explanation of their anticipated level of involvement on this project.</a:t>
            </a:r>
          </a:p>
          <a:p>
            <a:r>
              <a:rPr lang="en-US" dirty="0"/>
              <a:t>We do not expect to involve any foreign citizens on this project.</a:t>
            </a:r>
          </a:p>
        </p:txBody>
      </p:sp>
      <p:sp>
        <p:nvSpPr>
          <p:cNvPr id="4" name="Slide Number Placeholder 3"/>
          <p:cNvSpPr>
            <a:spLocks noGrp="1"/>
          </p:cNvSpPr>
          <p:nvPr>
            <p:ph type="sldNum" sz="quarter" idx="12"/>
          </p:nvPr>
        </p:nvSpPr>
        <p:spPr/>
        <p:txBody>
          <a:bodyPr/>
          <a:lstStyle/>
          <a:p>
            <a:fld id="{61793996-2A25-4CAE-9F26-AD44D986CDD6}" type="slidenum">
              <a:rPr lang="en-US" smtClean="0"/>
              <a:t>20</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Tree>
    <p:extLst>
      <p:ext uri="{BB962C8B-B14F-4D97-AF65-F5344CB8AC3E}">
        <p14:creationId xmlns:p14="http://schemas.microsoft.com/office/powerpoint/2010/main" val="1134157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Facilities/Equipment</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solidFill>
                  <a:srgbClr val="0070C0"/>
                </a:solidFill>
              </a:rPr>
              <a:t>Describe available instrumentation and physical facilities necessary to carry out the Phase I effort.</a:t>
            </a:r>
          </a:p>
          <a:p>
            <a:r>
              <a:rPr lang="en-US" i="1" dirty="0" smtClean="0">
                <a:solidFill>
                  <a:srgbClr val="0070C0"/>
                </a:solidFill>
              </a:rPr>
              <a:t>Justify equipment purchases in this section and include detailed pricing information in the cost volume.</a:t>
            </a:r>
          </a:p>
          <a:p>
            <a:r>
              <a:rPr lang="en-US" i="1" dirty="0" smtClean="0">
                <a:solidFill>
                  <a:srgbClr val="0070C0"/>
                </a:solidFill>
              </a:rPr>
              <a:t>State whether or not the facilities where the proposed work will be performed meet environmental laws and regulations of federal, state (name), and local Governments.</a:t>
            </a:r>
          </a:p>
          <a:p>
            <a:r>
              <a:rPr lang="en-US" dirty="0" smtClean="0"/>
              <a:t>TBD.</a:t>
            </a:r>
            <a:endParaRPr lang="en-US" dirty="0"/>
          </a:p>
        </p:txBody>
      </p:sp>
      <p:sp>
        <p:nvSpPr>
          <p:cNvPr id="4" name="Slide Number Placeholder 3"/>
          <p:cNvSpPr>
            <a:spLocks noGrp="1"/>
          </p:cNvSpPr>
          <p:nvPr>
            <p:ph type="sldNum" sz="quarter" idx="12"/>
          </p:nvPr>
        </p:nvSpPr>
        <p:spPr/>
        <p:txBody>
          <a:bodyPr/>
          <a:lstStyle/>
          <a:p>
            <a:fld id="{61793996-2A25-4CAE-9F26-AD44D986CDD6}" type="slidenum">
              <a:rPr lang="en-US" smtClean="0"/>
              <a:t>21</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Tree>
    <p:extLst>
      <p:ext uri="{BB962C8B-B14F-4D97-AF65-F5344CB8AC3E}">
        <p14:creationId xmlns:p14="http://schemas.microsoft.com/office/powerpoint/2010/main" val="220629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Subcontractors/Consultants</a:t>
            </a:r>
            <a:endParaRPr lang="en-US" dirty="0"/>
          </a:p>
        </p:txBody>
      </p:sp>
      <p:sp>
        <p:nvSpPr>
          <p:cNvPr id="3" name="Content Placeholder 2"/>
          <p:cNvSpPr>
            <a:spLocks noGrp="1"/>
          </p:cNvSpPr>
          <p:nvPr>
            <p:ph idx="1"/>
          </p:nvPr>
        </p:nvSpPr>
        <p:spPr/>
        <p:txBody>
          <a:bodyPr>
            <a:normAutofit fontScale="70000" lnSpcReduction="20000"/>
          </a:bodyPr>
          <a:lstStyle/>
          <a:p>
            <a:r>
              <a:rPr lang="en-US" i="1" dirty="0" smtClean="0">
                <a:solidFill>
                  <a:srgbClr val="0070C0"/>
                </a:solidFill>
              </a:rPr>
              <a:t>Involvement of a research institution in the project is required and the institution should be identified and described according to the Cost Breakdown Guidance.</a:t>
            </a:r>
          </a:p>
          <a:p>
            <a:r>
              <a:rPr lang="en-US" i="1" dirty="0" smtClean="0">
                <a:solidFill>
                  <a:srgbClr val="0070C0"/>
                </a:solidFill>
              </a:rPr>
              <a:t>A minimum of 40% of the research and/or analytical work in Phase I, as measured by direct and indirect costs, must be carried out by the proposing firm.</a:t>
            </a:r>
          </a:p>
          <a:p>
            <a:r>
              <a:rPr lang="en-US" i="1" dirty="0" smtClean="0">
                <a:solidFill>
                  <a:srgbClr val="0070C0"/>
                </a:solidFill>
              </a:rPr>
              <a:t>STTR efforts may include subcontracts with Federal Laboratories and Federally Funded Research and Development Centers (FFRDCs).</a:t>
            </a:r>
          </a:p>
          <a:p>
            <a:r>
              <a:rPr lang="en-US" i="1" dirty="0" smtClean="0">
                <a:solidFill>
                  <a:srgbClr val="0070C0"/>
                </a:solidFill>
              </a:rPr>
              <a:t>A waiver is no longer required for the use of federal laboratories and FFRDCs; however, proposers must certify their use of such facilities on the Cover Sheet of the proposal.</a:t>
            </a:r>
          </a:p>
          <a:p>
            <a:r>
              <a:rPr lang="en-US" i="1" dirty="0" smtClean="0">
                <a:solidFill>
                  <a:srgbClr val="0070C0"/>
                </a:solidFill>
              </a:rPr>
              <a:t>Subcontracts with other federal organizations are not permitted</a:t>
            </a:r>
            <a:r>
              <a:rPr lang="en-US" i="1" dirty="0" smtClean="0">
                <a:solidFill>
                  <a:srgbClr val="0070C0"/>
                </a:solidFill>
              </a:rPr>
              <a:t>.</a:t>
            </a:r>
            <a:endParaRPr lang="en-US" i="1" dirty="0" smtClean="0">
              <a:solidFill>
                <a:srgbClr val="0070C0"/>
              </a:solidFill>
            </a:endParaRPr>
          </a:p>
        </p:txBody>
      </p:sp>
      <p:sp>
        <p:nvSpPr>
          <p:cNvPr id="4" name="Slide Number Placeholder 3"/>
          <p:cNvSpPr>
            <a:spLocks noGrp="1"/>
          </p:cNvSpPr>
          <p:nvPr>
            <p:ph type="sldNum" sz="quarter" idx="12"/>
          </p:nvPr>
        </p:nvSpPr>
        <p:spPr/>
        <p:txBody>
          <a:bodyPr/>
          <a:lstStyle/>
          <a:p>
            <a:fld id="{61793996-2A25-4CAE-9F26-AD44D986CDD6}" type="slidenum">
              <a:rPr lang="en-US" smtClean="0"/>
              <a:t>22</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Tree>
    <p:extLst>
      <p:ext uri="{BB962C8B-B14F-4D97-AF65-F5344CB8AC3E}">
        <p14:creationId xmlns:p14="http://schemas.microsoft.com/office/powerpoint/2010/main" val="33902184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Subcontractors/Consultants (cont.)</a:t>
            </a:r>
            <a:endParaRPr lang="en-US" dirty="0"/>
          </a:p>
        </p:txBody>
      </p:sp>
      <p:sp>
        <p:nvSpPr>
          <p:cNvPr id="3" name="Content Placeholder 2"/>
          <p:cNvSpPr>
            <a:spLocks noGrp="1"/>
          </p:cNvSpPr>
          <p:nvPr>
            <p:ph idx="1"/>
          </p:nvPr>
        </p:nvSpPr>
        <p:spPr/>
        <p:txBody>
          <a:bodyPr/>
          <a:lstStyle/>
          <a:p>
            <a:r>
              <a:rPr lang="en-US" dirty="0"/>
              <a:t>UNM</a:t>
            </a:r>
            <a:r>
              <a:rPr lang="en-US" dirty="0" smtClean="0"/>
              <a:t>.</a:t>
            </a:r>
          </a:p>
          <a:p>
            <a:pPr lvl="1"/>
            <a:r>
              <a:rPr lang="en-US" dirty="0" smtClean="0"/>
              <a:t>Co-PI: Greg.</a:t>
            </a:r>
          </a:p>
          <a:p>
            <a:pPr lvl="1"/>
            <a:r>
              <a:rPr lang="en-US" dirty="0" smtClean="0"/>
              <a:t>Bio and resume.</a:t>
            </a:r>
            <a:endParaRPr lang="en-US" dirty="0"/>
          </a:p>
          <a:p>
            <a:r>
              <a:rPr lang="en-US" dirty="0"/>
              <a:t>Sandia National Laboratories</a:t>
            </a:r>
            <a:r>
              <a:rPr lang="en-US" dirty="0" smtClean="0"/>
              <a:t>.</a:t>
            </a:r>
          </a:p>
          <a:p>
            <a:pPr lvl="1"/>
            <a:r>
              <a:rPr lang="en-US" dirty="0" smtClean="0"/>
              <a:t>Co-PI: Chris.</a:t>
            </a:r>
          </a:p>
          <a:p>
            <a:pPr lvl="1"/>
            <a:r>
              <a:rPr lang="en-US" dirty="0" smtClean="0"/>
              <a:t>Bio and resume.</a:t>
            </a:r>
            <a:endParaRPr lang="en-US" dirty="0"/>
          </a:p>
        </p:txBody>
      </p:sp>
      <p:sp>
        <p:nvSpPr>
          <p:cNvPr id="4" name="Footer Placeholder 3"/>
          <p:cNvSpPr>
            <a:spLocks noGrp="1"/>
          </p:cNvSpPr>
          <p:nvPr>
            <p:ph type="ftr" sz="quarter" idx="11"/>
          </p:nvPr>
        </p:nvSpPr>
        <p:spPr/>
        <p:txBody>
          <a:bodyPr/>
          <a:lstStyle/>
          <a:p>
            <a:r>
              <a:rPr lang="en-US" dirty="0" smtClean="0"/>
              <a:t>STTR </a:t>
            </a:r>
            <a:r>
              <a:rPr lang="en-US" dirty="0" smtClean="0"/>
              <a:t>AF13-AT08 </a:t>
            </a:r>
            <a:r>
              <a:rPr lang="en-US" dirty="0" smtClean="0"/>
              <a:t>Storyboard</a:t>
            </a:r>
            <a:endParaRPr lang="en-US" dirty="0"/>
          </a:p>
        </p:txBody>
      </p:sp>
      <p:sp>
        <p:nvSpPr>
          <p:cNvPr id="5" name="Slide Number Placeholder 4"/>
          <p:cNvSpPr>
            <a:spLocks noGrp="1"/>
          </p:cNvSpPr>
          <p:nvPr>
            <p:ph type="sldNum" sz="quarter" idx="12"/>
          </p:nvPr>
        </p:nvSpPr>
        <p:spPr/>
        <p:txBody>
          <a:bodyPr/>
          <a:lstStyle/>
          <a:p>
            <a:fld id="{61793996-2A25-4CAE-9F26-AD44D986CDD6}" type="slidenum">
              <a:rPr lang="en-US" smtClean="0"/>
              <a:t>23</a:t>
            </a:fld>
            <a:endParaRPr lang="en-US"/>
          </a:p>
        </p:txBody>
      </p:sp>
    </p:spTree>
    <p:extLst>
      <p:ext uri="{BB962C8B-B14F-4D97-AF65-F5344CB8AC3E}">
        <p14:creationId xmlns:p14="http://schemas.microsoft.com/office/powerpoint/2010/main" val="13592158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Prior, Current, or Pending Support of Similar Proposals or Awards</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solidFill>
                  <a:srgbClr val="0070C0"/>
                </a:solidFill>
              </a:rPr>
              <a:t>If a proposal submitted in response to this solicitation is substantially the same as another proposal that was funded, is now being funded, or is pending with another Federal Agency, or another or the same </a:t>
            </a:r>
            <a:r>
              <a:rPr lang="en-US" i="1" dirty="0" err="1" smtClean="0">
                <a:solidFill>
                  <a:srgbClr val="0070C0"/>
                </a:solidFill>
              </a:rPr>
              <a:t>DoD</a:t>
            </a:r>
            <a:r>
              <a:rPr lang="en-US" i="1" dirty="0" smtClean="0">
                <a:solidFill>
                  <a:srgbClr val="0070C0"/>
                </a:solidFill>
              </a:rPr>
              <a:t> Component, you must reveal this on the Proposal Cover Sheet.</a:t>
            </a:r>
          </a:p>
          <a:p>
            <a:r>
              <a:rPr lang="en-US" i="1" dirty="0" smtClean="0">
                <a:solidFill>
                  <a:srgbClr val="0070C0"/>
                </a:solidFill>
              </a:rPr>
              <a:t>If this does not apply, state in the proposal “No prior, current, or pending support for proposed work.”</a:t>
            </a:r>
          </a:p>
          <a:p>
            <a:r>
              <a:rPr lang="en-US" dirty="0" smtClean="0"/>
              <a:t>No prior, current, or pending support for proposed work.</a:t>
            </a:r>
            <a:endParaRPr lang="en-US" dirty="0"/>
          </a:p>
        </p:txBody>
      </p:sp>
      <p:sp>
        <p:nvSpPr>
          <p:cNvPr id="4" name="Footer Placeholder 3"/>
          <p:cNvSpPr>
            <a:spLocks noGrp="1"/>
          </p:cNvSpPr>
          <p:nvPr>
            <p:ph type="ftr" sz="quarter" idx="11"/>
          </p:nvPr>
        </p:nvSpPr>
        <p:spPr/>
        <p:txBody>
          <a:bodyPr/>
          <a:lstStyle/>
          <a:p>
            <a:r>
              <a:rPr lang="en-US" smtClean="0"/>
              <a:t>STTR AF13-AT08 Storyboard</a:t>
            </a:r>
            <a:endParaRPr lang="en-US"/>
          </a:p>
        </p:txBody>
      </p:sp>
      <p:sp>
        <p:nvSpPr>
          <p:cNvPr id="5" name="Slide Number Placeholder 4"/>
          <p:cNvSpPr>
            <a:spLocks noGrp="1"/>
          </p:cNvSpPr>
          <p:nvPr>
            <p:ph type="sldNum" sz="quarter" idx="12"/>
          </p:nvPr>
        </p:nvSpPr>
        <p:spPr/>
        <p:txBody>
          <a:bodyPr/>
          <a:lstStyle/>
          <a:p>
            <a:fld id="{61793996-2A25-4CAE-9F26-AD44D986CDD6}" type="slidenum">
              <a:rPr lang="en-US" smtClean="0"/>
              <a:t>24</a:t>
            </a:fld>
            <a:endParaRPr lang="en-US"/>
          </a:p>
        </p:txBody>
      </p:sp>
    </p:spTree>
    <p:extLst>
      <p:ext uri="{BB962C8B-B14F-4D97-AF65-F5344CB8AC3E}">
        <p14:creationId xmlns:p14="http://schemas.microsoft.com/office/powerpoint/2010/main" val="4293977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Heilmeier's</a:t>
            </a:r>
            <a:r>
              <a:rPr lang="en-US" dirty="0" smtClean="0"/>
              <a:t> Catechism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What are you trying to do? Articulate your objectives using absolutely no jargon.</a:t>
            </a:r>
          </a:p>
          <a:p>
            <a:r>
              <a:rPr lang="en-US" dirty="0" smtClean="0"/>
              <a:t>How is it done today, and what are the limits of current practice?</a:t>
            </a:r>
          </a:p>
          <a:p>
            <a:r>
              <a:rPr lang="en-US" dirty="0" smtClean="0"/>
              <a:t>What's new in your approach and why do you think it will be successful?</a:t>
            </a:r>
          </a:p>
          <a:p>
            <a:r>
              <a:rPr lang="en-US" dirty="0" smtClean="0"/>
              <a:t>Who cares?</a:t>
            </a:r>
          </a:p>
          <a:p>
            <a:r>
              <a:rPr lang="en-US" dirty="0" smtClean="0"/>
              <a:t>If you're successful, what difference will it make?</a:t>
            </a:r>
          </a:p>
          <a:p>
            <a:r>
              <a:rPr lang="en-US" dirty="0" smtClean="0"/>
              <a:t>What are the risks and the payoffs?</a:t>
            </a:r>
          </a:p>
          <a:p>
            <a:r>
              <a:rPr lang="en-US" dirty="0" smtClean="0"/>
              <a:t>How much will it cost?</a:t>
            </a:r>
          </a:p>
          <a:p>
            <a:r>
              <a:rPr lang="en-US" dirty="0" smtClean="0"/>
              <a:t>How long will it take?</a:t>
            </a:r>
          </a:p>
          <a:p>
            <a:r>
              <a:rPr lang="en-US" dirty="0" smtClean="0"/>
              <a:t>What are the midterm and final "exams" to check for success?</a:t>
            </a:r>
          </a:p>
        </p:txBody>
      </p:sp>
      <p:sp>
        <p:nvSpPr>
          <p:cNvPr id="4" name="Slide Number Placeholder 3"/>
          <p:cNvSpPr>
            <a:spLocks noGrp="1"/>
          </p:cNvSpPr>
          <p:nvPr>
            <p:ph type="sldNum" sz="quarter" idx="12"/>
          </p:nvPr>
        </p:nvSpPr>
        <p:spPr/>
        <p:txBody>
          <a:bodyPr/>
          <a:lstStyle/>
          <a:p>
            <a:fld id="{61793996-2A25-4CAE-9F26-AD44D986CDD6}" type="slidenum">
              <a:rPr lang="en-US" smtClean="0"/>
              <a:t>3</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Tree>
    <p:extLst>
      <p:ext uri="{BB962C8B-B14F-4D97-AF65-F5344CB8AC3E}">
        <p14:creationId xmlns:p14="http://schemas.microsoft.com/office/powerpoint/2010/main" val="585047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Identification and Significance of the Problem or Opportunity</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solidFill>
                  <a:srgbClr val="0070C0"/>
                </a:solidFill>
              </a:rPr>
              <a:t>Define the specific technical problem or opportunity addressed and its importance.</a:t>
            </a:r>
          </a:p>
          <a:p>
            <a:r>
              <a:rPr lang="en-US" dirty="0"/>
              <a:t>Coordination of activities between different security domains remains a thorny and yet crucial problem. </a:t>
            </a:r>
            <a:endParaRPr lang="en-US" dirty="0" smtClean="0"/>
          </a:p>
          <a:p>
            <a:pPr lvl="1"/>
            <a:r>
              <a:rPr lang="en-US" dirty="0" smtClean="0"/>
              <a:t>Cross </a:t>
            </a:r>
            <a:r>
              <a:rPr lang="en-US" dirty="0"/>
              <a:t>domain data flows impeded by time-consuming release procedures prevent fluid and effective operations. </a:t>
            </a:r>
            <a:endParaRPr lang="en-US" dirty="0" smtClean="0"/>
          </a:p>
          <a:p>
            <a:pPr lvl="1"/>
            <a:r>
              <a:rPr lang="en-US" dirty="0" smtClean="0"/>
              <a:t>The </a:t>
            </a:r>
            <a:r>
              <a:rPr lang="en-US" dirty="0"/>
              <a:t>situation also encourages the entire activity to be carried out at the highest security level to avoid sharing the data between security </a:t>
            </a:r>
            <a:r>
              <a:rPr lang="en-US" dirty="0" smtClean="0"/>
              <a:t>domains.</a:t>
            </a:r>
            <a:endParaRPr lang="en-US" dirty="0"/>
          </a:p>
        </p:txBody>
      </p:sp>
      <p:sp>
        <p:nvSpPr>
          <p:cNvPr id="4" name="Slide Number Placeholder 3"/>
          <p:cNvSpPr>
            <a:spLocks noGrp="1"/>
          </p:cNvSpPr>
          <p:nvPr>
            <p:ph type="sldNum" sz="quarter" idx="12"/>
          </p:nvPr>
        </p:nvSpPr>
        <p:spPr/>
        <p:txBody>
          <a:bodyPr/>
          <a:lstStyle/>
          <a:p>
            <a:fld id="{61793996-2A25-4CAE-9F26-AD44D986CDD6}" type="slidenum">
              <a:rPr lang="en-US" smtClean="0"/>
              <a:t>4</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Tree>
    <p:extLst>
      <p:ext uri="{BB962C8B-B14F-4D97-AF65-F5344CB8AC3E}">
        <p14:creationId xmlns:p14="http://schemas.microsoft.com/office/powerpoint/2010/main" val="4055318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Identification and Significance of the Problem or </a:t>
            </a:r>
            <a:r>
              <a:rPr lang="en-US" dirty="0" smtClean="0"/>
              <a:t>Opportunity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This solicitation envisions a future information architecture in which distributed applications can be split between domains, with the parts communicating via a trusted automated guard</a:t>
            </a:r>
            <a:r>
              <a:rPr lang="en-US" dirty="0" smtClean="0"/>
              <a:t>.</a:t>
            </a:r>
          </a:p>
          <a:p>
            <a:pPr lvl="1"/>
            <a:r>
              <a:rPr lang="en-US" dirty="0" smtClean="0"/>
              <a:t>Such </a:t>
            </a:r>
            <a:r>
              <a:rPr lang="en-US" dirty="0"/>
              <a:t>applications would serve to coordinate activities and maintain data consistency between domains. </a:t>
            </a:r>
            <a:endParaRPr lang="en-US" dirty="0" smtClean="0"/>
          </a:p>
          <a:p>
            <a:pPr lvl="1"/>
            <a:r>
              <a:rPr lang="en-US" dirty="0" smtClean="0"/>
              <a:t>Such </a:t>
            </a:r>
            <a:r>
              <a:rPr lang="en-US" dirty="0"/>
              <a:t>split applications would also reduce the need for ad hoc forms of communication between the domains, whose security is difficult to ensure</a:t>
            </a:r>
            <a:r>
              <a:rPr lang="en-US" dirty="0" smtClean="0"/>
              <a:t>.</a:t>
            </a:r>
            <a:endParaRPr lang="en-US" dirty="0"/>
          </a:p>
          <a:p>
            <a:pPr lvl="1"/>
            <a:r>
              <a:rPr lang="en-US" dirty="0"/>
              <a:t>Critically, such applications must not enable unintended flows of information between domains</a:t>
            </a:r>
            <a:r>
              <a:rPr lang="en-US" dirty="0" smtClean="0"/>
              <a:t>.</a:t>
            </a:r>
          </a:p>
        </p:txBody>
      </p:sp>
      <p:sp>
        <p:nvSpPr>
          <p:cNvPr id="4" name="Footer Placeholder 3"/>
          <p:cNvSpPr>
            <a:spLocks noGrp="1"/>
          </p:cNvSpPr>
          <p:nvPr>
            <p:ph type="ftr" sz="quarter" idx="11"/>
          </p:nvPr>
        </p:nvSpPr>
        <p:spPr/>
        <p:txBody>
          <a:bodyPr/>
          <a:lstStyle/>
          <a:p>
            <a:r>
              <a:rPr lang="en-US" smtClean="0"/>
              <a:t>STTR AF13-AT08 Storyboard</a:t>
            </a:r>
            <a:endParaRPr lang="en-US"/>
          </a:p>
        </p:txBody>
      </p:sp>
      <p:sp>
        <p:nvSpPr>
          <p:cNvPr id="5" name="Slide Number Placeholder 4"/>
          <p:cNvSpPr>
            <a:spLocks noGrp="1"/>
          </p:cNvSpPr>
          <p:nvPr>
            <p:ph type="sldNum" sz="quarter" idx="12"/>
          </p:nvPr>
        </p:nvSpPr>
        <p:spPr/>
        <p:txBody>
          <a:bodyPr/>
          <a:lstStyle/>
          <a:p>
            <a:fld id="{61793996-2A25-4CAE-9F26-AD44D986CDD6}" type="slidenum">
              <a:rPr lang="en-US" smtClean="0"/>
              <a:t>5</a:t>
            </a:fld>
            <a:endParaRPr lang="en-US"/>
          </a:p>
        </p:txBody>
      </p:sp>
    </p:spTree>
    <p:extLst>
      <p:ext uri="{BB962C8B-B14F-4D97-AF65-F5344CB8AC3E}">
        <p14:creationId xmlns:p14="http://schemas.microsoft.com/office/powerpoint/2010/main" val="1444961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Identification and Significance of the Problem or Opportunity (cont.)</a:t>
            </a:r>
          </a:p>
        </p:txBody>
      </p:sp>
      <p:sp>
        <p:nvSpPr>
          <p:cNvPr id="3" name="Content Placeholder 2"/>
          <p:cNvSpPr>
            <a:spLocks noGrp="1"/>
          </p:cNvSpPr>
          <p:nvPr>
            <p:ph idx="1"/>
          </p:nvPr>
        </p:nvSpPr>
        <p:spPr/>
        <p:txBody>
          <a:bodyPr>
            <a:normAutofit fontScale="92500" lnSpcReduction="20000"/>
          </a:bodyPr>
          <a:lstStyle/>
          <a:p>
            <a:r>
              <a:rPr lang="en-US" dirty="0"/>
              <a:t>As an example, consider a workflow that requires some tasks to be performed in each domain.  </a:t>
            </a:r>
            <a:endParaRPr lang="en-US" dirty="0" smtClean="0"/>
          </a:p>
          <a:p>
            <a:r>
              <a:rPr lang="en-US" dirty="0" smtClean="0"/>
              <a:t>Automation </a:t>
            </a:r>
            <a:r>
              <a:rPr lang="en-US" dirty="0"/>
              <a:t>of such a workflow would require communication between domains for control flow (to coordinate the tasks) and data flow (to transfer results from one task performer to another</a:t>
            </a:r>
            <a:r>
              <a:rPr lang="en-US" dirty="0" smtClean="0"/>
              <a:t>).</a:t>
            </a:r>
            <a:endParaRPr lang="en-US" dirty="0"/>
          </a:p>
          <a:p>
            <a:r>
              <a:rPr lang="en-US" dirty="0"/>
              <a:t>The cross domain guard will be a third participant in these protocols, examining each message, with the capability of blocking or altering messages and even generating fresh messages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STTR AF13-AT08 Storyboard</a:t>
            </a:r>
            <a:endParaRPr lang="en-US"/>
          </a:p>
        </p:txBody>
      </p:sp>
      <p:sp>
        <p:nvSpPr>
          <p:cNvPr id="5" name="Slide Number Placeholder 4"/>
          <p:cNvSpPr>
            <a:spLocks noGrp="1"/>
          </p:cNvSpPr>
          <p:nvPr>
            <p:ph type="sldNum" sz="quarter" idx="12"/>
          </p:nvPr>
        </p:nvSpPr>
        <p:spPr/>
        <p:txBody>
          <a:bodyPr/>
          <a:lstStyle/>
          <a:p>
            <a:fld id="{61793996-2A25-4CAE-9F26-AD44D986CDD6}" type="slidenum">
              <a:rPr lang="en-US" smtClean="0"/>
              <a:t>6</a:t>
            </a:fld>
            <a:endParaRPr lang="en-US"/>
          </a:p>
        </p:txBody>
      </p:sp>
    </p:spTree>
    <p:extLst>
      <p:ext uri="{BB962C8B-B14F-4D97-AF65-F5344CB8AC3E}">
        <p14:creationId xmlns:p14="http://schemas.microsoft.com/office/powerpoint/2010/main" val="3829391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Identification and Significance of the Problem or Opportunity (cont.)</a:t>
            </a:r>
          </a:p>
        </p:txBody>
      </p:sp>
      <p:sp>
        <p:nvSpPr>
          <p:cNvPr id="3" name="Content Placeholder 2"/>
          <p:cNvSpPr>
            <a:spLocks noGrp="1"/>
          </p:cNvSpPr>
          <p:nvPr>
            <p:ph idx="1"/>
          </p:nvPr>
        </p:nvSpPr>
        <p:spPr/>
        <p:txBody>
          <a:bodyPr/>
          <a:lstStyle/>
          <a:p>
            <a:r>
              <a:rPr lang="en-US" dirty="0" smtClean="0"/>
              <a:t>Challenge 1</a:t>
            </a:r>
            <a:r>
              <a:rPr lang="en-US" dirty="0"/>
              <a:t>: design of the protocol which ties the two parts of the application together</a:t>
            </a:r>
            <a:r>
              <a:rPr lang="en-US" dirty="0" smtClean="0"/>
              <a:t>.</a:t>
            </a:r>
          </a:p>
          <a:p>
            <a:r>
              <a:rPr lang="en-US" dirty="0" smtClean="0"/>
              <a:t>Challenge 2</a:t>
            </a:r>
            <a:r>
              <a:rPr lang="en-US" dirty="0"/>
              <a:t>: software for the protocol (or class of protocols) must be incorporated into the guard</a:t>
            </a:r>
            <a:r>
              <a:rPr lang="en-US" dirty="0" smtClean="0"/>
              <a:t>.</a:t>
            </a:r>
          </a:p>
        </p:txBody>
      </p:sp>
      <p:sp>
        <p:nvSpPr>
          <p:cNvPr id="4" name="Footer Placeholder 3"/>
          <p:cNvSpPr>
            <a:spLocks noGrp="1"/>
          </p:cNvSpPr>
          <p:nvPr>
            <p:ph type="ftr" sz="quarter" idx="11"/>
          </p:nvPr>
        </p:nvSpPr>
        <p:spPr/>
        <p:txBody>
          <a:bodyPr/>
          <a:lstStyle/>
          <a:p>
            <a:r>
              <a:rPr lang="en-US" smtClean="0"/>
              <a:t>STTR AF13-AT08 Storyboard</a:t>
            </a:r>
            <a:endParaRPr lang="en-US"/>
          </a:p>
        </p:txBody>
      </p:sp>
      <p:sp>
        <p:nvSpPr>
          <p:cNvPr id="5" name="Slide Number Placeholder 4"/>
          <p:cNvSpPr>
            <a:spLocks noGrp="1"/>
          </p:cNvSpPr>
          <p:nvPr>
            <p:ph type="sldNum" sz="quarter" idx="12"/>
          </p:nvPr>
        </p:nvSpPr>
        <p:spPr/>
        <p:txBody>
          <a:bodyPr/>
          <a:lstStyle/>
          <a:p>
            <a:fld id="{61793996-2A25-4CAE-9F26-AD44D986CDD6}" type="slidenum">
              <a:rPr lang="en-US" smtClean="0"/>
              <a:t>7</a:t>
            </a:fld>
            <a:endParaRPr lang="en-US"/>
          </a:p>
        </p:txBody>
      </p:sp>
    </p:spTree>
    <p:extLst>
      <p:ext uri="{BB962C8B-B14F-4D97-AF65-F5344CB8AC3E}">
        <p14:creationId xmlns:p14="http://schemas.microsoft.com/office/powerpoint/2010/main" val="3087879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I Technical Objectives</a:t>
            </a:r>
            <a:endParaRPr lang="en-US" dirty="0"/>
          </a:p>
        </p:txBody>
      </p:sp>
      <p:sp>
        <p:nvSpPr>
          <p:cNvPr id="3" name="Content Placeholder 2"/>
          <p:cNvSpPr>
            <a:spLocks noGrp="1"/>
          </p:cNvSpPr>
          <p:nvPr>
            <p:ph idx="1"/>
          </p:nvPr>
        </p:nvSpPr>
        <p:spPr/>
        <p:txBody>
          <a:bodyPr>
            <a:normAutofit lnSpcReduction="10000"/>
          </a:bodyPr>
          <a:lstStyle/>
          <a:p>
            <a:r>
              <a:rPr lang="en-US" i="1" dirty="0" smtClean="0">
                <a:solidFill>
                  <a:srgbClr val="0070C0"/>
                </a:solidFill>
              </a:rPr>
              <a:t>Enumerate the specific objectives of the Phase I work, including the questions the research and development effort will try to answer to determine the feasibility of the proposed approach.</a:t>
            </a:r>
          </a:p>
          <a:p>
            <a:r>
              <a:rPr lang="en-US" dirty="0" smtClean="0"/>
              <a:t>Topic Objective: </a:t>
            </a:r>
            <a:r>
              <a:rPr lang="en-US" dirty="0"/>
              <a:t>Develop cross-domain protocols and design methodologies to enable distributed applications to operate securely when split between two security </a:t>
            </a:r>
            <a:r>
              <a:rPr lang="en-US" dirty="0" smtClean="0"/>
              <a:t>domains.</a:t>
            </a:r>
          </a:p>
        </p:txBody>
      </p:sp>
      <p:sp>
        <p:nvSpPr>
          <p:cNvPr id="4" name="Slide Number Placeholder 3"/>
          <p:cNvSpPr>
            <a:spLocks noGrp="1"/>
          </p:cNvSpPr>
          <p:nvPr>
            <p:ph type="sldNum" sz="quarter" idx="12"/>
          </p:nvPr>
        </p:nvSpPr>
        <p:spPr/>
        <p:txBody>
          <a:bodyPr/>
          <a:lstStyle/>
          <a:p>
            <a:fld id="{61793996-2A25-4CAE-9F26-AD44D986CDD6}" type="slidenum">
              <a:rPr lang="en-US" smtClean="0"/>
              <a:t>8</a:t>
            </a:fld>
            <a:endParaRPr lang="en-US"/>
          </a:p>
        </p:txBody>
      </p:sp>
      <p:sp>
        <p:nvSpPr>
          <p:cNvPr id="6" name="Footer Placeholder 5"/>
          <p:cNvSpPr>
            <a:spLocks noGrp="1"/>
          </p:cNvSpPr>
          <p:nvPr>
            <p:ph type="ftr" sz="quarter" idx="11"/>
          </p:nvPr>
        </p:nvSpPr>
        <p:spPr/>
        <p:txBody>
          <a:bodyPr/>
          <a:lstStyle/>
          <a:p>
            <a:r>
              <a:rPr lang="en-US" smtClean="0"/>
              <a:t>STTR AF13-AT08 Storyboard</a:t>
            </a:r>
            <a:endParaRPr lang="en-US"/>
          </a:p>
        </p:txBody>
      </p:sp>
    </p:spTree>
    <p:extLst>
      <p:ext uri="{BB962C8B-B14F-4D97-AF65-F5344CB8AC3E}">
        <p14:creationId xmlns:p14="http://schemas.microsoft.com/office/powerpoint/2010/main" val="4137661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I Technical Objectives (cont.)</a:t>
            </a:r>
          </a:p>
        </p:txBody>
      </p:sp>
      <p:sp>
        <p:nvSpPr>
          <p:cNvPr id="3" name="Content Placeholder 2"/>
          <p:cNvSpPr>
            <a:spLocks noGrp="1"/>
          </p:cNvSpPr>
          <p:nvPr>
            <p:ph idx="1"/>
          </p:nvPr>
        </p:nvSpPr>
        <p:spPr/>
        <p:txBody>
          <a:bodyPr/>
          <a:lstStyle/>
          <a:p>
            <a:r>
              <a:rPr lang="en-US" dirty="0" smtClean="0"/>
              <a:t>Objective 1 (addressing Challenge 1): TBD.</a:t>
            </a:r>
          </a:p>
          <a:p>
            <a:r>
              <a:rPr lang="en-US" dirty="0"/>
              <a:t>Objective </a:t>
            </a:r>
            <a:r>
              <a:rPr lang="en-US" dirty="0" smtClean="0"/>
              <a:t>2 </a:t>
            </a:r>
            <a:r>
              <a:rPr lang="en-US" dirty="0"/>
              <a:t>(addressing Challenge </a:t>
            </a:r>
            <a:r>
              <a:rPr lang="en-US" dirty="0" smtClean="0"/>
              <a:t>2): </a:t>
            </a:r>
            <a:r>
              <a:rPr lang="en-US" dirty="0"/>
              <a:t>TBD</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STTR </a:t>
            </a:r>
            <a:r>
              <a:rPr lang="en-US" dirty="0" smtClean="0"/>
              <a:t>AF13-AT08 </a:t>
            </a:r>
            <a:r>
              <a:rPr lang="en-US" dirty="0" smtClean="0"/>
              <a:t>Storyboard</a:t>
            </a:r>
            <a:endParaRPr lang="en-US" dirty="0"/>
          </a:p>
        </p:txBody>
      </p:sp>
      <p:sp>
        <p:nvSpPr>
          <p:cNvPr id="5" name="Slide Number Placeholder 4"/>
          <p:cNvSpPr>
            <a:spLocks noGrp="1"/>
          </p:cNvSpPr>
          <p:nvPr>
            <p:ph type="sldNum" sz="quarter" idx="12"/>
          </p:nvPr>
        </p:nvSpPr>
        <p:spPr/>
        <p:txBody>
          <a:bodyPr/>
          <a:lstStyle/>
          <a:p>
            <a:fld id="{61793996-2A25-4CAE-9F26-AD44D986CDD6}" type="slidenum">
              <a:rPr lang="en-US" smtClean="0"/>
              <a:t>9</a:t>
            </a:fld>
            <a:endParaRPr lang="en-US"/>
          </a:p>
        </p:txBody>
      </p:sp>
    </p:spTree>
    <p:extLst>
      <p:ext uri="{BB962C8B-B14F-4D97-AF65-F5344CB8AC3E}">
        <p14:creationId xmlns:p14="http://schemas.microsoft.com/office/powerpoint/2010/main" val="406787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1875</Words>
  <Application>Microsoft Office PowerPoint</Application>
  <PresentationFormat>On-screen Show (4:3)</PresentationFormat>
  <Paragraphs>175</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Secure Efficient Cross-domain Protocols</vt:lpstr>
      <vt:lpstr>Outline</vt:lpstr>
      <vt:lpstr>Heilmeier's Catechism</vt:lpstr>
      <vt:lpstr>Identification and Significance of the Problem or Opportunity</vt:lpstr>
      <vt:lpstr>Identification and Significance of the Problem or Opportunity (cont.)</vt:lpstr>
      <vt:lpstr>Identification and Significance of the Problem or Opportunity (cont.)</vt:lpstr>
      <vt:lpstr>Identification and Significance of the Problem or Opportunity (cont.)</vt:lpstr>
      <vt:lpstr>Phase I Technical Objectives</vt:lpstr>
      <vt:lpstr>Phase I Technical Objectives (cont.)</vt:lpstr>
      <vt:lpstr>Phase I Technical Objectives (cont.)</vt:lpstr>
      <vt:lpstr>Phase I Technical Objectives (cont.)</vt:lpstr>
      <vt:lpstr>Phase I Technical Objectives (cont.)</vt:lpstr>
      <vt:lpstr>Phase I Statement of Work (including Subcontractors’ Efforts)</vt:lpstr>
      <vt:lpstr>Phase I Statement of Work (cont.)</vt:lpstr>
      <vt:lpstr>Phase I Statement of Work (cont.)</vt:lpstr>
      <vt:lpstr>Related Work</vt:lpstr>
      <vt:lpstr>Relationship with Future Research or Research and Development</vt:lpstr>
      <vt:lpstr>Commercialization Strategy</vt:lpstr>
      <vt:lpstr>Key Personnel</vt:lpstr>
      <vt:lpstr>Foreign Citizens</vt:lpstr>
      <vt:lpstr>Facilities/Equipment</vt:lpstr>
      <vt:lpstr>Subcontractors/Consultants</vt:lpstr>
      <vt:lpstr>Subcontractors/Consultants (cont.)</vt:lpstr>
      <vt:lpstr>Prior, Current, or Pending Support of Similar Proposals or Awards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STTR AF13-AT08 Storyboard</dc:title>
  <dc:subject>DoD 2013.A STTR Solicitation</dc:subject>
  <dc:creator>markheileman</dc:creator>
  <cp:keywords>secure distributed applications, cross-domain applications, trusted automated guard, workflow automation, trusted protocol interpretation</cp:keywords>
  <dc:description>AF13-AT08: Secure Efficient Cross-domain Protocols</dc:description>
  <cp:lastModifiedBy>mheileman</cp:lastModifiedBy>
  <cp:revision>20</cp:revision>
  <dcterms:created xsi:type="dcterms:W3CDTF">2013-02-03T14:35:00Z</dcterms:created>
  <dcterms:modified xsi:type="dcterms:W3CDTF">2013-02-05T21:28:34Z</dcterms:modified>
  <cp:category>STTR</cp:category>
</cp:coreProperties>
</file>