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9"/>
  </p:notesMasterIdLst>
  <p:sldIdLst>
    <p:sldId id="256" r:id="rId2"/>
    <p:sldId id="370" r:id="rId3"/>
    <p:sldId id="372" r:id="rId4"/>
    <p:sldId id="373" r:id="rId5"/>
    <p:sldId id="374" r:id="rId6"/>
    <p:sldId id="382" r:id="rId7"/>
    <p:sldId id="375" r:id="rId8"/>
    <p:sldId id="386" r:id="rId9"/>
    <p:sldId id="384" r:id="rId10"/>
    <p:sldId id="376" r:id="rId11"/>
    <p:sldId id="383" r:id="rId12"/>
    <p:sldId id="385" r:id="rId13"/>
    <p:sldId id="381" r:id="rId14"/>
    <p:sldId id="379" r:id="rId15"/>
    <p:sldId id="378" r:id="rId16"/>
    <p:sldId id="377" r:id="rId17"/>
    <p:sldId id="356" r:id="rId18"/>
  </p:sldIdLst>
  <p:sldSz cx="10160000" cy="5715000"/>
  <p:notesSz cx="7099300" cy="10234613"/>
  <p:defaultTextStyle>
    <a:defPPr>
      <a:defRPr lang="bg-BG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J" lastIdx="1" clrIdx="0">
    <p:extLst/>
  </p:cmAuthor>
  <p:cmAuthor id="2" name="Maximilian Busch" initials="MB" lastIdx="1" clrIdx="1">
    <p:extLst>
      <p:ext uri="{19B8F6BF-5375-455C-9EA6-DF929625EA0E}">
        <p15:presenceInfo xmlns:p15="http://schemas.microsoft.com/office/powerpoint/2012/main" userId="3a4d9ff0248875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0F0F0"/>
    <a:srgbClr val="F7F7F7"/>
    <a:srgbClr val="F5F5F5"/>
    <a:srgbClr val="FFFFFF"/>
    <a:srgbClr val="FAFAFA"/>
    <a:srgbClr val="FBFBFB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148" autoAdjust="0"/>
  </p:normalViewPr>
  <p:slideViewPr>
    <p:cSldViewPr snapToGrid="0">
      <p:cViewPr varScale="1">
        <p:scale>
          <a:sx n="146" d="100"/>
          <a:sy n="146" d="100"/>
        </p:scale>
        <p:origin x="504" y="126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5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04016583121553E-2"/>
          <c:y val="6.8202313425776179E-2"/>
          <c:w val="0.92651116351713259"/>
          <c:h val="0.72795951979953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200" b="1"/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14 - 29 Jahre</c:v>
                </c:pt>
                <c:pt idx="1">
                  <c:v>30 - 49 Jahre</c:v>
                </c:pt>
                <c:pt idx="2">
                  <c:v>50 - 64 Jahre</c:v>
                </c:pt>
                <c:pt idx="3">
                  <c:v>&gt;= 65 Jahre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0.87</c:v>
                </c:pt>
                <c:pt idx="1">
                  <c:v>0.78</c:v>
                </c:pt>
                <c:pt idx="2">
                  <c:v>0.65</c:v>
                </c:pt>
                <c:pt idx="3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8-49C6-AA8D-19C82ADB52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92832768"/>
        <c:axId val="95183424"/>
      </c:barChart>
      <c:catAx>
        <c:axId val="928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100">
                <a:solidFill>
                  <a:srgbClr val="44546A"/>
                </a:solidFill>
              </a:defRPr>
            </a:pPr>
            <a:endParaRPr lang="de-DE"/>
          </a:p>
        </c:txPr>
        <c:crossAx val="95183424"/>
        <c:crosses val="autoZero"/>
        <c:auto val="1"/>
        <c:lblAlgn val="ctr"/>
        <c:lblOffset val="100"/>
        <c:noMultiLvlLbl val="0"/>
      </c:catAx>
      <c:valAx>
        <c:axId val="951834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92832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49B31F7-1D0F-4100-A99C-DC93AA4BA939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1FA003C-ACE2-4EF7-AF62-71758D32E637}" type="slidenum">
              <a:rPr lang="bg-BG" smtClean="0"/>
              <a:t>‹Nr.›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3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sz="1300" b="1" dirty="0">
                <a:solidFill>
                  <a:srgbClr val="FF0000"/>
                </a:solidFill>
              </a:rPr>
              <a:t>READ PLEASE!</a:t>
            </a:r>
          </a:p>
          <a:p>
            <a:pPr defTabSz="990478">
              <a:defRPr/>
            </a:pPr>
            <a:r>
              <a:rPr lang="en-US" sz="1300" dirty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dirty="0"/>
              <a:t>installed these fonts:</a:t>
            </a:r>
          </a:p>
          <a:p>
            <a:pPr defTabSz="990478">
              <a:defRPr/>
            </a:pPr>
            <a:endParaRPr lang="en-US" dirty="0"/>
          </a:p>
          <a:p>
            <a:pPr marL="185715" indent="-185715" defTabSz="990478">
              <a:buFont typeface="Arial" pitchFamily="34" charset="0"/>
              <a:buChar char="•"/>
              <a:defRPr/>
            </a:pPr>
            <a:r>
              <a:rPr lang="en-US" sz="1300" b="1" dirty="0"/>
              <a:t>OpenSans-Light.ttf </a:t>
            </a:r>
            <a:r>
              <a:rPr lang="en-US" sz="1300" dirty="0"/>
              <a:t>from: </a:t>
            </a:r>
            <a:r>
              <a:rPr lang="en-US" u="sng" dirty="0"/>
              <a:t>http://www.fontsquirrel.com/fonts/open-sans</a:t>
            </a:r>
          </a:p>
          <a:p>
            <a:pPr defTabSz="990478">
              <a:defRPr/>
            </a:pPr>
            <a:endParaRPr lang="en-US" dirty="0"/>
          </a:p>
          <a:p>
            <a:pPr defTabSz="990478">
              <a:defRPr/>
            </a:pPr>
            <a:r>
              <a:rPr lang="en-US" dirty="0"/>
              <a:t>All</a:t>
            </a:r>
            <a:r>
              <a:rPr lang="en-US" baseline="0" dirty="0"/>
              <a:t> fonts are free for use in commercial projects!</a:t>
            </a:r>
          </a:p>
          <a:p>
            <a:pPr defTabSz="990478">
              <a:defRPr/>
            </a:pPr>
            <a:r>
              <a:rPr lang="en-US" baseline="0" dirty="0"/>
              <a:t>If you have any problems with this presentation, please contact with me from this page: http://graphicriver.net/user/Bandidos?ref=bandidos</a:t>
            </a:r>
          </a:p>
          <a:p>
            <a:pPr defTabSz="990478">
              <a:defRPr/>
            </a:pPr>
            <a:endParaRPr lang="en-US" baseline="0" dirty="0"/>
          </a:p>
          <a:p>
            <a:pPr defTabSz="990478"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</a:t>
            </a:r>
          </a:p>
          <a:p>
            <a:pPr defTabSz="990478">
              <a:defRPr/>
            </a:pP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868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94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9446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934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125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9813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296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788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09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87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124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en-US" dirty="0"/>
          </a:p>
          <a:p>
            <a:pPr defTabSz="990478">
              <a:defRPr/>
            </a:pPr>
            <a:r>
              <a:rPr lang="en-US" dirty="0"/>
              <a:t>You</a:t>
            </a:r>
            <a:r>
              <a:rPr lang="en-US" baseline="0" dirty="0"/>
              <a:t> can change the other image with </a:t>
            </a:r>
            <a:r>
              <a:rPr lang="en-US" b="1" baseline="0" dirty="0"/>
              <a:t>Right click </a:t>
            </a:r>
            <a:r>
              <a:rPr lang="en-US" b="0" baseline="0" dirty="0"/>
              <a:t>-&gt; </a:t>
            </a:r>
            <a:r>
              <a:rPr lang="en-US" b="1" baseline="0" dirty="0"/>
              <a:t>Change Picture</a:t>
            </a:r>
            <a:r>
              <a:rPr lang="en-US" b="0" baseline="0" dirty="0"/>
              <a:t>-&gt; </a:t>
            </a:r>
            <a:r>
              <a:rPr lang="en-US" b="1" baseline="0" dirty="0"/>
              <a:t>Browse</a:t>
            </a:r>
            <a:endParaRPr lang="bg-BG" b="1" dirty="0"/>
          </a:p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751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502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272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112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577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255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63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 userDrawn="1"/>
        </p:nvSpPr>
        <p:spPr>
          <a:xfrm>
            <a:off x="697470" y="5424138"/>
            <a:ext cx="401278" cy="16683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404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98500" y="304272"/>
            <a:ext cx="8763000" cy="427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4724000" y="708663"/>
            <a:ext cx="712000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404">
              <a:solidFill>
                <a:schemeClr val="accent2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656" y="5393020"/>
            <a:ext cx="525500" cy="229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98503" y="759501"/>
            <a:ext cx="8763001" cy="218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15" name="Rounded Rectangle 14"/>
          <p:cNvSpPr/>
          <p:nvPr userDrawn="1"/>
        </p:nvSpPr>
        <p:spPr>
          <a:xfrm flipV="1">
            <a:off x="698500" y="5310263"/>
            <a:ext cx="8763000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404">
              <a:solidFill>
                <a:schemeClr val="accent2"/>
              </a:solidFill>
            </a:endParaRPr>
          </a:p>
        </p:txBody>
      </p:sp>
      <p:sp>
        <p:nvSpPr>
          <p:cNvPr id="18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9283951" y="5426785"/>
            <a:ext cx="176279" cy="17690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9082885" y="5426785"/>
            <a:ext cx="176279" cy="17690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661268" y="5377419"/>
            <a:ext cx="2898499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Computing</a:t>
            </a:r>
            <a:r>
              <a:rPr lang="en-US" sz="800" baseline="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GmbH                 www.web-computing.de</a:t>
            </a:r>
            <a:endParaRPr lang="bg-BG" sz="8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050" name="Picture 2" descr="M:\ownCloud\Management\Vorlagen\WebCom Logos\Logo\Farbe\Logo_Bildmarke_Farbe_BreiteHoehe500px_72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72" y="5378747"/>
            <a:ext cx="302400" cy="3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7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81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21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7" b="7537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8284000" cy="5715000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053" dirty="0"/>
          </a:p>
        </p:txBody>
      </p:sp>
      <p:sp>
        <p:nvSpPr>
          <p:cNvPr id="23" name="TextBox 22"/>
          <p:cNvSpPr txBox="1"/>
          <p:nvPr/>
        </p:nvSpPr>
        <p:spPr>
          <a:xfrm>
            <a:off x="4991425" y="2847650"/>
            <a:ext cx="189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de-DE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Produkt-Überblick</a:t>
            </a:r>
          </a:p>
          <a:p>
            <a:r>
              <a:rPr lang="de-DE" sz="12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April 2016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7658" y="3688897"/>
            <a:ext cx="495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80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Dieses Dokument beinhaltet vertrauliche Informationen.</a:t>
            </a:r>
          </a:p>
          <a:p>
            <a:pPr algn="ctr">
              <a:lnSpc>
                <a:spcPct val="150000"/>
              </a:lnSpc>
            </a:pPr>
            <a:endParaRPr lang="de-DE" sz="8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de-DE" sz="800" i="1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Bitte leiten Sie diese Präsentation nicht ohne Zustimmung der Web Computing GmbH weiter.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" y="2304536"/>
            <a:ext cx="1995986" cy="3410464"/>
          </a:xfrm>
          <a:prstGeom prst="rect">
            <a:avLst/>
          </a:prstGeom>
        </p:spPr>
      </p:pic>
      <p:pic>
        <p:nvPicPr>
          <p:cNvPr id="1026" name="Picture 2" descr="M:\ownCloud\Management\Vorlagen\WebCom Logos\Logo\Farbe\Logo_Bildmarke_Farbe_BreiteHoehe500px_72dp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60" y="18972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11" y="2640216"/>
            <a:ext cx="1962300" cy="31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23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Rollensystem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10</a:t>
            </a:fld>
            <a:endParaRPr lang="en-US" sz="1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Alle Rollen in der </a:t>
            </a:r>
            <a:r>
              <a:rPr lang="de-DE" i="1" dirty="0">
                <a:solidFill>
                  <a:schemeClr val="tx1">
                    <a:lumMod val="75000"/>
                  </a:schemeClr>
                </a:solidFill>
              </a:rPr>
              <a:t>Verstehe!</a:t>
            </a:r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 Plattform</a:t>
            </a:r>
          </a:p>
        </p:txBody>
      </p: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2105645" y="2037502"/>
            <a:ext cx="950795" cy="1638029"/>
            <a:chOff x="1432" y="1047"/>
            <a:chExt cx="772" cy="1330"/>
          </a:xfrm>
          <a:solidFill>
            <a:schemeClr val="tx2"/>
          </a:solidFill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647" y="1047"/>
              <a:ext cx="226" cy="227"/>
            </a:xfrm>
            <a:custGeom>
              <a:avLst/>
              <a:gdLst>
                <a:gd name="T0" fmla="*/ 193 w 219"/>
                <a:gd name="T1" fmla="*/ 62 h 220"/>
                <a:gd name="T2" fmla="*/ 157 w 219"/>
                <a:gd name="T3" fmla="*/ 193 h 220"/>
                <a:gd name="T4" fmla="*/ 26 w 219"/>
                <a:gd name="T5" fmla="*/ 158 h 220"/>
                <a:gd name="T6" fmla="*/ 62 w 219"/>
                <a:gd name="T7" fmla="*/ 27 h 220"/>
                <a:gd name="T8" fmla="*/ 193 w 219"/>
                <a:gd name="T9" fmla="*/ 6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0">
                  <a:moveTo>
                    <a:pt x="193" y="62"/>
                  </a:moveTo>
                  <a:cubicBezTo>
                    <a:pt x="219" y="108"/>
                    <a:pt x="203" y="167"/>
                    <a:pt x="157" y="193"/>
                  </a:cubicBezTo>
                  <a:cubicBezTo>
                    <a:pt x="111" y="220"/>
                    <a:pt x="53" y="204"/>
                    <a:pt x="26" y="158"/>
                  </a:cubicBezTo>
                  <a:cubicBezTo>
                    <a:pt x="0" y="112"/>
                    <a:pt x="16" y="53"/>
                    <a:pt x="62" y="27"/>
                  </a:cubicBezTo>
                  <a:cubicBezTo>
                    <a:pt x="108" y="0"/>
                    <a:pt x="167" y="16"/>
                    <a:pt x="19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432" y="1288"/>
              <a:ext cx="772" cy="1089"/>
            </a:xfrm>
            <a:custGeom>
              <a:avLst/>
              <a:gdLst>
                <a:gd name="T0" fmla="*/ 317 w 745"/>
                <a:gd name="T1" fmla="*/ 977 h 1053"/>
                <a:gd name="T2" fmla="*/ 331 w 745"/>
                <a:gd name="T3" fmla="*/ 465 h 1053"/>
                <a:gd name="T4" fmla="*/ 558 w 745"/>
                <a:gd name="T5" fmla="*/ 512 h 1053"/>
                <a:gd name="T6" fmla="*/ 612 w 745"/>
                <a:gd name="T7" fmla="*/ 708 h 1053"/>
                <a:gd name="T8" fmla="*/ 724 w 745"/>
                <a:gd name="T9" fmla="*/ 669 h 1053"/>
                <a:gd name="T10" fmla="*/ 667 w 745"/>
                <a:gd name="T11" fmla="*/ 463 h 1053"/>
                <a:gd name="T12" fmla="*/ 660 w 745"/>
                <a:gd name="T13" fmla="*/ 447 h 1053"/>
                <a:gd name="T14" fmla="*/ 627 w 745"/>
                <a:gd name="T15" fmla="*/ 412 h 1053"/>
                <a:gd name="T16" fmla="*/ 418 w 745"/>
                <a:gd name="T17" fmla="*/ 362 h 1053"/>
                <a:gd name="T18" fmla="*/ 414 w 745"/>
                <a:gd name="T19" fmla="*/ 185 h 1053"/>
                <a:gd name="T20" fmla="*/ 656 w 745"/>
                <a:gd name="T21" fmla="*/ 210 h 1053"/>
                <a:gd name="T22" fmla="*/ 628 w 745"/>
                <a:gd name="T23" fmla="*/ 101 h 1053"/>
                <a:gd name="T24" fmla="*/ 390 w 745"/>
                <a:gd name="T25" fmla="*/ 44 h 1053"/>
                <a:gd name="T26" fmla="*/ 239 w 745"/>
                <a:gd name="T27" fmla="*/ 40 h 1053"/>
                <a:gd name="T28" fmla="*/ 234 w 745"/>
                <a:gd name="T29" fmla="*/ 42 h 1053"/>
                <a:gd name="T30" fmla="*/ 56 w 745"/>
                <a:gd name="T31" fmla="*/ 163 h 1053"/>
                <a:gd name="T32" fmla="*/ 34 w 745"/>
                <a:gd name="T33" fmla="*/ 376 h 1053"/>
                <a:gd name="T34" fmla="*/ 146 w 745"/>
                <a:gd name="T35" fmla="*/ 377 h 1053"/>
                <a:gd name="T36" fmla="*/ 139 w 745"/>
                <a:gd name="T37" fmla="*/ 242 h 1053"/>
                <a:gd name="T38" fmla="*/ 212 w 745"/>
                <a:gd name="T39" fmla="*/ 192 h 1053"/>
                <a:gd name="T40" fmla="*/ 220 w 745"/>
                <a:gd name="T41" fmla="*/ 386 h 1053"/>
                <a:gd name="T42" fmla="*/ 201 w 745"/>
                <a:gd name="T43" fmla="*/ 972 h 1053"/>
                <a:gd name="T44" fmla="*/ 317 w 745"/>
                <a:gd name="T45" fmla="*/ 977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5" h="1053">
                  <a:moveTo>
                    <a:pt x="317" y="977"/>
                  </a:moveTo>
                  <a:cubicBezTo>
                    <a:pt x="335" y="853"/>
                    <a:pt x="323" y="605"/>
                    <a:pt x="331" y="465"/>
                  </a:cubicBezTo>
                  <a:cubicBezTo>
                    <a:pt x="341" y="472"/>
                    <a:pt x="497" y="490"/>
                    <a:pt x="558" y="512"/>
                  </a:cubicBezTo>
                  <a:cubicBezTo>
                    <a:pt x="576" y="577"/>
                    <a:pt x="594" y="643"/>
                    <a:pt x="612" y="708"/>
                  </a:cubicBezTo>
                  <a:cubicBezTo>
                    <a:pt x="633" y="782"/>
                    <a:pt x="745" y="742"/>
                    <a:pt x="724" y="669"/>
                  </a:cubicBezTo>
                  <a:cubicBezTo>
                    <a:pt x="705" y="600"/>
                    <a:pt x="686" y="532"/>
                    <a:pt x="667" y="463"/>
                  </a:cubicBezTo>
                  <a:cubicBezTo>
                    <a:pt x="665" y="457"/>
                    <a:pt x="663" y="452"/>
                    <a:pt x="660" y="447"/>
                  </a:cubicBezTo>
                  <a:cubicBezTo>
                    <a:pt x="656" y="433"/>
                    <a:pt x="646" y="419"/>
                    <a:pt x="627" y="412"/>
                  </a:cubicBezTo>
                  <a:cubicBezTo>
                    <a:pt x="560" y="385"/>
                    <a:pt x="490" y="368"/>
                    <a:pt x="418" y="362"/>
                  </a:cubicBezTo>
                  <a:cubicBezTo>
                    <a:pt x="416" y="303"/>
                    <a:pt x="414" y="244"/>
                    <a:pt x="414" y="185"/>
                  </a:cubicBezTo>
                  <a:cubicBezTo>
                    <a:pt x="488" y="218"/>
                    <a:pt x="567" y="231"/>
                    <a:pt x="656" y="210"/>
                  </a:cubicBezTo>
                  <a:cubicBezTo>
                    <a:pt x="726" y="193"/>
                    <a:pt x="698" y="84"/>
                    <a:pt x="628" y="101"/>
                  </a:cubicBezTo>
                  <a:cubicBezTo>
                    <a:pt x="538" y="122"/>
                    <a:pt x="462" y="95"/>
                    <a:pt x="390" y="44"/>
                  </a:cubicBezTo>
                  <a:cubicBezTo>
                    <a:pt x="353" y="2"/>
                    <a:pt x="279" y="0"/>
                    <a:pt x="239" y="40"/>
                  </a:cubicBezTo>
                  <a:cubicBezTo>
                    <a:pt x="237" y="40"/>
                    <a:pt x="236" y="41"/>
                    <a:pt x="234" y="42"/>
                  </a:cubicBezTo>
                  <a:cubicBezTo>
                    <a:pt x="175" y="82"/>
                    <a:pt x="115" y="123"/>
                    <a:pt x="56" y="163"/>
                  </a:cubicBezTo>
                  <a:cubicBezTo>
                    <a:pt x="0" y="202"/>
                    <a:pt x="31" y="318"/>
                    <a:pt x="34" y="376"/>
                  </a:cubicBezTo>
                  <a:cubicBezTo>
                    <a:pt x="37" y="448"/>
                    <a:pt x="149" y="449"/>
                    <a:pt x="146" y="377"/>
                  </a:cubicBezTo>
                  <a:cubicBezTo>
                    <a:pt x="143" y="332"/>
                    <a:pt x="141" y="287"/>
                    <a:pt x="139" y="242"/>
                  </a:cubicBezTo>
                  <a:cubicBezTo>
                    <a:pt x="163" y="225"/>
                    <a:pt x="188" y="209"/>
                    <a:pt x="212" y="192"/>
                  </a:cubicBezTo>
                  <a:cubicBezTo>
                    <a:pt x="213" y="249"/>
                    <a:pt x="218" y="379"/>
                    <a:pt x="220" y="386"/>
                  </a:cubicBezTo>
                  <a:cubicBezTo>
                    <a:pt x="220" y="429"/>
                    <a:pt x="215" y="767"/>
                    <a:pt x="201" y="972"/>
                  </a:cubicBezTo>
                  <a:cubicBezTo>
                    <a:pt x="203" y="1045"/>
                    <a:pt x="307" y="1053"/>
                    <a:pt x="317" y="9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5198" y="3954948"/>
            <a:ext cx="1181100" cy="277232"/>
            <a:chOff x="1454386" y="3882502"/>
            <a:chExt cx="1321650" cy="310222"/>
          </a:xfrm>
        </p:grpSpPr>
        <p:sp>
          <p:nvSpPr>
            <p:cNvPr id="36" name="Round Same Side Corner Rectangle 35"/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Round Same Side Corner Rectangle 36"/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47400" y="3918029"/>
              <a:ext cx="978380" cy="241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800" b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Entdecker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03718" y="4258876"/>
            <a:ext cx="118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Erstellt Fragen/Themen-anfragen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Sucht/Nutzt Beiträge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de-DE" sz="7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2" name="U-Turn Arrow 91"/>
          <p:cNvSpPr/>
          <p:nvPr/>
        </p:nvSpPr>
        <p:spPr>
          <a:xfrm>
            <a:off x="3548563" y="2441397"/>
            <a:ext cx="892882" cy="912719"/>
          </a:xfrm>
          <a:prstGeom prst="uturnArrow">
            <a:avLst>
              <a:gd name="adj1" fmla="val 6810"/>
              <a:gd name="adj2" fmla="val 7476"/>
              <a:gd name="adj3" fmla="val 13406"/>
              <a:gd name="adj4" fmla="val 48506"/>
              <a:gd name="adj5" fmla="val 63321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3" name="U-Turn Arrow 92"/>
          <p:cNvSpPr/>
          <p:nvPr/>
        </p:nvSpPr>
        <p:spPr>
          <a:xfrm>
            <a:off x="4794006" y="2150978"/>
            <a:ext cx="892882" cy="912719"/>
          </a:xfrm>
          <a:prstGeom prst="uturnArrow">
            <a:avLst>
              <a:gd name="adj1" fmla="val 6810"/>
              <a:gd name="adj2" fmla="val 7476"/>
              <a:gd name="adj3" fmla="val 13406"/>
              <a:gd name="adj4" fmla="val 48506"/>
              <a:gd name="adj5" fmla="val 63321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4" name="U-Turn Arrow 93"/>
          <p:cNvSpPr/>
          <p:nvPr/>
        </p:nvSpPr>
        <p:spPr>
          <a:xfrm>
            <a:off x="6039448" y="1860560"/>
            <a:ext cx="892882" cy="912719"/>
          </a:xfrm>
          <a:prstGeom prst="uturnArrow">
            <a:avLst>
              <a:gd name="adj1" fmla="val 6810"/>
              <a:gd name="adj2" fmla="val 7476"/>
              <a:gd name="adj3" fmla="val 13406"/>
              <a:gd name="adj4" fmla="val 48506"/>
              <a:gd name="adj5" fmla="val 63321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71" name="Group 15"/>
          <p:cNvGrpSpPr/>
          <p:nvPr/>
        </p:nvGrpSpPr>
        <p:grpSpPr>
          <a:xfrm>
            <a:off x="1608144" y="3677704"/>
            <a:ext cx="1181100" cy="277231"/>
            <a:chOff x="1454386" y="3882502"/>
            <a:chExt cx="1321650" cy="310222"/>
          </a:xfrm>
        </p:grpSpPr>
        <p:sp>
          <p:nvSpPr>
            <p:cNvPr id="72" name="Round Same Side Corner Rectangle 35"/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3" name="Round Same Side Corner Rectangle 36"/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37"/>
            <p:cNvSpPr/>
            <p:nvPr/>
          </p:nvSpPr>
          <p:spPr>
            <a:xfrm>
              <a:off x="1647400" y="3926635"/>
              <a:ext cx="978380" cy="24108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de-DE" sz="800" b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Unterstützer</a:t>
              </a:r>
            </a:p>
          </p:txBody>
        </p:sp>
      </p:grpSp>
      <p:sp>
        <p:nvSpPr>
          <p:cNvPr id="79" name="Rectangle 87"/>
          <p:cNvSpPr/>
          <p:nvPr/>
        </p:nvSpPr>
        <p:spPr>
          <a:xfrm>
            <a:off x="1606664" y="3981645"/>
            <a:ext cx="11880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Erstellt Antworten</a:t>
            </a:r>
          </a:p>
        </p:txBody>
      </p:sp>
      <p:grpSp>
        <p:nvGrpSpPr>
          <p:cNvPr id="80" name="Group 15"/>
          <p:cNvGrpSpPr/>
          <p:nvPr/>
        </p:nvGrpSpPr>
        <p:grpSpPr>
          <a:xfrm>
            <a:off x="2789244" y="3398299"/>
            <a:ext cx="1181100" cy="277232"/>
            <a:chOff x="1454386" y="3882502"/>
            <a:chExt cx="1321650" cy="310222"/>
          </a:xfrm>
        </p:grpSpPr>
        <p:sp>
          <p:nvSpPr>
            <p:cNvPr id="81" name="Round Same Side Corner Rectangle 35"/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5" name="Round Same Side Corner Rectangle 36"/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6" name="Rectangle 37"/>
            <p:cNvSpPr/>
            <p:nvPr/>
          </p:nvSpPr>
          <p:spPr>
            <a:xfrm>
              <a:off x="1647400" y="3918029"/>
              <a:ext cx="978380" cy="241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800" b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Autor</a:t>
              </a:r>
            </a:p>
          </p:txBody>
        </p:sp>
      </p:grpSp>
      <p:sp>
        <p:nvSpPr>
          <p:cNvPr id="97" name="Rectangle 87"/>
          <p:cNvSpPr/>
          <p:nvPr/>
        </p:nvSpPr>
        <p:spPr>
          <a:xfrm>
            <a:off x="2787764" y="3702227"/>
            <a:ext cx="1188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Erstellt Themen mit Filmen oder </a:t>
            </a:r>
            <a:r>
              <a:rPr lang="de-DE" sz="7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Slideshows</a:t>
            </a:r>
            <a:endParaRPr lang="de-DE" sz="7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Erstellt Playlists</a:t>
            </a:r>
          </a:p>
        </p:txBody>
      </p:sp>
      <p:grpSp>
        <p:nvGrpSpPr>
          <p:cNvPr id="98" name="Group 15"/>
          <p:cNvGrpSpPr/>
          <p:nvPr/>
        </p:nvGrpSpPr>
        <p:grpSpPr>
          <a:xfrm>
            <a:off x="3970344" y="3121068"/>
            <a:ext cx="1181100" cy="277232"/>
            <a:chOff x="1454386" y="3882502"/>
            <a:chExt cx="1321650" cy="310222"/>
          </a:xfrm>
        </p:grpSpPr>
        <p:sp>
          <p:nvSpPr>
            <p:cNvPr id="99" name="Round Same Side Corner Rectangle 35"/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0" name="Round Same Side Corner Rectangle 36"/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1" name="Rectangle 37"/>
            <p:cNvSpPr/>
            <p:nvPr/>
          </p:nvSpPr>
          <p:spPr>
            <a:xfrm>
              <a:off x="1647400" y="3918029"/>
              <a:ext cx="978380" cy="241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Trainer</a:t>
              </a:r>
            </a:p>
          </p:txBody>
        </p:sp>
      </p:grpSp>
      <p:sp>
        <p:nvSpPr>
          <p:cNvPr id="102" name="Rectangle 87"/>
          <p:cNvSpPr/>
          <p:nvPr/>
        </p:nvSpPr>
        <p:spPr>
          <a:xfrm>
            <a:off x="3968864" y="3424996"/>
            <a:ext cx="1188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Erstellt Trainingspläne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Erstellt/Überwacht Trainings (inkl. Quiz)</a:t>
            </a:r>
          </a:p>
        </p:txBody>
      </p:sp>
      <p:grpSp>
        <p:nvGrpSpPr>
          <p:cNvPr id="103" name="Group 15"/>
          <p:cNvGrpSpPr/>
          <p:nvPr/>
        </p:nvGrpSpPr>
        <p:grpSpPr>
          <a:xfrm>
            <a:off x="5173290" y="2843837"/>
            <a:ext cx="1181100" cy="277232"/>
            <a:chOff x="1454386" y="3882502"/>
            <a:chExt cx="1321650" cy="310222"/>
          </a:xfrm>
        </p:grpSpPr>
        <p:sp>
          <p:nvSpPr>
            <p:cNvPr id="104" name="Round Same Side Corner Rectangle 35"/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Round Same Side Corner Rectangle 36"/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6" name="Rectangle 37"/>
            <p:cNvSpPr/>
            <p:nvPr/>
          </p:nvSpPr>
          <p:spPr>
            <a:xfrm>
              <a:off x="1647400" y="3918029"/>
              <a:ext cx="978380" cy="241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800" b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Kritiker</a:t>
              </a:r>
            </a:p>
          </p:txBody>
        </p:sp>
      </p:grpSp>
      <p:sp>
        <p:nvSpPr>
          <p:cNvPr id="107" name="Rectangle 87"/>
          <p:cNvSpPr/>
          <p:nvPr/>
        </p:nvSpPr>
        <p:spPr>
          <a:xfrm>
            <a:off x="5171810" y="3147765"/>
            <a:ext cx="118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Rezensiert Themen von Autoren</a:t>
            </a:r>
          </a:p>
        </p:txBody>
      </p:sp>
      <p:grpSp>
        <p:nvGrpSpPr>
          <p:cNvPr id="108" name="Group 15"/>
          <p:cNvGrpSpPr/>
          <p:nvPr/>
        </p:nvGrpSpPr>
        <p:grpSpPr>
          <a:xfrm>
            <a:off x="6354390" y="2564419"/>
            <a:ext cx="1181100" cy="277232"/>
            <a:chOff x="1454386" y="3882502"/>
            <a:chExt cx="1321650" cy="310222"/>
          </a:xfrm>
        </p:grpSpPr>
        <p:sp>
          <p:nvSpPr>
            <p:cNvPr id="109" name="Round Same Side Corner Rectangle 35"/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0" name="Round Same Side Corner Rectangle 36"/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1" name="Rectangle 37"/>
            <p:cNvSpPr/>
            <p:nvPr/>
          </p:nvSpPr>
          <p:spPr>
            <a:xfrm>
              <a:off x="1647400" y="3918029"/>
              <a:ext cx="978380" cy="241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800" b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Fachredakteur</a:t>
              </a:r>
            </a:p>
          </p:txBody>
        </p:sp>
      </p:grpSp>
      <p:sp>
        <p:nvSpPr>
          <p:cNvPr id="112" name="Rectangle 87"/>
          <p:cNvSpPr/>
          <p:nvPr/>
        </p:nvSpPr>
        <p:spPr>
          <a:xfrm>
            <a:off x="6352910" y="2868347"/>
            <a:ext cx="118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Erstellt Posts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Erstellt/Verwaltet Themenbereiche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Bewirbt Inhalte</a:t>
            </a:r>
          </a:p>
        </p:txBody>
      </p:sp>
      <p:grpSp>
        <p:nvGrpSpPr>
          <p:cNvPr id="123" name="Group 15"/>
          <p:cNvGrpSpPr/>
          <p:nvPr/>
        </p:nvGrpSpPr>
        <p:grpSpPr>
          <a:xfrm>
            <a:off x="7535490" y="2316919"/>
            <a:ext cx="1181100" cy="277232"/>
            <a:chOff x="1454386" y="3882502"/>
            <a:chExt cx="1321650" cy="310222"/>
          </a:xfrm>
        </p:grpSpPr>
        <p:sp>
          <p:nvSpPr>
            <p:cNvPr id="124" name="Round Same Side Corner Rectangle 35"/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5" name="Round Same Side Corner Rectangle 36"/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6" name="Rectangle 37"/>
            <p:cNvSpPr/>
            <p:nvPr/>
          </p:nvSpPr>
          <p:spPr>
            <a:xfrm>
              <a:off x="1647400" y="3918029"/>
              <a:ext cx="978380" cy="241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800" b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Chefredakteur</a:t>
              </a:r>
            </a:p>
          </p:txBody>
        </p:sp>
      </p:grpSp>
      <p:sp>
        <p:nvSpPr>
          <p:cNvPr id="127" name="Rectangle 87"/>
          <p:cNvSpPr/>
          <p:nvPr/>
        </p:nvSpPr>
        <p:spPr>
          <a:xfrm>
            <a:off x="7534010" y="2620847"/>
            <a:ext cx="118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Erstellt Thementaxonomien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Überwacht Publikations-prozesse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Ernennt Fachredakteure und Kritiker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Verwaltet Nutzer und Rechte</a:t>
            </a:r>
          </a:p>
        </p:txBody>
      </p:sp>
      <p:grpSp>
        <p:nvGrpSpPr>
          <p:cNvPr id="128" name="Group 15"/>
          <p:cNvGrpSpPr/>
          <p:nvPr/>
        </p:nvGrpSpPr>
        <p:grpSpPr>
          <a:xfrm>
            <a:off x="8716590" y="2037501"/>
            <a:ext cx="1181100" cy="277232"/>
            <a:chOff x="1454386" y="3882502"/>
            <a:chExt cx="1321650" cy="310222"/>
          </a:xfrm>
        </p:grpSpPr>
        <p:sp>
          <p:nvSpPr>
            <p:cNvPr id="129" name="Round Same Side Corner Rectangle 35"/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0" name="Round Same Side Corner Rectangle 36"/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1" name="Rectangle 37"/>
            <p:cNvSpPr/>
            <p:nvPr/>
          </p:nvSpPr>
          <p:spPr>
            <a:xfrm>
              <a:off x="1647400" y="3918029"/>
              <a:ext cx="978380" cy="241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800" b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Herausgeber</a:t>
              </a:r>
            </a:p>
          </p:txBody>
        </p:sp>
      </p:grpSp>
      <p:sp>
        <p:nvSpPr>
          <p:cNvPr id="132" name="Rectangle 87"/>
          <p:cNvSpPr/>
          <p:nvPr/>
        </p:nvSpPr>
        <p:spPr>
          <a:xfrm>
            <a:off x="8715110" y="2341429"/>
            <a:ext cx="118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Erstellt </a:t>
            </a:r>
            <a:r>
              <a:rPr lang="de-DE" sz="7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Verstehe!</a:t>
            </a: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Sites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Ernennt Chefredakteure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Legt funktionale Parameter fest</a:t>
            </a:r>
          </a:p>
        </p:txBody>
      </p:sp>
    </p:spTree>
    <p:extLst>
      <p:ext uri="{BB962C8B-B14F-4D97-AF65-F5344CB8AC3E}">
        <p14:creationId xmlns:p14="http://schemas.microsoft.com/office/powerpoint/2010/main" val="16614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 Same Side Corner Rectangle 97"/>
          <p:cNvSpPr/>
          <p:nvPr/>
        </p:nvSpPr>
        <p:spPr>
          <a:xfrm rot="5400000">
            <a:off x="2981383" y="2983677"/>
            <a:ext cx="225077" cy="104089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Sites</a:t>
            </a:r>
            <a:endParaRPr lang="bg-B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11</a:t>
            </a:fld>
            <a:endParaRPr lang="en-US" sz="1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Separierte Datenbereiche, um verschiedene Anwendungsfälle und Zielgruppen dediziert mit Inhalten bedienen zu können.</a:t>
            </a:r>
          </a:p>
          <a:p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8" name="Round Same Side Corner Rectangle 67"/>
          <p:cNvSpPr/>
          <p:nvPr/>
        </p:nvSpPr>
        <p:spPr>
          <a:xfrm rot="5400000">
            <a:off x="3565951" y="2053264"/>
            <a:ext cx="228142" cy="11828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/>
          <p:cNvSpPr/>
          <p:nvPr/>
        </p:nvSpPr>
        <p:spPr>
          <a:xfrm>
            <a:off x="3038671" y="2524509"/>
            <a:ext cx="12827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Funktionseinheiten</a:t>
            </a:r>
          </a:p>
        </p:txBody>
      </p:sp>
      <p:sp>
        <p:nvSpPr>
          <p:cNvPr id="71" name="Round Same Side Corner Rectangle 70"/>
          <p:cNvSpPr/>
          <p:nvPr/>
        </p:nvSpPr>
        <p:spPr>
          <a:xfrm rot="5400000">
            <a:off x="4974267" y="2053265"/>
            <a:ext cx="228142" cy="11828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4793229" y="2524510"/>
            <a:ext cx="590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Projekt</a:t>
            </a:r>
          </a:p>
        </p:txBody>
      </p:sp>
      <p:sp>
        <p:nvSpPr>
          <p:cNvPr id="80" name="Round Same Side Corner Rectangle 79"/>
          <p:cNvSpPr/>
          <p:nvPr/>
        </p:nvSpPr>
        <p:spPr>
          <a:xfrm rot="5400000">
            <a:off x="6382582" y="2055085"/>
            <a:ext cx="228142" cy="11828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/>
          <p:cNvSpPr/>
          <p:nvPr/>
        </p:nvSpPr>
        <p:spPr>
          <a:xfrm>
            <a:off x="5866523" y="2525395"/>
            <a:ext cx="12602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Organisationseinh</a:t>
            </a:r>
            <a:r>
              <a:rPr lang="de-DE" sz="1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cxnSp>
        <p:nvCxnSpPr>
          <p:cNvPr id="82" name="Straight Arrow Connector 73"/>
          <p:cNvCxnSpPr>
            <a:stCxn id="80" idx="2"/>
            <a:endCxn id="68" idx="2"/>
          </p:cNvCxnSpPr>
          <p:nvPr/>
        </p:nvCxnSpPr>
        <p:spPr>
          <a:xfrm rot="16200000" flipV="1">
            <a:off x="5087431" y="1123231"/>
            <a:ext cx="1821" cy="2816631"/>
          </a:xfrm>
          <a:prstGeom prst="bentConnector3">
            <a:avLst>
              <a:gd name="adj1" fmla="val 19007523"/>
            </a:avLst>
          </a:prstGeom>
          <a:ln w="127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 Same Side Corner Rectangle 85"/>
          <p:cNvSpPr/>
          <p:nvPr/>
        </p:nvSpPr>
        <p:spPr>
          <a:xfrm rot="5400000">
            <a:off x="4934877" y="859056"/>
            <a:ext cx="313777" cy="162689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/>
          <p:cNvSpPr/>
          <p:nvPr/>
        </p:nvSpPr>
        <p:spPr>
          <a:xfrm>
            <a:off x="4637157" y="1523764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Mandant</a:t>
            </a:r>
          </a:p>
        </p:txBody>
      </p:sp>
      <p:cxnSp>
        <p:nvCxnSpPr>
          <p:cNvPr id="88" name="Straight Arrow Connector 73"/>
          <p:cNvCxnSpPr>
            <a:stCxn id="71" idx="2"/>
            <a:endCxn id="86" idx="0"/>
          </p:cNvCxnSpPr>
          <p:nvPr/>
        </p:nvCxnSpPr>
        <p:spPr>
          <a:xfrm flipV="1">
            <a:off x="5088341" y="1829392"/>
            <a:ext cx="3425" cy="701242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962311" y="3390512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</a:t>
            </a:r>
          </a:p>
        </p:txBody>
      </p:sp>
      <p:sp>
        <p:nvSpPr>
          <p:cNvPr id="96" name="Round Same Side Corner Rectangle 95"/>
          <p:cNvSpPr/>
          <p:nvPr/>
        </p:nvSpPr>
        <p:spPr>
          <a:xfrm rot="5400000">
            <a:off x="4158929" y="2988730"/>
            <a:ext cx="225077" cy="104089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/>
          <p:cNvSpPr/>
          <p:nvPr/>
        </p:nvSpPr>
        <p:spPr>
          <a:xfrm>
            <a:off x="3920246" y="3387448"/>
            <a:ext cx="702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Controlling</a:t>
            </a:r>
          </a:p>
        </p:txBody>
      </p:sp>
      <p:cxnSp>
        <p:nvCxnSpPr>
          <p:cNvPr id="99" name="Straight Arrow Connector 73"/>
          <p:cNvCxnSpPr>
            <a:stCxn id="96" idx="2"/>
            <a:endCxn id="98" idx="2"/>
          </p:cNvCxnSpPr>
          <p:nvPr/>
        </p:nvCxnSpPr>
        <p:spPr>
          <a:xfrm rot="16200000" flipV="1">
            <a:off x="3680168" y="2805337"/>
            <a:ext cx="5053" cy="1177546"/>
          </a:xfrm>
          <a:prstGeom prst="bentConnector3">
            <a:avLst>
              <a:gd name="adj1" fmla="val 6079280"/>
            </a:avLst>
          </a:prstGeom>
          <a:ln w="127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73"/>
          <p:cNvCxnSpPr>
            <a:endCxn id="68" idx="0"/>
          </p:cNvCxnSpPr>
          <p:nvPr/>
        </p:nvCxnSpPr>
        <p:spPr>
          <a:xfrm flipH="1" flipV="1">
            <a:off x="3680022" y="2758778"/>
            <a:ext cx="4" cy="33074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 Same Side Corner Rectangle 135"/>
          <p:cNvSpPr/>
          <p:nvPr/>
        </p:nvSpPr>
        <p:spPr>
          <a:xfrm rot="5400000">
            <a:off x="5798014" y="2995630"/>
            <a:ext cx="225077" cy="104089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/>
          <p:cNvSpPr/>
          <p:nvPr/>
        </p:nvSpPr>
        <p:spPr>
          <a:xfrm>
            <a:off x="5442315" y="3402465"/>
            <a:ext cx="9364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Shared Services</a:t>
            </a:r>
          </a:p>
        </p:txBody>
      </p:sp>
      <p:sp>
        <p:nvSpPr>
          <p:cNvPr id="142" name="Round Same Side Corner Rectangle 141"/>
          <p:cNvSpPr/>
          <p:nvPr/>
        </p:nvSpPr>
        <p:spPr>
          <a:xfrm rot="5400000">
            <a:off x="6975560" y="3000683"/>
            <a:ext cx="225077" cy="104089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/>
          <p:cNvSpPr/>
          <p:nvPr/>
        </p:nvSpPr>
        <p:spPr>
          <a:xfrm>
            <a:off x="6684782" y="3399401"/>
            <a:ext cx="8066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Management</a:t>
            </a:r>
          </a:p>
        </p:txBody>
      </p:sp>
      <p:cxnSp>
        <p:nvCxnSpPr>
          <p:cNvPr id="144" name="Straight Arrow Connector 73"/>
          <p:cNvCxnSpPr>
            <a:stCxn id="142" idx="2"/>
            <a:endCxn id="136" idx="2"/>
          </p:cNvCxnSpPr>
          <p:nvPr/>
        </p:nvCxnSpPr>
        <p:spPr>
          <a:xfrm rot="16200000" flipV="1">
            <a:off x="6496799" y="2817290"/>
            <a:ext cx="5053" cy="1177546"/>
          </a:xfrm>
          <a:prstGeom prst="bentConnector3">
            <a:avLst>
              <a:gd name="adj1" fmla="val 6079280"/>
            </a:avLst>
          </a:prstGeom>
          <a:ln w="127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73"/>
          <p:cNvCxnSpPr/>
          <p:nvPr/>
        </p:nvCxnSpPr>
        <p:spPr>
          <a:xfrm flipV="1">
            <a:off x="6496653" y="2758218"/>
            <a:ext cx="0" cy="34931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3"/>
          <p:cNvGrpSpPr>
            <a:grpSpLocks noChangeAspect="1"/>
          </p:cNvGrpSpPr>
          <p:nvPr/>
        </p:nvGrpSpPr>
        <p:grpSpPr bwMode="auto">
          <a:xfrm flipH="1">
            <a:off x="2581578" y="4186032"/>
            <a:ext cx="149515" cy="345477"/>
            <a:chOff x="3696" y="1271"/>
            <a:chExt cx="338" cy="781"/>
          </a:xfrm>
          <a:solidFill>
            <a:schemeClr val="tx2"/>
          </a:solidFill>
        </p:grpSpPr>
        <p:sp>
          <p:nvSpPr>
            <p:cNvPr id="147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149" name="Group 13"/>
          <p:cNvGrpSpPr>
            <a:grpSpLocks noChangeAspect="1"/>
          </p:cNvGrpSpPr>
          <p:nvPr/>
        </p:nvGrpSpPr>
        <p:grpSpPr bwMode="auto">
          <a:xfrm flipH="1">
            <a:off x="2794447" y="4186032"/>
            <a:ext cx="149515" cy="345477"/>
            <a:chOff x="3696" y="1271"/>
            <a:chExt cx="338" cy="781"/>
          </a:xfrm>
          <a:solidFill>
            <a:schemeClr val="tx2"/>
          </a:solidFill>
        </p:grpSpPr>
        <p:sp>
          <p:nvSpPr>
            <p:cNvPr id="150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1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152" name="Group 13"/>
          <p:cNvGrpSpPr>
            <a:grpSpLocks noChangeAspect="1"/>
          </p:cNvGrpSpPr>
          <p:nvPr/>
        </p:nvGrpSpPr>
        <p:grpSpPr bwMode="auto">
          <a:xfrm flipH="1">
            <a:off x="3007316" y="4186032"/>
            <a:ext cx="149515" cy="345477"/>
            <a:chOff x="3696" y="1271"/>
            <a:chExt cx="338" cy="781"/>
          </a:xfrm>
          <a:solidFill>
            <a:schemeClr val="tx2"/>
          </a:solidFill>
        </p:grpSpPr>
        <p:sp>
          <p:nvSpPr>
            <p:cNvPr id="153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4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155" name="Group 13"/>
          <p:cNvGrpSpPr>
            <a:grpSpLocks noChangeAspect="1"/>
          </p:cNvGrpSpPr>
          <p:nvPr/>
        </p:nvGrpSpPr>
        <p:grpSpPr bwMode="auto">
          <a:xfrm flipH="1">
            <a:off x="3220185" y="4186032"/>
            <a:ext cx="149515" cy="345477"/>
            <a:chOff x="3696" y="1271"/>
            <a:chExt cx="338" cy="781"/>
          </a:xfrm>
          <a:solidFill>
            <a:schemeClr val="tx2"/>
          </a:solidFill>
        </p:grpSpPr>
        <p:sp>
          <p:nvSpPr>
            <p:cNvPr id="156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7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158" name="Group 13"/>
          <p:cNvGrpSpPr>
            <a:grpSpLocks noChangeAspect="1"/>
          </p:cNvGrpSpPr>
          <p:nvPr/>
        </p:nvGrpSpPr>
        <p:grpSpPr bwMode="auto">
          <a:xfrm flipH="1">
            <a:off x="3433054" y="4186032"/>
            <a:ext cx="149515" cy="345477"/>
            <a:chOff x="3696" y="1271"/>
            <a:chExt cx="338" cy="781"/>
          </a:xfrm>
          <a:solidFill>
            <a:schemeClr val="tx2"/>
          </a:solidFill>
        </p:grpSpPr>
        <p:sp>
          <p:nvSpPr>
            <p:cNvPr id="159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2766271" y="4008312"/>
            <a:ext cx="663167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Block Arc 167"/>
          <p:cNvSpPr/>
          <p:nvPr/>
        </p:nvSpPr>
        <p:spPr>
          <a:xfrm rot="5400000">
            <a:off x="3296868" y="4008994"/>
            <a:ext cx="239697" cy="239697"/>
          </a:xfrm>
          <a:prstGeom prst="blockArc">
            <a:avLst>
              <a:gd name="adj1" fmla="val 10701552"/>
              <a:gd name="adj2" fmla="val 16135570"/>
              <a:gd name="adj3" fmla="val 184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9" name="Block Arc 168"/>
          <p:cNvSpPr/>
          <p:nvPr/>
        </p:nvSpPr>
        <p:spPr>
          <a:xfrm>
            <a:off x="2651161" y="4008311"/>
            <a:ext cx="239697" cy="239697"/>
          </a:xfrm>
          <a:prstGeom prst="blockArc">
            <a:avLst>
              <a:gd name="adj1" fmla="val 10701552"/>
              <a:gd name="adj2" fmla="val 16135570"/>
              <a:gd name="adj3" fmla="val 184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 rot="16200000">
            <a:off x="2855918" y="4062850"/>
            <a:ext cx="7259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/>
          <p:cNvSpPr/>
          <p:nvPr/>
        </p:nvSpPr>
        <p:spPr>
          <a:xfrm rot="16200000">
            <a:off x="3067417" y="4067822"/>
            <a:ext cx="7259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/>
          <p:cNvSpPr/>
          <p:nvPr/>
        </p:nvSpPr>
        <p:spPr>
          <a:xfrm rot="16200000">
            <a:off x="3282151" y="4058698"/>
            <a:ext cx="7259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73" name="Group 13"/>
          <p:cNvGrpSpPr>
            <a:grpSpLocks noChangeAspect="1"/>
          </p:cNvGrpSpPr>
          <p:nvPr/>
        </p:nvGrpSpPr>
        <p:grpSpPr bwMode="auto">
          <a:xfrm flipH="1">
            <a:off x="3764668" y="4186032"/>
            <a:ext cx="149515" cy="345477"/>
            <a:chOff x="3696" y="1271"/>
            <a:chExt cx="338" cy="781"/>
          </a:xfrm>
          <a:solidFill>
            <a:schemeClr val="tx1">
              <a:lumMod val="90000"/>
            </a:schemeClr>
          </a:solidFill>
        </p:grpSpPr>
        <p:sp>
          <p:nvSpPr>
            <p:cNvPr id="174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5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176" name="Group 13"/>
          <p:cNvGrpSpPr>
            <a:grpSpLocks noChangeAspect="1"/>
          </p:cNvGrpSpPr>
          <p:nvPr/>
        </p:nvGrpSpPr>
        <p:grpSpPr bwMode="auto">
          <a:xfrm flipH="1">
            <a:off x="3977537" y="4186032"/>
            <a:ext cx="149515" cy="345477"/>
            <a:chOff x="3696" y="1271"/>
            <a:chExt cx="338" cy="781"/>
          </a:xfrm>
          <a:solidFill>
            <a:schemeClr val="tx1">
              <a:lumMod val="90000"/>
            </a:schemeClr>
          </a:solidFill>
        </p:grpSpPr>
        <p:sp>
          <p:nvSpPr>
            <p:cNvPr id="177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8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179" name="Group 13"/>
          <p:cNvGrpSpPr>
            <a:grpSpLocks noChangeAspect="1"/>
          </p:cNvGrpSpPr>
          <p:nvPr/>
        </p:nvGrpSpPr>
        <p:grpSpPr bwMode="auto">
          <a:xfrm flipH="1">
            <a:off x="4190406" y="4186032"/>
            <a:ext cx="149515" cy="345477"/>
            <a:chOff x="3696" y="1271"/>
            <a:chExt cx="338" cy="781"/>
          </a:xfrm>
          <a:solidFill>
            <a:schemeClr val="tx1">
              <a:lumMod val="90000"/>
            </a:schemeClr>
          </a:solidFill>
        </p:grpSpPr>
        <p:sp>
          <p:nvSpPr>
            <p:cNvPr id="180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1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182" name="Group 13"/>
          <p:cNvGrpSpPr>
            <a:grpSpLocks noChangeAspect="1"/>
          </p:cNvGrpSpPr>
          <p:nvPr/>
        </p:nvGrpSpPr>
        <p:grpSpPr bwMode="auto">
          <a:xfrm flipH="1">
            <a:off x="4403275" y="4186032"/>
            <a:ext cx="149515" cy="345477"/>
            <a:chOff x="3696" y="1271"/>
            <a:chExt cx="338" cy="781"/>
          </a:xfrm>
          <a:solidFill>
            <a:schemeClr val="tx1">
              <a:lumMod val="90000"/>
            </a:schemeClr>
          </a:solidFill>
        </p:grpSpPr>
        <p:sp>
          <p:nvSpPr>
            <p:cNvPr id="183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4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185" name="Group 13"/>
          <p:cNvGrpSpPr>
            <a:grpSpLocks noChangeAspect="1"/>
          </p:cNvGrpSpPr>
          <p:nvPr/>
        </p:nvGrpSpPr>
        <p:grpSpPr bwMode="auto">
          <a:xfrm flipH="1">
            <a:off x="4616144" y="4186032"/>
            <a:ext cx="149515" cy="345477"/>
            <a:chOff x="3696" y="1271"/>
            <a:chExt cx="338" cy="781"/>
          </a:xfrm>
          <a:solidFill>
            <a:schemeClr val="tx1">
              <a:lumMod val="90000"/>
            </a:schemeClr>
          </a:solidFill>
        </p:grpSpPr>
        <p:sp>
          <p:nvSpPr>
            <p:cNvPr id="186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7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sp>
        <p:nvSpPr>
          <p:cNvPr id="188" name="Rectangle 187"/>
          <p:cNvSpPr/>
          <p:nvPr/>
        </p:nvSpPr>
        <p:spPr>
          <a:xfrm>
            <a:off x="3949361" y="4008312"/>
            <a:ext cx="663167" cy="45719"/>
          </a:xfrm>
          <a:prstGeom prst="rect">
            <a:avLst/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Block Arc 188"/>
          <p:cNvSpPr/>
          <p:nvPr/>
        </p:nvSpPr>
        <p:spPr>
          <a:xfrm rot="5400000">
            <a:off x="4479958" y="4008994"/>
            <a:ext cx="239697" cy="239697"/>
          </a:xfrm>
          <a:prstGeom prst="blockArc">
            <a:avLst>
              <a:gd name="adj1" fmla="val 10701552"/>
              <a:gd name="adj2" fmla="val 16135570"/>
              <a:gd name="adj3" fmla="val 18467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90" name="Block Arc 189"/>
          <p:cNvSpPr/>
          <p:nvPr/>
        </p:nvSpPr>
        <p:spPr>
          <a:xfrm>
            <a:off x="3834251" y="4008311"/>
            <a:ext cx="239697" cy="239697"/>
          </a:xfrm>
          <a:prstGeom prst="blockArc">
            <a:avLst>
              <a:gd name="adj1" fmla="val 10701552"/>
              <a:gd name="adj2" fmla="val 16135570"/>
              <a:gd name="adj3" fmla="val 18467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 rot="16200000">
            <a:off x="4039008" y="4062850"/>
            <a:ext cx="72596" cy="45719"/>
          </a:xfrm>
          <a:prstGeom prst="rect">
            <a:avLst/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/>
          <p:cNvSpPr/>
          <p:nvPr/>
        </p:nvSpPr>
        <p:spPr>
          <a:xfrm rot="16200000">
            <a:off x="4250507" y="4067822"/>
            <a:ext cx="72596" cy="45719"/>
          </a:xfrm>
          <a:prstGeom prst="rect">
            <a:avLst/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/>
          <p:cNvSpPr/>
          <p:nvPr/>
        </p:nvSpPr>
        <p:spPr>
          <a:xfrm rot="16200000">
            <a:off x="4465241" y="4058698"/>
            <a:ext cx="72596" cy="45719"/>
          </a:xfrm>
          <a:prstGeom prst="rect">
            <a:avLst/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Freeform 835"/>
          <p:cNvSpPr>
            <a:spLocks noEditPoints="1"/>
          </p:cNvSpPr>
          <p:nvPr/>
        </p:nvSpPr>
        <p:spPr bwMode="auto">
          <a:xfrm>
            <a:off x="2997567" y="3729031"/>
            <a:ext cx="209320" cy="186981"/>
          </a:xfrm>
          <a:custGeom>
            <a:avLst/>
            <a:gdLst>
              <a:gd name="T0" fmla="*/ 445 w 460"/>
              <a:gd name="T1" fmla="*/ 0 h 410"/>
              <a:gd name="T2" fmla="*/ 15 w 460"/>
              <a:gd name="T3" fmla="*/ 0 h 410"/>
              <a:gd name="T4" fmla="*/ 0 w 460"/>
              <a:gd name="T5" fmla="*/ 16 h 410"/>
              <a:gd name="T6" fmla="*/ 0 w 460"/>
              <a:gd name="T7" fmla="*/ 77 h 410"/>
              <a:gd name="T8" fmla="*/ 460 w 460"/>
              <a:gd name="T9" fmla="*/ 77 h 410"/>
              <a:gd name="T10" fmla="*/ 460 w 460"/>
              <a:gd name="T11" fmla="*/ 16 h 410"/>
              <a:gd name="T12" fmla="*/ 445 w 460"/>
              <a:gd name="T13" fmla="*/ 0 h 410"/>
              <a:gd name="T14" fmla="*/ 25 w 460"/>
              <a:gd name="T15" fmla="*/ 374 h 410"/>
              <a:gd name="T16" fmla="*/ 61 w 460"/>
              <a:gd name="T17" fmla="*/ 410 h 410"/>
              <a:gd name="T18" fmla="*/ 399 w 460"/>
              <a:gd name="T19" fmla="*/ 410 h 410"/>
              <a:gd name="T20" fmla="*/ 435 w 460"/>
              <a:gd name="T21" fmla="*/ 374 h 410"/>
              <a:gd name="T22" fmla="*/ 435 w 460"/>
              <a:gd name="T23" fmla="*/ 103 h 410"/>
              <a:gd name="T24" fmla="*/ 25 w 460"/>
              <a:gd name="T25" fmla="*/ 103 h 410"/>
              <a:gd name="T26" fmla="*/ 25 w 460"/>
              <a:gd name="T27" fmla="*/ 374 h 410"/>
              <a:gd name="T28" fmla="*/ 153 w 460"/>
              <a:gd name="T29" fmla="*/ 154 h 410"/>
              <a:gd name="T30" fmla="*/ 307 w 460"/>
              <a:gd name="T31" fmla="*/ 154 h 410"/>
              <a:gd name="T32" fmla="*/ 307 w 460"/>
              <a:gd name="T33" fmla="*/ 205 h 410"/>
              <a:gd name="T34" fmla="*/ 153 w 460"/>
              <a:gd name="T35" fmla="*/ 205 h 410"/>
              <a:gd name="T36" fmla="*/ 153 w 460"/>
              <a:gd name="T37" fmla="*/ 154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0" h="410">
                <a:moveTo>
                  <a:pt x="445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7"/>
                  <a:pt x="0" y="16"/>
                </a:cubicBezTo>
                <a:cubicBezTo>
                  <a:pt x="0" y="77"/>
                  <a:pt x="0" y="77"/>
                  <a:pt x="0" y="77"/>
                </a:cubicBezTo>
                <a:cubicBezTo>
                  <a:pt x="460" y="77"/>
                  <a:pt x="460" y="77"/>
                  <a:pt x="460" y="77"/>
                </a:cubicBezTo>
                <a:cubicBezTo>
                  <a:pt x="460" y="16"/>
                  <a:pt x="460" y="16"/>
                  <a:pt x="460" y="16"/>
                </a:cubicBezTo>
                <a:cubicBezTo>
                  <a:pt x="460" y="7"/>
                  <a:pt x="454" y="0"/>
                  <a:pt x="445" y="0"/>
                </a:cubicBezTo>
                <a:close/>
                <a:moveTo>
                  <a:pt x="25" y="374"/>
                </a:moveTo>
                <a:cubicBezTo>
                  <a:pt x="25" y="394"/>
                  <a:pt x="41" y="410"/>
                  <a:pt x="61" y="410"/>
                </a:cubicBezTo>
                <a:cubicBezTo>
                  <a:pt x="399" y="410"/>
                  <a:pt x="399" y="410"/>
                  <a:pt x="399" y="410"/>
                </a:cubicBezTo>
                <a:cubicBezTo>
                  <a:pt x="419" y="410"/>
                  <a:pt x="435" y="394"/>
                  <a:pt x="435" y="374"/>
                </a:cubicBezTo>
                <a:cubicBezTo>
                  <a:pt x="435" y="103"/>
                  <a:pt x="435" y="103"/>
                  <a:pt x="435" y="103"/>
                </a:cubicBezTo>
                <a:cubicBezTo>
                  <a:pt x="25" y="103"/>
                  <a:pt x="25" y="103"/>
                  <a:pt x="25" y="103"/>
                </a:cubicBezTo>
                <a:lnTo>
                  <a:pt x="25" y="374"/>
                </a:lnTo>
                <a:close/>
                <a:moveTo>
                  <a:pt x="153" y="154"/>
                </a:moveTo>
                <a:cubicBezTo>
                  <a:pt x="307" y="154"/>
                  <a:pt x="307" y="154"/>
                  <a:pt x="307" y="154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153" y="205"/>
                  <a:pt x="153" y="205"/>
                  <a:pt x="153" y="205"/>
                </a:cubicBezTo>
                <a:lnTo>
                  <a:pt x="153" y="1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891"/>
          <p:cNvSpPr>
            <a:spLocks noEditPoints="1"/>
          </p:cNvSpPr>
          <p:nvPr/>
        </p:nvSpPr>
        <p:spPr bwMode="auto">
          <a:xfrm>
            <a:off x="4141406" y="3719047"/>
            <a:ext cx="261869" cy="210613"/>
          </a:xfrm>
          <a:custGeom>
            <a:avLst/>
            <a:gdLst>
              <a:gd name="T0" fmla="*/ 433 w 510"/>
              <a:gd name="T1" fmla="*/ 77 h 410"/>
              <a:gd name="T2" fmla="*/ 408 w 510"/>
              <a:gd name="T3" fmla="*/ 51 h 410"/>
              <a:gd name="T4" fmla="*/ 102 w 510"/>
              <a:gd name="T5" fmla="*/ 51 h 410"/>
              <a:gd name="T6" fmla="*/ 77 w 510"/>
              <a:gd name="T7" fmla="*/ 77 h 410"/>
              <a:gd name="T8" fmla="*/ 77 w 510"/>
              <a:gd name="T9" fmla="*/ 103 h 410"/>
              <a:gd name="T10" fmla="*/ 433 w 510"/>
              <a:gd name="T11" fmla="*/ 103 h 410"/>
              <a:gd name="T12" fmla="*/ 433 w 510"/>
              <a:gd name="T13" fmla="*/ 77 h 410"/>
              <a:gd name="T14" fmla="*/ 357 w 510"/>
              <a:gd name="T15" fmla="*/ 0 h 410"/>
              <a:gd name="T16" fmla="*/ 153 w 510"/>
              <a:gd name="T17" fmla="*/ 0 h 410"/>
              <a:gd name="T18" fmla="*/ 128 w 510"/>
              <a:gd name="T19" fmla="*/ 26 h 410"/>
              <a:gd name="T20" fmla="*/ 382 w 510"/>
              <a:gd name="T21" fmla="*/ 26 h 410"/>
              <a:gd name="T22" fmla="*/ 357 w 510"/>
              <a:gd name="T23" fmla="*/ 0 h 410"/>
              <a:gd name="T24" fmla="*/ 484 w 510"/>
              <a:gd name="T25" fmla="*/ 103 h 410"/>
              <a:gd name="T26" fmla="*/ 469 w 510"/>
              <a:gd name="T27" fmla="*/ 87 h 410"/>
              <a:gd name="T28" fmla="*/ 469 w 510"/>
              <a:gd name="T29" fmla="*/ 128 h 410"/>
              <a:gd name="T30" fmla="*/ 41 w 510"/>
              <a:gd name="T31" fmla="*/ 128 h 410"/>
              <a:gd name="T32" fmla="*/ 41 w 510"/>
              <a:gd name="T33" fmla="*/ 87 h 410"/>
              <a:gd name="T34" fmla="*/ 26 w 510"/>
              <a:gd name="T35" fmla="*/ 103 h 410"/>
              <a:gd name="T36" fmla="*/ 6 w 510"/>
              <a:gd name="T37" fmla="*/ 154 h 410"/>
              <a:gd name="T38" fmla="*/ 45 w 510"/>
              <a:gd name="T39" fmla="*/ 384 h 410"/>
              <a:gd name="T40" fmla="*/ 77 w 510"/>
              <a:gd name="T41" fmla="*/ 410 h 410"/>
              <a:gd name="T42" fmla="*/ 433 w 510"/>
              <a:gd name="T43" fmla="*/ 410 h 410"/>
              <a:gd name="T44" fmla="*/ 465 w 510"/>
              <a:gd name="T45" fmla="*/ 384 h 410"/>
              <a:gd name="T46" fmla="*/ 504 w 510"/>
              <a:gd name="T47" fmla="*/ 154 h 410"/>
              <a:gd name="T48" fmla="*/ 484 w 510"/>
              <a:gd name="T49" fmla="*/ 103 h 410"/>
              <a:gd name="T50" fmla="*/ 357 w 510"/>
              <a:gd name="T51" fmla="*/ 241 h 410"/>
              <a:gd name="T52" fmla="*/ 331 w 510"/>
              <a:gd name="T53" fmla="*/ 266 h 410"/>
              <a:gd name="T54" fmla="*/ 179 w 510"/>
              <a:gd name="T55" fmla="*/ 266 h 410"/>
              <a:gd name="T56" fmla="*/ 153 w 510"/>
              <a:gd name="T57" fmla="*/ 241 h 410"/>
              <a:gd name="T58" fmla="*/ 153 w 510"/>
              <a:gd name="T59" fmla="*/ 190 h 410"/>
              <a:gd name="T60" fmla="*/ 189 w 510"/>
              <a:gd name="T61" fmla="*/ 190 h 410"/>
              <a:gd name="T62" fmla="*/ 189 w 510"/>
              <a:gd name="T63" fmla="*/ 231 h 410"/>
              <a:gd name="T64" fmla="*/ 321 w 510"/>
              <a:gd name="T65" fmla="*/ 231 h 410"/>
              <a:gd name="T66" fmla="*/ 321 w 510"/>
              <a:gd name="T67" fmla="*/ 190 h 410"/>
              <a:gd name="T68" fmla="*/ 357 w 510"/>
              <a:gd name="T69" fmla="*/ 190 h 410"/>
              <a:gd name="T70" fmla="*/ 357 w 510"/>
              <a:gd name="T71" fmla="*/ 24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0" h="410">
                <a:moveTo>
                  <a:pt x="433" y="77"/>
                </a:moveTo>
                <a:cubicBezTo>
                  <a:pt x="433" y="51"/>
                  <a:pt x="408" y="51"/>
                  <a:pt x="408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2" y="51"/>
                  <a:pt x="77" y="51"/>
                  <a:pt x="77" y="77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433" y="103"/>
                  <a:pt x="433" y="103"/>
                  <a:pt x="433" y="103"/>
                </a:cubicBezTo>
                <a:lnTo>
                  <a:pt x="433" y="77"/>
                </a:lnTo>
                <a:close/>
                <a:moveTo>
                  <a:pt x="357" y="0"/>
                </a:move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28" y="0"/>
                  <a:pt x="128" y="26"/>
                </a:cubicBezTo>
                <a:cubicBezTo>
                  <a:pt x="382" y="26"/>
                  <a:pt x="382" y="26"/>
                  <a:pt x="382" y="26"/>
                </a:cubicBezTo>
                <a:cubicBezTo>
                  <a:pt x="382" y="0"/>
                  <a:pt x="357" y="0"/>
                  <a:pt x="357" y="0"/>
                </a:cubicBezTo>
                <a:close/>
                <a:moveTo>
                  <a:pt x="484" y="103"/>
                </a:moveTo>
                <a:cubicBezTo>
                  <a:pt x="469" y="87"/>
                  <a:pt x="469" y="87"/>
                  <a:pt x="469" y="87"/>
                </a:cubicBezTo>
                <a:cubicBezTo>
                  <a:pt x="469" y="128"/>
                  <a:pt x="469" y="128"/>
                  <a:pt x="469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1" y="87"/>
                  <a:pt x="41" y="87"/>
                  <a:pt x="41" y="87"/>
                </a:cubicBezTo>
                <a:cubicBezTo>
                  <a:pt x="41" y="87"/>
                  <a:pt x="41" y="87"/>
                  <a:pt x="26" y="103"/>
                </a:cubicBezTo>
                <a:cubicBezTo>
                  <a:pt x="11" y="118"/>
                  <a:pt x="0" y="122"/>
                  <a:pt x="6" y="154"/>
                </a:cubicBezTo>
                <a:cubicBezTo>
                  <a:pt x="12" y="186"/>
                  <a:pt x="41" y="361"/>
                  <a:pt x="45" y="384"/>
                </a:cubicBezTo>
                <a:cubicBezTo>
                  <a:pt x="50" y="410"/>
                  <a:pt x="77" y="410"/>
                  <a:pt x="77" y="410"/>
                </a:cubicBezTo>
                <a:cubicBezTo>
                  <a:pt x="433" y="410"/>
                  <a:pt x="433" y="410"/>
                  <a:pt x="433" y="410"/>
                </a:cubicBezTo>
                <a:cubicBezTo>
                  <a:pt x="433" y="410"/>
                  <a:pt x="460" y="410"/>
                  <a:pt x="465" y="384"/>
                </a:cubicBezTo>
                <a:cubicBezTo>
                  <a:pt x="469" y="361"/>
                  <a:pt x="498" y="186"/>
                  <a:pt x="504" y="154"/>
                </a:cubicBezTo>
                <a:cubicBezTo>
                  <a:pt x="510" y="122"/>
                  <a:pt x="499" y="118"/>
                  <a:pt x="484" y="103"/>
                </a:cubicBezTo>
                <a:close/>
                <a:moveTo>
                  <a:pt x="357" y="241"/>
                </a:moveTo>
                <a:cubicBezTo>
                  <a:pt x="357" y="241"/>
                  <a:pt x="357" y="266"/>
                  <a:pt x="331" y="266"/>
                </a:cubicBezTo>
                <a:cubicBezTo>
                  <a:pt x="179" y="266"/>
                  <a:pt x="179" y="266"/>
                  <a:pt x="179" y="266"/>
                </a:cubicBezTo>
                <a:cubicBezTo>
                  <a:pt x="153" y="266"/>
                  <a:pt x="153" y="241"/>
                  <a:pt x="153" y="241"/>
                </a:cubicBezTo>
                <a:cubicBezTo>
                  <a:pt x="153" y="190"/>
                  <a:pt x="153" y="190"/>
                  <a:pt x="153" y="190"/>
                </a:cubicBezTo>
                <a:cubicBezTo>
                  <a:pt x="189" y="190"/>
                  <a:pt x="189" y="190"/>
                  <a:pt x="189" y="190"/>
                </a:cubicBezTo>
                <a:cubicBezTo>
                  <a:pt x="189" y="231"/>
                  <a:pt x="189" y="231"/>
                  <a:pt x="189" y="231"/>
                </a:cubicBezTo>
                <a:cubicBezTo>
                  <a:pt x="321" y="231"/>
                  <a:pt x="321" y="231"/>
                  <a:pt x="321" y="231"/>
                </a:cubicBezTo>
                <a:cubicBezTo>
                  <a:pt x="321" y="190"/>
                  <a:pt x="321" y="190"/>
                  <a:pt x="321" y="190"/>
                </a:cubicBezTo>
                <a:cubicBezTo>
                  <a:pt x="357" y="190"/>
                  <a:pt x="357" y="190"/>
                  <a:pt x="357" y="190"/>
                </a:cubicBezTo>
                <a:cubicBezTo>
                  <a:pt x="357" y="241"/>
                  <a:pt x="357" y="241"/>
                  <a:pt x="357" y="241"/>
                </a:cubicBez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ound Same Side Corner Rectangle 135"/>
          <p:cNvSpPr/>
          <p:nvPr/>
        </p:nvSpPr>
        <p:spPr>
          <a:xfrm rot="5400000">
            <a:off x="6975560" y="3709947"/>
            <a:ext cx="225077" cy="104089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9" name="Straight Arrow Connector 73"/>
          <p:cNvCxnSpPr>
            <a:stCxn id="137" idx="2"/>
            <a:endCxn id="85" idx="2"/>
          </p:cNvCxnSpPr>
          <p:nvPr/>
        </p:nvCxnSpPr>
        <p:spPr>
          <a:xfrm rot="16200000" flipH="1">
            <a:off x="6264740" y="3294498"/>
            <a:ext cx="469170" cy="117754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 Same Side Corner Rectangle 135"/>
          <p:cNvSpPr/>
          <p:nvPr/>
        </p:nvSpPr>
        <p:spPr>
          <a:xfrm rot="5400000">
            <a:off x="5800598" y="3709946"/>
            <a:ext cx="225077" cy="104089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91" name="Straight Arrow Connector 73"/>
          <p:cNvCxnSpPr>
            <a:stCxn id="137" idx="2"/>
            <a:endCxn id="90" idx="2"/>
          </p:cNvCxnSpPr>
          <p:nvPr/>
        </p:nvCxnSpPr>
        <p:spPr>
          <a:xfrm rot="16200000" flipH="1">
            <a:off x="5677260" y="3881978"/>
            <a:ext cx="469169" cy="258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136"/>
          <p:cNvSpPr/>
          <p:nvPr/>
        </p:nvSpPr>
        <p:spPr>
          <a:xfrm>
            <a:off x="5611612" y="4102098"/>
            <a:ext cx="6030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Germany</a:t>
            </a:r>
          </a:p>
        </p:txBody>
      </p:sp>
      <p:sp>
        <p:nvSpPr>
          <p:cNvPr id="101" name="Rectangle 136"/>
          <p:cNvSpPr/>
          <p:nvPr/>
        </p:nvSpPr>
        <p:spPr>
          <a:xfrm>
            <a:off x="6876341" y="4102097"/>
            <a:ext cx="4235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22123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68" grpId="0" animBg="1"/>
      <p:bldP spid="70" grpId="0"/>
      <p:bldP spid="71" grpId="0" animBg="1"/>
      <p:bldP spid="72" grpId="0"/>
      <p:bldP spid="80" grpId="0" animBg="1"/>
      <p:bldP spid="81" grpId="0"/>
      <p:bldP spid="86" grpId="0" animBg="1"/>
      <p:bldP spid="87" grpId="0"/>
      <p:bldP spid="94" grpId="0"/>
      <p:bldP spid="96" grpId="0" animBg="1"/>
      <p:bldP spid="97" grpId="0"/>
      <p:bldP spid="136" grpId="0" animBg="1"/>
      <p:bldP spid="137" grpId="0"/>
      <p:bldP spid="142" grpId="0" animBg="1"/>
      <p:bldP spid="143" grpId="0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85" grpId="0" animBg="1"/>
      <p:bldP spid="90" grpId="0" animBg="1"/>
      <p:bldP spid="100" grpId="0"/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Lizenzmodelle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12</a:t>
            </a:fld>
            <a:endParaRPr lang="en-US" sz="1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Lizenzkosten pro Nutzer pro Monat gestaffelt nach Nutzerumfang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8133"/>
              </p:ext>
            </p:extLst>
          </p:nvPr>
        </p:nvGraphicFramePr>
        <p:xfrm>
          <a:off x="1311260" y="2089357"/>
          <a:ext cx="16561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2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1 - 199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Cloud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r>
                        <a:rPr lang="en-US" sz="1200" b="0" baseline="3000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rd 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Level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7,50 € / Monat</a:t>
                      </a:r>
                      <a:endParaRPr lang="bg-BG" sz="1200" b="1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ound Same Side Corner Rectangle 7"/>
          <p:cNvSpPr/>
          <p:nvPr/>
        </p:nvSpPr>
        <p:spPr>
          <a:xfrm>
            <a:off x="1310080" y="1654331"/>
            <a:ext cx="1656184" cy="432048"/>
          </a:xfrm>
          <a:prstGeom prst="round2SameRect">
            <a:avLst>
              <a:gd name="adj1" fmla="val 8546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1304690" y="3871199"/>
            <a:ext cx="1656184" cy="7200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1914738" y="1719447"/>
            <a:ext cx="37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70347"/>
              </p:ext>
            </p:extLst>
          </p:nvPr>
        </p:nvGraphicFramePr>
        <p:xfrm>
          <a:off x="3061775" y="2089359"/>
          <a:ext cx="1656184" cy="184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200 - 499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Cloud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r>
                        <a:rPr lang="en-US" sz="1200" b="0" baseline="3000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rd 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Level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5,00</a:t>
                      </a:r>
                      <a:r>
                        <a:rPr lang="de-DE" sz="1200" b="1" baseline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€ / Monat</a:t>
                      </a:r>
                      <a:endParaRPr lang="bg-BG" sz="1200" b="1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ound Same Side Corner Rectangle 12"/>
          <p:cNvSpPr/>
          <p:nvPr/>
        </p:nvSpPr>
        <p:spPr>
          <a:xfrm>
            <a:off x="3061775" y="1657309"/>
            <a:ext cx="1656184" cy="432048"/>
          </a:xfrm>
          <a:prstGeom prst="round2SameRect">
            <a:avLst>
              <a:gd name="adj1" fmla="val 69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3061775" y="3871199"/>
            <a:ext cx="1656184" cy="72008"/>
          </a:xfrm>
          <a:prstGeom prst="round2Same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3737074" y="1719447"/>
            <a:ext cx="282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14913"/>
              </p:ext>
            </p:extLst>
          </p:nvPr>
        </p:nvGraphicFramePr>
        <p:xfrm>
          <a:off x="4812290" y="2087870"/>
          <a:ext cx="1656184" cy="1839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500 - 999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Cloud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r>
                        <a:rPr lang="en-US" sz="1200" b="0" baseline="3000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rd 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Level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4,50 €</a:t>
                      </a:r>
                      <a:r>
                        <a:rPr lang="de-DE" sz="1200" b="1" baseline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/ Monat</a:t>
                      </a:r>
                      <a:endParaRPr lang="bg-BG" sz="1200" b="1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ound Same Side Corner Rectangle 20"/>
          <p:cNvSpPr/>
          <p:nvPr/>
        </p:nvSpPr>
        <p:spPr>
          <a:xfrm>
            <a:off x="4812290" y="1655820"/>
            <a:ext cx="1656184" cy="432048"/>
          </a:xfrm>
          <a:prstGeom prst="round2SameRect">
            <a:avLst>
              <a:gd name="adj1" fmla="val 6918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ound Same Side Corner Rectangle 21"/>
          <p:cNvSpPr/>
          <p:nvPr/>
        </p:nvSpPr>
        <p:spPr>
          <a:xfrm rot="10800000">
            <a:off x="4812290" y="3871200"/>
            <a:ext cx="1656184" cy="72008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5462371" y="171795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82427"/>
              </p:ext>
            </p:extLst>
          </p:nvPr>
        </p:nvGraphicFramePr>
        <p:xfrm>
          <a:off x="6562805" y="2086380"/>
          <a:ext cx="16561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1.000 – 1.499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Cloud</a:t>
                      </a:r>
                      <a:r>
                        <a:rPr lang="en-US" sz="1200" b="0" baseline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/ On-Premise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r>
                        <a:rPr lang="en-US" sz="1200" b="0" baseline="3000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rd 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Level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4,00 € / Monat</a:t>
                      </a:r>
                      <a:endParaRPr lang="bg-BG" sz="1200" b="1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Round Same Side Corner Rectangle 30"/>
          <p:cNvSpPr/>
          <p:nvPr/>
        </p:nvSpPr>
        <p:spPr>
          <a:xfrm>
            <a:off x="6562805" y="1654331"/>
            <a:ext cx="1656184" cy="432048"/>
          </a:xfrm>
          <a:prstGeom prst="round2SameRect">
            <a:avLst>
              <a:gd name="adj1" fmla="val 8546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6562805" y="3871200"/>
            <a:ext cx="1656184" cy="72008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7249250" y="1716469"/>
            <a:ext cx="2760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00678" y="4380842"/>
            <a:ext cx="7011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de-DE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Cloud: Bereitstellung erfolgt verschlüsselt und über eine deutsche Infrastruktur</a:t>
            </a:r>
            <a:br>
              <a:rPr lang="de-DE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DE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On-</a:t>
            </a:r>
            <a:r>
              <a:rPr lang="de-DE" sz="800" i="1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Premise</a:t>
            </a:r>
            <a:r>
              <a:rPr lang="de-DE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Serverressourcen sind kundenseitig zur Verfügung zu stellen</a:t>
            </a:r>
          </a:p>
          <a:p>
            <a:pPr marL="228600" indent="-228600">
              <a:buFont typeface="+mj-lt"/>
              <a:buAutoNum type="arabicParenR"/>
            </a:pPr>
            <a:r>
              <a:rPr lang="de-DE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Setup: Umfasst initiales Setup sowie laufende Bereitstellung von Updates (ca. 4-6 Mal jährlich)</a:t>
            </a:r>
          </a:p>
          <a:p>
            <a:pPr marL="228600" indent="-228600">
              <a:buFont typeface="+mj-lt"/>
              <a:buAutoNum type="arabicParenR"/>
            </a:pPr>
            <a:r>
              <a:rPr lang="de-DE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Support: Auch 1</a:t>
            </a:r>
            <a:r>
              <a:rPr lang="de-DE" sz="800" i="1" baseline="30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</a:t>
            </a:r>
            <a:r>
              <a:rPr lang="de-DE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Level Support verfügbar (Angebot auf Anfrage)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de-DE" sz="800" i="1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6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99867"/>
              </p:ext>
            </p:extLst>
          </p:nvPr>
        </p:nvGraphicFramePr>
        <p:xfrm>
          <a:off x="133875" y="2098895"/>
          <a:ext cx="1083054" cy="17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0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noProof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Nutzer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8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Hosting </a:t>
                      </a:r>
                      <a:r>
                        <a:rPr lang="en-US" sz="1100" b="0" baseline="3000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1)</a:t>
                      </a:r>
                      <a:endParaRPr lang="bg-BG" sz="1100" b="0" baseline="30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48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Setup </a:t>
                      </a:r>
                      <a:r>
                        <a:rPr lang="en-US" sz="1100" b="0" baseline="3000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2)</a:t>
                      </a:r>
                      <a:endParaRPr lang="bg-BG" sz="1100" b="0" baseline="30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48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Support </a:t>
                      </a:r>
                      <a:r>
                        <a:rPr lang="en-US" sz="1100" b="0" baseline="3000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3)</a:t>
                      </a:r>
                      <a:endParaRPr lang="bg-BG" sz="1100" b="0" baseline="30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4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Preis / Nutzer</a:t>
                      </a:r>
                      <a:endParaRPr lang="bg-BG" sz="11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8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58570"/>
              </p:ext>
            </p:extLst>
          </p:nvPr>
        </p:nvGraphicFramePr>
        <p:xfrm>
          <a:off x="8313324" y="2086381"/>
          <a:ext cx="16561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1.500 – 1.999 *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Cloud</a:t>
                      </a:r>
                      <a:r>
                        <a:rPr lang="en-US" sz="1200" b="0" baseline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/ On-Premise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  <a:r>
                        <a:rPr lang="en-US" sz="1200" b="0" baseline="3000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nd</a:t>
                      </a:r>
                      <a:r>
                        <a:rPr lang="en-US" sz="1200" b="0" baseline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&amp; 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r>
                        <a:rPr lang="en-US" sz="1200" b="0" baseline="3000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rd 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Level</a:t>
                      </a:r>
                      <a:endParaRPr lang="bg-BG" sz="1200" b="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3,50 € / Monat</a:t>
                      </a:r>
                      <a:endParaRPr lang="bg-BG" sz="1200" b="1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Round Same Side Corner Rectangle 30"/>
          <p:cNvSpPr/>
          <p:nvPr/>
        </p:nvSpPr>
        <p:spPr>
          <a:xfrm>
            <a:off x="8313324" y="1654331"/>
            <a:ext cx="1656184" cy="432048"/>
          </a:xfrm>
          <a:prstGeom prst="round2SameRect">
            <a:avLst>
              <a:gd name="adj1" fmla="val 8546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ound Same Side Corner Rectangle 31"/>
          <p:cNvSpPr/>
          <p:nvPr/>
        </p:nvSpPr>
        <p:spPr>
          <a:xfrm rot="10800000">
            <a:off x="8313324" y="3871200"/>
            <a:ext cx="1656184" cy="72008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32"/>
          <p:cNvSpPr/>
          <p:nvPr/>
        </p:nvSpPr>
        <p:spPr>
          <a:xfrm>
            <a:off x="8955307" y="1716469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XL</a:t>
            </a:r>
          </a:p>
        </p:txBody>
      </p:sp>
      <p:sp>
        <p:nvSpPr>
          <p:cNvPr id="73" name="Freeform 222"/>
          <p:cNvSpPr>
            <a:spLocks noEditPoints="1"/>
          </p:cNvSpPr>
          <p:nvPr/>
        </p:nvSpPr>
        <p:spPr bwMode="auto">
          <a:xfrm>
            <a:off x="1999987" y="2882364"/>
            <a:ext cx="206330" cy="207239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222"/>
          <p:cNvSpPr>
            <a:spLocks noEditPoints="1"/>
          </p:cNvSpPr>
          <p:nvPr/>
        </p:nvSpPr>
        <p:spPr bwMode="auto">
          <a:xfrm>
            <a:off x="3774232" y="2872383"/>
            <a:ext cx="206330" cy="207239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22"/>
          <p:cNvSpPr>
            <a:spLocks noEditPoints="1"/>
          </p:cNvSpPr>
          <p:nvPr/>
        </p:nvSpPr>
        <p:spPr bwMode="auto">
          <a:xfrm>
            <a:off x="5529276" y="2882364"/>
            <a:ext cx="206330" cy="207239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222"/>
          <p:cNvSpPr>
            <a:spLocks noEditPoints="1"/>
          </p:cNvSpPr>
          <p:nvPr/>
        </p:nvSpPr>
        <p:spPr bwMode="auto">
          <a:xfrm>
            <a:off x="7284102" y="2887162"/>
            <a:ext cx="206330" cy="207239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222"/>
          <p:cNvSpPr>
            <a:spLocks noEditPoints="1"/>
          </p:cNvSpPr>
          <p:nvPr/>
        </p:nvSpPr>
        <p:spPr bwMode="auto">
          <a:xfrm>
            <a:off x="9038249" y="2887162"/>
            <a:ext cx="206330" cy="207239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TextBox 41"/>
          <p:cNvSpPr txBox="1"/>
          <p:nvPr/>
        </p:nvSpPr>
        <p:spPr>
          <a:xfrm>
            <a:off x="8313322" y="3969331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* ab 2.000 Nutzern auf Anfrage</a:t>
            </a:r>
          </a:p>
          <a:p>
            <a:pPr algn="ctr"/>
            <a:endParaRPr lang="de-DE" sz="800" i="1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3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3" grpId="0" animBg="1"/>
      <p:bldP spid="14" grpId="0" animBg="1"/>
      <p:bldP spid="15" grpId="0"/>
      <p:bldP spid="21" grpId="0" animBg="1"/>
      <p:bldP spid="22" grpId="0" animBg="1"/>
      <p:bldP spid="23" grpId="0"/>
      <p:bldP spid="31" grpId="0" animBg="1"/>
      <p:bldP spid="32" grpId="0" animBg="1"/>
      <p:bldP spid="33" grpId="0"/>
      <p:bldP spid="42" grpId="0"/>
      <p:bldP spid="69" grpId="0" animBg="1"/>
      <p:bldP spid="70" grpId="0" animBg="1"/>
      <p:bldP spid="71" grpId="0"/>
      <p:bldP spid="73" grpId="0" animBg="1"/>
      <p:bldP spid="76" grpId="0" animBg="1"/>
      <p:bldP spid="77" grpId="0" animBg="1"/>
      <p:bldP spid="78" grpId="0" animBg="1"/>
      <p:bldP spid="79" grpId="0" animBg="1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noFill/>
        </p:spPr>
      </p:pic>
      <p:sp>
        <p:nvSpPr>
          <p:cNvPr id="58" name="Round Diagonal Corner Rectangle 57"/>
          <p:cNvSpPr/>
          <p:nvPr/>
        </p:nvSpPr>
        <p:spPr>
          <a:xfrm>
            <a:off x="2956712" y="733338"/>
            <a:ext cx="4246576" cy="424657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ound Diagonal Corner Rectangle 4"/>
          <p:cNvSpPr/>
          <p:nvPr/>
        </p:nvSpPr>
        <p:spPr>
          <a:xfrm>
            <a:off x="3365500" y="1142126"/>
            <a:ext cx="3429000" cy="3429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/>
          <p:cNvSpPr/>
          <p:nvPr/>
        </p:nvSpPr>
        <p:spPr>
          <a:xfrm>
            <a:off x="3751515" y="3081788"/>
            <a:ext cx="2669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Zukunft der Plattform</a:t>
            </a:r>
            <a:endParaRPr lang="de-DE" sz="2000" dirty="0">
              <a:solidFill>
                <a:schemeClr val="accent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65503" y="4687265"/>
            <a:ext cx="179315" cy="1793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Oval 63"/>
          <p:cNvSpPr/>
          <p:nvPr/>
        </p:nvSpPr>
        <p:spPr>
          <a:xfrm>
            <a:off x="3618570" y="4687265"/>
            <a:ext cx="179315" cy="1793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Oval 67"/>
          <p:cNvSpPr/>
          <p:nvPr/>
        </p:nvSpPr>
        <p:spPr>
          <a:xfrm>
            <a:off x="3871637" y="4687265"/>
            <a:ext cx="179315" cy="1793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3731086" y="3465385"/>
            <a:ext cx="2697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Unter dem Projektnamen </a:t>
            </a:r>
            <a:r>
              <a:rPr lang="de-DE" sz="800" i="1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verstehe.new</a:t>
            </a:r>
            <a:r>
              <a:rPr lang="de-DE" sz="8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streben wir einen Relaunch der gesamten Plattform an. Mit einer vollständig neuen Architektur und weiteren Tools werden damit auch KMUs sowie Privatnutzer adressiert – bereitgestellt als </a:t>
            </a:r>
          </a:p>
          <a:p>
            <a:pPr algn="ctr"/>
            <a:r>
              <a:rPr lang="de-DE" sz="8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Software-</a:t>
            </a:r>
            <a:r>
              <a:rPr lang="de-DE" sz="8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de-DE" sz="8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-a-Service in deutschen</a:t>
            </a:r>
          </a:p>
          <a:p>
            <a:pPr algn="ctr"/>
            <a:r>
              <a:rPr lang="de-DE" sz="8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Rechenzentren!</a:t>
            </a:r>
          </a:p>
        </p:txBody>
      </p:sp>
      <p:sp>
        <p:nvSpPr>
          <p:cNvPr id="19" name="Cloud 18"/>
          <p:cNvSpPr/>
          <p:nvPr/>
        </p:nvSpPr>
        <p:spPr>
          <a:xfrm>
            <a:off x="4386914" y="2127640"/>
            <a:ext cx="1386173" cy="866358"/>
          </a:xfrm>
          <a:prstGeom prst="clou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0" name="Cloud 19"/>
          <p:cNvSpPr/>
          <p:nvPr/>
        </p:nvSpPr>
        <p:spPr>
          <a:xfrm>
            <a:off x="5743368" y="1764799"/>
            <a:ext cx="567501" cy="354688"/>
          </a:xfrm>
          <a:prstGeom prst="clou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4" name="Cloud 23"/>
          <p:cNvSpPr/>
          <p:nvPr/>
        </p:nvSpPr>
        <p:spPr>
          <a:xfrm>
            <a:off x="3965087" y="2131487"/>
            <a:ext cx="380344" cy="237715"/>
          </a:xfrm>
          <a:prstGeom prst="clou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Freeform 825"/>
          <p:cNvSpPr>
            <a:spLocks noEditPoints="1"/>
          </p:cNvSpPr>
          <p:nvPr/>
        </p:nvSpPr>
        <p:spPr bwMode="auto">
          <a:xfrm>
            <a:off x="4856162" y="2344668"/>
            <a:ext cx="447675" cy="447675"/>
          </a:xfrm>
          <a:custGeom>
            <a:avLst/>
            <a:gdLst>
              <a:gd name="T0" fmla="*/ 461 w 512"/>
              <a:gd name="T1" fmla="*/ 236 h 512"/>
              <a:gd name="T2" fmla="*/ 461 w 512"/>
              <a:gd name="T3" fmla="*/ 276 h 512"/>
              <a:gd name="T4" fmla="*/ 512 w 512"/>
              <a:gd name="T5" fmla="*/ 256 h 512"/>
              <a:gd name="T6" fmla="*/ 256 w 512"/>
              <a:gd name="T7" fmla="*/ 115 h 512"/>
              <a:gd name="T8" fmla="*/ 256 w 512"/>
              <a:gd name="T9" fmla="*/ 397 h 512"/>
              <a:gd name="T10" fmla="*/ 256 w 512"/>
              <a:gd name="T11" fmla="*/ 115 h 512"/>
              <a:gd name="T12" fmla="*/ 154 w 512"/>
              <a:gd name="T13" fmla="*/ 256 h 512"/>
              <a:gd name="T14" fmla="*/ 259 w 512"/>
              <a:gd name="T15" fmla="*/ 358 h 512"/>
              <a:gd name="T16" fmla="*/ 51 w 512"/>
              <a:gd name="T17" fmla="*/ 236 h 512"/>
              <a:gd name="T18" fmla="*/ 0 w 512"/>
              <a:gd name="T19" fmla="*/ 256 h 512"/>
              <a:gd name="T20" fmla="*/ 51 w 512"/>
              <a:gd name="T21" fmla="*/ 276 h 512"/>
              <a:gd name="T22" fmla="*/ 256 w 512"/>
              <a:gd name="T23" fmla="*/ 77 h 512"/>
              <a:gd name="T24" fmla="*/ 276 w 512"/>
              <a:gd name="T25" fmla="*/ 26 h 512"/>
              <a:gd name="T26" fmla="*/ 236 w 512"/>
              <a:gd name="T27" fmla="*/ 26 h 512"/>
              <a:gd name="T28" fmla="*/ 256 w 512"/>
              <a:gd name="T29" fmla="*/ 77 h 512"/>
              <a:gd name="T30" fmla="*/ 236 w 512"/>
              <a:gd name="T31" fmla="*/ 461 h 512"/>
              <a:gd name="T32" fmla="*/ 256 w 512"/>
              <a:gd name="T33" fmla="*/ 512 h 512"/>
              <a:gd name="T34" fmla="*/ 276 w 512"/>
              <a:gd name="T35" fmla="*/ 461 h 512"/>
              <a:gd name="T36" fmla="*/ 445 w 512"/>
              <a:gd name="T37" fmla="*/ 96 h 512"/>
              <a:gd name="T38" fmla="*/ 416 w 512"/>
              <a:gd name="T39" fmla="*/ 67 h 512"/>
              <a:gd name="T40" fmla="*/ 394 w 512"/>
              <a:gd name="T41" fmla="*/ 118 h 512"/>
              <a:gd name="T42" fmla="*/ 445 w 512"/>
              <a:gd name="T43" fmla="*/ 96 h 512"/>
              <a:gd name="T44" fmla="*/ 67 w 512"/>
              <a:gd name="T45" fmla="*/ 416 h 512"/>
              <a:gd name="T46" fmla="*/ 96 w 512"/>
              <a:gd name="T47" fmla="*/ 445 h 512"/>
              <a:gd name="T48" fmla="*/ 118 w 512"/>
              <a:gd name="T49" fmla="*/ 394 h 512"/>
              <a:gd name="T50" fmla="*/ 96 w 512"/>
              <a:gd name="T51" fmla="*/ 67 h 512"/>
              <a:gd name="T52" fmla="*/ 67 w 512"/>
              <a:gd name="T53" fmla="*/ 96 h 512"/>
              <a:gd name="T54" fmla="*/ 118 w 512"/>
              <a:gd name="T55" fmla="*/ 118 h 512"/>
              <a:gd name="T56" fmla="*/ 96 w 512"/>
              <a:gd name="T57" fmla="*/ 67 h 512"/>
              <a:gd name="T58" fmla="*/ 416 w 512"/>
              <a:gd name="T59" fmla="*/ 445 h 512"/>
              <a:gd name="T60" fmla="*/ 445 w 512"/>
              <a:gd name="T61" fmla="*/ 416 h 512"/>
              <a:gd name="T62" fmla="*/ 394 w 512"/>
              <a:gd name="T63" fmla="*/ 3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486" y="236"/>
                </a:moveTo>
                <a:cubicBezTo>
                  <a:pt x="482" y="236"/>
                  <a:pt x="466" y="236"/>
                  <a:pt x="461" y="236"/>
                </a:cubicBezTo>
                <a:cubicBezTo>
                  <a:pt x="447" y="236"/>
                  <a:pt x="436" y="245"/>
                  <a:pt x="436" y="256"/>
                </a:cubicBezTo>
                <a:cubicBezTo>
                  <a:pt x="436" y="267"/>
                  <a:pt x="447" y="276"/>
                  <a:pt x="461" y="276"/>
                </a:cubicBezTo>
                <a:cubicBezTo>
                  <a:pt x="466" y="276"/>
                  <a:pt x="482" y="276"/>
                  <a:pt x="486" y="276"/>
                </a:cubicBezTo>
                <a:cubicBezTo>
                  <a:pt x="501" y="276"/>
                  <a:pt x="512" y="267"/>
                  <a:pt x="512" y="256"/>
                </a:cubicBezTo>
                <a:cubicBezTo>
                  <a:pt x="512" y="245"/>
                  <a:pt x="501" y="236"/>
                  <a:pt x="486" y="236"/>
                </a:cubicBezTo>
                <a:close/>
                <a:moveTo>
                  <a:pt x="256" y="115"/>
                </a:moveTo>
                <a:cubicBezTo>
                  <a:pt x="178" y="115"/>
                  <a:pt x="115" y="178"/>
                  <a:pt x="115" y="256"/>
                </a:cubicBezTo>
                <a:cubicBezTo>
                  <a:pt x="115" y="334"/>
                  <a:pt x="178" y="397"/>
                  <a:pt x="256" y="397"/>
                </a:cubicBezTo>
                <a:cubicBezTo>
                  <a:pt x="334" y="397"/>
                  <a:pt x="397" y="334"/>
                  <a:pt x="397" y="256"/>
                </a:cubicBezTo>
                <a:cubicBezTo>
                  <a:pt x="397" y="178"/>
                  <a:pt x="334" y="115"/>
                  <a:pt x="256" y="115"/>
                </a:cubicBezTo>
                <a:close/>
                <a:moveTo>
                  <a:pt x="259" y="358"/>
                </a:moveTo>
                <a:cubicBezTo>
                  <a:pt x="199" y="358"/>
                  <a:pt x="154" y="313"/>
                  <a:pt x="154" y="256"/>
                </a:cubicBezTo>
                <a:cubicBezTo>
                  <a:pt x="154" y="199"/>
                  <a:pt x="199" y="154"/>
                  <a:pt x="259" y="154"/>
                </a:cubicBezTo>
                <a:lnTo>
                  <a:pt x="259" y="358"/>
                </a:lnTo>
                <a:close/>
                <a:moveTo>
                  <a:pt x="76" y="256"/>
                </a:moveTo>
                <a:cubicBezTo>
                  <a:pt x="76" y="245"/>
                  <a:pt x="65" y="236"/>
                  <a:pt x="51" y="236"/>
                </a:cubicBezTo>
                <a:cubicBezTo>
                  <a:pt x="46" y="236"/>
                  <a:pt x="30" y="236"/>
                  <a:pt x="26" y="236"/>
                </a:cubicBezTo>
                <a:cubicBezTo>
                  <a:pt x="11" y="236"/>
                  <a:pt x="0" y="245"/>
                  <a:pt x="0" y="256"/>
                </a:cubicBezTo>
                <a:cubicBezTo>
                  <a:pt x="0" y="267"/>
                  <a:pt x="11" y="276"/>
                  <a:pt x="26" y="276"/>
                </a:cubicBezTo>
                <a:cubicBezTo>
                  <a:pt x="30" y="276"/>
                  <a:pt x="46" y="276"/>
                  <a:pt x="51" y="276"/>
                </a:cubicBezTo>
                <a:cubicBezTo>
                  <a:pt x="65" y="276"/>
                  <a:pt x="76" y="267"/>
                  <a:pt x="76" y="256"/>
                </a:cubicBezTo>
                <a:close/>
                <a:moveTo>
                  <a:pt x="256" y="77"/>
                </a:moveTo>
                <a:cubicBezTo>
                  <a:pt x="267" y="77"/>
                  <a:pt x="276" y="65"/>
                  <a:pt x="276" y="51"/>
                </a:cubicBezTo>
                <a:cubicBezTo>
                  <a:pt x="276" y="47"/>
                  <a:pt x="276" y="30"/>
                  <a:pt x="276" y="26"/>
                </a:cubicBezTo>
                <a:cubicBezTo>
                  <a:pt x="276" y="11"/>
                  <a:pt x="267" y="0"/>
                  <a:pt x="256" y="0"/>
                </a:cubicBezTo>
                <a:cubicBezTo>
                  <a:pt x="245" y="0"/>
                  <a:pt x="236" y="11"/>
                  <a:pt x="236" y="26"/>
                </a:cubicBezTo>
                <a:cubicBezTo>
                  <a:pt x="236" y="30"/>
                  <a:pt x="236" y="47"/>
                  <a:pt x="236" y="51"/>
                </a:cubicBezTo>
                <a:cubicBezTo>
                  <a:pt x="236" y="65"/>
                  <a:pt x="245" y="77"/>
                  <a:pt x="256" y="77"/>
                </a:cubicBezTo>
                <a:close/>
                <a:moveTo>
                  <a:pt x="256" y="435"/>
                </a:moveTo>
                <a:cubicBezTo>
                  <a:pt x="245" y="435"/>
                  <a:pt x="236" y="447"/>
                  <a:pt x="236" y="461"/>
                </a:cubicBezTo>
                <a:cubicBezTo>
                  <a:pt x="236" y="465"/>
                  <a:pt x="236" y="482"/>
                  <a:pt x="236" y="486"/>
                </a:cubicBezTo>
                <a:cubicBezTo>
                  <a:pt x="236" y="501"/>
                  <a:pt x="245" y="512"/>
                  <a:pt x="256" y="512"/>
                </a:cubicBezTo>
                <a:cubicBezTo>
                  <a:pt x="267" y="512"/>
                  <a:pt x="276" y="501"/>
                  <a:pt x="276" y="486"/>
                </a:cubicBezTo>
                <a:cubicBezTo>
                  <a:pt x="276" y="482"/>
                  <a:pt x="276" y="465"/>
                  <a:pt x="276" y="461"/>
                </a:cubicBezTo>
                <a:cubicBezTo>
                  <a:pt x="276" y="447"/>
                  <a:pt x="267" y="435"/>
                  <a:pt x="256" y="435"/>
                </a:cubicBezTo>
                <a:close/>
                <a:moveTo>
                  <a:pt x="445" y="96"/>
                </a:moveTo>
                <a:cubicBezTo>
                  <a:pt x="455" y="86"/>
                  <a:pt x="456" y="72"/>
                  <a:pt x="448" y="64"/>
                </a:cubicBezTo>
                <a:cubicBezTo>
                  <a:pt x="440" y="56"/>
                  <a:pt x="426" y="57"/>
                  <a:pt x="416" y="67"/>
                </a:cubicBezTo>
                <a:cubicBezTo>
                  <a:pt x="413" y="70"/>
                  <a:pt x="400" y="83"/>
                  <a:pt x="398" y="85"/>
                </a:cubicBezTo>
                <a:cubicBezTo>
                  <a:pt x="388" y="95"/>
                  <a:pt x="386" y="110"/>
                  <a:pt x="394" y="118"/>
                </a:cubicBezTo>
                <a:cubicBezTo>
                  <a:pt x="402" y="126"/>
                  <a:pt x="417" y="124"/>
                  <a:pt x="427" y="114"/>
                </a:cubicBezTo>
                <a:cubicBezTo>
                  <a:pt x="429" y="112"/>
                  <a:pt x="442" y="99"/>
                  <a:pt x="445" y="96"/>
                </a:cubicBezTo>
                <a:close/>
                <a:moveTo>
                  <a:pt x="85" y="398"/>
                </a:moveTo>
                <a:cubicBezTo>
                  <a:pt x="83" y="400"/>
                  <a:pt x="70" y="413"/>
                  <a:pt x="67" y="416"/>
                </a:cubicBezTo>
                <a:cubicBezTo>
                  <a:pt x="57" y="426"/>
                  <a:pt x="56" y="440"/>
                  <a:pt x="64" y="448"/>
                </a:cubicBezTo>
                <a:cubicBezTo>
                  <a:pt x="72" y="456"/>
                  <a:pt x="86" y="455"/>
                  <a:pt x="96" y="445"/>
                </a:cubicBezTo>
                <a:cubicBezTo>
                  <a:pt x="99" y="442"/>
                  <a:pt x="112" y="429"/>
                  <a:pt x="114" y="427"/>
                </a:cubicBezTo>
                <a:cubicBezTo>
                  <a:pt x="124" y="417"/>
                  <a:pt x="126" y="402"/>
                  <a:pt x="118" y="394"/>
                </a:cubicBezTo>
                <a:cubicBezTo>
                  <a:pt x="110" y="386"/>
                  <a:pt x="95" y="388"/>
                  <a:pt x="85" y="398"/>
                </a:cubicBezTo>
                <a:close/>
                <a:moveTo>
                  <a:pt x="96" y="67"/>
                </a:moveTo>
                <a:cubicBezTo>
                  <a:pt x="86" y="57"/>
                  <a:pt x="72" y="56"/>
                  <a:pt x="64" y="64"/>
                </a:cubicBezTo>
                <a:cubicBezTo>
                  <a:pt x="56" y="72"/>
                  <a:pt x="57" y="86"/>
                  <a:pt x="67" y="96"/>
                </a:cubicBezTo>
                <a:cubicBezTo>
                  <a:pt x="70" y="99"/>
                  <a:pt x="83" y="112"/>
                  <a:pt x="85" y="114"/>
                </a:cubicBezTo>
                <a:cubicBezTo>
                  <a:pt x="95" y="124"/>
                  <a:pt x="110" y="126"/>
                  <a:pt x="118" y="118"/>
                </a:cubicBezTo>
                <a:cubicBezTo>
                  <a:pt x="126" y="110"/>
                  <a:pt x="124" y="95"/>
                  <a:pt x="114" y="85"/>
                </a:cubicBezTo>
                <a:cubicBezTo>
                  <a:pt x="112" y="83"/>
                  <a:pt x="99" y="70"/>
                  <a:pt x="96" y="67"/>
                </a:cubicBezTo>
                <a:close/>
                <a:moveTo>
                  <a:pt x="398" y="427"/>
                </a:moveTo>
                <a:cubicBezTo>
                  <a:pt x="400" y="429"/>
                  <a:pt x="413" y="442"/>
                  <a:pt x="416" y="445"/>
                </a:cubicBezTo>
                <a:cubicBezTo>
                  <a:pt x="426" y="455"/>
                  <a:pt x="440" y="456"/>
                  <a:pt x="448" y="448"/>
                </a:cubicBezTo>
                <a:cubicBezTo>
                  <a:pt x="456" y="440"/>
                  <a:pt x="455" y="426"/>
                  <a:pt x="445" y="416"/>
                </a:cubicBezTo>
                <a:cubicBezTo>
                  <a:pt x="442" y="413"/>
                  <a:pt x="429" y="400"/>
                  <a:pt x="427" y="398"/>
                </a:cubicBezTo>
                <a:cubicBezTo>
                  <a:pt x="417" y="388"/>
                  <a:pt x="402" y="386"/>
                  <a:pt x="394" y="394"/>
                </a:cubicBezTo>
                <a:cubicBezTo>
                  <a:pt x="386" y="402"/>
                  <a:pt x="388" y="417"/>
                  <a:pt x="398" y="4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36"/>
          <p:cNvSpPr>
            <a:spLocks noEditPoints="1"/>
          </p:cNvSpPr>
          <p:nvPr/>
        </p:nvSpPr>
        <p:spPr bwMode="auto">
          <a:xfrm>
            <a:off x="5963508" y="1851695"/>
            <a:ext cx="141886" cy="164894"/>
          </a:xfrm>
          <a:custGeom>
            <a:avLst/>
            <a:gdLst>
              <a:gd name="T0" fmla="*/ 335 w 469"/>
              <a:gd name="T1" fmla="*/ 0 h 545"/>
              <a:gd name="T2" fmla="*/ 86 w 469"/>
              <a:gd name="T3" fmla="*/ 171 h 545"/>
              <a:gd name="T4" fmla="*/ 102 w 469"/>
              <a:gd name="T5" fmla="*/ 403 h 545"/>
              <a:gd name="T6" fmla="*/ 301 w 469"/>
              <a:gd name="T7" fmla="*/ 166 h 545"/>
              <a:gd name="T8" fmla="*/ 201 w 469"/>
              <a:gd name="T9" fmla="*/ 460 h 545"/>
              <a:gd name="T10" fmla="*/ 431 w 469"/>
              <a:gd name="T11" fmla="*/ 350 h 545"/>
              <a:gd name="T12" fmla="*/ 335 w 469"/>
              <a:gd name="T13" fmla="*/ 0 h 545"/>
              <a:gd name="T14" fmla="*/ 25 w 469"/>
              <a:gd name="T15" fmla="*/ 483 h 545"/>
              <a:gd name="T16" fmla="*/ 62 w 469"/>
              <a:gd name="T17" fmla="*/ 512 h 545"/>
              <a:gd name="T18" fmla="*/ 289 w 469"/>
              <a:gd name="T19" fmla="*/ 252 h 545"/>
              <a:gd name="T20" fmla="*/ 25 w 469"/>
              <a:gd name="T21" fmla="*/ 483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" h="545">
                <a:moveTo>
                  <a:pt x="335" y="0"/>
                </a:moveTo>
                <a:cubicBezTo>
                  <a:pt x="250" y="139"/>
                  <a:pt x="184" y="71"/>
                  <a:pt x="86" y="171"/>
                </a:cubicBezTo>
                <a:cubicBezTo>
                  <a:pt x="0" y="260"/>
                  <a:pt x="30" y="366"/>
                  <a:pt x="102" y="403"/>
                </a:cubicBezTo>
                <a:cubicBezTo>
                  <a:pt x="174" y="366"/>
                  <a:pt x="247" y="285"/>
                  <a:pt x="301" y="166"/>
                </a:cubicBezTo>
                <a:cubicBezTo>
                  <a:pt x="301" y="166"/>
                  <a:pt x="350" y="316"/>
                  <a:pt x="201" y="460"/>
                </a:cubicBezTo>
                <a:cubicBezTo>
                  <a:pt x="273" y="545"/>
                  <a:pt x="397" y="486"/>
                  <a:pt x="431" y="350"/>
                </a:cubicBezTo>
                <a:cubicBezTo>
                  <a:pt x="469" y="203"/>
                  <a:pt x="371" y="54"/>
                  <a:pt x="335" y="0"/>
                </a:cubicBezTo>
                <a:close/>
                <a:moveTo>
                  <a:pt x="25" y="483"/>
                </a:moveTo>
                <a:cubicBezTo>
                  <a:pt x="25" y="485"/>
                  <a:pt x="26" y="512"/>
                  <a:pt x="62" y="512"/>
                </a:cubicBezTo>
                <a:cubicBezTo>
                  <a:pt x="88" y="512"/>
                  <a:pt x="221" y="440"/>
                  <a:pt x="289" y="252"/>
                </a:cubicBezTo>
                <a:cubicBezTo>
                  <a:pt x="186" y="435"/>
                  <a:pt x="36" y="480"/>
                  <a:pt x="25" y="48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36"/>
          <p:cNvSpPr>
            <a:spLocks noEditPoints="1"/>
          </p:cNvSpPr>
          <p:nvPr/>
        </p:nvSpPr>
        <p:spPr bwMode="auto">
          <a:xfrm>
            <a:off x="4099554" y="2193581"/>
            <a:ext cx="103558" cy="120351"/>
          </a:xfrm>
          <a:custGeom>
            <a:avLst/>
            <a:gdLst>
              <a:gd name="T0" fmla="*/ 335 w 469"/>
              <a:gd name="T1" fmla="*/ 0 h 545"/>
              <a:gd name="T2" fmla="*/ 86 w 469"/>
              <a:gd name="T3" fmla="*/ 171 h 545"/>
              <a:gd name="T4" fmla="*/ 102 w 469"/>
              <a:gd name="T5" fmla="*/ 403 h 545"/>
              <a:gd name="T6" fmla="*/ 301 w 469"/>
              <a:gd name="T7" fmla="*/ 166 h 545"/>
              <a:gd name="T8" fmla="*/ 201 w 469"/>
              <a:gd name="T9" fmla="*/ 460 h 545"/>
              <a:gd name="T10" fmla="*/ 431 w 469"/>
              <a:gd name="T11" fmla="*/ 350 h 545"/>
              <a:gd name="T12" fmla="*/ 335 w 469"/>
              <a:gd name="T13" fmla="*/ 0 h 545"/>
              <a:gd name="T14" fmla="*/ 25 w 469"/>
              <a:gd name="T15" fmla="*/ 483 h 545"/>
              <a:gd name="T16" fmla="*/ 62 w 469"/>
              <a:gd name="T17" fmla="*/ 512 h 545"/>
              <a:gd name="T18" fmla="*/ 289 w 469"/>
              <a:gd name="T19" fmla="*/ 252 h 545"/>
              <a:gd name="T20" fmla="*/ 25 w 469"/>
              <a:gd name="T21" fmla="*/ 483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" h="545">
                <a:moveTo>
                  <a:pt x="335" y="0"/>
                </a:moveTo>
                <a:cubicBezTo>
                  <a:pt x="250" y="139"/>
                  <a:pt x="184" y="71"/>
                  <a:pt x="86" y="171"/>
                </a:cubicBezTo>
                <a:cubicBezTo>
                  <a:pt x="0" y="260"/>
                  <a:pt x="30" y="366"/>
                  <a:pt x="102" y="403"/>
                </a:cubicBezTo>
                <a:cubicBezTo>
                  <a:pt x="174" y="366"/>
                  <a:pt x="247" y="285"/>
                  <a:pt x="301" y="166"/>
                </a:cubicBezTo>
                <a:cubicBezTo>
                  <a:pt x="301" y="166"/>
                  <a:pt x="350" y="316"/>
                  <a:pt x="201" y="460"/>
                </a:cubicBezTo>
                <a:cubicBezTo>
                  <a:pt x="273" y="545"/>
                  <a:pt x="397" y="486"/>
                  <a:pt x="431" y="350"/>
                </a:cubicBezTo>
                <a:cubicBezTo>
                  <a:pt x="469" y="203"/>
                  <a:pt x="371" y="54"/>
                  <a:pt x="335" y="0"/>
                </a:cubicBezTo>
                <a:close/>
                <a:moveTo>
                  <a:pt x="25" y="483"/>
                </a:moveTo>
                <a:cubicBezTo>
                  <a:pt x="25" y="485"/>
                  <a:pt x="26" y="512"/>
                  <a:pt x="62" y="512"/>
                </a:cubicBezTo>
                <a:cubicBezTo>
                  <a:pt x="88" y="512"/>
                  <a:pt x="221" y="440"/>
                  <a:pt x="289" y="252"/>
                </a:cubicBezTo>
                <a:cubicBezTo>
                  <a:pt x="186" y="435"/>
                  <a:pt x="36" y="480"/>
                  <a:pt x="25" y="48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Bent Arrow 9"/>
          <p:cNvSpPr/>
          <p:nvPr/>
        </p:nvSpPr>
        <p:spPr>
          <a:xfrm rot="10800000">
            <a:off x="5769982" y="2151248"/>
            <a:ext cx="283751" cy="337063"/>
          </a:xfrm>
          <a:prstGeom prst="bentArrow">
            <a:avLst>
              <a:gd name="adj1" fmla="val 14168"/>
              <a:gd name="adj2" fmla="val 18230"/>
              <a:gd name="adj3" fmla="val 25000"/>
              <a:gd name="adj4" fmla="val 437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2348439">
            <a:off x="4334146" y="2292133"/>
            <a:ext cx="141194" cy="8641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904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" grpId="0" animBg="1"/>
      <p:bldP spid="60" grpId="0"/>
      <p:bldP spid="6" grpId="0" animBg="1"/>
      <p:bldP spid="64" grpId="0" animBg="1"/>
      <p:bldP spid="68" grpId="0" animBg="1"/>
      <p:bldP spid="21" grpId="0"/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13"/>
          <p:cNvSpPr>
            <a:spLocks noEditPoints="1"/>
          </p:cNvSpPr>
          <p:nvPr/>
        </p:nvSpPr>
        <p:spPr bwMode="auto">
          <a:xfrm>
            <a:off x="354263" y="308547"/>
            <a:ext cx="2502892" cy="2502892"/>
          </a:xfrm>
          <a:custGeom>
            <a:avLst/>
            <a:gdLst>
              <a:gd name="T0" fmla="*/ 1648 w 1648"/>
              <a:gd name="T1" fmla="*/ 0 h 1648"/>
              <a:gd name="T2" fmla="*/ 1404 w 1648"/>
              <a:gd name="T3" fmla="*/ 824 h 1648"/>
              <a:gd name="T4" fmla="*/ 1341 w 1648"/>
              <a:gd name="T5" fmla="*/ 966 h 1648"/>
              <a:gd name="T6" fmla="*/ 1270 w 1648"/>
              <a:gd name="T7" fmla="*/ 1099 h 1648"/>
              <a:gd name="T8" fmla="*/ 1200 w 1648"/>
              <a:gd name="T9" fmla="*/ 966 h 1648"/>
              <a:gd name="T10" fmla="*/ 1136 w 1648"/>
              <a:gd name="T11" fmla="*/ 824 h 1648"/>
              <a:gd name="T12" fmla="*/ 893 w 1648"/>
              <a:gd name="T13" fmla="*/ 512 h 1648"/>
              <a:gd name="T14" fmla="*/ 1020 w 1648"/>
              <a:gd name="T15" fmla="*/ 549 h 1648"/>
              <a:gd name="T16" fmla="*/ 1020 w 1648"/>
              <a:gd name="T17" fmla="*/ 206 h 1648"/>
              <a:gd name="T18" fmla="*/ 893 w 1648"/>
              <a:gd name="T19" fmla="*/ 244 h 1648"/>
              <a:gd name="T20" fmla="*/ 312 w 1648"/>
              <a:gd name="T21" fmla="*/ 824 h 1648"/>
              <a:gd name="T22" fmla="*/ 275 w 1648"/>
              <a:gd name="T23" fmla="*/ 697 h 1648"/>
              <a:gd name="T24" fmla="*/ 618 w 1648"/>
              <a:gd name="T25" fmla="*/ 697 h 1648"/>
              <a:gd name="T26" fmla="*/ 580 w 1648"/>
              <a:gd name="T27" fmla="*/ 824 h 1648"/>
              <a:gd name="T28" fmla="*/ 824 w 1648"/>
              <a:gd name="T29" fmla="*/ 512 h 1648"/>
              <a:gd name="T30" fmla="*/ 966 w 1648"/>
              <a:gd name="T31" fmla="*/ 449 h 1648"/>
              <a:gd name="T32" fmla="*/ 1099 w 1648"/>
              <a:gd name="T33" fmla="*/ 378 h 1648"/>
              <a:gd name="T34" fmla="*/ 966 w 1648"/>
              <a:gd name="T35" fmla="*/ 307 h 1648"/>
              <a:gd name="T36" fmla="*/ 824 w 1648"/>
              <a:gd name="T37" fmla="*/ 244 h 1648"/>
              <a:gd name="T38" fmla="*/ 0 w 1648"/>
              <a:gd name="T39" fmla="*/ 0 h 1648"/>
              <a:gd name="T40" fmla="*/ 312 w 1648"/>
              <a:gd name="T41" fmla="*/ 824 h 1648"/>
              <a:gd name="T42" fmla="*/ 793 w 1648"/>
              <a:gd name="T43" fmla="*/ 1397 h 1648"/>
              <a:gd name="T44" fmla="*/ 549 w 1648"/>
              <a:gd name="T45" fmla="*/ 1270 h 1648"/>
              <a:gd name="T46" fmla="*/ 793 w 1648"/>
              <a:gd name="T47" fmla="*/ 1144 h 1648"/>
              <a:gd name="T48" fmla="*/ 824 w 1648"/>
              <a:gd name="T49" fmla="*/ 893 h 1648"/>
              <a:gd name="T50" fmla="*/ 487 w 1648"/>
              <a:gd name="T51" fmla="*/ 816 h 1648"/>
              <a:gd name="T52" fmla="*/ 549 w 1648"/>
              <a:gd name="T53" fmla="*/ 697 h 1648"/>
              <a:gd name="T54" fmla="*/ 343 w 1648"/>
              <a:gd name="T55" fmla="*/ 697 h 1648"/>
              <a:gd name="T56" fmla="*/ 406 w 1648"/>
              <a:gd name="T57" fmla="*/ 816 h 1648"/>
              <a:gd name="T58" fmla="*/ 0 w 1648"/>
              <a:gd name="T59" fmla="*/ 893 h 1648"/>
              <a:gd name="T60" fmla="*/ 824 w 1648"/>
              <a:gd name="T61" fmla="*/ 1648 h 1648"/>
              <a:gd name="T62" fmla="*/ 1404 w 1648"/>
              <a:gd name="T63" fmla="*/ 893 h 1648"/>
              <a:gd name="T64" fmla="*/ 1442 w 1648"/>
              <a:gd name="T65" fmla="*/ 1020 h 1648"/>
              <a:gd name="T66" fmla="*/ 1099 w 1648"/>
              <a:gd name="T67" fmla="*/ 1020 h 1648"/>
              <a:gd name="T68" fmla="*/ 1136 w 1648"/>
              <a:gd name="T69" fmla="*/ 893 h 1648"/>
              <a:gd name="T70" fmla="*/ 893 w 1648"/>
              <a:gd name="T71" fmla="*/ 1136 h 1648"/>
              <a:gd name="T72" fmla="*/ 751 w 1648"/>
              <a:gd name="T73" fmla="*/ 1200 h 1648"/>
              <a:gd name="T74" fmla="*/ 618 w 1648"/>
              <a:gd name="T75" fmla="*/ 1270 h 1648"/>
              <a:gd name="T76" fmla="*/ 751 w 1648"/>
              <a:gd name="T77" fmla="*/ 1341 h 1648"/>
              <a:gd name="T78" fmla="*/ 893 w 1648"/>
              <a:gd name="T79" fmla="*/ 1404 h 1648"/>
              <a:gd name="T80" fmla="*/ 1648 w 1648"/>
              <a:gd name="T81" fmla="*/ 1648 h 1648"/>
              <a:gd name="T82" fmla="*/ 1404 w 1648"/>
              <a:gd name="T83" fmla="*/ 893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48" h="1648">
                <a:moveTo>
                  <a:pt x="893" y="0"/>
                </a:moveTo>
                <a:cubicBezTo>
                  <a:pt x="1648" y="0"/>
                  <a:pt x="1648" y="0"/>
                  <a:pt x="1648" y="0"/>
                </a:cubicBezTo>
                <a:cubicBezTo>
                  <a:pt x="1648" y="824"/>
                  <a:pt x="1648" y="824"/>
                  <a:pt x="1648" y="824"/>
                </a:cubicBezTo>
                <a:cubicBezTo>
                  <a:pt x="1404" y="824"/>
                  <a:pt x="1404" y="824"/>
                  <a:pt x="1404" y="824"/>
                </a:cubicBezTo>
                <a:cubicBezTo>
                  <a:pt x="1340" y="824"/>
                  <a:pt x="1311" y="863"/>
                  <a:pt x="1311" y="900"/>
                </a:cubicBezTo>
                <a:cubicBezTo>
                  <a:pt x="1311" y="923"/>
                  <a:pt x="1322" y="946"/>
                  <a:pt x="1341" y="966"/>
                </a:cubicBezTo>
                <a:cubicBezTo>
                  <a:pt x="1361" y="985"/>
                  <a:pt x="1373" y="992"/>
                  <a:pt x="1373" y="1020"/>
                </a:cubicBezTo>
                <a:cubicBezTo>
                  <a:pt x="1373" y="1052"/>
                  <a:pt x="1337" y="1099"/>
                  <a:pt x="1270" y="1099"/>
                </a:cubicBezTo>
                <a:cubicBezTo>
                  <a:pt x="1204" y="1099"/>
                  <a:pt x="1167" y="1052"/>
                  <a:pt x="1167" y="1020"/>
                </a:cubicBezTo>
                <a:cubicBezTo>
                  <a:pt x="1167" y="992"/>
                  <a:pt x="1179" y="985"/>
                  <a:pt x="1200" y="966"/>
                </a:cubicBezTo>
                <a:cubicBezTo>
                  <a:pt x="1219" y="946"/>
                  <a:pt x="1230" y="923"/>
                  <a:pt x="1230" y="900"/>
                </a:cubicBezTo>
                <a:cubicBezTo>
                  <a:pt x="1230" y="863"/>
                  <a:pt x="1200" y="824"/>
                  <a:pt x="1136" y="824"/>
                </a:cubicBezTo>
                <a:cubicBezTo>
                  <a:pt x="893" y="824"/>
                  <a:pt x="893" y="824"/>
                  <a:pt x="893" y="824"/>
                </a:cubicBezTo>
                <a:cubicBezTo>
                  <a:pt x="893" y="512"/>
                  <a:pt x="893" y="512"/>
                  <a:pt x="893" y="512"/>
                </a:cubicBezTo>
                <a:cubicBezTo>
                  <a:pt x="893" y="475"/>
                  <a:pt x="902" y="481"/>
                  <a:pt x="924" y="504"/>
                </a:cubicBezTo>
                <a:cubicBezTo>
                  <a:pt x="941" y="522"/>
                  <a:pt x="966" y="549"/>
                  <a:pt x="1020" y="549"/>
                </a:cubicBezTo>
                <a:cubicBezTo>
                  <a:pt x="1091" y="549"/>
                  <a:pt x="1167" y="480"/>
                  <a:pt x="1167" y="378"/>
                </a:cubicBezTo>
                <a:cubicBezTo>
                  <a:pt x="1167" y="275"/>
                  <a:pt x="1091" y="206"/>
                  <a:pt x="1020" y="206"/>
                </a:cubicBezTo>
                <a:cubicBezTo>
                  <a:pt x="966" y="206"/>
                  <a:pt x="941" y="233"/>
                  <a:pt x="924" y="251"/>
                </a:cubicBezTo>
                <a:cubicBezTo>
                  <a:pt x="902" y="274"/>
                  <a:pt x="893" y="280"/>
                  <a:pt x="893" y="244"/>
                </a:cubicBezTo>
                <a:cubicBezTo>
                  <a:pt x="893" y="0"/>
                  <a:pt x="893" y="0"/>
                  <a:pt x="893" y="0"/>
                </a:cubicBezTo>
                <a:close/>
                <a:moveTo>
                  <a:pt x="312" y="824"/>
                </a:moveTo>
                <a:cubicBezTo>
                  <a:pt x="349" y="824"/>
                  <a:pt x="343" y="815"/>
                  <a:pt x="320" y="793"/>
                </a:cubicBezTo>
                <a:cubicBezTo>
                  <a:pt x="302" y="776"/>
                  <a:pt x="275" y="751"/>
                  <a:pt x="275" y="697"/>
                </a:cubicBezTo>
                <a:cubicBezTo>
                  <a:pt x="275" y="626"/>
                  <a:pt x="344" y="549"/>
                  <a:pt x="446" y="549"/>
                </a:cubicBezTo>
                <a:cubicBezTo>
                  <a:pt x="549" y="549"/>
                  <a:pt x="618" y="626"/>
                  <a:pt x="618" y="697"/>
                </a:cubicBezTo>
                <a:cubicBezTo>
                  <a:pt x="618" y="751"/>
                  <a:pt x="591" y="776"/>
                  <a:pt x="573" y="793"/>
                </a:cubicBezTo>
                <a:cubicBezTo>
                  <a:pt x="550" y="814"/>
                  <a:pt x="543" y="824"/>
                  <a:pt x="580" y="824"/>
                </a:cubicBezTo>
                <a:cubicBezTo>
                  <a:pt x="824" y="824"/>
                  <a:pt x="824" y="824"/>
                  <a:pt x="824" y="824"/>
                </a:cubicBezTo>
                <a:cubicBezTo>
                  <a:pt x="824" y="512"/>
                  <a:pt x="824" y="512"/>
                  <a:pt x="824" y="512"/>
                </a:cubicBezTo>
                <a:cubicBezTo>
                  <a:pt x="824" y="448"/>
                  <a:pt x="863" y="418"/>
                  <a:pt x="900" y="418"/>
                </a:cubicBezTo>
                <a:cubicBezTo>
                  <a:pt x="923" y="418"/>
                  <a:pt x="946" y="429"/>
                  <a:pt x="966" y="449"/>
                </a:cubicBezTo>
                <a:cubicBezTo>
                  <a:pt x="985" y="469"/>
                  <a:pt x="992" y="481"/>
                  <a:pt x="1020" y="481"/>
                </a:cubicBezTo>
                <a:cubicBezTo>
                  <a:pt x="1052" y="481"/>
                  <a:pt x="1099" y="444"/>
                  <a:pt x="1099" y="378"/>
                </a:cubicBezTo>
                <a:cubicBezTo>
                  <a:pt x="1099" y="311"/>
                  <a:pt x="1052" y="275"/>
                  <a:pt x="1020" y="275"/>
                </a:cubicBezTo>
                <a:cubicBezTo>
                  <a:pt x="992" y="275"/>
                  <a:pt x="985" y="287"/>
                  <a:pt x="966" y="307"/>
                </a:cubicBezTo>
                <a:cubicBezTo>
                  <a:pt x="946" y="326"/>
                  <a:pt x="923" y="337"/>
                  <a:pt x="900" y="337"/>
                </a:cubicBezTo>
                <a:cubicBezTo>
                  <a:pt x="863" y="337"/>
                  <a:pt x="824" y="308"/>
                  <a:pt x="824" y="244"/>
                </a:cubicBezTo>
                <a:cubicBezTo>
                  <a:pt x="824" y="0"/>
                  <a:pt x="824" y="0"/>
                  <a:pt x="82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4"/>
                  <a:pt x="0" y="824"/>
                  <a:pt x="0" y="824"/>
                </a:cubicBezTo>
                <a:lnTo>
                  <a:pt x="312" y="824"/>
                </a:lnTo>
                <a:close/>
                <a:moveTo>
                  <a:pt x="824" y="1404"/>
                </a:moveTo>
                <a:cubicBezTo>
                  <a:pt x="824" y="1368"/>
                  <a:pt x="815" y="1374"/>
                  <a:pt x="793" y="1397"/>
                </a:cubicBezTo>
                <a:cubicBezTo>
                  <a:pt x="776" y="1415"/>
                  <a:pt x="751" y="1442"/>
                  <a:pt x="697" y="1442"/>
                </a:cubicBezTo>
                <a:cubicBezTo>
                  <a:pt x="626" y="1442"/>
                  <a:pt x="549" y="1373"/>
                  <a:pt x="549" y="1270"/>
                </a:cubicBezTo>
                <a:cubicBezTo>
                  <a:pt x="549" y="1168"/>
                  <a:pt x="626" y="1099"/>
                  <a:pt x="697" y="1099"/>
                </a:cubicBezTo>
                <a:cubicBezTo>
                  <a:pt x="751" y="1099"/>
                  <a:pt x="776" y="1126"/>
                  <a:pt x="793" y="1144"/>
                </a:cubicBezTo>
                <a:cubicBezTo>
                  <a:pt x="815" y="1167"/>
                  <a:pt x="824" y="1173"/>
                  <a:pt x="824" y="1136"/>
                </a:cubicBezTo>
                <a:cubicBezTo>
                  <a:pt x="824" y="893"/>
                  <a:pt x="824" y="893"/>
                  <a:pt x="824" y="893"/>
                </a:cubicBezTo>
                <a:cubicBezTo>
                  <a:pt x="580" y="893"/>
                  <a:pt x="580" y="893"/>
                  <a:pt x="580" y="893"/>
                </a:cubicBezTo>
                <a:cubicBezTo>
                  <a:pt x="516" y="893"/>
                  <a:pt x="487" y="853"/>
                  <a:pt x="487" y="816"/>
                </a:cubicBezTo>
                <a:cubicBezTo>
                  <a:pt x="487" y="794"/>
                  <a:pt x="498" y="770"/>
                  <a:pt x="517" y="751"/>
                </a:cubicBezTo>
                <a:cubicBezTo>
                  <a:pt x="537" y="732"/>
                  <a:pt x="549" y="724"/>
                  <a:pt x="549" y="697"/>
                </a:cubicBezTo>
                <a:cubicBezTo>
                  <a:pt x="549" y="665"/>
                  <a:pt x="513" y="618"/>
                  <a:pt x="446" y="618"/>
                </a:cubicBezTo>
                <a:cubicBezTo>
                  <a:pt x="380" y="618"/>
                  <a:pt x="343" y="665"/>
                  <a:pt x="343" y="697"/>
                </a:cubicBezTo>
                <a:cubicBezTo>
                  <a:pt x="343" y="724"/>
                  <a:pt x="355" y="732"/>
                  <a:pt x="376" y="751"/>
                </a:cubicBezTo>
                <a:cubicBezTo>
                  <a:pt x="395" y="770"/>
                  <a:pt x="406" y="794"/>
                  <a:pt x="406" y="816"/>
                </a:cubicBezTo>
                <a:cubicBezTo>
                  <a:pt x="406" y="853"/>
                  <a:pt x="376" y="893"/>
                  <a:pt x="312" y="893"/>
                </a:cubicBezTo>
                <a:cubicBezTo>
                  <a:pt x="0" y="893"/>
                  <a:pt x="0" y="893"/>
                  <a:pt x="0" y="893"/>
                </a:cubicBezTo>
                <a:cubicBezTo>
                  <a:pt x="0" y="1648"/>
                  <a:pt x="0" y="1648"/>
                  <a:pt x="0" y="1648"/>
                </a:cubicBezTo>
                <a:cubicBezTo>
                  <a:pt x="824" y="1648"/>
                  <a:pt x="824" y="1648"/>
                  <a:pt x="824" y="1648"/>
                </a:cubicBezTo>
                <a:lnTo>
                  <a:pt x="824" y="1404"/>
                </a:lnTo>
                <a:close/>
                <a:moveTo>
                  <a:pt x="1404" y="893"/>
                </a:moveTo>
                <a:cubicBezTo>
                  <a:pt x="1368" y="893"/>
                  <a:pt x="1374" y="902"/>
                  <a:pt x="1397" y="924"/>
                </a:cubicBezTo>
                <a:cubicBezTo>
                  <a:pt x="1415" y="941"/>
                  <a:pt x="1442" y="966"/>
                  <a:pt x="1442" y="1020"/>
                </a:cubicBezTo>
                <a:cubicBezTo>
                  <a:pt x="1442" y="1091"/>
                  <a:pt x="1373" y="1167"/>
                  <a:pt x="1270" y="1167"/>
                </a:cubicBezTo>
                <a:cubicBezTo>
                  <a:pt x="1168" y="1167"/>
                  <a:pt x="1099" y="1091"/>
                  <a:pt x="1099" y="1020"/>
                </a:cubicBezTo>
                <a:cubicBezTo>
                  <a:pt x="1099" y="966"/>
                  <a:pt x="1126" y="941"/>
                  <a:pt x="1144" y="924"/>
                </a:cubicBezTo>
                <a:cubicBezTo>
                  <a:pt x="1167" y="902"/>
                  <a:pt x="1173" y="893"/>
                  <a:pt x="1136" y="893"/>
                </a:cubicBezTo>
                <a:cubicBezTo>
                  <a:pt x="893" y="893"/>
                  <a:pt x="893" y="893"/>
                  <a:pt x="893" y="893"/>
                </a:cubicBezTo>
                <a:cubicBezTo>
                  <a:pt x="893" y="1136"/>
                  <a:pt x="893" y="1136"/>
                  <a:pt x="893" y="1136"/>
                </a:cubicBezTo>
                <a:cubicBezTo>
                  <a:pt x="893" y="1200"/>
                  <a:pt x="853" y="1230"/>
                  <a:pt x="816" y="1230"/>
                </a:cubicBezTo>
                <a:cubicBezTo>
                  <a:pt x="794" y="1230"/>
                  <a:pt x="770" y="1219"/>
                  <a:pt x="751" y="1200"/>
                </a:cubicBezTo>
                <a:cubicBezTo>
                  <a:pt x="732" y="1179"/>
                  <a:pt x="724" y="1167"/>
                  <a:pt x="697" y="1167"/>
                </a:cubicBezTo>
                <a:cubicBezTo>
                  <a:pt x="665" y="1167"/>
                  <a:pt x="618" y="1204"/>
                  <a:pt x="618" y="1270"/>
                </a:cubicBezTo>
                <a:cubicBezTo>
                  <a:pt x="618" y="1337"/>
                  <a:pt x="665" y="1373"/>
                  <a:pt x="697" y="1373"/>
                </a:cubicBezTo>
                <a:cubicBezTo>
                  <a:pt x="724" y="1373"/>
                  <a:pt x="732" y="1361"/>
                  <a:pt x="751" y="1341"/>
                </a:cubicBezTo>
                <a:cubicBezTo>
                  <a:pt x="770" y="1322"/>
                  <a:pt x="794" y="1311"/>
                  <a:pt x="816" y="1311"/>
                </a:cubicBezTo>
                <a:cubicBezTo>
                  <a:pt x="853" y="1311"/>
                  <a:pt x="893" y="1340"/>
                  <a:pt x="893" y="1404"/>
                </a:cubicBezTo>
                <a:cubicBezTo>
                  <a:pt x="893" y="1648"/>
                  <a:pt x="893" y="1648"/>
                  <a:pt x="893" y="1648"/>
                </a:cubicBezTo>
                <a:cubicBezTo>
                  <a:pt x="1648" y="1648"/>
                  <a:pt x="1648" y="1648"/>
                  <a:pt x="1648" y="1648"/>
                </a:cubicBezTo>
                <a:cubicBezTo>
                  <a:pt x="1648" y="893"/>
                  <a:pt x="1648" y="893"/>
                  <a:pt x="1648" y="893"/>
                </a:cubicBezTo>
                <a:lnTo>
                  <a:pt x="1404" y="893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verstehe.new</a:t>
            </a:r>
            <a:r>
              <a:rPr lang="de-DE" dirty="0"/>
              <a:t> - Portfoliovision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14</a:t>
            </a:fld>
            <a:endParaRPr lang="en-US" sz="1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Die Zukunft der Verstehe!-Plattform</a:t>
            </a:r>
          </a:p>
        </p:txBody>
      </p:sp>
      <p:sp>
        <p:nvSpPr>
          <p:cNvPr id="86" name="Round Same Side Corner Rectangle 85"/>
          <p:cNvSpPr/>
          <p:nvPr/>
        </p:nvSpPr>
        <p:spPr>
          <a:xfrm rot="5400000">
            <a:off x="4934877" y="615714"/>
            <a:ext cx="313777" cy="162689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/>
          <p:cNvSpPr/>
          <p:nvPr/>
        </p:nvSpPr>
        <p:spPr>
          <a:xfrm>
            <a:off x="4462429" y="1280422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b="1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verstehe.web</a:t>
            </a:r>
            <a:endParaRPr lang="de-DE" sz="1400" b="1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88" name="Straight Arrow Connector 73"/>
          <p:cNvCxnSpPr>
            <a:endCxn id="86" idx="0"/>
          </p:cNvCxnSpPr>
          <p:nvPr/>
        </p:nvCxnSpPr>
        <p:spPr>
          <a:xfrm flipV="1">
            <a:off x="5091766" y="1586050"/>
            <a:ext cx="0" cy="32834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43"/>
          <p:cNvCxnSpPr>
            <a:stCxn id="4" idx="1"/>
          </p:cNvCxnSpPr>
          <p:nvPr/>
        </p:nvCxnSpPr>
        <p:spPr>
          <a:xfrm flipH="1">
            <a:off x="6020401" y="1297665"/>
            <a:ext cx="563104" cy="109339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6583505" y="866778"/>
            <a:ext cx="2999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Plattform-Einstieg</a:t>
            </a:r>
          </a:p>
          <a:p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Komponente für Registrierung, </a:t>
            </a:r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Subscription</a:t>
            </a: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Abrechnung und Bezahlung – Buchung einzelner Services &amp; Verwaltung, Unterstützung für Content-Provider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367216" y="2290440"/>
            <a:ext cx="1182885" cy="246221"/>
            <a:chOff x="1186029" y="2533782"/>
            <a:chExt cx="1182885" cy="246221"/>
          </a:xfrm>
        </p:grpSpPr>
        <p:sp>
          <p:nvSpPr>
            <p:cNvPr id="68" name="Round Same Side Corner Rectangle 67"/>
            <p:cNvSpPr/>
            <p:nvPr/>
          </p:nvSpPr>
          <p:spPr>
            <a:xfrm rot="5400000">
              <a:off x="1663401" y="2062537"/>
              <a:ext cx="228142" cy="118288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311644" y="2533782"/>
              <a:ext cx="9316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verstehe.info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448111" y="2281168"/>
            <a:ext cx="1182885" cy="246221"/>
            <a:chOff x="4496895" y="2524510"/>
            <a:chExt cx="1182885" cy="246221"/>
          </a:xfrm>
        </p:grpSpPr>
        <p:sp>
          <p:nvSpPr>
            <p:cNvPr id="71" name="Round Same Side Corner Rectangle 70"/>
            <p:cNvSpPr/>
            <p:nvPr/>
          </p:nvSpPr>
          <p:spPr>
            <a:xfrm rot="5400000">
              <a:off x="4974267" y="2053265"/>
              <a:ext cx="228142" cy="118288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76025" y="2524510"/>
              <a:ext cx="10246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verstehe.video</a:t>
              </a:r>
              <a:endParaRPr lang="en-US" sz="1000" b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5529006" y="2282053"/>
            <a:ext cx="1182885" cy="246221"/>
            <a:chOff x="5905210" y="2525395"/>
            <a:chExt cx="1182885" cy="246221"/>
          </a:xfrm>
        </p:grpSpPr>
        <p:sp>
          <p:nvSpPr>
            <p:cNvPr id="80" name="Round Same Side Corner Rectangle 79"/>
            <p:cNvSpPr/>
            <p:nvPr/>
          </p:nvSpPr>
          <p:spPr>
            <a:xfrm rot="5400000">
              <a:off x="6382582" y="2055085"/>
              <a:ext cx="228142" cy="118288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088530" y="2525395"/>
              <a:ext cx="8162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verstehe.tv</a:t>
              </a:r>
            </a:p>
          </p:txBody>
        </p:sp>
      </p:grpSp>
      <p:cxnSp>
        <p:nvCxnSpPr>
          <p:cNvPr id="82" name="Straight Arrow Connector 73"/>
          <p:cNvCxnSpPr>
            <a:stCxn id="93" idx="2"/>
            <a:endCxn id="70" idx="0"/>
          </p:cNvCxnSpPr>
          <p:nvPr/>
        </p:nvCxnSpPr>
        <p:spPr>
          <a:xfrm rot="16200000" flipH="1" flipV="1">
            <a:off x="5069055" y="-841849"/>
            <a:ext cx="21898" cy="6242679"/>
          </a:xfrm>
          <a:prstGeom prst="bentConnector3">
            <a:avLst>
              <a:gd name="adj1" fmla="val -1572605"/>
            </a:avLst>
          </a:prstGeom>
          <a:ln w="1270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7609900" y="2261480"/>
            <a:ext cx="1182885" cy="246221"/>
            <a:chOff x="7428713" y="2504822"/>
            <a:chExt cx="1182885" cy="246221"/>
          </a:xfrm>
        </p:grpSpPr>
        <p:sp>
          <p:nvSpPr>
            <p:cNvPr id="93" name="Round Same Side Corner Rectangle 79"/>
            <p:cNvSpPr/>
            <p:nvPr/>
          </p:nvSpPr>
          <p:spPr>
            <a:xfrm rot="5400000">
              <a:off x="7906085" y="2034512"/>
              <a:ext cx="228142" cy="118288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5" name="Rectangle 80"/>
            <p:cNvSpPr/>
            <p:nvPr/>
          </p:nvSpPr>
          <p:spPr>
            <a:xfrm>
              <a:off x="7562340" y="2504822"/>
              <a:ext cx="9156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verstehe.talk</a:t>
              </a:r>
              <a:endParaRPr lang="en-US" sz="1000" b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125" name="Straight Arrow Connector 73"/>
          <p:cNvCxnSpPr>
            <a:stCxn id="71" idx="2"/>
          </p:cNvCxnSpPr>
          <p:nvPr/>
        </p:nvCxnSpPr>
        <p:spPr>
          <a:xfrm flipV="1">
            <a:off x="4039554" y="1914390"/>
            <a:ext cx="0" cy="372905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73"/>
          <p:cNvCxnSpPr>
            <a:stCxn id="80" idx="2"/>
          </p:cNvCxnSpPr>
          <p:nvPr/>
        </p:nvCxnSpPr>
        <p:spPr>
          <a:xfrm flipV="1">
            <a:off x="6120449" y="1914390"/>
            <a:ext cx="0" cy="374725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/>
          <p:cNvSpPr txBox="1"/>
          <p:nvPr/>
        </p:nvSpPr>
        <p:spPr>
          <a:xfrm>
            <a:off x="1365603" y="2932126"/>
            <a:ext cx="17523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Portal / CMS</a:t>
            </a:r>
          </a:p>
          <a:p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Multimedia Content Management System &amp; Portal, ohne Recording – Aufnahmefunktionalitäten werden per </a:t>
            </a:r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verstehe.video</a:t>
            </a: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bereitgestellt</a:t>
            </a:r>
          </a:p>
        </p:txBody>
      </p:sp>
      <p:sp>
        <p:nvSpPr>
          <p:cNvPr id="133" name="Textfeld 132"/>
          <p:cNvSpPr txBox="1"/>
          <p:nvPr/>
        </p:nvSpPr>
        <p:spPr>
          <a:xfrm>
            <a:off x="3446497" y="2932126"/>
            <a:ext cx="17523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Recording</a:t>
            </a:r>
          </a:p>
          <a:p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Sowohl als Service für verstehe.info als auch als Stand-</a:t>
            </a:r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Alone</a:t>
            </a: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-Variante mit elementarer Videoverwaltung und Embedding-Funktion</a:t>
            </a:r>
          </a:p>
        </p:txBody>
      </p:sp>
      <p:sp>
        <p:nvSpPr>
          <p:cNvPr id="134" name="Textfeld 133"/>
          <p:cNvSpPr txBox="1"/>
          <p:nvPr/>
        </p:nvSpPr>
        <p:spPr>
          <a:xfrm>
            <a:off x="5527391" y="2932126"/>
            <a:ext cx="175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Broadcasting</a:t>
            </a:r>
          </a:p>
          <a:p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One-to-Many</a:t>
            </a: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Live-Streaming mit interaktivem Chat und der Planung von Übertragungen</a:t>
            </a:r>
          </a:p>
        </p:txBody>
      </p:sp>
      <p:sp>
        <p:nvSpPr>
          <p:cNvPr id="138" name="Textfeld 137"/>
          <p:cNvSpPr txBox="1"/>
          <p:nvPr/>
        </p:nvSpPr>
        <p:spPr>
          <a:xfrm>
            <a:off x="7608285" y="2932126"/>
            <a:ext cx="175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Communication</a:t>
            </a:r>
          </a:p>
          <a:p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One-to-One</a:t>
            </a: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(Peer-</a:t>
            </a:r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</a:t>
            </a: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-Peer) Echtzeitkommunikation für Support-Zwecke inkl. interaktivem Chat</a:t>
            </a:r>
          </a:p>
        </p:txBody>
      </p:sp>
      <p:grpSp>
        <p:nvGrpSpPr>
          <p:cNvPr id="41" name="Gruppieren 40"/>
          <p:cNvGrpSpPr/>
          <p:nvPr/>
        </p:nvGrpSpPr>
        <p:grpSpPr>
          <a:xfrm>
            <a:off x="2692359" y="4469857"/>
            <a:ext cx="4775283" cy="646331"/>
            <a:chOff x="1183065" y="4469857"/>
            <a:chExt cx="4775283" cy="646331"/>
          </a:xfrm>
        </p:grpSpPr>
        <p:sp>
          <p:nvSpPr>
            <p:cNvPr id="161" name="Freeform 13"/>
            <p:cNvSpPr>
              <a:spLocks noEditPoints="1"/>
            </p:cNvSpPr>
            <p:nvPr/>
          </p:nvSpPr>
          <p:spPr bwMode="auto">
            <a:xfrm>
              <a:off x="1183065" y="4542456"/>
              <a:ext cx="368301" cy="457200"/>
            </a:xfrm>
            <a:custGeom>
              <a:avLst/>
              <a:gdLst>
                <a:gd name="T0" fmla="*/ 336 w 1322"/>
                <a:gd name="T1" fmla="*/ 80 h 1648"/>
                <a:gd name="T2" fmla="*/ 416 w 1322"/>
                <a:gd name="T3" fmla="*/ 0 h 1648"/>
                <a:gd name="T4" fmla="*/ 906 w 1322"/>
                <a:gd name="T5" fmla="*/ 0 h 1648"/>
                <a:gd name="T6" fmla="*/ 986 w 1322"/>
                <a:gd name="T7" fmla="*/ 80 h 1648"/>
                <a:gd name="T8" fmla="*/ 906 w 1322"/>
                <a:gd name="T9" fmla="*/ 160 h 1648"/>
                <a:gd name="T10" fmla="*/ 416 w 1322"/>
                <a:gd name="T11" fmla="*/ 160 h 1648"/>
                <a:gd name="T12" fmla="*/ 336 w 1322"/>
                <a:gd name="T13" fmla="*/ 80 h 1648"/>
                <a:gd name="T14" fmla="*/ 1117 w 1322"/>
                <a:gd name="T15" fmla="*/ 1648 h 1648"/>
                <a:gd name="T16" fmla="*/ 205 w 1322"/>
                <a:gd name="T17" fmla="*/ 1648 h 1648"/>
                <a:gd name="T18" fmla="*/ 54 w 1322"/>
                <a:gd name="T19" fmla="*/ 1408 h 1648"/>
                <a:gd name="T20" fmla="*/ 313 w 1322"/>
                <a:gd name="T21" fmla="*/ 868 h 1648"/>
                <a:gd name="T22" fmla="*/ 423 w 1322"/>
                <a:gd name="T23" fmla="*/ 387 h 1648"/>
                <a:gd name="T24" fmla="*/ 423 w 1322"/>
                <a:gd name="T25" fmla="*/ 280 h 1648"/>
                <a:gd name="T26" fmla="*/ 582 w 1322"/>
                <a:gd name="T27" fmla="*/ 280 h 1648"/>
                <a:gd name="T28" fmla="*/ 494 w 1322"/>
                <a:gd name="T29" fmla="*/ 855 h 1648"/>
                <a:gd name="T30" fmla="*/ 717 w 1322"/>
                <a:gd name="T31" fmla="*/ 855 h 1648"/>
                <a:gd name="T32" fmla="*/ 1001 w 1322"/>
                <a:gd name="T33" fmla="*/ 1450 h 1648"/>
                <a:gd name="T34" fmla="*/ 1092 w 1322"/>
                <a:gd name="T35" fmla="*/ 1413 h 1648"/>
                <a:gd name="T36" fmla="*/ 864 w 1322"/>
                <a:gd name="T37" fmla="*/ 937 h 1648"/>
                <a:gd name="T38" fmla="*/ 740 w 1322"/>
                <a:gd name="T39" fmla="*/ 280 h 1648"/>
                <a:gd name="T40" fmla="*/ 899 w 1322"/>
                <a:gd name="T41" fmla="*/ 280 h 1648"/>
                <a:gd name="T42" fmla="*/ 899 w 1322"/>
                <a:gd name="T43" fmla="*/ 387 h 1648"/>
                <a:gd name="T44" fmla="*/ 1009 w 1322"/>
                <a:gd name="T45" fmla="*/ 868 h 1648"/>
                <a:gd name="T46" fmla="*/ 1268 w 1322"/>
                <a:gd name="T47" fmla="*/ 1408 h 1648"/>
                <a:gd name="T48" fmla="*/ 1117 w 1322"/>
                <a:gd name="T49" fmla="*/ 1648 h 1648"/>
                <a:gd name="T50" fmla="*/ 477 w 1322"/>
                <a:gd name="T51" fmla="*/ 1352 h 1648"/>
                <a:gd name="T52" fmla="*/ 388 w 1322"/>
                <a:gd name="T53" fmla="*/ 1263 h 1648"/>
                <a:gd name="T54" fmla="*/ 299 w 1322"/>
                <a:gd name="T55" fmla="*/ 1352 h 1648"/>
                <a:gd name="T56" fmla="*/ 388 w 1322"/>
                <a:gd name="T57" fmla="*/ 1441 h 1648"/>
                <a:gd name="T58" fmla="*/ 477 w 1322"/>
                <a:gd name="T59" fmla="*/ 1352 h 1648"/>
                <a:gd name="T60" fmla="*/ 603 w 1322"/>
                <a:gd name="T61" fmla="*/ 1143 h 1648"/>
                <a:gd name="T62" fmla="*/ 548 w 1322"/>
                <a:gd name="T63" fmla="*/ 1089 h 1648"/>
                <a:gd name="T64" fmla="*/ 494 w 1322"/>
                <a:gd name="T65" fmla="*/ 1143 h 1648"/>
                <a:gd name="T66" fmla="*/ 548 w 1322"/>
                <a:gd name="T67" fmla="*/ 1198 h 1648"/>
                <a:gd name="T68" fmla="*/ 603 w 1322"/>
                <a:gd name="T69" fmla="*/ 1143 h 1648"/>
                <a:gd name="T70" fmla="*/ 755 w 1322"/>
                <a:gd name="T71" fmla="*/ 1374 h 1648"/>
                <a:gd name="T72" fmla="*/ 686 w 1322"/>
                <a:gd name="T73" fmla="*/ 1305 h 1648"/>
                <a:gd name="T74" fmla="*/ 617 w 1322"/>
                <a:gd name="T75" fmla="*/ 1374 h 1648"/>
                <a:gd name="T76" fmla="*/ 686 w 1322"/>
                <a:gd name="T77" fmla="*/ 1443 h 1648"/>
                <a:gd name="T78" fmla="*/ 755 w 1322"/>
                <a:gd name="T79" fmla="*/ 1374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22" h="1648">
                  <a:moveTo>
                    <a:pt x="336" y="80"/>
                  </a:moveTo>
                  <a:cubicBezTo>
                    <a:pt x="336" y="36"/>
                    <a:pt x="372" y="0"/>
                    <a:pt x="416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50" y="0"/>
                    <a:pt x="986" y="36"/>
                    <a:pt x="986" y="80"/>
                  </a:cubicBezTo>
                  <a:cubicBezTo>
                    <a:pt x="986" y="124"/>
                    <a:pt x="950" y="160"/>
                    <a:pt x="906" y="160"/>
                  </a:cubicBezTo>
                  <a:cubicBezTo>
                    <a:pt x="416" y="160"/>
                    <a:pt x="416" y="160"/>
                    <a:pt x="416" y="160"/>
                  </a:cubicBezTo>
                  <a:cubicBezTo>
                    <a:pt x="372" y="160"/>
                    <a:pt x="336" y="124"/>
                    <a:pt x="336" y="80"/>
                  </a:cubicBezTo>
                  <a:close/>
                  <a:moveTo>
                    <a:pt x="1117" y="1648"/>
                  </a:moveTo>
                  <a:cubicBezTo>
                    <a:pt x="205" y="1648"/>
                    <a:pt x="205" y="1648"/>
                    <a:pt x="205" y="1648"/>
                  </a:cubicBezTo>
                  <a:cubicBezTo>
                    <a:pt x="82" y="1648"/>
                    <a:pt x="0" y="1519"/>
                    <a:pt x="54" y="1408"/>
                  </a:cubicBezTo>
                  <a:cubicBezTo>
                    <a:pt x="313" y="868"/>
                    <a:pt x="313" y="868"/>
                    <a:pt x="313" y="868"/>
                  </a:cubicBezTo>
                  <a:cubicBezTo>
                    <a:pt x="386" y="718"/>
                    <a:pt x="423" y="554"/>
                    <a:pt x="423" y="387"/>
                  </a:cubicBezTo>
                  <a:cubicBezTo>
                    <a:pt x="423" y="280"/>
                    <a:pt x="423" y="280"/>
                    <a:pt x="423" y="280"/>
                  </a:cubicBezTo>
                  <a:cubicBezTo>
                    <a:pt x="582" y="280"/>
                    <a:pt x="582" y="280"/>
                    <a:pt x="582" y="280"/>
                  </a:cubicBezTo>
                  <a:cubicBezTo>
                    <a:pt x="582" y="394"/>
                    <a:pt x="595" y="600"/>
                    <a:pt x="494" y="855"/>
                  </a:cubicBezTo>
                  <a:cubicBezTo>
                    <a:pt x="717" y="855"/>
                    <a:pt x="717" y="855"/>
                    <a:pt x="717" y="855"/>
                  </a:cubicBezTo>
                  <a:cubicBezTo>
                    <a:pt x="1001" y="1450"/>
                    <a:pt x="1001" y="1450"/>
                    <a:pt x="1001" y="1450"/>
                  </a:cubicBezTo>
                  <a:cubicBezTo>
                    <a:pt x="1032" y="1515"/>
                    <a:pt x="1124" y="1480"/>
                    <a:pt x="1092" y="1413"/>
                  </a:cubicBezTo>
                  <a:cubicBezTo>
                    <a:pt x="1063" y="1352"/>
                    <a:pt x="1009" y="1237"/>
                    <a:pt x="864" y="937"/>
                  </a:cubicBezTo>
                  <a:cubicBezTo>
                    <a:pt x="721" y="639"/>
                    <a:pt x="740" y="393"/>
                    <a:pt x="740" y="280"/>
                  </a:cubicBezTo>
                  <a:cubicBezTo>
                    <a:pt x="899" y="280"/>
                    <a:pt x="899" y="280"/>
                    <a:pt x="899" y="280"/>
                  </a:cubicBezTo>
                  <a:cubicBezTo>
                    <a:pt x="899" y="387"/>
                    <a:pt x="899" y="387"/>
                    <a:pt x="899" y="387"/>
                  </a:cubicBezTo>
                  <a:cubicBezTo>
                    <a:pt x="899" y="554"/>
                    <a:pt x="936" y="718"/>
                    <a:pt x="1009" y="86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322" y="1519"/>
                    <a:pt x="1240" y="1648"/>
                    <a:pt x="1117" y="1648"/>
                  </a:cubicBezTo>
                  <a:close/>
                  <a:moveTo>
                    <a:pt x="477" y="1352"/>
                  </a:moveTo>
                  <a:cubicBezTo>
                    <a:pt x="477" y="1303"/>
                    <a:pt x="438" y="1263"/>
                    <a:pt x="388" y="1263"/>
                  </a:cubicBezTo>
                  <a:cubicBezTo>
                    <a:pt x="339" y="1263"/>
                    <a:pt x="299" y="1303"/>
                    <a:pt x="299" y="1352"/>
                  </a:cubicBezTo>
                  <a:cubicBezTo>
                    <a:pt x="299" y="1401"/>
                    <a:pt x="339" y="1441"/>
                    <a:pt x="388" y="1441"/>
                  </a:cubicBezTo>
                  <a:cubicBezTo>
                    <a:pt x="438" y="1441"/>
                    <a:pt x="477" y="1401"/>
                    <a:pt x="477" y="1352"/>
                  </a:cubicBezTo>
                  <a:close/>
                  <a:moveTo>
                    <a:pt x="603" y="1143"/>
                  </a:moveTo>
                  <a:cubicBezTo>
                    <a:pt x="603" y="1113"/>
                    <a:pt x="578" y="1089"/>
                    <a:pt x="548" y="1089"/>
                  </a:cubicBezTo>
                  <a:cubicBezTo>
                    <a:pt x="518" y="1089"/>
                    <a:pt x="494" y="1113"/>
                    <a:pt x="494" y="1143"/>
                  </a:cubicBezTo>
                  <a:cubicBezTo>
                    <a:pt x="494" y="1173"/>
                    <a:pt x="518" y="1198"/>
                    <a:pt x="548" y="1198"/>
                  </a:cubicBezTo>
                  <a:cubicBezTo>
                    <a:pt x="578" y="1198"/>
                    <a:pt x="603" y="1173"/>
                    <a:pt x="603" y="1143"/>
                  </a:cubicBezTo>
                  <a:close/>
                  <a:moveTo>
                    <a:pt x="755" y="1374"/>
                  </a:moveTo>
                  <a:cubicBezTo>
                    <a:pt x="755" y="1336"/>
                    <a:pt x="724" y="1305"/>
                    <a:pt x="686" y="1305"/>
                  </a:cubicBezTo>
                  <a:cubicBezTo>
                    <a:pt x="648" y="1305"/>
                    <a:pt x="617" y="1336"/>
                    <a:pt x="617" y="1374"/>
                  </a:cubicBezTo>
                  <a:cubicBezTo>
                    <a:pt x="617" y="1412"/>
                    <a:pt x="648" y="1443"/>
                    <a:pt x="686" y="1443"/>
                  </a:cubicBezTo>
                  <a:cubicBezTo>
                    <a:pt x="724" y="1443"/>
                    <a:pt x="755" y="1412"/>
                    <a:pt x="755" y="137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551366" y="4469857"/>
              <a:ext cx="4406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28066" lvl="1" indent="-171450">
                <a:buFont typeface="Wingdings" panose="05000000000000000000" pitchFamily="2" charset="2"/>
                <a:buChar char="§"/>
              </a:pPr>
              <a:r>
                <a:rPr lang="de-DE" sz="1200" b="1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alle Komponenten web-basiert </a:t>
              </a:r>
            </a:p>
            <a:p>
              <a:pPr marL="528066" lvl="1" indent="-171450">
                <a:buFont typeface="Wingdings" panose="05000000000000000000" pitchFamily="2" charset="2"/>
                <a:buChar char="§"/>
              </a:pPr>
              <a:r>
                <a:rPr lang="de-DE" sz="1200" b="1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keine Zusatzsoftware notwendig</a:t>
              </a:r>
            </a:p>
            <a:p>
              <a:pPr marL="528066" lvl="1" indent="-171450">
                <a:buFont typeface="Wingdings" panose="05000000000000000000" pitchFamily="2" charset="2"/>
                <a:buChar char="§"/>
              </a:pPr>
              <a:r>
                <a:rPr lang="de-DE" sz="1200" b="1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lediglich eine moderne Browserstruktur wird benötigt</a:t>
              </a:r>
            </a:p>
          </p:txBody>
        </p:sp>
      </p:grpSp>
      <p:cxnSp>
        <p:nvCxnSpPr>
          <p:cNvPr id="163" name="Straight Connector 43"/>
          <p:cNvCxnSpPr/>
          <p:nvPr/>
        </p:nvCxnSpPr>
        <p:spPr>
          <a:xfrm flipV="1">
            <a:off x="1958659" y="2583504"/>
            <a:ext cx="0" cy="348622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43"/>
          <p:cNvCxnSpPr/>
          <p:nvPr/>
        </p:nvCxnSpPr>
        <p:spPr>
          <a:xfrm flipV="1">
            <a:off x="4039554" y="2583504"/>
            <a:ext cx="0" cy="348622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43"/>
          <p:cNvCxnSpPr/>
          <p:nvPr/>
        </p:nvCxnSpPr>
        <p:spPr>
          <a:xfrm flipV="1">
            <a:off x="6129170" y="2583504"/>
            <a:ext cx="0" cy="348622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43"/>
          <p:cNvCxnSpPr/>
          <p:nvPr/>
        </p:nvCxnSpPr>
        <p:spPr>
          <a:xfrm flipV="1">
            <a:off x="8204348" y="2583504"/>
            <a:ext cx="0" cy="348622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0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Roadmap</a:t>
            </a:r>
            <a:endParaRPr lang="bg-B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15</a:t>
            </a:fld>
            <a:endParaRPr lang="en-US" sz="1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Historie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Ausblick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der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Verstehe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!-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Plattform</a:t>
            </a:r>
            <a:endParaRPr lang="bg-B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36650" y="3105191"/>
            <a:ext cx="7886700" cy="13771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Oval 1"/>
          <p:cNvSpPr/>
          <p:nvPr/>
        </p:nvSpPr>
        <p:spPr>
          <a:xfrm>
            <a:off x="1285222" y="3081030"/>
            <a:ext cx="186116" cy="186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2273162" y="3081030"/>
            <a:ext cx="186116" cy="186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3333676" y="3081030"/>
            <a:ext cx="186116" cy="186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4364706" y="3081030"/>
            <a:ext cx="186116" cy="186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5393471" y="3081030"/>
            <a:ext cx="186116" cy="186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6421778" y="3081030"/>
            <a:ext cx="186116" cy="186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7424690" y="3081030"/>
            <a:ext cx="186116" cy="186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ound Same Side Corner Rectangle 52"/>
          <p:cNvSpPr/>
          <p:nvPr/>
        </p:nvSpPr>
        <p:spPr>
          <a:xfrm rot="5400000">
            <a:off x="1233857" y="1839362"/>
            <a:ext cx="296938" cy="11009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bg-BG" dirty="0"/>
          </a:p>
        </p:txBody>
      </p:sp>
      <p:sp>
        <p:nvSpPr>
          <p:cNvPr id="54" name="Rectangle 53"/>
          <p:cNvSpPr/>
          <p:nvPr/>
        </p:nvSpPr>
        <p:spPr>
          <a:xfrm>
            <a:off x="1131298" y="2222635"/>
            <a:ext cx="502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v1.x</a:t>
            </a:r>
          </a:p>
        </p:txBody>
      </p:sp>
      <p:sp>
        <p:nvSpPr>
          <p:cNvPr id="55" name="Round Same Side Corner Rectangle 54"/>
          <p:cNvSpPr/>
          <p:nvPr/>
        </p:nvSpPr>
        <p:spPr>
          <a:xfrm rot="5400000">
            <a:off x="2218678" y="3407810"/>
            <a:ext cx="296938" cy="11009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bg-BG" dirty="0"/>
          </a:p>
        </p:txBody>
      </p:sp>
      <p:sp>
        <p:nvSpPr>
          <p:cNvPr id="56" name="Rectangle 55"/>
          <p:cNvSpPr/>
          <p:nvPr/>
        </p:nvSpPr>
        <p:spPr>
          <a:xfrm>
            <a:off x="2126648" y="3791083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v2.x</a:t>
            </a:r>
          </a:p>
        </p:txBody>
      </p:sp>
      <p:sp>
        <p:nvSpPr>
          <p:cNvPr id="57" name="Round Same Side Corner Rectangle 56"/>
          <p:cNvSpPr/>
          <p:nvPr/>
        </p:nvSpPr>
        <p:spPr>
          <a:xfrm rot="5400000">
            <a:off x="3282552" y="1838699"/>
            <a:ext cx="296938" cy="11009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bg-BG" dirty="0"/>
          </a:p>
        </p:txBody>
      </p:sp>
      <p:sp>
        <p:nvSpPr>
          <p:cNvPr id="58" name="Rectangle 57"/>
          <p:cNvSpPr/>
          <p:nvPr/>
        </p:nvSpPr>
        <p:spPr>
          <a:xfrm>
            <a:off x="3181671" y="2230064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v3.0</a:t>
            </a:r>
          </a:p>
        </p:txBody>
      </p:sp>
      <p:sp>
        <p:nvSpPr>
          <p:cNvPr id="59" name="Round Same Side Corner Rectangle 58"/>
          <p:cNvSpPr/>
          <p:nvPr/>
        </p:nvSpPr>
        <p:spPr>
          <a:xfrm rot="5400000">
            <a:off x="5344637" y="1828066"/>
            <a:ext cx="296938" cy="11009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bg-BG" dirty="0"/>
          </a:p>
        </p:txBody>
      </p:sp>
      <p:sp>
        <p:nvSpPr>
          <p:cNvPr id="60" name="Rectangle 59"/>
          <p:cNvSpPr/>
          <p:nvPr/>
        </p:nvSpPr>
        <p:spPr>
          <a:xfrm>
            <a:off x="5243761" y="2219431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v3.2</a:t>
            </a:r>
          </a:p>
        </p:txBody>
      </p:sp>
      <p:sp>
        <p:nvSpPr>
          <p:cNvPr id="61" name="Round Same Side Corner Rectangle 60"/>
          <p:cNvSpPr/>
          <p:nvPr/>
        </p:nvSpPr>
        <p:spPr>
          <a:xfrm rot="5400000">
            <a:off x="6354605" y="3399346"/>
            <a:ext cx="296938" cy="11009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6253725" y="3790711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v3.3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94401" y="2743941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11/2014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1378280" y="2662319"/>
            <a:ext cx="0" cy="514873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364227" y="3175696"/>
            <a:ext cx="0" cy="514873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51411" y="3168972"/>
            <a:ext cx="0" cy="514873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514753" y="3175696"/>
            <a:ext cx="0" cy="514873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426734" y="2660823"/>
            <a:ext cx="0" cy="514873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479805" y="2660823"/>
            <a:ext cx="0" cy="514873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15047" y="2660823"/>
            <a:ext cx="0" cy="514873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Same Side Corner Rectangle 54"/>
          <p:cNvSpPr/>
          <p:nvPr/>
        </p:nvSpPr>
        <p:spPr>
          <a:xfrm rot="5400000">
            <a:off x="4294352" y="3425341"/>
            <a:ext cx="296938" cy="11009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bg-BG" dirty="0"/>
          </a:p>
        </p:txBody>
      </p:sp>
      <p:sp>
        <p:nvSpPr>
          <p:cNvPr id="43" name="Rectangle 55"/>
          <p:cNvSpPr/>
          <p:nvPr/>
        </p:nvSpPr>
        <p:spPr>
          <a:xfrm>
            <a:off x="4195909" y="3808614"/>
            <a:ext cx="514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v3.1</a:t>
            </a:r>
          </a:p>
        </p:txBody>
      </p:sp>
      <p:sp>
        <p:nvSpPr>
          <p:cNvPr id="44" name="Round Same Side Corner Rectangle 58"/>
          <p:cNvSpPr/>
          <p:nvPr/>
        </p:nvSpPr>
        <p:spPr>
          <a:xfrm rot="5400000">
            <a:off x="7359754" y="1828275"/>
            <a:ext cx="296938" cy="11009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bg-BG" dirty="0"/>
          </a:p>
        </p:txBody>
      </p:sp>
      <p:sp>
        <p:nvSpPr>
          <p:cNvPr id="45" name="Rectangle 59"/>
          <p:cNvSpPr/>
          <p:nvPr/>
        </p:nvSpPr>
        <p:spPr>
          <a:xfrm>
            <a:off x="7258878" y="2219640"/>
            <a:ext cx="514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v3.4</a:t>
            </a:r>
          </a:p>
        </p:txBody>
      </p:sp>
      <p:sp>
        <p:nvSpPr>
          <p:cNvPr id="46" name="Rectangle 65"/>
          <p:cNvSpPr/>
          <p:nvPr/>
        </p:nvSpPr>
        <p:spPr>
          <a:xfrm>
            <a:off x="990426" y="3338105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10/2013</a:t>
            </a:r>
          </a:p>
        </p:txBody>
      </p:sp>
      <p:sp>
        <p:nvSpPr>
          <p:cNvPr id="47" name="Rectangle 65"/>
          <p:cNvSpPr/>
          <p:nvPr/>
        </p:nvSpPr>
        <p:spPr>
          <a:xfrm>
            <a:off x="3048258" y="3359115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05/2015</a:t>
            </a:r>
          </a:p>
        </p:txBody>
      </p:sp>
      <p:sp>
        <p:nvSpPr>
          <p:cNvPr id="48" name="Rectangle 65"/>
          <p:cNvSpPr/>
          <p:nvPr/>
        </p:nvSpPr>
        <p:spPr>
          <a:xfrm>
            <a:off x="4061599" y="2747620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08/2015</a:t>
            </a:r>
          </a:p>
        </p:txBody>
      </p:sp>
      <p:sp>
        <p:nvSpPr>
          <p:cNvPr id="49" name="Rectangle 65"/>
          <p:cNvSpPr/>
          <p:nvPr/>
        </p:nvSpPr>
        <p:spPr>
          <a:xfrm>
            <a:off x="5117924" y="3358258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11/2015</a:t>
            </a:r>
          </a:p>
        </p:txBody>
      </p:sp>
      <p:sp>
        <p:nvSpPr>
          <p:cNvPr id="50" name="Rectangle 65"/>
          <p:cNvSpPr/>
          <p:nvPr/>
        </p:nvSpPr>
        <p:spPr>
          <a:xfrm>
            <a:off x="6150464" y="2557017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br>
              <a:rPr lang="de-DE" sz="12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DE" sz="12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02/2016</a:t>
            </a:r>
          </a:p>
        </p:txBody>
      </p:sp>
      <p:sp>
        <p:nvSpPr>
          <p:cNvPr id="78" name="Rectangle 65"/>
          <p:cNvSpPr/>
          <p:nvPr/>
        </p:nvSpPr>
        <p:spPr>
          <a:xfrm>
            <a:off x="7145065" y="3358258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i="1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vsl</a:t>
            </a:r>
            <a:r>
              <a:rPr lang="de-DE" sz="12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br>
              <a:rPr lang="de-DE" sz="12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DE" sz="12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04/2016</a:t>
            </a:r>
          </a:p>
        </p:txBody>
      </p:sp>
      <p:sp>
        <p:nvSpPr>
          <p:cNvPr id="79" name="Rectangle 65"/>
          <p:cNvSpPr/>
          <p:nvPr/>
        </p:nvSpPr>
        <p:spPr>
          <a:xfrm>
            <a:off x="834387" y="1181737"/>
            <a:ext cx="1467805" cy="1009094"/>
          </a:xfrm>
          <a:prstGeom prst="rect">
            <a:avLst/>
          </a:prstGeom>
        </p:spPr>
        <p:txBody>
          <a:bodyPr wrap="square" anchor="b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Rudimentäres …</a:t>
            </a:r>
          </a:p>
          <a:p>
            <a:pPr marL="357188" lvl="1" indent="-174625">
              <a:buFont typeface="Wingdings" panose="05000000000000000000" pitchFamily="2" charset="2"/>
              <a:buChar char="§"/>
            </a:pPr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Authoring</a:t>
            </a:r>
            <a:endParaRPr lang="de-DE" sz="1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57188" lvl="1" indent="-174625">
              <a:buFont typeface="Wingdings" panose="05000000000000000000" pitchFamily="2" charset="2"/>
              <a:buChar char="§"/>
            </a:pPr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Reviewing</a:t>
            </a:r>
            <a:endParaRPr lang="de-DE" sz="1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57188" lvl="1" indent="-174625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Applet mit Monte Library</a:t>
            </a:r>
          </a:p>
        </p:txBody>
      </p:sp>
      <p:sp>
        <p:nvSpPr>
          <p:cNvPr id="80" name="Rectangle 65"/>
          <p:cNvSpPr/>
          <p:nvPr/>
        </p:nvSpPr>
        <p:spPr>
          <a:xfrm>
            <a:off x="1816683" y="4161208"/>
            <a:ext cx="1566507" cy="10090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Reengineering Applet Backend &amp; UI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Reputations-System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Weitere Beitrags-arten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Search Engine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de-DE" sz="1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880369" y="1181283"/>
            <a:ext cx="1566507" cy="1009094"/>
          </a:xfrm>
          <a:prstGeom prst="rect">
            <a:avLst/>
          </a:prstGeom>
        </p:spPr>
        <p:txBody>
          <a:bodyPr wrap="square" anchor="b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UI-Reengineering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Slideshows</a:t>
            </a:r>
            <a:endParaRPr lang="de-DE" sz="1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Trainingspläne &amp; Gruppen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Videobearbeitung</a:t>
            </a:r>
          </a:p>
        </p:txBody>
      </p:sp>
      <p:sp>
        <p:nvSpPr>
          <p:cNvPr id="82" name="Rectangle 65"/>
          <p:cNvSpPr/>
          <p:nvPr/>
        </p:nvSpPr>
        <p:spPr>
          <a:xfrm>
            <a:off x="3891978" y="4161208"/>
            <a:ext cx="1566507" cy="10090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Posts statt Briefings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Action Log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 Controlling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Gültigkeit von Beiträgen</a:t>
            </a:r>
          </a:p>
        </p:txBody>
      </p:sp>
      <p:sp>
        <p:nvSpPr>
          <p:cNvPr id="83" name="Rectangle 65"/>
          <p:cNvSpPr/>
          <p:nvPr/>
        </p:nvSpPr>
        <p:spPr>
          <a:xfrm>
            <a:off x="4944749" y="1177083"/>
            <a:ext cx="1566507" cy="1009094"/>
          </a:xfrm>
          <a:prstGeom prst="rect">
            <a:avLst/>
          </a:prstGeom>
        </p:spPr>
        <p:txBody>
          <a:bodyPr wrap="square" anchor="b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Dashboards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Löschprozesse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Weitere Aufnahme-möglichkeiten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Leichtgewichtiges </a:t>
            </a:r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Reviewing</a:t>
            </a:r>
            <a:endParaRPr lang="de-DE" sz="1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4" name="Rectangle 65"/>
          <p:cNvSpPr/>
          <p:nvPr/>
        </p:nvSpPr>
        <p:spPr>
          <a:xfrm>
            <a:off x="5895818" y="4165583"/>
            <a:ext cx="1729044" cy="10090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Applet Audio-</a:t>
            </a:r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Editing</a:t>
            </a:r>
            <a:endParaRPr lang="de-DE" sz="1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Start App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TTS Deutsch</a:t>
            </a:r>
          </a:p>
        </p:txBody>
      </p:sp>
      <p:sp>
        <p:nvSpPr>
          <p:cNvPr id="85" name="Rectangle 65"/>
          <p:cNvSpPr/>
          <p:nvPr/>
        </p:nvSpPr>
        <p:spPr>
          <a:xfrm>
            <a:off x="6957759" y="1173427"/>
            <a:ext cx="1566507" cy="1009094"/>
          </a:xfrm>
          <a:prstGeom prst="rect">
            <a:avLst/>
          </a:prstGeom>
        </p:spPr>
        <p:txBody>
          <a:bodyPr wrap="square" anchor="b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Maintenance Release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Bugfixes</a:t>
            </a: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&amp; Härtung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Minor </a:t>
            </a:r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features</a:t>
            </a: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</a:t>
            </a:r>
            <a:r>
              <a:rPr lang="de-DE" sz="1000" i="1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tbd</a:t>
            </a: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  <p:sp>
        <p:nvSpPr>
          <p:cNvPr id="51" name="Oval 17"/>
          <p:cNvSpPr/>
          <p:nvPr/>
        </p:nvSpPr>
        <p:spPr>
          <a:xfrm>
            <a:off x="8604828" y="3081033"/>
            <a:ext cx="186116" cy="186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ound Same Side Corner Rectangle 60"/>
          <p:cNvSpPr/>
          <p:nvPr/>
        </p:nvSpPr>
        <p:spPr>
          <a:xfrm rot="5400000">
            <a:off x="8530831" y="3399349"/>
            <a:ext cx="296938" cy="11009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bg-BG" dirty="0"/>
          </a:p>
        </p:txBody>
      </p:sp>
      <p:sp>
        <p:nvSpPr>
          <p:cNvPr id="63" name="Rectangle 61"/>
          <p:cNvSpPr/>
          <p:nvPr/>
        </p:nvSpPr>
        <p:spPr>
          <a:xfrm>
            <a:off x="8429952" y="3790714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v4.0</a:t>
            </a:r>
          </a:p>
        </p:txBody>
      </p:sp>
      <p:cxnSp>
        <p:nvCxnSpPr>
          <p:cNvPr id="64" name="Straight Connector 73"/>
          <p:cNvCxnSpPr/>
          <p:nvPr/>
        </p:nvCxnSpPr>
        <p:spPr>
          <a:xfrm>
            <a:off x="8690979" y="3175699"/>
            <a:ext cx="0" cy="514873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5"/>
          <p:cNvSpPr/>
          <p:nvPr/>
        </p:nvSpPr>
        <p:spPr>
          <a:xfrm>
            <a:off x="8325889" y="2557020"/>
            <a:ext cx="768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de-DE" sz="1200" i="1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de-DE" sz="12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Q4/2016</a:t>
            </a:r>
          </a:p>
        </p:txBody>
      </p:sp>
      <p:sp>
        <p:nvSpPr>
          <p:cNvPr id="67" name="Rectangle 65"/>
          <p:cNvSpPr/>
          <p:nvPr/>
        </p:nvSpPr>
        <p:spPr>
          <a:xfrm>
            <a:off x="8072044" y="4165586"/>
            <a:ext cx="1729044" cy="10090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Knowledge Graph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Plattform-Lösung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Projekt </a:t>
            </a:r>
            <a:r>
              <a:rPr lang="de-DE" sz="1000" i="1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verstehe.new</a:t>
            </a:r>
            <a:endParaRPr lang="de-DE" sz="1000" i="1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Software-</a:t>
            </a:r>
            <a:r>
              <a:rPr lang="de-DE" sz="10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-a-Service (Deutsche Cloud)</a:t>
            </a:r>
          </a:p>
        </p:txBody>
      </p:sp>
      <p:sp>
        <p:nvSpPr>
          <p:cNvPr id="69" name="Oval 18"/>
          <p:cNvSpPr/>
          <p:nvPr/>
        </p:nvSpPr>
        <p:spPr>
          <a:xfrm>
            <a:off x="8022752" y="3082638"/>
            <a:ext cx="186116" cy="186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8" name="Straight Connector 76"/>
          <p:cNvCxnSpPr>
            <a:stCxn id="70" idx="2"/>
          </p:cNvCxnSpPr>
          <p:nvPr/>
        </p:nvCxnSpPr>
        <p:spPr>
          <a:xfrm flipH="1">
            <a:off x="8110326" y="1252134"/>
            <a:ext cx="898561" cy="1923562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prstDash val="dash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5"/>
          <p:cNvSpPr/>
          <p:nvPr/>
        </p:nvSpPr>
        <p:spPr>
          <a:xfrm>
            <a:off x="8225633" y="649862"/>
            <a:ext cx="1566507" cy="60227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de-DE" sz="1000" i="1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vsl</a:t>
            </a:r>
            <a:r>
              <a:rPr lang="de-DE" sz="10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weitere Zwischen-Releases bis v4.0</a:t>
            </a:r>
          </a:p>
        </p:txBody>
      </p:sp>
    </p:spTree>
    <p:extLst>
      <p:ext uri="{BB962C8B-B14F-4D97-AF65-F5344CB8AC3E}">
        <p14:creationId xmlns:p14="http://schemas.microsoft.com/office/powerpoint/2010/main" val="145297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8" b="15368"/>
          <a:stretch>
            <a:fillRect/>
          </a:stretch>
        </p:blipFill>
        <p:spPr/>
      </p:pic>
      <p:sp>
        <p:nvSpPr>
          <p:cNvPr id="13" name="Rectangle 12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1292225" y="715054"/>
            <a:ext cx="7886700" cy="427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Ihre Kollegen, Mitarbeiter, Partner und Kunden werden Videos und Multimedia anfragen!</a:t>
            </a: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1050928" y="2940050"/>
            <a:ext cx="1770063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703368" y="1698272"/>
            <a:ext cx="2738825" cy="27354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984579" y="1979486"/>
            <a:ext cx="2176403" cy="21772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5" name="Freeform 11"/>
          <p:cNvSpPr>
            <a:spLocks noEditPoints="1"/>
          </p:cNvSpPr>
          <p:nvPr/>
        </p:nvSpPr>
        <p:spPr bwMode="auto">
          <a:xfrm>
            <a:off x="3933450" y="1927505"/>
            <a:ext cx="2278661" cy="2279513"/>
          </a:xfrm>
          <a:custGeom>
            <a:avLst/>
            <a:gdLst>
              <a:gd name="T0" fmla="*/ 564 w 1129"/>
              <a:gd name="T1" fmla="*/ 0 h 1130"/>
              <a:gd name="T2" fmla="*/ 0 w 1129"/>
              <a:gd name="T3" fmla="*/ 565 h 1130"/>
              <a:gd name="T4" fmla="*/ 545 w 1129"/>
              <a:gd name="T5" fmla="*/ 1130 h 1130"/>
              <a:gd name="T6" fmla="*/ 564 w 1129"/>
              <a:gd name="T7" fmla="*/ 1130 h 1130"/>
              <a:gd name="T8" fmla="*/ 589 w 1129"/>
              <a:gd name="T9" fmla="*/ 1129 h 1130"/>
              <a:gd name="T10" fmla="*/ 1129 w 1129"/>
              <a:gd name="T11" fmla="*/ 565 h 1130"/>
              <a:gd name="T12" fmla="*/ 564 w 1129"/>
              <a:gd name="T13" fmla="*/ 0 h 1130"/>
              <a:gd name="T14" fmla="*/ 589 w 1129"/>
              <a:gd name="T15" fmla="*/ 1079 h 1130"/>
              <a:gd name="T16" fmla="*/ 564 w 1129"/>
              <a:gd name="T17" fmla="*/ 1079 h 1130"/>
              <a:gd name="T18" fmla="*/ 545 w 1129"/>
              <a:gd name="T19" fmla="*/ 1079 h 1130"/>
              <a:gd name="T20" fmla="*/ 50 w 1129"/>
              <a:gd name="T21" fmla="*/ 565 h 1130"/>
              <a:gd name="T22" fmla="*/ 564 w 1129"/>
              <a:gd name="T23" fmla="*/ 51 h 1130"/>
              <a:gd name="T24" fmla="*/ 1079 w 1129"/>
              <a:gd name="T25" fmla="*/ 565 h 1130"/>
              <a:gd name="T26" fmla="*/ 589 w 1129"/>
              <a:gd name="T27" fmla="*/ 1079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9" h="1130">
                <a:moveTo>
                  <a:pt x="564" y="0"/>
                </a:moveTo>
                <a:cubicBezTo>
                  <a:pt x="253" y="0"/>
                  <a:pt x="0" y="254"/>
                  <a:pt x="0" y="565"/>
                </a:cubicBezTo>
                <a:cubicBezTo>
                  <a:pt x="0" y="870"/>
                  <a:pt x="242" y="1119"/>
                  <a:pt x="545" y="1130"/>
                </a:cubicBezTo>
                <a:cubicBezTo>
                  <a:pt x="551" y="1130"/>
                  <a:pt x="558" y="1130"/>
                  <a:pt x="564" y="1130"/>
                </a:cubicBezTo>
                <a:cubicBezTo>
                  <a:pt x="573" y="1130"/>
                  <a:pt x="581" y="1130"/>
                  <a:pt x="589" y="1129"/>
                </a:cubicBezTo>
                <a:cubicBezTo>
                  <a:pt x="889" y="1116"/>
                  <a:pt x="1129" y="868"/>
                  <a:pt x="1129" y="565"/>
                </a:cubicBezTo>
                <a:cubicBezTo>
                  <a:pt x="1129" y="254"/>
                  <a:pt x="876" y="0"/>
                  <a:pt x="564" y="0"/>
                </a:cubicBezTo>
                <a:close/>
                <a:moveTo>
                  <a:pt x="589" y="1079"/>
                </a:moveTo>
                <a:cubicBezTo>
                  <a:pt x="581" y="1079"/>
                  <a:pt x="573" y="1079"/>
                  <a:pt x="564" y="1079"/>
                </a:cubicBezTo>
                <a:cubicBezTo>
                  <a:pt x="558" y="1079"/>
                  <a:pt x="551" y="1079"/>
                  <a:pt x="545" y="1079"/>
                </a:cubicBezTo>
                <a:cubicBezTo>
                  <a:pt x="270" y="1069"/>
                  <a:pt x="50" y="842"/>
                  <a:pt x="50" y="565"/>
                </a:cubicBezTo>
                <a:cubicBezTo>
                  <a:pt x="50" y="282"/>
                  <a:pt x="281" y="51"/>
                  <a:pt x="564" y="51"/>
                </a:cubicBezTo>
                <a:cubicBezTo>
                  <a:pt x="848" y="51"/>
                  <a:pt x="1079" y="282"/>
                  <a:pt x="1079" y="565"/>
                </a:cubicBezTo>
                <a:cubicBezTo>
                  <a:pt x="1079" y="840"/>
                  <a:pt x="861" y="1066"/>
                  <a:pt x="589" y="10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8" name="Freeform 12"/>
          <p:cNvSpPr>
            <a:spLocks noEditPoints="1"/>
          </p:cNvSpPr>
          <p:nvPr/>
        </p:nvSpPr>
        <p:spPr bwMode="auto">
          <a:xfrm>
            <a:off x="4189945" y="2189965"/>
            <a:ext cx="1765664" cy="1754586"/>
          </a:xfrm>
          <a:custGeom>
            <a:avLst/>
            <a:gdLst>
              <a:gd name="T0" fmla="*/ 437 w 875"/>
              <a:gd name="T1" fmla="*/ 0 h 870"/>
              <a:gd name="T2" fmla="*/ 0 w 875"/>
              <a:gd name="T3" fmla="*/ 435 h 870"/>
              <a:gd name="T4" fmla="*/ 437 w 875"/>
              <a:gd name="T5" fmla="*/ 870 h 870"/>
              <a:gd name="T6" fmla="*/ 875 w 875"/>
              <a:gd name="T7" fmla="*/ 435 h 870"/>
              <a:gd name="T8" fmla="*/ 437 w 875"/>
              <a:gd name="T9" fmla="*/ 0 h 870"/>
              <a:gd name="T10" fmla="*/ 437 w 875"/>
              <a:gd name="T11" fmla="*/ 820 h 870"/>
              <a:gd name="T12" fmla="*/ 50 w 875"/>
              <a:gd name="T13" fmla="*/ 435 h 870"/>
              <a:gd name="T14" fmla="*/ 437 w 875"/>
              <a:gd name="T15" fmla="*/ 50 h 870"/>
              <a:gd name="T16" fmla="*/ 825 w 875"/>
              <a:gd name="T17" fmla="*/ 435 h 870"/>
              <a:gd name="T18" fmla="*/ 437 w 875"/>
              <a:gd name="T19" fmla="*/ 82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5" h="870">
                <a:moveTo>
                  <a:pt x="437" y="0"/>
                </a:moveTo>
                <a:cubicBezTo>
                  <a:pt x="196" y="0"/>
                  <a:pt x="0" y="195"/>
                  <a:pt x="0" y="435"/>
                </a:cubicBezTo>
                <a:cubicBezTo>
                  <a:pt x="0" y="675"/>
                  <a:pt x="196" y="870"/>
                  <a:pt x="437" y="870"/>
                </a:cubicBezTo>
                <a:cubicBezTo>
                  <a:pt x="679" y="870"/>
                  <a:pt x="875" y="675"/>
                  <a:pt x="875" y="435"/>
                </a:cubicBezTo>
                <a:cubicBezTo>
                  <a:pt x="875" y="195"/>
                  <a:pt x="679" y="0"/>
                  <a:pt x="437" y="0"/>
                </a:cubicBezTo>
                <a:close/>
                <a:moveTo>
                  <a:pt x="437" y="820"/>
                </a:moveTo>
                <a:cubicBezTo>
                  <a:pt x="224" y="820"/>
                  <a:pt x="50" y="647"/>
                  <a:pt x="50" y="435"/>
                </a:cubicBezTo>
                <a:cubicBezTo>
                  <a:pt x="50" y="223"/>
                  <a:pt x="224" y="50"/>
                  <a:pt x="437" y="50"/>
                </a:cubicBezTo>
                <a:cubicBezTo>
                  <a:pt x="651" y="50"/>
                  <a:pt x="825" y="223"/>
                  <a:pt x="825" y="435"/>
                </a:cubicBezTo>
                <a:cubicBezTo>
                  <a:pt x="825" y="647"/>
                  <a:pt x="651" y="820"/>
                  <a:pt x="437" y="8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4446447" y="2449872"/>
            <a:ext cx="1252667" cy="1234772"/>
          </a:xfrm>
          <a:custGeom>
            <a:avLst/>
            <a:gdLst>
              <a:gd name="T0" fmla="*/ 310 w 621"/>
              <a:gd name="T1" fmla="*/ 0 h 612"/>
              <a:gd name="T2" fmla="*/ 0 w 621"/>
              <a:gd name="T3" fmla="*/ 306 h 612"/>
              <a:gd name="T4" fmla="*/ 310 w 621"/>
              <a:gd name="T5" fmla="*/ 612 h 612"/>
              <a:gd name="T6" fmla="*/ 621 w 621"/>
              <a:gd name="T7" fmla="*/ 306 h 612"/>
              <a:gd name="T8" fmla="*/ 310 w 621"/>
              <a:gd name="T9" fmla="*/ 0 h 612"/>
              <a:gd name="T10" fmla="*/ 310 w 621"/>
              <a:gd name="T11" fmla="*/ 562 h 612"/>
              <a:gd name="T12" fmla="*/ 51 w 621"/>
              <a:gd name="T13" fmla="*/ 306 h 612"/>
              <a:gd name="T14" fmla="*/ 310 w 621"/>
              <a:gd name="T15" fmla="*/ 51 h 612"/>
              <a:gd name="T16" fmla="*/ 570 w 621"/>
              <a:gd name="T17" fmla="*/ 306 h 612"/>
              <a:gd name="T18" fmla="*/ 310 w 621"/>
              <a:gd name="T19" fmla="*/ 56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1" h="612">
                <a:moveTo>
                  <a:pt x="310" y="0"/>
                </a:moveTo>
                <a:cubicBezTo>
                  <a:pt x="139" y="0"/>
                  <a:pt x="0" y="138"/>
                  <a:pt x="0" y="306"/>
                </a:cubicBezTo>
                <a:cubicBezTo>
                  <a:pt x="0" y="475"/>
                  <a:pt x="139" y="612"/>
                  <a:pt x="310" y="612"/>
                </a:cubicBezTo>
                <a:cubicBezTo>
                  <a:pt x="482" y="612"/>
                  <a:pt x="621" y="475"/>
                  <a:pt x="621" y="306"/>
                </a:cubicBezTo>
                <a:cubicBezTo>
                  <a:pt x="621" y="138"/>
                  <a:pt x="482" y="0"/>
                  <a:pt x="310" y="0"/>
                </a:cubicBezTo>
                <a:close/>
                <a:moveTo>
                  <a:pt x="310" y="562"/>
                </a:moveTo>
                <a:cubicBezTo>
                  <a:pt x="167" y="562"/>
                  <a:pt x="51" y="447"/>
                  <a:pt x="51" y="306"/>
                </a:cubicBezTo>
                <a:cubicBezTo>
                  <a:pt x="51" y="165"/>
                  <a:pt x="167" y="51"/>
                  <a:pt x="310" y="51"/>
                </a:cubicBezTo>
                <a:cubicBezTo>
                  <a:pt x="454" y="51"/>
                  <a:pt x="570" y="165"/>
                  <a:pt x="570" y="306"/>
                </a:cubicBezTo>
                <a:cubicBezTo>
                  <a:pt x="570" y="447"/>
                  <a:pt x="454" y="562"/>
                  <a:pt x="310" y="5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2" name="Freeform 14"/>
          <p:cNvSpPr>
            <a:spLocks noEditPoints="1"/>
          </p:cNvSpPr>
          <p:nvPr/>
        </p:nvSpPr>
        <p:spPr bwMode="auto">
          <a:xfrm>
            <a:off x="4702516" y="2712339"/>
            <a:ext cx="740522" cy="711549"/>
          </a:xfrm>
          <a:custGeom>
            <a:avLst/>
            <a:gdLst>
              <a:gd name="T0" fmla="*/ 183 w 367"/>
              <a:gd name="T1" fmla="*/ 0 h 353"/>
              <a:gd name="T2" fmla="*/ 0 w 367"/>
              <a:gd name="T3" fmla="*/ 176 h 353"/>
              <a:gd name="T4" fmla="*/ 183 w 367"/>
              <a:gd name="T5" fmla="*/ 353 h 353"/>
              <a:gd name="T6" fmla="*/ 367 w 367"/>
              <a:gd name="T7" fmla="*/ 176 h 353"/>
              <a:gd name="T8" fmla="*/ 183 w 367"/>
              <a:gd name="T9" fmla="*/ 0 h 353"/>
              <a:gd name="T10" fmla="*/ 183 w 367"/>
              <a:gd name="T11" fmla="*/ 302 h 353"/>
              <a:gd name="T12" fmla="*/ 51 w 367"/>
              <a:gd name="T13" fmla="*/ 176 h 353"/>
              <a:gd name="T14" fmla="*/ 183 w 367"/>
              <a:gd name="T15" fmla="*/ 50 h 353"/>
              <a:gd name="T16" fmla="*/ 316 w 367"/>
              <a:gd name="T17" fmla="*/ 176 h 353"/>
              <a:gd name="T18" fmla="*/ 183 w 367"/>
              <a:gd name="T19" fmla="*/ 30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7" h="353">
                <a:moveTo>
                  <a:pt x="183" y="0"/>
                </a:moveTo>
                <a:cubicBezTo>
                  <a:pt x="83" y="0"/>
                  <a:pt x="0" y="79"/>
                  <a:pt x="0" y="176"/>
                </a:cubicBezTo>
                <a:cubicBezTo>
                  <a:pt x="0" y="273"/>
                  <a:pt x="83" y="353"/>
                  <a:pt x="183" y="353"/>
                </a:cubicBezTo>
                <a:cubicBezTo>
                  <a:pt x="284" y="353"/>
                  <a:pt x="367" y="273"/>
                  <a:pt x="367" y="176"/>
                </a:cubicBezTo>
                <a:cubicBezTo>
                  <a:pt x="367" y="79"/>
                  <a:pt x="284" y="0"/>
                  <a:pt x="183" y="0"/>
                </a:cubicBezTo>
                <a:close/>
                <a:moveTo>
                  <a:pt x="183" y="302"/>
                </a:moveTo>
                <a:cubicBezTo>
                  <a:pt x="110" y="302"/>
                  <a:pt x="51" y="246"/>
                  <a:pt x="51" y="176"/>
                </a:cubicBezTo>
                <a:cubicBezTo>
                  <a:pt x="51" y="107"/>
                  <a:pt x="110" y="50"/>
                  <a:pt x="183" y="50"/>
                </a:cubicBezTo>
                <a:cubicBezTo>
                  <a:pt x="257" y="50"/>
                  <a:pt x="316" y="107"/>
                  <a:pt x="316" y="176"/>
                </a:cubicBezTo>
                <a:cubicBezTo>
                  <a:pt x="316" y="246"/>
                  <a:pt x="257" y="302"/>
                  <a:pt x="183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4938566" y="2933899"/>
            <a:ext cx="268429" cy="2684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>
            <a:off x="5905562" y="3967578"/>
            <a:ext cx="179805" cy="339157"/>
          </a:xfrm>
          <a:custGeom>
            <a:avLst/>
            <a:gdLst>
              <a:gd name="T0" fmla="*/ 29 w 211"/>
              <a:gd name="T1" fmla="*/ 0 h 398"/>
              <a:gd name="T2" fmla="*/ 0 w 211"/>
              <a:gd name="T3" fmla="*/ 208 h 398"/>
              <a:gd name="T4" fmla="*/ 192 w 211"/>
              <a:gd name="T5" fmla="*/ 398 h 398"/>
              <a:gd name="T6" fmla="*/ 211 w 211"/>
              <a:gd name="T7" fmla="*/ 182 h 398"/>
              <a:gd name="T8" fmla="*/ 29 w 211"/>
              <a:gd name="T9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398">
                <a:moveTo>
                  <a:pt x="29" y="0"/>
                </a:moveTo>
                <a:lnTo>
                  <a:pt x="0" y="208"/>
                </a:lnTo>
                <a:lnTo>
                  <a:pt x="192" y="398"/>
                </a:lnTo>
                <a:lnTo>
                  <a:pt x="211" y="182"/>
                </a:lnTo>
                <a:lnTo>
                  <a:pt x="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8" name="Freeform 17"/>
          <p:cNvSpPr>
            <a:spLocks/>
          </p:cNvSpPr>
          <p:nvPr/>
        </p:nvSpPr>
        <p:spPr bwMode="auto">
          <a:xfrm>
            <a:off x="5964045" y="3892344"/>
            <a:ext cx="337453" cy="181509"/>
          </a:xfrm>
          <a:custGeom>
            <a:avLst/>
            <a:gdLst>
              <a:gd name="T0" fmla="*/ 0 w 396"/>
              <a:gd name="T1" fmla="*/ 31 h 213"/>
              <a:gd name="T2" fmla="*/ 206 w 396"/>
              <a:gd name="T3" fmla="*/ 0 h 213"/>
              <a:gd name="T4" fmla="*/ 396 w 396"/>
              <a:gd name="T5" fmla="*/ 194 h 213"/>
              <a:gd name="T6" fmla="*/ 183 w 396"/>
              <a:gd name="T7" fmla="*/ 213 h 213"/>
              <a:gd name="T8" fmla="*/ 0 w 396"/>
              <a:gd name="T9" fmla="*/ 3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213">
                <a:moveTo>
                  <a:pt x="0" y="31"/>
                </a:moveTo>
                <a:lnTo>
                  <a:pt x="206" y="0"/>
                </a:lnTo>
                <a:lnTo>
                  <a:pt x="396" y="194"/>
                </a:lnTo>
                <a:lnTo>
                  <a:pt x="183" y="213"/>
                </a:lnTo>
                <a:lnTo>
                  <a:pt x="0" y="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5051731" y="3046119"/>
            <a:ext cx="1071158" cy="1071158"/>
          </a:xfrm>
          <a:custGeom>
            <a:avLst/>
            <a:gdLst>
              <a:gd name="T0" fmla="*/ 33 w 531"/>
              <a:gd name="T1" fmla="*/ 6 h 531"/>
              <a:gd name="T2" fmla="*/ 33 w 531"/>
              <a:gd name="T3" fmla="*/ 6 h 531"/>
              <a:gd name="T4" fmla="*/ 19 w 531"/>
              <a:gd name="T5" fmla="*/ 0 h 531"/>
              <a:gd name="T6" fmla="*/ 0 w 531"/>
              <a:gd name="T7" fmla="*/ 19 h 531"/>
              <a:gd name="T8" fmla="*/ 6 w 531"/>
              <a:gd name="T9" fmla="*/ 34 h 531"/>
              <a:gd name="T10" fmla="*/ 6 w 531"/>
              <a:gd name="T11" fmla="*/ 34 h 531"/>
              <a:gd name="T12" fmla="*/ 506 w 531"/>
              <a:gd name="T13" fmla="*/ 531 h 531"/>
              <a:gd name="T14" fmla="*/ 531 w 531"/>
              <a:gd name="T15" fmla="*/ 506 h 531"/>
              <a:gd name="T16" fmla="*/ 33 w 531"/>
              <a:gd name="T17" fmla="*/ 6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1" h="531">
                <a:moveTo>
                  <a:pt x="33" y="6"/>
                </a:moveTo>
                <a:cubicBezTo>
                  <a:pt x="33" y="6"/>
                  <a:pt x="33" y="6"/>
                  <a:pt x="33" y="6"/>
                </a:cubicBezTo>
                <a:cubicBezTo>
                  <a:pt x="29" y="2"/>
                  <a:pt x="24" y="0"/>
                  <a:pt x="19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25"/>
                  <a:pt x="2" y="30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506" y="531"/>
                  <a:pt x="506" y="531"/>
                  <a:pt x="506" y="531"/>
                </a:cubicBezTo>
                <a:cubicBezTo>
                  <a:pt x="531" y="506"/>
                  <a:pt x="531" y="506"/>
                  <a:pt x="531" y="506"/>
                </a:cubicBezTo>
                <a:lnTo>
                  <a:pt x="33" y="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1292225" y="4705350"/>
            <a:ext cx="7886700" cy="427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Sind Sie bereit?</a:t>
            </a:r>
          </a:p>
        </p:txBody>
      </p:sp>
    </p:spTree>
    <p:extLst>
      <p:ext uri="{BB962C8B-B14F-4D97-AF65-F5344CB8AC3E}">
        <p14:creationId xmlns:p14="http://schemas.microsoft.com/office/powerpoint/2010/main" val="359561527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>
            <a:fillRect/>
          </a:stretch>
        </p:blipFill>
        <p:spPr/>
      </p:pic>
      <p:sp>
        <p:nvSpPr>
          <p:cNvPr id="13" name="Rectangle 12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Freeform 292"/>
          <p:cNvSpPr>
            <a:spLocks noEditPoints="1"/>
          </p:cNvSpPr>
          <p:nvPr/>
        </p:nvSpPr>
        <p:spPr bwMode="auto">
          <a:xfrm>
            <a:off x="12441425" y="2388068"/>
            <a:ext cx="449263" cy="365125"/>
          </a:xfrm>
          <a:custGeom>
            <a:avLst/>
            <a:gdLst>
              <a:gd name="T0" fmla="*/ 152 w 512"/>
              <a:gd name="T1" fmla="*/ 240 h 416"/>
              <a:gd name="T2" fmla="*/ 256 w 512"/>
              <a:gd name="T3" fmla="*/ 344 h 416"/>
              <a:gd name="T4" fmla="*/ 360 w 512"/>
              <a:gd name="T5" fmla="*/ 240 h 416"/>
              <a:gd name="T6" fmla="*/ 256 w 512"/>
              <a:gd name="T7" fmla="*/ 136 h 416"/>
              <a:gd name="T8" fmla="*/ 152 w 512"/>
              <a:gd name="T9" fmla="*/ 240 h 416"/>
              <a:gd name="T10" fmla="*/ 480 w 512"/>
              <a:gd name="T11" fmla="*/ 64 h 416"/>
              <a:gd name="T12" fmla="*/ 368 w 512"/>
              <a:gd name="T13" fmla="*/ 64 h 416"/>
              <a:gd name="T14" fmla="*/ 320 w 512"/>
              <a:gd name="T15" fmla="*/ 0 h 416"/>
              <a:gd name="T16" fmla="*/ 192 w 512"/>
              <a:gd name="T17" fmla="*/ 0 h 416"/>
              <a:gd name="T18" fmla="*/ 144 w 512"/>
              <a:gd name="T19" fmla="*/ 64 h 416"/>
              <a:gd name="T20" fmla="*/ 32 w 512"/>
              <a:gd name="T21" fmla="*/ 64 h 416"/>
              <a:gd name="T22" fmla="*/ 0 w 512"/>
              <a:gd name="T23" fmla="*/ 96 h 416"/>
              <a:gd name="T24" fmla="*/ 0 w 512"/>
              <a:gd name="T25" fmla="*/ 384 h 416"/>
              <a:gd name="T26" fmla="*/ 32 w 512"/>
              <a:gd name="T27" fmla="*/ 416 h 416"/>
              <a:gd name="T28" fmla="*/ 480 w 512"/>
              <a:gd name="T29" fmla="*/ 416 h 416"/>
              <a:gd name="T30" fmla="*/ 512 w 512"/>
              <a:gd name="T31" fmla="*/ 384 h 416"/>
              <a:gd name="T32" fmla="*/ 512 w 512"/>
              <a:gd name="T33" fmla="*/ 96 h 416"/>
              <a:gd name="T34" fmla="*/ 480 w 512"/>
              <a:gd name="T35" fmla="*/ 64 h 416"/>
              <a:gd name="T36" fmla="*/ 256 w 512"/>
              <a:gd name="T37" fmla="*/ 382 h 416"/>
              <a:gd name="T38" fmla="*/ 114 w 512"/>
              <a:gd name="T39" fmla="*/ 240 h 416"/>
              <a:gd name="T40" fmla="*/ 256 w 512"/>
              <a:gd name="T41" fmla="*/ 98 h 416"/>
              <a:gd name="T42" fmla="*/ 398 w 512"/>
              <a:gd name="T43" fmla="*/ 240 h 416"/>
              <a:gd name="T44" fmla="*/ 256 w 512"/>
              <a:gd name="T45" fmla="*/ 382 h 416"/>
              <a:gd name="T46" fmla="*/ 480 w 512"/>
              <a:gd name="T47" fmla="*/ 160 h 416"/>
              <a:gd name="T48" fmla="*/ 416 w 512"/>
              <a:gd name="T49" fmla="*/ 160 h 416"/>
              <a:gd name="T50" fmla="*/ 416 w 512"/>
              <a:gd name="T51" fmla="*/ 128 h 416"/>
              <a:gd name="T52" fmla="*/ 480 w 512"/>
              <a:gd name="T53" fmla="*/ 128 h 416"/>
              <a:gd name="T54" fmla="*/ 480 w 512"/>
              <a:gd name="T55" fmla="*/ 16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2" h="416">
                <a:moveTo>
                  <a:pt x="152" y="240"/>
                </a:moveTo>
                <a:cubicBezTo>
                  <a:pt x="152" y="297"/>
                  <a:pt x="199" y="344"/>
                  <a:pt x="256" y="344"/>
                </a:cubicBezTo>
                <a:cubicBezTo>
                  <a:pt x="313" y="344"/>
                  <a:pt x="360" y="297"/>
                  <a:pt x="360" y="240"/>
                </a:cubicBezTo>
                <a:cubicBezTo>
                  <a:pt x="360" y="183"/>
                  <a:pt x="313" y="136"/>
                  <a:pt x="256" y="136"/>
                </a:cubicBezTo>
                <a:cubicBezTo>
                  <a:pt x="199" y="136"/>
                  <a:pt x="152" y="183"/>
                  <a:pt x="152" y="240"/>
                </a:cubicBezTo>
                <a:close/>
                <a:moveTo>
                  <a:pt x="480" y="64"/>
                </a:moveTo>
                <a:cubicBezTo>
                  <a:pt x="368" y="64"/>
                  <a:pt x="368" y="64"/>
                  <a:pt x="368" y="64"/>
                </a:cubicBezTo>
                <a:cubicBezTo>
                  <a:pt x="360" y="32"/>
                  <a:pt x="352" y="0"/>
                  <a:pt x="320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60" y="0"/>
                  <a:pt x="152" y="32"/>
                  <a:pt x="144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14" y="64"/>
                  <a:pt x="0" y="78"/>
                  <a:pt x="0" y="96"/>
                </a:cubicBezTo>
                <a:cubicBezTo>
                  <a:pt x="0" y="384"/>
                  <a:pt x="0" y="384"/>
                  <a:pt x="0" y="384"/>
                </a:cubicBezTo>
                <a:cubicBezTo>
                  <a:pt x="0" y="402"/>
                  <a:pt x="14" y="416"/>
                  <a:pt x="32" y="416"/>
                </a:cubicBezTo>
                <a:cubicBezTo>
                  <a:pt x="480" y="416"/>
                  <a:pt x="480" y="416"/>
                  <a:pt x="480" y="416"/>
                </a:cubicBezTo>
                <a:cubicBezTo>
                  <a:pt x="498" y="416"/>
                  <a:pt x="512" y="402"/>
                  <a:pt x="512" y="384"/>
                </a:cubicBezTo>
                <a:cubicBezTo>
                  <a:pt x="512" y="96"/>
                  <a:pt x="512" y="96"/>
                  <a:pt x="512" y="96"/>
                </a:cubicBezTo>
                <a:cubicBezTo>
                  <a:pt x="512" y="78"/>
                  <a:pt x="498" y="64"/>
                  <a:pt x="480" y="64"/>
                </a:cubicBezTo>
                <a:close/>
                <a:moveTo>
                  <a:pt x="256" y="382"/>
                </a:moveTo>
                <a:cubicBezTo>
                  <a:pt x="178" y="382"/>
                  <a:pt x="114" y="318"/>
                  <a:pt x="114" y="240"/>
                </a:cubicBezTo>
                <a:cubicBezTo>
                  <a:pt x="114" y="162"/>
                  <a:pt x="178" y="98"/>
                  <a:pt x="256" y="98"/>
                </a:cubicBezTo>
                <a:cubicBezTo>
                  <a:pt x="334" y="98"/>
                  <a:pt x="398" y="162"/>
                  <a:pt x="398" y="240"/>
                </a:cubicBezTo>
                <a:cubicBezTo>
                  <a:pt x="398" y="318"/>
                  <a:pt x="334" y="382"/>
                  <a:pt x="256" y="382"/>
                </a:cubicBezTo>
                <a:close/>
                <a:moveTo>
                  <a:pt x="480" y="160"/>
                </a:moveTo>
                <a:cubicBezTo>
                  <a:pt x="416" y="160"/>
                  <a:pt x="416" y="160"/>
                  <a:pt x="416" y="160"/>
                </a:cubicBezTo>
                <a:cubicBezTo>
                  <a:pt x="416" y="128"/>
                  <a:pt x="416" y="128"/>
                  <a:pt x="416" y="128"/>
                </a:cubicBezTo>
                <a:cubicBezTo>
                  <a:pt x="480" y="128"/>
                  <a:pt x="480" y="128"/>
                  <a:pt x="480" y="128"/>
                </a:cubicBezTo>
                <a:lnTo>
                  <a:pt x="480" y="16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3067" y="1598045"/>
            <a:ext cx="2264467" cy="22415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4392672" y="2031430"/>
            <a:ext cx="1365250" cy="1374775"/>
          </a:xfrm>
          <a:custGeom>
            <a:avLst/>
            <a:gdLst>
              <a:gd name="T0" fmla="*/ 143 w 361"/>
              <a:gd name="T1" fmla="*/ 19 h 364"/>
              <a:gd name="T2" fmla="*/ 198 w 361"/>
              <a:gd name="T3" fmla="*/ 64 h 364"/>
              <a:gd name="T4" fmla="*/ 170 w 361"/>
              <a:gd name="T5" fmla="*/ 55 h 364"/>
              <a:gd name="T6" fmla="*/ 151 w 361"/>
              <a:gd name="T7" fmla="*/ 52 h 364"/>
              <a:gd name="T8" fmla="*/ 358 w 361"/>
              <a:gd name="T9" fmla="*/ 167 h 364"/>
              <a:gd name="T10" fmla="*/ 324 w 361"/>
              <a:gd name="T11" fmla="*/ 61 h 364"/>
              <a:gd name="T12" fmla="*/ 310 w 361"/>
              <a:gd name="T13" fmla="*/ 122 h 364"/>
              <a:gd name="T14" fmla="*/ 213 w 361"/>
              <a:gd name="T15" fmla="*/ 7 h 364"/>
              <a:gd name="T16" fmla="*/ 191 w 361"/>
              <a:gd name="T17" fmla="*/ 27 h 364"/>
              <a:gd name="T18" fmla="*/ 245 w 361"/>
              <a:gd name="T19" fmla="*/ 104 h 364"/>
              <a:gd name="T20" fmla="*/ 270 w 361"/>
              <a:gd name="T21" fmla="*/ 152 h 364"/>
              <a:gd name="T22" fmla="*/ 231 w 361"/>
              <a:gd name="T23" fmla="*/ 236 h 364"/>
              <a:gd name="T24" fmla="*/ 266 w 361"/>
              <a:gd name="T25" fmla="*/ 297 h 364"/>
              <a:gd name="T26" fmla="*/ 358 w 361"/>
              <a:gd name="T27" fmla="*/ 167 h 364"/>
              <a:gd name="T28" fmla="*/ 133 w 361"/>
              <a:gd name="T29" fmla="*/ 60 h 364"/>
              <a:gd name="T30" fmla="*/ 110 w 361"/>
              <a:gd name="T31" fmla="*/ 60 h 364"/>
              <a:gd name="T32" fmla="*/ 125 w 361"/>
              <a:gd name="T33" fmla="*/ 69 h 364"/>
              <a:gd name="T34" fmla="*/ 188 w 361"/>
              <a:gd name="T35" fmla="*/ 275 h 364"/>
              <a:gd name="T36" fmla="*/ 252 w 361"/>
              <a:gd name="T37" fmla="*/ 140 h 364"/>
              <a:gd name="T38" fmla="*/ 225 w 361"/>
              <a:gd name="T39" fmla="*/ 128 h 364"/>
              <a:gd name="T40" fmla="*/ 167 w 361"/>
              <a:gd name="T41" fmla="*/ 203 h 364"/>
              <a:gd name="T42" fmla="*/ 207 w 361"/>
              <a:gd name="T43" fmla="*/ 83 h 364"/>
              <a:gd name="T44" fmla="*/ 140 w 361"/>
              <a:gd name="T45" fmla="*/ 191 h 364"/>
              <a:gd name="T46" fmla="*/ 169 w 361"/>
              <a:gd name="T47" fmla="*/ 91 h 364"/>
              <a:gd name="T48" fmla="*/ 142 w 361"/>
              <a:gd name="T49" fmla="*/ 79 h 364"/>
              <a:gd name="T50" fmla="*/ 79 w 361"/>
              <a:gd name="T51" fmla="*/ 166 h 364"/>
              <a:gd name="T52" fmla="*/ 104 w 361"/>
              <a:gd name="T53" fmla="*/ 77 h 364"/>
              <a:gd name="T54" fmla="*/ 34 w 361"/>
              <a:gd name="T55" fmla="*/ 192 h 364"/>
              <a:gd name="T56" fmla="*/ 18 w 361"/>
              <a:gd name="T57" fmla="*/ 230 h 364"/>
              <a:gd name="T58" fmla="*/ 160 w 361"/>
              <a:gd name="T59" fmla="*/ 343 h 364"/>
              <a:gd name="T60" fmla="*/ 251 w 361"/>
              <a:gd name="T61" fmla="*/ 261 h 364"/>
              <a:gd name="T62" fmla="*/ 219 w 361"/>
              <a:gd name="T63" fmla="*/ 255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1" h="364">
                <a:moveTo>
                  <a:pt x="142" y="40"/>
                </a:moveTo>
                <a:cubicBezTo>
                  <a:pt x="137" y="34"/>
                  <a:pt x="137" y="25"/>
                  <a:pt x="143" y="19"/>
                </a:cubicBezTo>
                <a:cubicBezTo>
                  <a:pt x="151" y="15"/>
                  <a:pt x="160" y="15"/>
                  <a:pt x="164" y="22"/>
                </a:cubicBezTo>
                <a:cubicBezTo>
                  <a:pt x="198" y="64"/>
                  <a:pt x="198" y="64"/>
                  <a:pt x="198" y="64"/>
                </a:cubicBezTo>
                <a:cubicBezTo>
                  <a:pt x="194" y="64"/>
                  <a:pt x="189" y="66"/>
                  <a:pt x="185" y="69"/>
                </a:cubicBezTo>
                <a:cubicBezTo>
                  <a:pt x="182" y="63"/>
                  <a:pt x="176" y="58"/>
                  <a:pt x="170" y="55"/>
                </a:cubicBezTo>
                <a:cubicBezTo>
                  <a:pt x="166" y="54"/>
                  <a:pt x="160" y="52"/>
                  <a:pt x="155" y="52"/>
                </a:cubicBezTo>
                <a:cubicBezTo>
                  <a:pt x="151" y="52"/>
                  <a:pt x="151" y="52"/>
                  <a:pt x="151" y="52"/>
                </a:cubicBezTo>
                <a:lnTo>
                  <a:pt x="142" y="40"/>
                </a:lnTo>
                <a:close/>
                <a:moveTo>
                  <a:pt x="358" y="167"/>
                </a:moveTo>
                <a:cubicBezTo>
                  <a:pt x="348" y="80"/>
                  <a:pt x="348" y="80"/>
                  <a:pt x="348" y="80"/>
                </a:cubicBezTo>
                <a:cubicBezTo>
                  <a:pt x="346" y="69"/>
                  <a:pt x="336" y="60"/>
                  <a:pt x="324" y="61"/>
                </a:cubicBezTo>
                <a:cubicBezTo>
                  <a:pt x="312" y="63"/>
                  <a:pt x="304" y="73"/>
                  <a:pt x="306" y="86"/>
                </a:cubicBezTo>
                <a:cubicBezTo>
                  <a:pt x="310" y="122"/>
                  <a:pt x="310" y="122"/>
                  <a:pt x="310" y="122"/>
                </a:cubicBezTo>
                <a:cubicBezTo>
                  <a:pt x="303" y="115"/>
                  <a:pt x="303" y="115"/>
                  <a:pt x="303" y="115"/>
                </a:cubicBezTo>
                <a:cubicBezTo>
                  <a:pt x="213" y="7"/>
                  <a:pt x="213" y="7"/>
                  <a:pt x="213" y="7"/>
                </a:cubicBezTo>
                <a:cubicBezTo>
                  <a:pt x="209" y="1"/>
                  <a:pt x="198" y="0"/>
                  <a:pt x="192" y="6"/>
                </a:cubicBezTo>
                <a:cubicBezTo>
                  <a:pt x="186" y="10"/>
                  <a:pt x="185" y="21"/>
                  <a:pt x="191" y="27"/>
                </a:cubicBezTo>
                <a:cubicBezTo>
                  <a:pt x="252" y="101"/>
                  <a:pt x="252" y="101"/>
                  <a:pt x="252" y="101"/>
                </a:cubicBezTo>
                <a:cubicBezTo>
                  <a:pt x="249" y="101"/>
                  <a:pt x="248" y="103"/>
                  <a:pt x="245" y="104"/>
                </a:cubicBezTo>
                <a:cubicBezTo>
                  <a:pt x="248" y="104"/>
                  <a:pt x="251" y="106"/>
                  <a:pt x="254" y="107"/>
                </a:cubicBezTo>
                <a:cubicBezTo>
                  <a:pt x="270" y="115"/>
                  <a:pt x="278" y="136"/>
                  <a:pt x="270" y="152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1" y="236"/>
                  <a:pt x="231" y="236"/>
                  <a:pt x="231" y="236"/>
                </a:cubicBezTo>
                <a:cubicBezTo>
                  <a:pt x="245" y="236"/>
                  <a:pt x="258" y="243"/>
                  <a:pt x="266" y="254"/>
                </a:cubicBezTo>
                <a:cubicBezTo>
                  <a:pt x="275" y="267"/>
                  <a:pt x="273" y="284"/>
                  <a:pt x="266" y="297"/>
                </a:cubicBezTo>
                <a:cubicBezTo>
                  <a:pt x="279" y="293"/>
                  <a:pt x="295" y="284"/>
                  <a:pt x="315" y="269"/>
                </a:cubicBezTo>
                <a:cubicBezTo>
                  <a:pt x="352" y="236"/>
                  <a:pt x="361" y="210"/>
                  <a:pt x="358" y="167"/>
                </a:cubicBezTo>
                <a:close/>
                <a:moveTo>
                  <a:pt x="125" y="69"/>
                </a:moveTo>
                <a:cubicBezTo>
                  <a:pt x="127" y="66"/>
                  <a:pt x="130" y="63"/>
                  <a:pt x="133" y="60"/>
                </a:cubicBezTo>
                <a:cubicBezTo>
                  <a:pt x="128" y="54"/>
                  <a:pt x="118" y="52"/>
                  <a:pt x="112" y="58"/>
                </a:cubicBezTo>
                <a:cubicBezTo>
                  <a:pt x="112" y="58"/>
                  <a:pt x="112" y="60"/>
                  <a:pt x="110" y="60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8" y="61"/>
                  <a:pt x="122" y="66"/>
                  <a:pt x="125" y="69"/>
                </a:cubicBezTo>
                <a:close/>
                <a:moveTo>
                  <a:pt x="219" y="255"/>
                </a:moveTo>
                <a:cubicBezTo>
                  <a:pt x="188" y="275"/>
                  <a:pt x="188" y="275"/>
                  <a:pt x="188" y="275"/>
                </a:cubicBezTo>
                <a:cubicBezTo>
                  <a:pt x="192" y="266"/>
                  <a:pt x="192" y="266"/>
                  <a:pt x="192" y="266"/>
                </a:cubicBezTo>
                <a:cubicBezTo>
                  <a:pt x="252" y="140"/>
                  <a:pt x="252" y="140"/>
                  <a:pt x="252" y="140"/>
                </a:cubicBezTo>
                <a:cubicBezTo>
                  <a:pt x="255" y="133"/>
                  <a:pt x="252" y="124"/>
                  <a:pt x="245" y="121"/>
                </a:cubicBezTo>
                <a:cubicBezTo>
                  <a:pt x="237" y="118"/>
                  <a:pt x="228" y="121"/>
                  <a:pt x="225" y="128"/>
                </a:cubicBezTo>
                <a:cubicBezTo>
                  <a:pt x="184" y="215"/>
                  <a:pt x="184" y="215"/>
                  <a:pt x="184" y="215"/>
                </a:cubicBezTo>
                <a:cubicBezTo>
                  <a:pt x="179" y="210"/>
                  <a:pt x="175" y="206"/>
                  <a:pt x="167" y="203"/>
                </a:cubicBezTo>
                <a:cubicBezTo>
                  <a:pt x="215" y="103"/>
                  <a:pt x="215" y="103"/>
                  <a:pt x="215" y="103"/>
                </a:cubicBezTo>
                <a:cubicBezTo>
                  <a:pt x="218" y="95"/>
                  <a:pt x="215" y="86"/>
                  <a:pt x="207" y="83"/>
                </a:cubicBezTo>
                <a:cubicBezTo>
                  <a:pt x="200" y="80"/>
                  <a:pt x="191" y="83"/>
                  <a:pt x="188" y="91"/>
                </a:cubicBezTo>
                <a:cubicBezTo>
                  <a:pt x="140" y="191"/>
                  <a:pt x="140" y="191"/>
                  <a:pt x="140" y="191"/>
                </a:cubicBezTo>
                <a:cubicBezTo>
                  <a:pt x="122" y="182"/>
                  <a:pt x="122" y="182"/>
                  <a:pt x="122" y="182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2" y="83"/>
                  <a:pt x="169" y="74"/>
                  <a:pt x="161" y="71"/>
                </a:cubicBezTo>
                <a:cubicBezTo>
                  <a:pt x="154" y="69"/>
                  <a:pt x="145" y="71"/>
                  <a:pt x="142" y="79"/>
                </a:cubicBezTo>
                <a:cubicBezTo>
                  <a:pt x="98" y="170"/>
                  <a:pt x="98" y="170"/>
                  <a:pt x="98" y="170"/>
                </a:cubicBezTo>
                <a:cubicBezTo>
                  <a:pt x="92" y="167"/>
                  <a:pt x="85" y="166"/>
                  <a:pt x="79" y="166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5" y="89"/>
                  <a:pt x="112" y="80"/>
                  <a:pt x="104" y="77"/>
                </a:cubicBezTo>
                <a:cubicBezTo>
                  <a:pt x="98" y="74"/>
                  <a:pt x="89" y="77"/>
                  <a:pt x="85" y="85"/>
                </a:cubicBezTo>
                <a:cubicBezTo>
                  <a:pt x="34" y="192"/>
                  <a:pt x="34" y="192"/>
                  <a:pt x="34" y="192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0" y="270"/>
                  <a:pt x="3" y="316"/>
                  <a:pt x="60" y="343"/>
                </a:cubicBezTo>
                <a:cubicBezTo>
                  <a:pt x="103" y="364"/>
                  <a:pt x="139" y="358"/>
                  <a:pt x="160" y="343"/>
                </a:cubicBezTo>
                <a:cubicBezTo>
                  <a:pt x="243" y="293"/>
                  <a:pt x="243" y="293"/>
                  <a:pt x="243" y="293"/>
                </a:cubicBezTo>
                <a:cubicBezTo>
                  <a:pt x="254" y="285"/>
                  <a:pt x="257" y="272"/>
                  <a:pt x="251" y="261"/>
                </a:cubicBezTo>
                <a:cubicBezTo>
                  <a:pt x="245" y="251"/>
                  <a:pt x="231" y="249"/>
                  <a:pt x="219" y="255"/>
                </a:cubicBezTo>
                <a:close/>
                <a:moveTo>
                  <a:pt x="219" y="255"/>
                </a:moveTo>
                <a:cubicBezTo>
                  <a:pt x="219" y="255"/>
                  <a:pt x="219" y="255"/>
                  <a:pt x="219" y="25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29" name="Title 2"/>
          <p:cNvSpPr txBox="1">
            <a:spLocks/>
          </p:cNvSpPr>
          <p:nvPr/>
        </p:nvSpPr>
        <p:spPr>
          <a:xfrm>
            <a:off x="1129427" y="678343"/>
            <a:ext cx="7886700" cy="427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400" dirty="0">
                <a:solidFill>
                  <a:schemeClr val="accent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Vielen Dank für Ihre Aufmerksamkeit!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34755" y="4440896"/>
            <a:ext cx="1356462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Maximilian Busch</a:t>
            </a:r>
            <a:endParaRPr lang="bg-BG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9434" y="4678028"/>
            <a:ext cx="181326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mb@web-computing.de</a:t>
            </a:r>
            <a:endParaRPr lang="bg-BG" sz="11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18116" y="4871410"/>
            <a:ext cx="1684071" cy="31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+49 (0251) 39 655 243</a:t>
            </a:r>
            <a:endParaRPr lang="bg-BG" sz="11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Freeform 341"/>
          <p:cNvSpPr>
            <a:spLocks noEditPoints="1"/>
          </p:cNvSpPr>
          <p:nvPr/>
        </p:nvSpPr>
        <p:spPr bwMode="auto">
          <a:xfrm>
            <a:off x="4229273" y="4806683"/>
            <a:ext cx="148160" cy="120840"/>
          </a:xfrm>
          <a:custGeom>
            <a:avLst/>
            <a:gdLst>
              <a:gd name="T0" fmla="*/ 464 w 512"/>
              <a:gd name="T1" fmla="*/ 0 h 416"/>
              <a:gd name="T2" fmla="*/ 48 w 512"/>
              <a:gd name="T3" fmla="*/ 0 h 416"/>
              <a:gd name="T4" fmla="*/ 0 w 512"/>
              <a:gd name="T5" fmla="*/ 48 h 416"/>
              <a:gd name="T6" fmla="*/ 0 w 512"/>
              <a:gd name="T7" fmla="*/ 368 h 416"/>
              <a:gd name="T8" fmla="*/ 48 w 512"/>
              <a:gd name="T9" fmla="*/ 416 h 416"/>
              <a:gd name="T10" fmla="*/ 464 w 512"/>
              <a:gd name="T11" fmla="*/ 416 h 416"/>
              <a:gd name="T12" fmla="*/ 512 w 512"/>
              <a:gd name="T13" fmla="*/ 368 h 416"/>
              <a:gd name="T14" fmla="*/ 512 w 512"/>
              <a:gd name="T15" fmla="*/ 48 h 416"/>
              <a:gd name="T16" fmla="*/ 464 w 512"/>
              <a:gd name="T17" fmla="*/ 0 h 416"/>
              <a:gd name="T18" fmla="*/ 199 w 512"/>
              <a:gd name="T19" fmla="*/ 211 h 416"/>
              <a:gd name="T20" fmla="*/ 64 w 512"/>
              <a:gd name="T21" fmla="*/ 317 h 416"/>
              <a:gd name="T22" fmla="*/ 64 w 512"/>
              <a:gd name="T23" fmla="*/ 66 h 416"/>
              <a:gd name="T24" fmla="*/ 199 w 512"/>
              <a:gd name="T25" fmla="*/ 211 h 416"/>
              <a:gd name="T26" fmla="*/ 88 w 512"/>
              <a:gd name="T27" fmla="*/ 64 h 416"/>
              <a:gd name="T28" fmla="*/ 424 w 512"/>
              <a:gd name="T29" fmla="*/ 64 h 416"/>
              <a:gd name="T30" fmla="*/ 256 w 512"/>
              <a:gd name="T31" fmla="*/ 190 h 416"/>
              <a:gd name="T32" fmla="*/ 88 w 512"/>
              <a:gd name="T33" fmla="*/ 64 h 416"/>
              <a:gd name="T34" fmla="*/ 205 w 512"/>
              <a:gd name="T35" fmla="*/ 217 h 416"/>
              <a:gd name="T36" fmla="*/ 256 w 512"/>
              <a:gd name="T37" fmla="*/ 272 h 416"/>
              <a:gd name="T38" fmla="*/ 307 w 512"/>
              <a:gd name="T39" fmla="*/ 217 h 416"/>
              <a:gd name="T40" fmla="*/ 413 w 512"/>
              <a:gd name="T41" fmla="*/ 352 h 416"/>
              <a:gd name="T42" fmla="*/ 99 w 512"/>
              <a:gd name="T43" fmla="*/ 352 h 416"/>
              <a:gd name="T44" fmla="*/ 205 w 512"/>
              <a:gd name="T45" fmla="*/ 217 h 416"/>
              <a:gd name="T46" fmla="*/ 313 w 512"/>
              <a:gd name="T47" fmla="*/ 211 h 416"/>
              <a:gd name="T48" fmla="*/ 448 w 512"/>
              <a:gd name="T49" fmla="*/ 66 h 416"/>
              <a:gd name="T50" fmla="*/ 448 w 512"/>
              <a:gd name="T51" fmla="*/ 317 h 416"/>
              <a:gd name="T52" fmla="*/ 313 w 512"/>
              <a:gd name="T53" fmla="*/ 21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2" h="416">
                <a:moveTo>
                  <a:pt x="464" y="0"/>
                </a:move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94"/>
                  <a:pt x="22" y="416"/>
                  <a:pt x="48" y="416"/>
                </a:cubicBezTo>
                <a:cubicBezTo>
                  <a:pt x="464" y="416"/>
                  <a:pt x="464" y="416"/>
                  <a:pt x="464" y="416"/>
                </a:cubicBezTo>
                <a:cubicBezTo>
                  <a:pt x="490" y="416"/>
                  <a:pt x="512" y="394"/>
                  <a:pt x="512" y="368"/>
                </a:cubicBezTo>
                <a:cubicBezTo>
                  <a:pt x="512" y="48"/>
                  <a:pt x="512" y="48"/>
                  <a:pt x="512" y="48"/>
                </a:cubicBezTo>
                <a:cubicBezTo>
                  <a:pt x="512" y="22"/>
                  <a:pt x="490" y="0"/>
                  <a:pt x="464" y="0"/>
                </a:cubicBezTo>
                <a:close/>
                <a:moveTo>
                  <a:pt x="199" y="211"/>
                </a:moveTo>
                <a:cubicBezTo>
                  <a:pt x="64" y="317"/>
                  <a:pt x="64" y="317"/>
                  <a:pt x="64" y="317"/>
                </a:cubicBezTo>
                <a:cubicBezTo>
                  <a:pt x="64" y="66"/>
                  <a:pt x="64" y="66"/>
                  <a:pt x="64" y="66"/>
                </a:cubicBezTo>
                <a:lnTo>
                  <a:pt x="199" y="211"/>
                </a:lnTo>
                <a:close/>
                <a:moveTo>
                  <a:pt x="88" y="64"/>
                </a:moveTo>
                <a:cubicBezTo>
                  <a:pt x="424" y="64"/>
                  <a:pt x="424" y="64"/>
                  <a:pt x="424" y="64"/>
                </a:cubicBezTo>
                <a:cubicBezTo>
                  <a:pt x="256" y="190"/>
                  <a:pt x="256" y="190"/>
                  <a:pt x="256" y="190"/>
                </a:cubicBezTo>
                <a:cubicBezTo>
                  <a:pt x="88" y="64"/>
                  <a:pt x="88" y="64"/>
                  <a:pt x="88" y="64"/>
                </a:cubicBezTo>
                <a:close/>
                <a:moveTo>
                  <a:pt x="205" y="217"/>
                </a:moveTo>
                <a:cubicBezTo>
                  <a:pt x="256" y="272"/>
                  <a:pt x="256" y="272"/>
                  <a:pt x="256" y="272"/>
                </a:cubicBezTo>
                <a:cubicBezTo>
                  <a:pt x="307" y="217"/>
                  <a:pt x="307" y="217"/>
                  <a:pt x="307" y="217"/>
                </a:cubicBezTo>
                <a:cubicBezTo>
                  <a:pt x="413" y="352"/>
                  <a:pt x="413" y="352"/>
                  <a:pt x="413" y="352"/>
                </a:cubicBezTo>
                <a:cubicBezTo>
                  <a:pt x="99" y="352"/>
                  <a:pt x="99" y="352"/>
                  <a:pt x="99" y="352"/>
                </a:cubicBezTo>
                <a:lnTo>
                  <a:pt x="205" y="217"/>
                </a:lnTo>
                <a:close/>
                <a:moveTo>
                  <a:pt x="313" y="211"/>
                </a:moveTo>
                <a:cubicBezTo>
                  <a:pt x="448" y="66"/>
                  <a:pt x="448" y="66"/>
                  <a:pt x="448" y="66"/>
                </a:cubicBezTo>
                <a:cubicBezTo>
                  <a:pt x="448" y="317"/>
                  <a:pt x="448" y="317"/>
                  <a:pt x="448" y="317"/>
                </a:cubicBezTo>
                <a:cubicBezTo>
                  <a:pt x="313" y="211"/>
                  <a:pt x="313" y="211"/>
                  <a:pt x="313" y="2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730"/>
          <p:cNvSpPr>
            <a:spLocks/>
          </p:cNvSpPr>
          <p:nvPr/>
        </p:nvSpPr>
        <p:spPr bwMode="auto">
          <a:xfrm rot="269042">
            <a:off x="4234689" y="4983574"/>
            <a:ext cx="144790" cy="144217"/>
          </a:xfrm>
          <a:custGeom>
            <a:avLst/>
            <a:gdLst>
              <a:gd name="T0" fmla="*/ 266 w 458"/>
              <a:gd name="T1" fmla="*/ 266 h 458"/>
              <a:gd name="T2" fmla="*/ 160 w 458"/>
              <a:gd name="T3" fmla="*/ 327 h 458"/>
              <a:gd name="T4" fmla="*/ 59 w 458"/>
              <a:gd name="T5" fmla="*/ 325 h 458"/>
              <a:gd name="T6" fmla="*/ 71 w 458"/>
              <a:gd name="T7" fmla="*/ 429 h 458"/>
              <a:gd name="T8" fmla="*/ 321 w 458"/>
              <a:gd name="T9" fmla="*/ 321 h 458"/>
              <a:gd name="T10" fmla="*/ 429 w 458"/>
              <a:gd name="T11" fmla="*/ 71 h 458"/>
              <a:gd name="T12" fmla="*/ 325 w 458"/>
              <a:gd name="T13" fmla="*/ 59 h 458"/>
              <a:gd name="T14" fmla="*/ 327 w 458"/>
              <a:gd name="T15" fmla="*/ 160 h 458"/>
              <a:gd name="T16" fmla="*/ 266 w 458"/>
              <a:gd name="T17" fmla="*/ 266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8" h="458">
                <a:moveTo>
                  <a:pt x="266" y="266"/>
                </a:moveTo>
                <a:cubicBezTo>
                  <a:pt x="226" y="307"/>
                  <a:pt x="179" y="346"/>
                  <a:pt x="160" y="327"/>
                </a:cubicBezTo>
                <a:cubicBezTo>
                  <a:pt x="134" y="301"/>
                  <a:pt x="117" y="278"/>
                  <a:pt x="59" y="325"/>
                </a:cubicBezTo>
                <a:cubicBezTo>
                  <a:pt x="0" y="372"/>
                  <a:pt x="45" y="403"/>
                  <a:pt x="71" y="429"/>
                </a:cubicBezTo>
                <a:cubicBezTo>
                  <a:pt x="101" y="458"/>
                  <a:pt x="211" y="430"/>
                  <a:pt x="321" y="321"/>
                </a:cubicBezTo>
                <a:cubicBezTo>
                  <a:pt x="430" y="211"/>
                  <a:pt x="458" y="101"/>
                  <a:pt x="429" y="71"/>
                </a:cubicBezTo>
                <a:cubicBezTo>
                  <a:pt x="403" y="45"/>
                  <a:pt x="372" y="0"/>
                  <a:pt x="325" y="59"/>
                </a:cubicBezTo>
                <a:cubicBezTo>
                  <a:pt x="277" y="117"/>
                  <a:pt x="301" y="134"/>
                  <a:pt x="327" y="160"/>
                </a:cubicBezTo>
                <a:cubicBezTo>
                  <a:pt x="346" y="179"/>
                  <a:pt x="307" y="226"/>
                  <a:pt x="266" y="2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73177"/>
            <a:ext cx="10160000" cy="1441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Title 2"/>
          <p:cNvSpPr txBox="1">
            <a:spLocks/>
          </p:cNvSpPr>
          <p:nvPr/>
        </p:nvSpPr>
        <p:spPr>
          <a:xfrm>
            <a:off x="1100501" y="4628064"/>
            <a:ext cx="7886700" cy="427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„Der Videokonsum aus dem Netz kennt nur eine Entwicklung: </a:t>
            </a:r>
            <a:br>
              <a:rPr lang="de-DE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DE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steil nach oben.“</a:t>
            </a:r>
            <a:endParaRPr lang="bg-BG" sz="2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8410655" y="3845733"/>
            <a:ext cx="635000" cy="63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Freeform 5"/>
          <p:cNvSpPr>
            <a:spLocks/>
          </p:cNvSpPr>
          <p:nvPr/>
        </p:nvSpPr>
        <p:spPr bwMode="auto">
          <a:xfrm>
            <a:off x="3036290" y="1112476"/>
            <a:ext cx="228290" cy="198034"/>
          </a:xfrm>
          <a:custGeom>
            <a:avLst/>
            <a:gdLst>
              <a:gd name="T0" fmla="*/ 516 w 1280"/>
              <a:gd name="T1" fmla="*/ 1106 h 1106"/>
              <a:gd name="T2" fmla="*/ 1280 w 1280"/>
              <a:gd name="T3" fmla="*/ 82 h 1106"/>
              <a:gd name="T4" fmla="*/ 1244 w 1280"/>
              <a:gd name="T5" fmla="*/ 0 h 1106"/>
              <a:gd name="T6" fmla="*/ 463 w 1280"/>
              <a:gd name="T7" fmla="*/ 670 h 1106"/>
              <a:gd name="T8" fmla="*/ 109 w 1280"/>
              <a:gd name="T9" fmla="*/ 458 h 1106"/>
              <a:gd name="T10" fmla="*/ 0 w 1280"/>
              <a:gd name="T11" fmla="*/ 559 h 1106"/>
              <a:gd name="T12" fmla="*/ 516 w 1280"/>
              <a:gd name="T13" fmla="*/ 1106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0" h="1106">
                <a:moveTo>
                  <a:pt x="516" y="1106"/>
                </a:moveTo>
                <a:cubicBezTo>
                  <a:pt x="805" y="588"/>
                  <a:pt x="1006" y="321"/>
                  <a:pt x="1280" y="82"/>
                </a:cubicBezTo>
                <a:cubicBezTo>
                  <a:pt x="1244" y="0"/>
                  <a:pt x="1244" y="0"/>
                  <a:pt x="1244" y="0"/>
                </a:cubicBezTo>
                <a:cubicBezTo>
                  <a:pt x="912" y="207"/>
                  <a:pt x="733" y="363"/>
                  <a:pt x="463" y="670"/>
                </a:cubicBezTo>
                <a:cubicBezTo>
                  <a:pt x="319" y="567"/>
                  <a:pt x="238" y="520"/>
                  <a:pt x="109" y="458"/>
                </a:cubicBezTo>
                <a:cubicBezTo>
                  <a:pt x="0" y="559"/>
                  <a:pt x="0" y="559"/>
                  <a:pt x="0" y="559"/>
                </a:cubicBezTo>
                <a:cubicBezTo>
                  <a:pt x="219" y="762"/>
                  <a:pt x="338" y="896"/>
                  <a:pt x="516" y="1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04" name="TextBox 103"/>
          <p:cNvSpPr txBox="1"/>
          <p:nvPr/>
        </p:nvSpPr>
        <p:spPr>
          <a:xfrm>
            <a:off x="3264580" y="945508"/>
            <a:ext cx="3005093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“</a:t>
            </a: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Drei von vier Internetnutzern (73 Prozent) ab 14 Jahren nutzen Video-Streams. Dies entspricht gut 40 Millionen Bundesbürgern.“</a:t>
            </a:r>
            <a:endParaRPr lang="bg-BG" sz="1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64580" y="2513964"/>
            <a:ext cx="3005093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“</a:t>
            </a:r>
            <a:r>
              <a:rPr lang="de-DE" sz="1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Vor allem Videoportale sind bei Internetnutzern beliebt.“</a:t>
            </a:r>
            <a:endParaRPr lang="bg-BG" sz="1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3036290" y="2531707"/>
            <a:ext cx="228290" cy="198034"/>
          </a:xfrm>
          <a:custGeom>
            <a:avLst/>
            <a:gdLst>
              <a:gd name="T0" fmla="*/ 516 w 1280"/>
              <a:gd name="T1" fmla="*/ 1106 h 1106"/>
              <a:gd name="T2" fmla="*/ 1280 w 1280"/>
              <a:gd name="T3" fmla="*/ 82 h 1106"/>
              <a:gd name="T4" fmla="*/ 1244 w 1280"/>
              <a:gd name="T5" fmla="*/ 0 h 1106"/>
              <a:gd name="T6" fmla="*/ 463 w 1280"/>
              <a:gd name="T7" fmla="*/ 670 h 1106"/>
              <a:gd name="T8" fmla="*/ 109 w 1280"/>
              <a:gd name="T9" fmla="*/ 458 h 1106"/>
              <a:gd name="T10" fmla="*/ 0 w 1280"/>
              <a:gd name="T11" fmla="*/ 559 h 1106"/>
              <a:gd name="T12" fmla="*/ 516 w 1280"/>
              <a:gd name="T13" fmla="*/ 1106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0" h="1106">
                <a:moveTo>
                  <a:pt x="516" y="1106"/>
                </a:moveTo>
                <a:cubicBezTo>
                  <a:pt x="805" y="588"/>
                  <a:pt x="1006" y="321"/>
                  <a:pt x="1280" y="82"/>
                </a:cubicBezTo>
                <a:cubicBezTo>
                  <a:pt x="1244" y="0"/>
                  <a:pt x="1244" y="0"/>
                  <a:pt x="1244" y="0"/>
                </a:cubicBezTo>
                <a:cubicBezTo>
                  <a:pt x="912" y="207"/>
                  <a:pt x="733" y="363"/>
                  <a:pt x="463" y="670"/>
                </a:cubicBezTo>
                <a:cubicBezTo>
                  <a:pt x="319" y="567"/>
                  <a:pt x="238" y="520"/>
                  <a:pt x="109" y="458"/>
                </a:cubicBezTo>
                <a:cubicBezTo>
                  <a:pt x="0" y="559"/>
                  <a:pt x="0" y="559"/>
                  <a:pt x="0" y="559"/>
                </a:cubicBezTo>
                <a:cubicBezTo>
                  <a:pt x="219" y="762"/>
                  <a:pt x="338" y="896"/>
                  <a:pt x="516" y="1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19" name="Oval 118"/>
          <p:cNvSpPr/>
          <p:nvPr/>
        </p:nvSpPr>
        <p:spPr>
          <a:xfrm>
            <a:off x="8459920" y="3900279"/>
            <a:ext cx="536475" cy="535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620"/>
          <p:cNvSpPr>
            <a:spLocks noEditPoints="1"/>
          </p:cNvSpPr>
          <p:nvPr/>
        </p:nvSpPr>
        <p:spPr bwMode="auto">
          <a:xfrm>
            <a:off x="8592117" y="4054970"/>
            <a:ext cx="272074" cy="238306"/>
          </a:xfrm>
          <a:custGeom>
            <a:avLst/>
            <a:gdLst>
              <a:gd name="T0" fmla="*/ 0 w 282"/>
              <a:gd name="T1" fmla="*/ 0 h 247"/>
              <a:gd name="T2" fmla="*/ 282 w 282"/>
              <a:gd name="T3" fmla="*/ 0 h 247"/>
              <a:gd name="T4" fmla="*/ 282 w 282"/>
              <a:gd name="T5" fmla="*/ 35 h 247"/>
              <a:gd name="T6" fmla="*/ 0 w 282"/>
              <a:gd name="T7" fmla="*/ 35 h 247"/>
              <a:gd name="T8" fmla="*/ 0 w 282"/>
              <a:gd name="T9" fmla="*/ 0 h 247"/>
              <a:gd name="T10" fmla="*/ 53 w 282"/>
              <a:gd name="T11" fmla="*/ 53 h 247"/>
              <a:gd name="T12" fmla="*/ 229 w 282"/>
              <a:gd name="T13" fmla="*/ 53 h 247"/>
              <a:gd name="T14" fmla="*/ 229 w 282"/>
              <a:gd name="T15" fmla="*/ 88 h 247"/>
              <a:gd name="T16" fmla="*/ 53 w 282"/>
              <a:gd name="T17" fmla="*/ 88 h 247"/>
              <a:gd name="T18" fmla="*/ 53 w 282"/>
              <a:gd name="T19" fmla="*/ 53 h 247"/>
              <a:gd name="T20" fmla="*/ 53 w 282"/>
              <a:gd name="T21" fmla="*/ 159 h 247"/>
              <a:gd name="T22" fmla="*/ 229 w 282"/>
              <a:gd name="T23" fmla="*/ 159 h 247"/>
              <a:gd name="T24" fmla="*/ 229 w 282"/>
              <a:gd name="T25" fmla="*/ 194 h 247"/>
              <a:gd name="T26" fmla="*/ 53 w 282"/>
              <a:gd name="T27" fmla="*/ 194 h 247"/>
              <a:gd name="T28" fmla="*/ 53 w 282"/>
              <a:gd name="T29" fmla="*/ 159 h 247"/>
              <a:gd name="T30" fmla="*/ 0 w 282"/>
              <a:gd name="T31" fmla="*/ 106 h 247"/>
              <a:gd name="T32" fmla="*/ 282 w 282"/>
              <a:gd name="T33" fmla="*/ 106 h 247"/>
              <a:gd name="T34" fmla="*/ 282 w 282"/>
              <a:gd name="T35" fmla="*/ 141 h 247"/>
              <a:gd name="T36" fmla="*/ 0 w 282"/>
              <a:gd name="T37" fmla="*/ 141 h 247"/>
              <a:gd name="T38" fmla="*/ 0 w 282"/>
              <a:gd name="T39" fmla="*/ 106 h 247"/>
              <a:gd name="T40" fmla="*/ 0 w 282"/>
              <a:gd name="T41" fmla="*/ 212 h 247"/>
              <a:gd name="T42" fmla="*/ 282 w 282"/>
              <a:gd name="T43" fmla="*/ 212 h 247"/>
              <a:gd name="T44" fmla="*/ 282 w 282"/>
              <a:gd name="T45" fmla="*/ 247 h 247"/>
              <a:gd name="T46" fmla="*/ 0 w 282"/>
              <a:gd name="T47" fmla="*/ 247 h 247"/>
              <a:gd name="T48" fmla="*/ 0 w 282"/>
              <a:gd name="T49" fmla="*/ 212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2" h="247">
                <a:moveTo>
                  <a:pt x="0" y="0"/>
                </a:moveTo>
                <a:lnTo>
                  <a:pt x="282" y="0"/>
                </a:lnTo>
                <a:lnTo>
                  <a:pt x="282" y="35"/>
                </a:lnTo>
                <a:lnTo>
                  <a:pt x="0" y="35"/>
                </a:lnTo>
                <a:lnTo>
                  <a:pt x="0" y="0"/>
                </a:lnTo>
                <a:close/>
                <a:moveTo>
                  <a:pt x="53" y="53"/>
                </a:moveTo>
                <a:lnTo>
                  <a:pt x="229" y="53"/>
                </a:lnTo>
                <a:lnTo>
                  <a:pt x="229" y="88"/>
                </a:lnTo>
                <a:lnTo>
                  <a:pt x="53" y="88"/>
                </a:lnTo>
                <a:lnTo>
                  <a:pt x="53" y="53"/>
                </a:lnTo>
                <a:close/>
                <a:moveTo>
                  <a:pt x="53" y="159"/>
                </a:moveTo>
                <a:lnTo>
                  <a:pt x="229" y="159"/>
                </a:lnTo>
                <a:lnTo>
                  <a:pt x="229" y="194"/>
                </a:lnTo>
                <a:lnTo>
                  <a:pt x="53" y="194"/>
                </a:lnTo>
                <a:lnTo>
                  <a:pt x="53" y="159"/>
                </a:lnTo>
                <a:close/>
                <a:moveTo>
                  <a:pt x="0" y="106"/>
                </a:moveTo>
                <a:lnTo>
                  <a:pt x="282" y="106"/>
                </a:lnTo>
                <a:lnTo>
                  <a:pt x="282" y="141"/>
                </a:lnTo>
                <a:lnTo>
                  <a:pt x="0" y="141"/>
                </a:lnTo>
                <a:lnTo>
                  <a:pt x="0" y="106"/>
                </a:lnTo>
                <a:close/>
                <a:moveTo>
                  <a:pt x="0" y="212"/>
                </a:moveTo>
                <a:lnTo>
                  <a:pt x="282" y="212"/>
                </a:lnTo>
                <a:lnTo>
                  <a:pt x="282" y="247"/>
                </a:lnTo>
                <a:lnTo>
                  <a:pt x="0" y="247"/>
                </a:lnTo>
                <a:lnTo>
                  <a:pt x="0" y="21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uppieren 2"/>
          <p:cNvGrpSpPr/>
          <p:nvPr/>
        </p:nvGrpSpPr>
        <p:grpSpPr>
          <a:xfrm>
            <a:off x="786135" y="1124187"/>
            <a:ext cx="1511768" cy="1659792"/>
            <a:chOff x="1878413" y="1968886"/>
            <a:chExt cx="574317" cy="630551"/>
          </a:xfrm>
        </p:grpSpPr>
        <p:grpSp>
          <p:nvGrpSpPr>
            <p:cNvPr id="41" name="Group 4"/>
            <p:cNvGrpSpPr>
              <a:grpSpLocks noChangeAspect="1"/>
            </p:cNvGrpSpPr>
            <p:nvPr/>
          </p:nvGrpSpPr>
          <p:grpSpPr bwMode="auto">
            <a:xfrm>
              <a:off x="1891995" y="2125559"/>
              <a:ext cx="547146" cy="473878"/>
              <a:chOff x="2677" y="1595"/>
              <a:chExt cx="463" cy="401"/>
            </a:xfrm>
            <a:solidFill>
              <a:schemeClr val="accent3"/>
            </a:solidFill>
          </p:grpSpPr>
          <p:sp>
            <p:nvSpPr>
              <p:cNvPr id="42" name="Freeform 5"/>
              <p:cNvSpPr>
                <a:spLocks noEditPoints="1"/>
              </p:cNvSpPr>
              <p:nvPr/>
            </p:nvSpPr>
            <p:spPr bwMode="auto">
              <a:xfrm>
                <a:off x="2975" y="1767"/>
                <a:ext cx="65" cy="229"/>
              </a:xfrm>
              <a:custGeom>
                <a:avLst/>
                <a:gdLst>
                  <a:gd name="T0" fmla="*/ 38 w 38"/>
                  <a:gd name="T1" fmla="*/ 0 h 133"/>
                  <a:gd name="T2" fmla="*/ 0 w 38"/>
                  <a:gd name="T3" fmla="*/ 28 h 133"/>
                  <a:gd name="T4" fmla="*/ 0 w 38"/>
                  <a:gd name="T5" fmla="*/ 133 h 133"/>
                  <a:gd name="T6" fmla="*/ 38 w 38"/>
                  <a:gd name="T7" fmla="*/ 133 h 133"/>
                  <a:gd name="T8" fmla="*/ 38 w 38"/>
                  <a:gd name="T9" fmla="*/ 0 h 133"/>
                  <a:gd name="T10" fmla="*/ 38 w 38"/>
                  <a:gd name="T11" fmla="*/ 0 h 133"/>
                  <a:gd name="T12" fmla="*/ 38 w 38"/>
                  <a:gd name="T1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33">
                    <a:moveTo>
                      <a:pt x="38" y="0"/>
                    </a:moveTo>
                    <a:cubicBezTo>
                      <a:pt x="27" y="11"/>
                      <a:pt x="14" y="20"/>
                      <a:pt x="0" y="28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38" y="133"/>
                      <a:pt x="38" y="133"/>
                      <a:pt x="38" y="133"/>
                    </a:cubicBezTo>
                    <a:lnTo>
                      <a:pt x="38" y="0"/>
                    </a:lnTo>
                    <a:close/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Freeform 6"/>
              <p:cNvSpPr>
                <a:spLocks noEditPoints="1"/>
              </p:cNvSpPr>
              <p:nvPr/>
            </p:nvSpPr>
            <p:spPr bwMode="auto">
              <a:xfrm>
                <a:off x="2875" y="1831"/>
                <a:ext cx="67" cy="165"/>
              </a:xfrm>
              <a:custGeom>
                <a:avLst/>
                <a:gdLst>
                  <a:gd name="T0" fmla="*/ 0 w 39"/>
                  <a:gd name="T1" fmla="*/ 96 h 96"/>
                  <a:gd name="T2" fmla="*/ 39 w 39"/>
                  <a:gd name="T3" fmla="*/ 96 h 96"/>
                  <a:gd name="T4" fmla="*/ 39 w 39"/>
                  <a:gd name="T5" fmla="*/ 0 h 96"/>
                  <a:gd name="T6" fmla="*/ 0 w 39"/>
                  <a:gd name="T7" fmla="*/ 12 h 96"/>
                  <a:gd name="T8" fmla="*/ 0 w 39"/>
                  <a:gd name="T9" fmla="*/ 96 h 96"/>
                  <a:gd name="T10" fmla="*/ 0 w 39"/>
                  <a:gd name="T11" fmla="*/ 96 h 96"/>
                  <a:gd name="T12" fmla="*/ 0 w 39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6">
                    <a:moveTo>
                      <a:pt x="0" y="96"/>
                    </a:move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26" y="5"/>
                      <a:pt x="14" y="10"/>
                      <a:pt x="0" y="12"/>
                    </a:cubicBezTo>
                    <a:lnTo>
                      <a:pt x="0" y="96"/>
                    </a:lnTo>
                    <a:close/>
                    <a:moveTo>
                      <a:pt x="0" y="96"/>
                    </a:moveTo>
                    <a:cubicBezTo>
                      <a:pt x="0" y="96"/>
                      <a:pt x="0" y="96"/>
                      <a:pt x="0" y="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Freeform 7"/>
              <p:cNvSpPr>
                <a:spLocks noEditPoints="1"/>
              </p:cNvSpPr>
              <p:nvPr/>
            </p:nvSpPr>
            <p:spPr bwMode="auto">
              <a:xfrm>
                <a:off x="3073" y="1595"/>
                <a:ext cx="67" cy="401"/>
              </a:xfrm>
              <a:custGeom>
                <a:avLst/>
                <a:gdLst>
                  <a:gd name="T0" fmla="*/ 0 w 39"/>
                  <a:gd name="T1" fmla="*/ 233 h 233"/>
                  <a:gd name="T2" fmla="*/ 39 w 39"/>
                  <a:gd name="T3" fmla="*/ 233 h 233"/>
                  <a:gd name="T4" fmla="*/ 39 w 39"/>
                  <a:gd name="T5" fmla="*/ 0 h 233"/>
                  <a:gd name="T6" fmla="*/ 38 w 39"/>
                  <a:gd name="T7" fmla="*/ 0 h 233"/>
                  <a:gd name="T8" fmla="*/ 0 w 39"/>
                  <a:gd name="T9" fmla="*/ 79 h 233"/>
                  <a:gd name="T10" fmla="*/ 0 w 39"/>
                  <a:gd name="T11" fmla="*/ 233 h 233"/>
                  <a:gd name="T12" fmla="*/ 0 w 39"/>
                  <a:gd name="T13" fmla="*/ 233 h 233"/>
                  <a:gd name="T14" fmla="*/ 0 w 39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233">
                    <a:moveTo>
                      <a:pt x="0" y="233"/>
                    </a:moveTo>
                    <a:cubicBezTo>
                      <a:pt x="39" y="233"/>
                      <a:pt x="39" y="233"/>
                      <a:pt x="39" y="233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30"/>
                      <a:pt x="19" y="57"/>
                      <a:pt x="0" y="79"/>
                    </a:cubicBezTo>
                    <a:lnTo>
                      <a:pt x="0" y="233"/>
                    </a:lnTo>
                    <a:close/>
                    <a:moveTo>
                      <a:pt x="0" y="233"/>
                    </a:move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8"/>
              <p:cNvSpPr>
                <a:spLocks noEditPoints="1"/>
              </p:cNvSpPr>
              <p:nvPr/>
            </p:nvSpPr>
            <p:spPr bwMode="auto">
              <a:xfrm>
                <a:off x="2677" y="1841"/>
                <a:ext cx="66" cy="155"/>
              </a:xfrm>
              <a:custGeom>
                <a:avLst/>
                <a:gdLst>
                  <a:gd name="T0" fmla="*/ 38 w 38"/>
                  <a:gd name="T1" fmla="*/ 9 h 90"/>
                  <a:gd name="T2" fmla="*/ 0 w 38"/>
                  <a:gd name="T3" fmla="*/ 0 h 90"/>
                  <a:gd name="T4" fmla="*/ 0 w 38"/>
                  <a:gd name="T5" fmla="*/ 90 h 90"/>
                  <a:gd name="T6" fmla="*/ 38 w 38"/>
                  <a:gd name="T7" fmla="*/ 90 h 90"/>
                  <a:gd name="T8" fmla="*/ 38 w 38"/>
                  <a:gd name="T9" fmla="*/ 9 h 90"/>
                  <a:gd name="T10" fmla="*/ 38 w 38"/>
                  <a:gd name="T11" fmla="*/ 9 h 90"/>
                  <a:gd name="T12" fmla="*/ 38 w 38"/>
                  <a:gd name="T13" fmla="*/ 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90">
                    <a:moveTo>
                      <a:pt x="38" y="9"/>
                    </a:moveTo>
                    <a:cubicBezTo>
                      <a:pt x="25" y="7"/>
                      <a:pt x="13" y="4"/>
                      <a:pt x="0" y="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38" y="90"/>
                      <a:pt x="38" y="90"/>
                      <a:pt x="38" y="90"/>
                    </a:cubicBezTo>
                    <a:lnTo>
                      <a:pt x="38" y="9"/>
                    </a:lnTo>
                    <a:close/>
                    <a:moveTo>
                      <a:pt x="38" y="9"/>
                    </a:moveTo>
                    <a:cubicBezTo>
                      <a:pt x="38" y="9"/>
                      <a:pt x="38" y="9"/>
                      <a:pt x="3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9"/>
              <p:cNvSpPr>
                <a:spLocks noEditPoints="1"/>
              </p:cNvSpPr>
              <p:nvPr/>
            </p:nvSpPr>
            <p:spPr bwMode="auto">
              <a:xfrm>
                <a:off x="2777" y="1858"/>
                <a:ext cx="65" cy="138"/>
              </a:xfrm>
              <a:custGeom>
                <a:avLst/>
                <a:gdLst>
                  <a:gd name="T0" fmla="*/ 0 w 38"/>
                  <a:gd name="T1" fmla="*/ 80 h 80"/>
                  <a:gd name="T2" fmla="*/ 38 w 38"/>
                  <a:gd name="T3" fmla="*/ 80 h 80"/>
                  <a:gd name="T4" fmla="*/ 38 w 38"/>
                  <a:gd name="T5" fmla="*/ 0 h 80"/>
                  <a:gd name="T6" fmla="*/ 11 w 38"/>
                  <a:gd name="T7" fmla="*/ 1 h 80"/>
                  <a:gd name="T8" fmla="*/ 0 w 38"/>
                  <a:gd name="T9" fmla="*/ 1 h 80"/>
                  <a:gd name="T10" fmla="*/ 0 w 38"/>
                  <a:gd name="T11" fmla="*/ 80 h 80"/>
                  <a:gd name="T12" fmla="*/ 0 w 38"/>
                  <a:gd name="T13" fmla="*/ 80 h 80"/>
                  <a:gd name="T14" fmla="*/ 0 w 38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80">
                    <a:moveTo>
                      <a:pt x="0" y="80"/>
                    </a:moveTo>
                    <a:cubicBezTo>
                      <a:pt x="38" y="80"/>
                      <a:pt x="38" y="80"/>
                      <a:pt x="38" y="8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9" y="1"/>
                      <a:pt x="20" y="1"/>
                      <a:pt x="11" y="1"/>
                    </a:cubicBezTo>
                    <a:cubicBezTo>
                      <a:pt x="7" y="1"/>
                      <a:pt x="4" y="1"/>
                      <a:pt x="0" y="1"/>
                    </a:cubicBezTo>
                    <a:lnTo>
                      <a:pt x="0" y="80"/>
                    </a:lnTo>
                    <a:close/>
                    <a:moveTo>
                      <a:pt x="0" y="80"/>
                    </a:moveTo>
                    <a:cubicBezTo>
                      <a:pt x="0" y="80"/>
                      <a:pt x="0" y="80"/>
                      <a:pt x="0" y="8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7" name="Freeform 13"/>
            <p:cNvSpPr>
              <a:spLocks noEditPoints="1"/>
            </p:cNvSpPr>
            <p:nvPr/>
          </p:nvSpPr>
          <p:spPr bwMode="auto">
            <a:xfrm>
              <a:off x="1878413" y="1968886"/>
              <a:ext cx="574317" cy="480899"/>
            </a:xfrm>
            <a:custGeom>
              <a:avLst/>
              <a:gdLst>
                <a:gd name="T0" fmla="*/ 296 w 296"/>
                <a:gd name="T1" fmla="*/ 65 h 247"/>
                <a:gd name="T2" fmla="*/ 259 w 296"/>
                <a:gd name="T3" fmla="*/ 33 h 247"/>
                <a:gd name="T4" fmla="*/ 221 w 296"/>
                <a:gd name="T5" fmla="*/ 0 h 247"/>
                <a:gd name="T6" fmla="*/ 184 w 296"/>
                <a:gd name="T7" fmla="*/ 33 h 247"/>
                <a:gd name="T8" fmla="*/ 146 w 296"/>
                <a:gd name="T9" fmla="*/ 65 h 247"/>
                <a:gd name="T10" fmla="*/ 187 w 296"/>
                <a:gd name="T11" fmla="*/ 65 h 247"/>
                <a:gd name="T12" fmla="*/ 6 w 296"/>
                <a:gd name="T13" fmla="*/ 202 h 247"/>
                <a:gd name="T14" fmla="*/ 4 w 296"/>
                <a:gd name="T15" fmla="*/ 208 h 247"/>
                <a:gd name="T16" fmla="*/ 262 w 296"/>
                <a:gd name="T17" fmla="*/ 65 h 247"/>
                <a:gd name="T18" fmla="*/ 296 w 296"/>
                <a:gd name="T19" fmla="*/ 65 h 247"/>
                <a:gd name="T20" fmla="*/ 296 w 296"/>
                <a:gd name="T21" fmla="*/ 65 h 247"/>
                <a:gd name="T22" fmla="*/ 296 w 296"/>
                <a:gd name="T23" fmla="*/ 6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6" h="247">
                  <a:moveTo>
                    <a:pt x="296" y="65"/>
                  </a:moveTo>
                  <a:cubicBezTo>
                    <a:pt x="259" y="33"/>
                    <a:pt x="259" y="33"/>
                    <a:pt x="259" y="3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46" y="65"/>
                    <a:pt x="146" y="65"/>
                    <a:pt x="146" y="65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74" y="150"/>
                    <a:pt x="95" y="216"/>
                    <a:pt x="6" y="202"/>
                  </a:cubicBezTo>
                  <a:cubicBezTo>
                    <a:pt x="2" y="202"/>
                    <a:pt x="0" y="207"/>
                    <a:pt x="4" y="208"/>
                  </a:cubicBezTo>
                  <a:cubicBezTo>
                    <a:pt x="115" y="247"/>
                    <a:pt x="243" y="183"/>
                    <a:pt x="262" y="65"/>
                  </a:cubicBezTo>
                  <a:lnTo>
                    <a:pt x="296" y="65"/>
                  </a:lnTo>
                  <a:close/>
                  <a:moveTo>
                    <a:pt x="296" y="65"/>
                  </a:moveTo>
                  <a:cubicBezTo>
                    <a:pt x="296" y="65"/>
                    <a:pt x="296" y="65"/>
                    <a:pt x="296" y="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27" name="Group 120"/>
          <p:cNvGrpSpPr/>
          <p:nvPr/>
        </p:nvGrpSpPr>
        <p:grpSpPr>
          <a:xfrm rot="10800000">
            <a:off x="6357205" y="734793"/>
            <a:ext cx="913872" cy="913872"/>
            <a:chOff x="6606497" y="3427383"/>
            <a:chExt cx="755923" cy="755923"/>
          </a:xfrm>
        </p:grpSpPr>
        <p:sp>
          <p:nvSpPr>
            <p:cNvPr id="28" name="Oval 121"/>
            <p:cNvSpPr/>
            <p:nvPr/>
          </p:nvSpPr>
          <p:spPr>
            <a:xfrm>
              <a:off x="6606497" y="3427383"/>
              <a:ext cx="755923" cy="755923"/>
            </a:xfrm>
            <a:prstGeom prst="ellipse">
              <a:avLst/>
            </a:prstGeom>
            <a:solidFill>
              <a:schemeClr val="accent3"/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Oval 122"/>
            <p:cNvSpPr/>
            <p:nvPr/>
          </p:nvSpPr>
          <p:spPr>
            <a:xfrm>
              <a:off x="6694674" y="3515560"/>
              <a:ext cx="579567" cy="5795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0" name="Rectangle 125"/>
          <p:cNvSpPr/>
          <p:nvPr/>
        </p:nvSpPr>
        <p:spPr>
          <a:xfrm>
            <a:off x="6429422" y="992980"/>
            <a:ext cx="765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73%</a:t>
            </a:r>
          </a:p>
        </p:txBody>
      </p:sp>
      <p:graphicFrame>
        <p:nvGraphicFramePr>
          <p:cNvPr id="32" name="Diagramm 31"/>
          <p:cNvGraphicFramePr/>
          <p:nvPr>
            <p:extLst>
              <p:ext uri="{D42A27DB-BD31-4B8C-83A1-F6EECF244321}">
                <p14:modId xmlns:p14="http://schemas.microsoft.com/office/powerpoint/2010/main" val="2119955502"/>
              </p:ext>
            </p:extLst>
          </p:nvPr>
        </p:nvGraphicFramePr>
        <p:xfrm>
          <a:off x="6410372" y="1793634"/>
          <a:ext cx="3153263" cy="1840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itle 2"/>
          <p:cNvSpPr txBox="1">
            <a:spLocks/>
          </p:cNvSpPr>
          <p:nvPr/>
        </p:nvSpPr>
        <p:spPr>
          <a:xfrm>
            <a:off x="1136650" y="5343525"/>
            <a:ext cx="7886700" cy="3404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Quelle: </a:t>
            </a:r>
            <a:r>
              <a:rPr lang="de-DE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Bitkom</a:t>
            </a:r>
            <a:r>
              <a:rPr lang="de-DE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e. V.: Die Zukunft der Consumer Electronics – 2014, S. 12</a:t>
            </a:r>
            <a:endParaRPr lang="bg-BG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1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Nutzenversprechen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3</a:t>
            </a:fld>
            <a:endParaRPr lang="en-US" sz="1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Unternehmenswissen mit </a:t>
            </a:r>
            <a:r>
              <a:rPr lang="de-DE" i="1" dirty="0">
                <a:solidFill>
                  <a:schemeClr val="tx1">
                    <a:lumMod val="75000"/>
                  </a:schemeClr>
                </a:solidFill>
              </a:rPr>
              <a:t>Verstehe!</a:t>
            </a:r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 bilden und verbreiten!</a:t>
            </a: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5783263" y="2632508"/>
            <a:ext cx="1157288" cy="830263"/>
          </a:xfrm>
          <a:custGeom>
            <a:avLst/>
            <a:gdLst>
              <a:gd name="T0" fmla="*/ 222 w 443"/>
              <a:gd name="T1" fmla="*/ 0 h 318"/>
              <a:gd name="T2" fmla="*/ 115 w 443"/>
              <a:gd name="T3" fmla="*/ 44 h 318"/>
              <a:gd name="T4" fmla="*/ 0 w 443"/>
              <a:gd name="T5" fmla="*/ 159 h 318"/>
              <a:gd name="T6" fmla="*/ 115 w 443"/>
              <a:gd name="T7" fmla="*/ 274 h 318"/>
              <a:gd name="T8" fmla="*/ 222 w 443"/>
              <a:gd name="T9" fmla="*/ 318 h 318"/>
              <a:gd name="T10" fmla="*/ 328 w 443"/>
              <a:gd name="T11" fmla="*/ 274 h 318"/>
              <a:gd name="T12" fmla="*/ 443 w 443"/>
              <a:gd name="T13" fmla="*/ 159 h 318"/>
              <a:gd name="T14" fmla="*/ 328 w 443"/>
              <a:gd name="T15" fmla="*/ 44 h 318"/>
              <a:gd name="T16" fmla="*/ 222 w 443"/>
              <a:gd name="T17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318">
                <a:moveTo>
                  <a:pt x="222" y="0"/>
                </a:moveTo>
                <a:cubicBezTo>
                  <a:pt x="183" y="0"/>
                  <a:pt x="144" y="14"/>
                  <a:pt x="115" y="44"/>
                </a:cubicBezTo>
                <a:cubicBezTo>
                  <a:pt x="0" y="159"/>
                  <a:pt x="0" y="159"/>
                  <a:pt x="0" y="159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44" y="304"/>
                  <a:pt x="183" y="318"/>
                  <a:pt x="222" y="318"/>
                </a:cubicBezTo>
                <a:cubicBezTo>
                  <a:pt x="260" y="318"/>
                  <a:pt x="299" y="304"/>
                  <a:pt x="328" y="274"/>
                </a:cubicBezTo>
                <a:cubicBezTo>
                  <a:pt x="443" y="159"/>
                  <a:pt x="443" y="159"/>
                  <a:pt x="443" y="159"/>
                </a:cubicBezTo>
                <a:cubicBezTo>
                  <a:pt x="328" y="44"/>
                  <a:pt x="328" y="44"/>
                  <a:pt x="328" y="44"/>
                </a:cubicBezTo>
                <a:cubicBezTo>
                  <a:pt x="299" y="14"/>
                  <a:pt x="260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3216278" y="2632508"/>
            <a:ext cx="1160463" cy="830263"/>
          </a:xfrm>
          <a:custGeom>
            <a:avLst/>
            <a:gdLst>
              <a:gd name="T0" fmla="*/ 222 w 444"/>
              <a:gd name="T1" fmla="*/ 0 h 318"/>
              <a:gd name="T2" fmla="*/ 116 w 444"/>
              <a:gd name="T3" fmla="*/ 44 h 318"/>
              <a:gd name="T4" fmla="*/ 0 w 444"/>
              <a:gd name="T5" fmla="*/ 159 h 318"/>
              <a:gd name="T6" fmla="*/ 116 w 444"/>
              <a:gd name="T7" fmla="*/ 274 h 318"/>
              <a:gd name="T8" fmla="*/ 222 w 444"/>
              <a:gd name="T9" fmla="*/ 318 h 318"/>
              <a:gd name="T10" fmla="*/ 329 w 444"/>
              <a:gd name="T11" fmla="*/ 274 h 318"/>
              <a:gd name="T12" fmla="*/ 444 w 444"/>
              <a:gd name="T13" fmla="*/ 159 h 318"/>
              <a:gd name="T14" fmla="*/ 329 w 444"/>
              <a:gd name="T15" fmla="*/ 44 h 318"/>
              <a:gd name="T16" fmla="*/ 222 w 444"/>
              <a:gd name="T17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318">
                <a:moveTo>
                  <a:pt x="222" y="0"/>
                </a:moveTo>
                <a:cubicBezTo>
                  <a:pt x="184" y="0"/>
                  <a:pt x="145" y="14"/>
                  <a:pt x="116" y="44"/>
                </a:cubicBezTo>
                <a:cubicBezTo>
                  <a:pt x="0" y="159"/>
                  <a:pt x="0" y="159"/>
                  <a:pt x="0" y="159"/>
                </a:cubicBezTo>
                <a:cubicBezTo>
                  <a:pt x="116" y="274"/>
                  <a:pt x="116" y="274"/>
                  <a:pt x="116" y="274"/>
                </a:cubicBezTo>
                <a:cubicBezTo>
                  <a:pt x="145" y="304"/>
                  <a:pt x="184" y="318"/>
                  <a:pt x="222" y="318"/>
                </a:cubicBezTo>
                <a:cubicBezTo>
                  <a:pt x="261" y="318"/>
                  <a:pt x="299" y="304"/>
                  <a:pt x="329" y="274"/>
                </a:cubicBezTo>
                <a:cubicBezTo>
                  <a:pt x="444" y="159"/>
                  <a:pt x="444" y="159"/>
                  <a:pt x="444" y="159"/>
                </a:cubicBezTo>
                <a:cubicBezTo>
                  <a:pt x="329" y="44"/>
                  <a:pt x="329" y="44"/>
                  <a:pt x="329" y="44"/>
                </a:cubicBezTo>
                <a:cubicBezTo>
                  <a:pt x="299" y="14"/>
                  <a:pt x="261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4" name="Freeform 8"/>
          <p:cNvSpPr>
            <a:spLocks/>
          </p:cNvSpPr>
          <p:nvPr/>
        </p:nvSpPr>
        <p:spPr bwMode="auto">
          <a:xfrm>
            <a:off x="3765550" y="1727633"/>
            <a:ext cx="825500" cy="815975"/>
          </a:xfrm>
          <a:custGeom>
            <a:avLst/>
            <a:gdLst>
              <a:gd name="T0" fmla="*/ 162 w 316"/>
              <a:gd name="T1" fmla="*/ 0 h 312"/>
              <a:gd name="T2" fmla="*/ 0 w 316"/>
              <a:gd name="T3" fmla="*/ 0 h 312"/>
              <a:gd name="T4" fmla="*/ 0 w 316"/>
              <a:gd name="T5" fmla="*/ 164 h 312"/>
              <a:gd name="T6" fmla="*/ 150 w 316"/>
              <a:gd name="T7" fmla="*/ 312 h 312"/>
              <a:gd name="T8" fmla="*/ 316 w 316"/>
              <a:gd name="T9" fmla="*/ 312 h 312"/>
              <a:gd name="T10" fmla="*/ 316 w 316"/>
              <a:gd name="T11" fmla="*/ 152 h 312"/>
              <a:gd name="T12" fmla="*/ 162 w 316"/>
              <a:gd name="T13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" h="312">
                <a:moveTo>
                  <a:pt x="16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247"/>
                  <a:pt x="67" y="312"/>
                  <a:pt x="150" y="312"/>
                </a:cubicBezTo>
                <a:cubicBezTo>
                  <a:pt x="316" y="312"/>
                  <a:pt x="316" y="312"/>
                  <a:pt x="316" y="312"/>
                </a:cubicBezTo>
                <a:cubicBezTo>
                  <a:pt x="316" y="152"/>
                  <a:pt x="316" y="152"/>
                  <a:pt x="316" y="152"/>
                </a:cubicBezTo>
                <a:cubicBezTo>
                  <a:pt x="316" y="68"/>
                  <a:pt x="245" y="0"/>
                  <a:pt x="16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>
            <a:off x="5572125" y="3546908"/>
            <a:ext cx="814388" cy="815975"/>
          </a:xfrm>
          <a:custGeom>
            <a:avLst/>
            <a:gdLst>
              <a:gd name="T0" fmla="*/ 165 w 312"/>
              <a:gd name="T1" fmla="*/ 0 h 312"/>
              <a:gd name="T2" fmla="*/ 0 w 312"/>
              <a:gd name="T3" fmla="*/ 0 h 312"/>
              <a:gd name="T4" fmla="*/ 0 w 312"/>
              <a:gd name="T5" fmla="*/ 162 h 312"/>
              <a:gd name="T6" fmla="*/ 153 w 312"/>
              <a:gd name="T7" fmla="*/ 312 h 312"/>
              <a:gd name="T8" fmla="*/ 312 w 312"/>
              <a:gd name="T9" fmla="*/ 312 h 312"/>
              <a:gd name="T10" fmla="*/ 312 w 312"/>
              <a:gd name="T11" fmla="*/ 150 h 312"/>
              <a:gd name="T12" fmla="*/ 165 w 312"/>
              <a:gd name="T13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" h="312">
                <a:moveTo>
                  <a:pt x="16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46"/>
                  <a:pt x="69" y="312"/>
                  <a:pt x="153" y="312"/>
                </a:cubicBezTo>
                <a:cubicBezTo>
                  <a:pt x="312" y="312"/>
                  <a:pt x="312" y="312"/>
                  <a:pt x="312" y="312"/>
                </a:cubicBezTo>
                <a:cubicBezTo>
                  <a:pt x="312" y="150"/>
                  <a:pt x="312" y="150"/>
                  <a:pt x="312" y="150"/>
                </a:cubicBezTo>
                <a:cubicBezTo>
                  <a:pt x="312" y="67"/>
                  <a:pt x="248" y="0"/>
                  <a:pt x="165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6" name="Freeform 10"/>
          <p:cNvSpPr>
            <a:spLocks/>
          </p:cNvSpPr>
          <p:nvPr/>
        </p:nvSpPr>
        <p:spPr bwMode="auto">
          <a:xfrm>
            <a:off x="5572125" y="1727633"/>
            <a:ext cx="814388" cy="815975"/>
          </a:xfrm>
          <a:custGeom>
            <a:avLst/>
            <a:gdLst>
              <a:gd name="T0" fmla="*/ 312 w 312"/>
              <a:gd name="T1" fmla="*/ 0 h 312"/>
              <a:gd name="T2" fmla="*/ 153 w 312"/>
              <a:gd name="T3" fmla="*/ 0 h 312"/>
              <a:gd name="T4" fmla="*/ 0 w 312"/>
              <a:gd name="T5" fmla="*/ 152 h 312"/>
              <a:gd name="T6" fmla="*/ 0 w 312"/>
              <a:gd name="T7" fmla="*/ 312 h 312"/>
              <a:gd name="T8" fmla="*/ 165 w 312"/>
              <a:gd name="T9" fmla="*/ 312 h 312"/>
              <a:gd name="T10" fmla="*/ 312 w 312"/>
              <a:gd name="T11" fmla="*/ 164 h 312"/>
              <a:gd name="T12" fmla="*/ 312 w 312"/>
              <a:gd name="T13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" h="312">
                <a:moveTo>
                  <a:pt x="312" y="0"/>
                </a:moveTo>
                <a:cubicBezTo>
                  <a:pt x="153" y="0"/>
                  <a:pt x="153" y="0"/>
                  <a:pt x="153" y="0"/>
                </a:cubicBezTo>
                <a:cubicBezTo>
                  <a:pt x="69" y="0"/>
                  <a:pt x="0" y="68"/>
                  <a:pt x="0" y="152"/>
                </a:cubicBezTo>
                <a:cubicBezTo>
                  <a:pt x="0" y="312"/>
                  <a:pt x="0" y="312"/>
                  <a:pt x="0" y="312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248" y="312"/>
                  <a:pt x="312" y="247"/>
                  <a:pt x="312" y="164"/>
                </a:cubicBezTo>
                <a:cubicBezTo>
                  <a:pt x="312" y="0"/>
                  <a:pt x="312" y="0"/>
                  <a:pt x="31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7" name="Freeform 11"/>
          <p:cNvSpPr>
            <a:spLocks/>
          </p:cNvSpPr>
          <p:nvPr/>
        </p:nvSpPr>
        <p:spPr bwMode="auto">
          <a:xfrm>
            <a:off x="3765550" y="3546908"/>
            <a:ext cx="825500" cy="815975"/>
          </a:xfrm>
          <a:custGeom>
            <a:avLst/>
            <a:gdLst>
              <a:gd name="T0" fmla="*/ 316 w 316"/>
              <a:gd name="T1" fmla="*/ 0 h 312"/>
              <a:gd name="T2" fmla="*/ 150 w 316"/>
              <a:gd name="T3" fmla="*/ 0 h 312"/>
              <a:gd name="T4" fmla="*/ 0 w 316"/>
              <a:gd name="T5" fmla="*/ 150 h 312"/>
              <a:gd name="T6" fmla="*/ 0 w 316"/>
              <a:gd name="T7" fmla="*/ 312 h 312"/>
              <a:gd name="T8" fmla="*/ 162 w 316"/>
              <a:gd name="T9" fmla="*/ 312 h 312"/>
              <a:gd name="T10" fmla="*/ 316 w 316"/>
              <a:gd name="T11" fmla="*/ 162 h 312"/>
              <a:gd name="T12" fmla="*/ 316 w 316"/>
              <a:gd name="T13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" h="312">
                <a:moveTo>
                  <a:pt x="316" y="0"/>
                </a:moveTo>
                <a:cubicBezTo>
                  <a:pt x="150" y="0"/>
                  <a:pt x="150" y="0"/>
                  <a:pt x="150" y="0"/>
                </a:cubicBezTo>
                <a:cubicBezTo>
                  <a:pt x="67" y="0"/>
                  <a:pt x="0" y="67"/>
                  <a:pt x="0" y="150"/>
                </a:cubicBezTo>
                <a:cubicBezTo>
                  <a:pt x="0" y="312"/>
                  <a:pt x="0" y="312"/>
                  <a:pt x="0" y="312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245" y="312"/>
                  <a:pt x="316" y="246"/>
                  <a:pt x="316" y="162"/>
                </a:cubicBezTo>
                <a:cubicBezTo>
                  <a:pt x="316" y="0"/>
                  <a:pt x="316" y="0"/>
                  <a:pt x="316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8" name="Freeform 12"/>
          <p:cNvSpPr>
            <a:spLocks/>
          </p:cNvSpPr>
          <p:nvPr/>
        </p:nvSpPr>
        <p:spPr bwMode="auto">
          <a:xfrm>
            <a:off x="4891091" y="3954893"/>
            <a:ext cx="377825" cy="65088"/>
          </a:xfrm>
          <a:custGeom>
            <a:avLst/>
            <a:gdLst>
              <a:gd name="T0" fmla="*/ 145 w 145"/>
              <a:gd name="T1" fmla="*/ 12 h 25"/>
              <a:gd name="T2" fmla="*/ 129 w 145"/>
              <a:gd name="T3" fmla="*/ 25 h 25"/>
              <a:gd name="T4" fmla="*/ 16 w 145"/>
              <a:gd name="T5" fmla="*/ 25 h 25"/>
              <a:gd name="T6" fmla="*/ 0 w 145"/>
              <a:gd name="T7" fmla="*/ 12 h 25"/>
              <a:gd name="T8" fmla="*/ 16 w 145"/>
              <a:gd name="T9" fmla="*/ 0 h 25"/>
              <a:gd name="T10" fmla="*/ 129 w 145"/>
              <a:gd name="T11" fmla="*/ 0 h 25"/>
              <a:gd name="T12" fmla="*/ 145 w 145"/>
              <a:gd name="T13" fmla="*/ 1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25">
                <a:moveTo>
                  <a:pt x="145" y="12"/>
                </a:moveTo>
                <a:cubicBezTo>
                  <a:pt x="145" y="19"/>
                  <a:pt x="138" y="25"/>
                  <a:pt x="129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7" y="25"/>
                  <a:pt x="0" y="19"/>
                  <a:pt x="0" y="12"/>
                </a:cubicBezTo>
                <a:cubicBezTo>
                  <a:pt x="0" y="6"/>
                  <a:pt x="7" y="0"/>
                  <a:pt x="16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8" y="0"/>
                  <a:pt x="145" y="6"/>
                  <a:pt x="145" y="12"/>
                </a:cubicBez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4891091" y="4027918"/>
            <a:ext cx="377825" cy="65088"/>
          </a:xfrm>
          <a:custGeom>
            <a:avLst/>
            <a:gdLst>
              <a:gd name="T0" fmla="*/ 145 w 145"/>
              <a:gd name="T1" fmla="*/ 13 h 25"/>
              <a:gd name="T2" fmla="*/ 129 w 145"/>
              <a:gd name="T3" fmla="*/ 25 h 25"/>
              <a:gd name="T4" fmla="*/ 16 w 145"/>
              <a:gd name="T5" fmla="*/ 25 h 25"/>
              <a:gd name="T6" fmla="*/ 0 w 145"/>
              <a:gd name="T7" fmla="*/ 13 h 25"/>
              <a:gd name="T8" fmla="*/ 16 w 145"/>
              <a:gd name="T9" fmla="*/ 0 h 25"/>
              <a:gd name="T10" fmla="*/ 129 w 145"/>
              <a:gd name="T11" fmla="*/ 0 h 25"/>
              <a:gd name="T12" fmla="*/ 145 w 145"/>
              <a:gd name="T13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25">
                <a:moveTo>
                  <a:pt x="145" y="13"/>
                </a:moveTo>
                <a:cubicBezTo>
                  <a:pt x="145" y="20"/>
                  <a:pt x="138" y="25"/>
                  <a:pt x="129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7" y="25"/>
                  <a:pt x="0" y="20"/>
                  <a:pt x="0" y="13"/>
                </a:cubicBezTo>
                <a:cubicBezTo>
                  <a:pt x="0" y="6"/>
                  <a:pt x="7" y="0"/>
                  <a:pt x="16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8" y="0"/>
                  <a:pt x="145" y="6"/>
                  <a:pt x="145" y="13"/>
                </a:cubicBez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40" name="Freeform 14"/>
          <p:cNvSpPr>
            <a:spLocks/>
          </p:cNvSpPr>
          <p:nvPr/>
        </p:nvSpPr>
        <p:spPr bwMode="auto">
          <a:xfrm>
            <a:off x="4891091" y="4104118"/>
            <a:ext cx="377825" cy="65088"/>
          </a:xfrm>
          <a:custGeom>
            <a:avLst/>
            <a:gdLst>
              <a:gd name="T0" fmla="*/ 145 w 145"/>
              <a:gd name="T1" fmla="*/ 12 h 25"/>
              <a:gd name="T2" fmla="*/ 129 w 145"/>
              <a:gd name="T3" fmla="*/ 25 h 25"/>
              <a:gd name="T4" fmla="*/ 16 w 145"/>
              <a:gd name="T5" fmla="*/ 25 h 25"/>
              <a:gd name="T6" fmla="*/ 0 w 145"/>
              <a:gd name="T7" fmla="*/ 12 h 25"/>
              <a:gd name="T8" fmla="*/ 16 w 145"/>
              <a:gd name="T9" fmla="*/ 0 h 25"/>
              <a:gd name="T10" fmla="*/ 129 w 145"/>
              <a:gd name="T11" fmla="*/ 0 h 25"/>
              <a:gd name="T12" fmla="*/ 145 w 145"/>
              <a:gd name="T13" fmla="*/ 1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25">
                <a:moveTo>
                  <a:pt x="145" y="12"/>
                </a:moveTo>
                <a:cubicBezTo>
                  <a:pt x="145" y="19"/>
                  <a:pt x="138" y="25"/>
                  <a:pt x="129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7" y="25"/>
                  <a:pt x="0" y="19"/>
                  <a:pt x="0" y="12"/>
                </a:cubicBezTo>
                <a:cubicBezTo>
                  <a:pt x="0" y="5"/>
                  <a:pt x="7" y="0"/>
                  <a:pt x="16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8" y="0"/>
                  <a:pt x="145" y="5"/>
                  <a:pt x="145" y="12"/>
                </a:cubicBez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41" name="Freeform 15"/>
          <p:cNvSpPr>
            <a:spLocks/>
          </p:cNvSpPr>
          <p:nvPr/>
        </p:nvSpPr>
        <p:spPr bwMode="auto">
          <a:xfrm>
            <a:off x="4972053" y="4177143"/>
            <a:ext cx="214313" cy="65088"/>
          </a:xfrm>
          <a:custGeom>
            <a:avLst/>
            <a:gdLst>
              <a:gd name="T0" fmla="*/ 82 w 82"/>
              <a:gd name="T1" fmla="*/ 0 h 25"/>
              <a:gd name="T2" fmla="*/ 41 w 82"/>
              <a:gd name="T3" fmla="*/ 25 h 25"/>
              <a:gd name="T4" fmla="*/ 0 w 82"/>
              <a:gd name="T5" fmla="*/ 0 h 25"/>
              <a:gd name="T6" fmla="*/ 82 w 82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25">
                <a:moveTo>
                  <a:pt x="82" y="0"/>
                </a:moveTo>
                <a:cubicBezTo>
                  <a:pt x="82" y="14"/>
                  <a:pt x="64" y="25"/>
                  <a:pt x="41" y="25"/>
                </a:cubicBezTo>
                <a:cubicBezTo>
                  <a:pt x="18" y="25"/>
                  <a:pt x="0" y="14"/>
                  <a:pt x="0" y="0"/>
                </a:cubicBezTo>
                <a:lnTo>
                  <a:pt x="82" y="0"/>
                </a:ln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42" name="Freeform 16"/>
          <p:cNvSpPr>
            <a:spLocks noEditPoints="1"/>
          </p:cNvSpPr>
          <p:nvPr/>
        </p:nvSpPr>
        <p:spPr bwMode="auto">
          <a:xfrm>
            <a:off x="4449766" y="2418196"/>
            <a:ext cx="1260475" cy="1516063"/>
          </a:xfrm>
          <a:custGeom>
            <a:avLst/>
            <a:gdLst>
              <a:gd name="T0" fmla="*/ 241 w 483"/>
              <a:gd name="T1" fmla="*/ 0 h 580"/>
              <a:gd name="T2" fmla="*/ 0 w 483"/>
              <a:gd name="T3" fmla="*/ 241 h 580"/>
              <a:gd name="T4" fmla="*/ 62 w 483"/>
              <a:gd name="T5" fmla="*/ 402 h 580"/>
              <a:gd name="T6" fmla="*/ 62 w 483"/>
              <a:gd name="T7" fmla="*/ 402 h 580"/>
              <a:gd name="T8" fmla="*/ 63 w 483"/>
              <a:gd name="T9" fmla="*/ 403 h 580"/>
              <a:gd name="T10" fmla="*/ 73 w 483"/>
              <a:gd name="T11" fmla="*/ 414 h 580"/>
              <a:gd name="T12" fmla="*/ 129 w 483"/>
              <a:gd name="T13" fmla="*/ 483 h 580"/>
              <a:gd name="T14" fmla="*/ 199 w 483"/>
              <a:gd name="T15" fmla="*/ 580 h 580"/>
              <a:gd name="T16" fmla="*/ 235 w 483"/>
              <a:gd name="T17" fmla="*/ 580 h 580"/>
              <a:gd name="T18" fmla="*/ 247 w 483"/>
              <a:gd name="T19" fmla="*/ 580 h 580"/>
              <a:gd name="T20" fmla="*/ 284 w 483"/>
              <a:gd name="T21" fmla="*/ 580 h 580"/>
              <a:gd name="T22" fmla="*/ 353 w 483"/>
              <a:gd name="T23" fmla="*/ 483 h 580"/>
              <a:gd name="T24" fmla="*/ 407 w 483"/>
              <a:gd name="T25" fmla="*/ 416 h 580"/>
              <a:gd name="T26" fmla="*/ 483 w 483"/>
              <a:gd name="T27" fmla="*/ 241 h 580"/>
              <a:gd name="T28" fmla="*/ 241 w 483"/>
              <a:gd name="T29" fmla="*/ 0 h 580"/>
              <a:gd name="T30" fmla="*/ 331 w 483"/>
              <a:gd name="T31" fmla="*/ 349 h 580"/>
              <a:gd name="T32" fmla="*/ 302 w 483"/>
              <a:gd name="T33" fmla="*/ 388 h 580"/>
              <a:gd name="T34" fmla="*/ 264 w 483"/>
              <a:gd name="T35" fmla="*/ 443 h 580"/>
              <a:gd name="T36" fmla="*/ 245 w 483"/>
              <a:gd name="T37" fmla="*/ 443 h 580"/>
              <a:gd name="T38" fmla="*/ 238 w 483"/>
              <a:gd name="T39" fmla="*/ 443 h 580"/>
              <a:gd name="T40" fmla="*/ 218 w 483"/>
              <a:gd name="T41" fmla="*/ 443 h 580"/>
              <a:gd name="T42" fmla="*/ 181 w 483"/>
              <a:gd name="T43" fmla="*/ 388 h 580"/>
              <a:gd name="T44" fmla="*/ 150 w 483"/>
              <a:gd name="T45" fmla="*/ 348 h 580"/>
              <a:gd name="T46" fmla="*/ 145 w 483"/>
              <a:gd name="T47" fmla="*/ 341 h 580"/>
              <a:gd name="T48" fmla="*/ 144 w 483"/>
              <a:gd name="T49" fmla="*/ 341 h 580"/>
              <a:gd name="T50" fmla="*/ 144 w 483"/>
              <a:gd name="T51" fmla="*/ 341 h 580"/>
              <a:gd name="T52" fmla="*/ 111 w 483"/>
              <a:gd name="T53" fmla="*/ 248 h 580"/>
              <a:gd name="T54" fmla="*/ 241 w 483"/>
              <a:gd name="T55" fmla="*/ 109 h 580"/>
              <a:gd name="T56" fmla="*/ 372 w 483"/>
              <a:gd name="T57" fmla="*/ 248 h 580"/>
              <a:gd name="T58" fmla="*/ 331 w 483"/>
              <a:gd name="T59" fmla="*/ 349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83" h="580">
                <a:moveTo>
                  <a:pt x="241" y="0"/>
                </a:moveTo>
                <a:cubicBezTo>
                  <a:pt x="108" y="0"/>
                  <a:pt x="0" y="108"/>
                  <a:pt x="0" y="241"/>
                </a:cubicBezTo>
                <a:cubicBezTo>
                  <a:pt x="0" y="303"/>
                  <a:pt x="23" y="359"/>
                  <a:pt x="62" y="402"/>
                </a:cubicBezTo>
                <a:cubicBezTo>
                  <a:pt x="62" y="402"/>
                  <a:pt x="62" y="402"/>
                  <a:pt x="62" y="402"/>
                </a:cubicBezTo>
                <a:cubicBezTo>
                  <a:pt x="62" y="402"/>
                  <a:pt x="62" y="402"/>
                  <a:pt x="63" y="403"/>
                </a:cubicBezTo>
                <a:cubicBezTo>
                  <a:pt x="66" y="407"/>
                  <a:pt x="70" y="410"/>
                  <a:pt x="73" y="414"/>
                </a:cubicBezTo>
                <a:cubicBezTo>
                  <a:pt x="88" y="429"/>
                  <a:pt x="112" y="457"/>
                  <a:pt x="129" y="483"/>
                </a:cubicBezTo>
                <a:cubicBezTo>
                  <a:pt x="154" y="523"/>
                  <a:pt x="141" y="580"/>
                  <a:pt x="199" y="580"/>
                </a:cubicBezTo>
                <a:cubicBezTo>
                  <a:pt x="235" y="580"/>
                  <a:pt x="235" y="580"/>
                  <a:pt x="235" y="580"/>
                </a:cubicBezTo>
                <a:cubicBezTo>
                  <a:pt x="247" y="580"/>
                  <a:pt x="247" y="580"/>
                  <a:pt x="247" y="580"/>
                </a:cubicBezTo>
                <a:cubicBezTo>
                  <a:pt x="284" y="580"/>
                  <a:pt x="284" y="580"/>
                  <a:pt x="284" y="580"/>
                </a:cubicBezTo>
                <a:cubicBezTo>
                  <a:pt x="341" y="580"/>
                  <a:pt x="329" y="523"/>
                  <a:pt x="353" y="483"/>
                </a:cubicBezTo>
                <a:cubicBezTo>
                  <a:pt x="369" y="458"/>
                  <a:pt x="393" y="431"/>
                  <a:pt x="407" y="416"/>
                </a:cubicBezTo>
                <a:cubicBezTo>
                  <a:pt x="454" y="372"/>
                  <a:pt x="483" y="310"/>
                  <a:pt x="483" y="241"/>
                </a:cubicBezTo>
                <a:cubicBezTo>
                  <a:pt x="483" y="108"/>
                  <a:pt x="375" y="0"/>
                  <a:pt x="241" y="0"/>
                </a:cubicBezTo>
                <a:close/>
                <a:moveTo>
                  <a:pt x="331" y="349"/>
                </a:moveTo>
                <a:cubicBezTo>
                  <a:pt x="323" y="358"/>
                  <a:pt x="311" y="373"/>
                  <a:pt x="302" y="388"/>
                </a:cubicBezTo>
                <a:cubicBezTo>
                  <a:pt x="289" y="411"/>
                  <a:pt x="295" y="443"/>
                  <a:pt x="264" y="443"/>
                </a:cubicBezTo>
                <a:cubicBezTo>
                  <a:pt x="245" y="443"/>
                  <a:pt x="245" y="443"/>
                  <a:pt x="245" y="443"/>
                </a:cubicBezTo>
                <a:cubicBezTo>
                  <a:pt x="238" y="443"/>
                  <a:pt x="238" y="443"/>
                  <a:pt x="238" y="443"/>
                </a:cubicBezTo>
                <a:cubicBezTo>
                  <a:pt x="218" y="443"/>
                  <a:pt x="218" y="443"/>
                  <a:pt x="218" y="443"/>
                </a:cubicBezTo>
                <a:cubicBezTo>
                  <a:pt x="187" y="443"/>
                  <a:pt x="194" y="411"/>
                  <a:pt x="181" y="388"/>
                </a:cubicBezTo>
                <a:cubicBezTo>
                  <a:pt x="172" y="372"/>
                  <a:pt x="158" y="356"/>
                  <a:pt x="150" y="348"/>
                </a:cubicBezTo>
                <a:cubicBezTo>
                  <a:pt x="148" y="345"/>
                  <a:pt x="146" y="343"/>
                  <a:pt x="145" y="341"/>
                </a:cubicBezTo>
                <a:cubicBezTo>
                  <a:pt x="144" y="341"/>
                  <a:pt x="144" y="341"/>
                  <a:pt x="144" y="341"/>
                </a:cubicBezTo>
                <a:cubicBezTo>
                  <a:pt x="144" y="341"/>
                  <a:pt x="144" y="341"/>
                  <a:pt x="144" y="341"/>
                </a:cubicBezTo>
                <a:cubicBezTo>
                  <a:pt x="123" y="316"/>
                  <a:pt x="111" y="284"/>
                  <a:pt x="111" y="248"/>
                </a:cubicBezTo>
                <a:cubicBezTo>
                  <a:pt x="111" y="171"/>
                  <a:pt x="169" y="109"/>
                  <a:pt x="241" y="109"/>
                </a:cubicBezTo>
                <a:cubicBezTo>
                  <a:pt x="314" y="109"/>
                  <a:pt x="372" y="171"/>
                  <a:pt x="372" y="248"/>
                </a:cubicBezTo>
                <a:cubicBezTo>
                  <a:pt x="372" y="288"/>
                  <a:pt x="356" y="323"/>
                  <a:pt x="331" y="349"/>
                </a:cubicBez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43" name="Rectangle 42"/>
          <p:cNvSpPr/>
          <p:nvPr/>
        </p:nvSpPr>
        <p:spPr>
          <a:xfrm>
            <a:off x="6386516" y="1834653"/>
            <a:ext cx="2002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Offen</a:t>
            </a:r>
          </a:p>
          <a:p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Vermeidung individueller Knowledge Assets.</a:t>
            </a:r>
            <a:endParaRPr lang="de-DE" sz="1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40554" y="2816806"/>
            <a:ext cx="2002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Nachhaltig</a:t>
            </a:r>
            <a:br>
              <a:rPr lang="de-DE" sz="8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Langfristiger Erhalt anstatt der Versickerung von Wissen.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66276" y="3789151"/>
            <a:ext cx="2002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Skalierbar</a:t>
            </a:r>
            <a:b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Große Reichweite, auch über die Unternehmensgrenzen hinweg.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740377" y="1834653"/>
            <a:ext cx="2002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6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Kollektiv</a:t>
            </a:r>
            <a:br>
              <a:rPr lang="de-DE" sz="16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Jeder Nutzer kann Inhalte erstellen und beisteuern – Wissen ist überall!</a:t>
            </a:r>
            <a:endParaRPr lang="de-DE" sz="800" b="1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13649" y="2820069"/>
            <a:ext cx="2002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6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Kontinuierlich</a:t>
            </a:r>
            <a:br>
              <a:rPr lang="de-DE" sz="16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Permanentes statt diskretes Lernen wird gefördert.</a:t>
            </a:r>
            <a:endParaRPr lang="de-DE" sz="1600" b="1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20137" y="3789151"/>
            <a:ext cx="2002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6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Effizient</a:t>
            </a:r>
          </a:p>
          <a:p>
            <a:pPr algn="r"/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Die Arbeit erfolgt online anstatt in einem Seminarraum.</a:t>
            </a:r>
          </a:p>
        </p:txBody>
      </p:sp>
      <p:sp>
        <p:nvSpPr>
          <p:cNvPr id="50" name="Freeform 13"/>
          <p:cNvSpPr>
            <a:spLocks noEditPoints="1"/>
          </p:cNvSpPr>
          <p:nvPr/>
        </p:nvSpPr>
        <p:spPr bwMode="auto">
          <a:xfrm>
            <a:off x="3602805" y="2879795"/>
            <a:ext cx="381846" cy="381846"/>
          </a:xfrm>
          <a:custGeom>
            <a:avLst/>
            <a:gdLst>
              <a:gd name="T0" fmla="*/ 1158 w 1640"/>
              <a:gd name="T1" fmla="*/ 965 h 1642"/>
              <a:gd name="T2" fmla="*/ 705 w 1640"/>
              <a:gd name="T3" fmla="*/ 965 h 1642"/>
              <a:gd name="T4" fmla="*/ 705 w 1640"/>
              <a:gd name="T5" fmla="*/ 467 h 1642"/>
              <a:gd name="T6" fmla="*/ 849 w 1640"/>
              <a:gd name="T7" fmla="*/ 467 h 1642"/>
              <a:gd name="T8" fmla="*/ 849 w 1640"/>
              <a:gd name="T9" fmla="*/ 821 h 1642"/>
              <a:gd name="T10" fmla="*/ 1158 w 1640"/>
              <a:gd name="T11" fmla="*/ 821 h 1642"/>
              <a:gd name="T12" fmla="*/ 1158 w 1640"/>
              <a:gd name="T13" fmla="*/ 965 h 1642"/>
              <a:gd name="T14" fmla="*/ 1354 w 1640"/>
              <a:gd name="T15" fmla="*/ 1311 h 1642"/>
              <a:gd name="T16" fmla="*/ 1543 w 1640"/>
              <a:gd name="T17" fmla="*/ 824 h 1642"/>
              <a:gd name="T18" fmla="*/ 820 w 1640"/>
              <a:gd name="T19" fmla="*/ 101 h 1642"/>
              <a:gd name="T20" fmla="*/ 97 w 1640"/>
              <a:gd name="T21" fmla="*/ 824 h 1642"/>
              <a:gd name="T22" fmla="*/ 286 w 1640"/>
              <a:gd name="T23" fmla="*/ 1311 h 1642"/>
              <a:gd name="T24" fmla="*/ 171 w 1640"/>
              <a:gd name="T25" fmla="*/ 1599 h 1642"/>
              <a:gd name="T26" fmla="*/ 179 w 1640"/>
              <a:gd name="T27" fmla="*/ 1633 h 1642"/>
              <a:gd name="T28" fmla="*/ 215 w 1640"/>
              <a:gd name="T29" fmla="*/ 1635 h 1642"/>
              <a:gd name="T30" fmla="*/ 476 w 1640"/>
              <a:gd name="T31" fmla="*/ 1460 h 1642"/>
              <a:gd name="T32" fmla="*/ 820 w 1640"/>
              <a:gd name="T33" fmla="*/ 1547 h 1642"/>
              <a:gd name="T34" fmla="*/ 1164 w 1640"/>
              <a:gd name="T35" fmla="*/ 1460 h 1642"/>
              <a:gd name="T36" fmla="*/ 1425 w 1640"/>
              <a:gd name="T37" fmla="*/ 1635 h 1642"/>
              <a:gd name="T38" fmla="*/ 1461 w 1640"/>
              <a:gd name="T39" fmla="*/ 1634 h 1642"/>
              <a:gd name="T40" fmla="*/ 1469 w 1640"/>
              <a:gd name="T41" fmla="*/ 1599 h 1642"/>
              <a:gd name="T42" fmla="*/ 1354 w 1640"/>
              <a:gd name="T43" fmla="*/ 1311 h 1642"/>
              <a:gd name="T44" fmla="*/ 820 w 1640"/>
              <a:gd name="T45" fmla="*/ 1367 h 1642"/>
              <a:gd name="T46" fmla="*/ 277 w 1640"/>
              <a:gd name="T47" fmla="*/ 824 h 1642"/>
              <a:gd name="T48" fmla="*/ 820 w 1640"/>
              <a:gd name="T49" fmla="*/ 281 h 1642"/>
              <a:gd name="T50" fmla="*/ 1363 w 1640"/>
              <a:gd name="T51" fmla="*/ 824 h 1642"/>
              <a:gd name="T52" fmla="*/ 820 w 1640"/>
              <a:gd name="T53" fmla="*/ 1367 h 1642"/>
              <a:gd name="T54" fmla="*/ 496 w 1640"/>
              <a:gd name="T55" fmla="*/ 46 h 1642"/>
              <a:gd name="T56" fmla="*/ 328 w 1640"/>
              <a:gd name="T57" fmla="*/ 0 h 1642"/>
              <a:gd name="T58" fmla="*/ 0 w 1640"/>
              <a:gd name="T59" fmla="*/ 328 h 1642"/>
              <a:gd name="T60" fmla="*/ 45 w 1640"/>
              <a:gd name="T61" fmla="*/ 493 h 1642"/>
              <a:gd name="T62" fmla="*/ 496 w 1640"/>
              <a:gd name="T63" fmla="*/ 46 h 1642"/>
              <a:gd name="T64" fmla="*/ 1595 w 1640"/>
              <a:gd name="T65" fmla="*/ 493 h 1642"/>
              <a:gd name="T66" fmla="*/ 1640 w 1640"/>
              <a:gd name="T67" fmla="*/ 328 h 1642"/>
              <a:gd name="T68" fmla="*/ 1312 w 1640"/>
              <a:gd name="T69" fmla="*/ 0 h 1642"/>
              <a:gd name="T70" fmla="*/ 1145 w 1640"/>
              <a:gd name="T71" fmla="*/ 46 h 1642"/>
              <a:gd name="T72" fmla="*/ 1595 w 1640"/>
              <a:gd name="T73" fmla="*/ 493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40" h="1642">
                <a:moveTo>
                  <a:pt x="1158" y="965"/>
                </a:moveTo>
                <a:cubicBezTo>
                  <a:pt x="705" y="965"/>
                  <a:pt x="705" y="965"/>
                  <a:pt x="705" y="965"/>
                </a:cubicBezTo>
                <a:cubicBezTo>
                  <a:pt x="705" y="467"/>
                  <a:pt x="705" y="467"/>
                  <a:pt x="705" y="467"/>
                </a:cubicBezTo>
                <a:cubicBezTo>
                  <a:pt x="849" y="467"/>
                  <a:pt x="849" y="467"/>
                  <a:pt x="849" y="467"/>
                </a:cubicBezTo>
                <a:cubicBezTo>
                  <a:pt x="849" y="821"/>
                  <a:pt x="849" y="821"/>
                  <a:pt x="849" y="821"/>
                </a:cubicBezTo>
                <a:cubicBezTo>
                  <a:pt x="1158" y="821"/>
                  <a:pt x="1158" y="821"/>
                  <a:pt x="1158" y="821"/>
                </a:cubicBezTo>
                <a:cubicBezTo>
                  <a:pt x="1158" y="965"/>
                  <a:pt x="1158" y="965"/>
                  <a:pt x="1158" y="965"/>
                </a:cubicBezTo>
                <a:close/>
                <a:moveTo>
                  <a:pt x="1354" y="1311"/>
                </a:moveTo>
                <a:cubicBezTo>
                  <a:pt x="1471" y="1183"/>
                  <a:pt x="1543" y="1012"/>
                  <a:pt x="1543" y="824"/>
                </a:cubicBezTo>
                <a:cubicBezTo>
                  <a:pt x="1543" y="424"/>
                  <a:pt x="1219" y="101"/>
                  <a:pt x="820" y="101"/>
                </a:cubicBezTo>
                <a:cubicBezTo>
                  <a:pt x="421" y="101"/>
                  <a:pt x="97" y="424"/>
                  <a:pt x="97" y="824"/>
                </a:cubicBezTo>
                <a:cubicBezTo>
                  <a:pt x="97" y="1012"/>
                  <a:pt x="169" y="1183"/>
                  <a:pt x="286" y="1311"/>
                </a:cubicBezTo>
                <a:cubicBezTo>
                  <a:pt x="250" y="1401"/>
                  <a:pt x="203" y="1520"/>
                  <a:pt x="171" y="1599"/>
                </a:cubicBezTo>
                <a:cubicBezTo>
                  <a:pt x="166" y="1611"/>
                  <a:pt x="169" y="1625"/>
                  <a:pt x="179" y="1633"/>
                </a:cubicBezTo>
                <a:cubicBezTo>
                  <a:pt x="190" y="1642"/>
                  <a:pt x="204" y="1642"/>
                  <a:pt x="215" y="1635"/>
                </a:cubicBezTo>
                <a:cubicBezTo>
                  <a:pt x="288" y="1586"/>
                  <a:pt x="398" y="1513"/>
                  <a:pt x="476" y="1460"/>
                </a:cubicBezTo>
                <a:cubicBezTo>
                  <a:pt x="579" y="1515"/>
                  <a:pt x="696" y="1547"/>
                  <a:pt x="820" y="1547"/>
                </a:cubicBezTo>
                <a:cubicBezTo>
                  <a:pt x="944" y="1547"/>
                  <a:pt x="1061" y="1515"/>
                  <a:pt x="1164" y="1460"/>
                </a:cubicBezTo>
                <a:cubicBezTo>
                  <a:pt x="1425" y="1635"/>
                  <a:pt x="1425" y="1635"/>
                  <a:pt x="1425" y="1635"/>
                </a:cubicBezTo>
                <a:cubicBezTo>
                  <a:pt x="1436" y="1642"/>
                  <a:pt x="1450" y="1642"/>
                  <a:pt x="1461" y="1634"/>
                </a:cubicBezTo>
                <a:cubicBezTo>
                  <a:pt x="1471" y="1625"/>
                  <a:pt x="1474" y="1612"/>
                  <a:pt x="1469" y="1599"/>
                </a:cubicBezTo>
                <a:lnTo>
                  <a:pt x="1354" y="1311"/>
                </a:lnTo>
                <a:close/>
                <a:moveTo>
                  <a:pt x="820" y="1367"/>
                </a:moveTo>
                <a:cubicBezTo>
                  <a:pt x="520" y="1367"/>
                  <a:pt x="277" y="1124"/>
                  <a:pt x="277" y="824"/>
                </a:cubicBezTo>
                <a:cubicBezTo>
                  <a:pt x="277" y="524"/>
                  <a:pt x="520" y="281"/>
                  <a:pt x="820" y="281"/>
                </a:cubicBezTo>
                <a:cubicBezTo>
                  <a:pt x="1120" y="281"/>
                  <a:pt x="1363" y="524"/>
                  <a:pt x="1363" y="824"/>
                </a:cubicBezTo>
                <a:cubicBezTo>
                  <a:pt x="1363" y="1124"/>
                  <a:pt x="1120" y="1367"/>
                  <a:pt x="820" y="1367"/>
                </a:cubicBezTo>
                <a:close/>
                <a:moveTo>
                  <a:pt x="496" y="46"/>
                </a:moveTo>
                <a:cubicBezTo>
                  <a:pt x="446" y="17"/>
                  <a:pt x="389" y="0"/>
                  <a:pt x="328" y="0"/>
                </a:cubicBezTo>
                <a:cubicBezTo>
                  <a:pt x="147" y="0"/>
                  <a:pt x="0" y="147"/>
                  <a:pt x="0" y="328"/>
                </a:cubicBezTo>
                <a:cubicBezTo>
                  <a:pt x="0" y="388"/>
                  <a:pt x="16" y="444"/>
                  <a:pt x="45" y="493"/>
                </a:cubicBezTo>
                <a:cubicBezTo>
                  <a:pt x="131" y="292"/>
                  <a:pt x="293" y="130"/>
                  <a:pt x="496" y="46"/>
                </a:cubicBezTo>
                <a:close/>
                <a:moveTo>
                  <a:pt x="1595" y="493"/>
                </a:moveTo>
                <a:cubicBezTo>
                  <a:pt x="1624" y="444"/>
                  <a:pt x="1640" y="388"/>
                  <a:pt x="1640" y="328"/>
                </a:cubicBezTo>
                <a:cubicBezTo>
                  <a:pt x="1640" y="147"/>
                  <a:pt x="1493" y="0"/>
                  <a:pt x="1312" y="0"/>
                </a:cubicBezTo>
                <a:cubicBezTo>
                  <a:pt x="1251" y="0"/>
                  <a:pt x="1194" y="17"/>
                  <a:pt x="1145" y="46"/>
                </a:cubicBezTo>
                <a:cubicBezTo>
                  <a:pt x="1347" y="130"/>
                  <a:pt x="1509" y="292"/>
                  <a:pt x="1595" y="49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bg-BG" sz="2000"/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5802350" y="3782067"/>
            <a:ext cx="362725" cy="362725"/>
          </a:xfrm>
          <a:custGeom>
            <a:avLst/>
            <a:gdLst>
              <a:gd name="T0" fmla="*/ 782 w 1648"/>
              <a:gd name="T1" fmla="*/ 1207 h 1648"/>
              <a:gd name="T2" fmla="*/ 642 w 1648"/>
              <a:gd name="T3" fmla="*/ 1207 h 1648"/>
              <a:gd name="T4" fmla="*/ 712 w 1648"/>
              <a:gd name="T5" fmla="*/ 937 h 1648"/>
              <a:gd name="T6" fmla="*/ 472 w 1648"/>
              <a:gd name="T7" fmla="*/ 937 h 1648"/>
              <a:gd name="T8" fmla="*/ 402 w 1648"/>
              <a:gd name="T9" fmla="*/ 1207 h 1648"/>
              <a:gd name="T10" fmla="*/ 542 w 1648"/>
              <a:gd name="T11" fmla="*/ 1207 h 1648"/>
              <a:gd name="T12" fmla="*/ 472 w 1648"/>
              <a:gd name="T13" fmla="*/ 937 h 1648"/>
              <a:gd name="T14" fmla="*/ 1192 w 1648"/>
              <a:gd name="T15" fmla="*/ 374 h 1648"/>
              <a:gd name="T16" fmla="*/ 1122 w 1648"/>
              <a:gd name="T17" fmla="*/ 644 h 1648"/>
              <a:gd name="T18" fmla="*/ 1262 w 1648"/>
              <a:gd name="T19" fmla="*/ 644 h 1648"/>
              <a:gd name="T20" fmla="*/ 952 w 1648"/>
              <a:gd name="T21" fmla="*/ 374 h 1648"/>
              <a:gd name="T22" fmla="*/ 882 w 1648"/>
              <a:gd name="T23" fmla="*/ 644 h 1648"/>
              <a:gd name="T24" fmla="*/ 1022 w 1648"/>
              <a:gd name="T25" fmla="*/ 644 h 1648"/>
              <a:gd name="T26" fmla="*/ 952 w 1648"/>
              <a:gd name="T27" fmla="*/ 374 h 1648"/>
              <a:gd name="T28" fmla="*/ 952 w 1648"/>
              <a:gd name="T29" fmla="*/ 937 h 1648"/>
              <a:gd name="T30" fmla="*/ 882 w 1648"/>
              <a:gd name="T31" fmla="*/ 1207 h 1648"/>
              <a:gd name="T32" fmla="*/ 1022 w 1648"/>
              <a:gd name="T33" fmla="*/ 1207 h 1648"/>
              <a:gd name="T34" fmla="*/ 1648 w 1648"/>
              <a:gd name="T35" fmla="*/ 300 h 1648"/>
              <a:gd name="T36" fmla="*/ 1348 w 1648"/>
              <a:gd name="T37" fmla="*/ 1648 h 1648"/>
              <a:gd name="T38" fmla="*/ 0 w 1648"/>
              <a:gd name="T39" fmla="*/ 1348 h 1648"/>
              <a:gd name="T40" fmla="*/ 300 w 1648"/>
              <a:gd name="T41" fmla="*/ 0 h 1648"/>
              <a:gd name="T42" fmla="*/ 1648 w 1648"/>
              <a:gd name="T43" fmla="*/ 300 h 1648"/>
              <a:gd name="T44" fmla="*/ 1328 w 1648"/>
              <a:gd name="T45" fmla="*/ 160 h 1648"/>
              <a:gd name="T46" fmla="*/ 160 w 1648"/>
              <a:gd name="T47" fmla="*/ 320 h 1648"/>
              <a:gd name="T48" fmla="*/ 782 w 1648"/>
              <a:gd name="T49" fmla="*/ 484 h 1648"/>
              <a:gd name="T50" fmla="*/ 160 w 1648"/>
              <a:gd name="T51" fmla="*/ 604 h 1648"/>
              <a:gd name="T52" fmla="*/ 298 w 1648"/>
              <a:gd name="T53" fmla="*/ 1047 h 1648"/>
              <a:gd name="T54" fmla="*/ 160 w 1648"/>
              <a:gd name="T55" fmla="*/ 1167 h 1648"/>
              <a:gd name="T56" fmla="*/ 320 w 1648"/>
              <a:gd name="T57" fmla="*/ 1488 h 1648"/>
              <a:gd name="T58" fmla="*/ 1488 w 1648"/>
              <a:gd name="T59" fmla="*/ 1328 h 1648"/>
              <a:gd name="T60" fmla="*/ 1126 w 1648"/>
              <a:gd name="T61" fmla="*/ 1167 h 1648"/>
              <a:gd name="T62" fmla="*/ 1488 w 1648"/>
              <a:gd name="T63" fmla="*/ 1047 h 1648"/>
              <a:gd name="T64" fmla="*/ 1362 w 1648"/>
              <a:gd name="T65" fmla="*/ 604 h 1648"/>
              <a:gd name="T66" fmla="*/ 1488 w 1648"/>
              <a:gd name="T67" fmla="*/ 48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48" h="1648">
                <a:moveTo>
                  <a:pt x="782" y="1007"/>
                </a:moveTo>
                <a:cubicBezTo>
                  <a:pt x="782" y="1207"/>
                  <a:pt x="782" y="1207"/>
                  <a:pt x="782" y="1207"/>
                </a:cubicBezTo>
                <a:cubicBezTo>
                  <a:pt x="782" y="1245"/>
                  <a:pt x="751" y="1277"/>
                  <a:pt x="712" y="1277"/>
                </a:cubicBezTo>
                <a:cubicBezTo>
                  <a:pt x="673" y="1277"/>
                  <a:pt x="642" y="1245"/>
                  <a:pt x="642" y="1207"/>
                </a:cubicBezTo>
                <a:cubicBezTo>
                  <a:pt x="642" y="1007"/>
                  <a:pt x="642" y="1007"/>
                  <a:pt x="642" y="1007"/>
                </a:cubicBezTo>
                <a:cubicBezTo>
                  <a:pt x="642" y="968"/>
                  <a:pt x="673" y="937"/>
                  <a:pt x="712" y="937"/>
                </a:cubicBezTo>
                <a:cubicBezTo>
                  <a:pt x="751" y="937"/>
                  <a:pt x="782" y="968"/>
                  <a:pt x="782" y="1007"/>
                </a:cubicBezTo>
                <a:close/>
                <a:moveTo>
                  <a:pt x="472" y="937"/>
                </a:moveTo>
                <a:cubicBezTo>
                  <a:pt x="433" y="937"/>
                  <a:pt x="402" y="968"/>
                  <a:pt x="402" y="1007"/>
                </a:cubicBezTo>
                <a:cubicBezTo>
                  <a:pt x="402" y="1207"/>
                  <a:pt x="402" y="1207"/>
                  <a:pt x="402" y="1207"/>
                </a:cubicBezTo>
                <a:cubicBezTo>
                  <a:pt x="402" y="1245"/>
                  <a:pt x="433" y="1277"/>
                  <a:pt x="472" y="1277"/>
                </a:cubicBezTo>
                <a:cubicBezTo>
                  <a:pt x="511" y="1277"/>
                  <a:pt x="542" y="1245"/>
                  <a:pt x="542" y="1207"/>
                </a:cubicBezTo>
                <a:cubicBezTo>
                  <a:pt x="542" y="1007"/>
                  <a:pt x="542" y="1007"/>
                  <a:pt x="542" y="1007"/>
                </a:cubicBezTo>
                <a:cubicBezTo>
                  <a:pt x="542" y="968"/>
                  <a:pt x="511" y="937"/>
                  <a:pt x="472" y="937"/>
                </a:cubicBezTo>
                <a:close/>
                <a:moveTo>
                  <a:pt x="1262" y="444"/>
                </a:moveTo>
                <a:cubicBezTo>
                  <a:pt x="1262" y="405"/>
                  <a:pt x="1231" y="374"/>
                  <a:pt x="1192" y="374"/>
                </a:cubicBezTo>
                <a:cubicBezTo>
                  <a:pt x="1153" y="374"/>
                  <a:pt x="1122" y="405"/>
                  <a:pt x="1122" y="444"/>
                </a:cubicBezTo>
                <a:cubicBezTo>
                  <a:pt x="1122" y="644"/>
                  <a:pt x="1122" y="644"/>
                  <a:pt x="1122" y="644"/>
                </a:cubicBezTo>
                <a:cubicBezTo>
                  <a:pt x="1122" y="683"/>
                  <a:pt x="1153" y="714"/>
                  <a:pt x="1192" y="714"/>
                </a:cubicBezTo>
                <a:cubicBezTo>
                  <a:pt x="1231" y="714"/>
                  <a:pt x="1262" y="683"/>
                  <a:pt x="1262" y="644"/>
                </a:cubicBezTo>
                <a:lnTo>
                  <a:pt x="1262" y="444"/>
                </a:lnTo>
                <a:close/>
                <a:moveTo>
                  <a:pt x="952" y="374"/>
                </a:moveTo>
                <a:cubicBezTo>
                  <a:pt x="913" y="374"/>
                  <a:pt x="882" y="405"/>
                  <a:pt x="882" y="444"/>
                </a:cubicBezTo>
                <a:cubicBezTo>
                  <a:pt x="882" y="644"/>
                  <a:pt x="882" y="644"/>
                  <a:pt x="882" y="644"/>
                </a:cubicBezTo>
                <a:cubicBezTo>
                  <a:pt x="882" y="683"/>
                  <a:pt x="913" y="714"/>
                  <a:pt x="952" y="714"/>
                </a:cubicBezTo>
                <a:cubicBezTo>
                  <a:pt x="991" y="714"/>
                  <a:pt x="1022" y="683"/>
                  <a:pt x="1022" y="644"/>
                </a:cubicBezTo>
                <a:cubicBezTo>
                  <a:pt x="1022" y="444"/>
                  <a:pt x="1022" y="444"/>
                  <a:pt x="1022" y="444"/>
                </a:cubicBezTo>
                <a:cubicBezTo>
                  <a:pt x="1022" y="405"/>
                  <a:pt x="991" y="374"/>
                  <a:pt x="952" y="374"/>
                </a:cubicBezTo>
                <a:close/>
                <a:moveTo>
                  <a:pt x="1022" y="1007"/>
                </a:moveTo>
                <a:cubicBezTo>
                  <a:pt x="1022" y="968"/>
                  <a:pt x="991" y="937"/>
                  <a:pt x="952" y="937"/>
                </a:cubicBezTo>
                <a:cubicBezTo>
                  <a:pt x="913" y="937"/>
                  <a:pt x="882" y="968"/>
                  <a:pt x="882" y="1007"/>
                </a:cubicBezTo>
                <a:cubicBezTo>
                  <a:pt x="882" y="1207"/>
                  <a:pt x="882" y="1207"/>
                  <a:pt x="882" y="1207"/>
                </a:cubicBezTo>
                <a:cubicBezTo>
                  <a:pt x="882" y="1245"/>
                  <a:pt x="913" y="1277"/>
                  <a:pt x="952" y="1277"/>
                </a:cubicBezTo>
                <a:cubicBezTo>
                  <a:pt x="991" y="1277"/>
                  <a:pt x="1022" y="1245"/>
                  <a:pt x="1022" y="1207"/>
                </a:cubicBezTo>
                <a:lnTo>
                  <a:pt x="1022" y="1007"/>
                </a:lnTo>
                <a:close/>
                <a:moveTo>
                  <a:pt x="1648" y="300"/>
                </a:moveTo>
                <a:cubicBezTo>
                  <a:pt x="1648" y="1348"/>
                  <a:pt x="1648" y="1348"/>
                  <a:pt x="1648" y="1348"/>
                </a:cubicBezTo>
                <a:cubicBezTo>
                  <a:pt x="1648" y="1514"/>
                  <a:pt x="1514" y="1648"/>
                  <a:pt x="1348" y="1648"/>
                </a:cubicBezTo>
                <a:cubicBezTo>
                  <a:pt x="300" y="1648"/>
                  <a:pt x="300" y="1648"/>
                  <a:pt x="300" y="1648"/>
                </a:cubicBezTo>
                <a:cubicBezTo>
                  <a:pt x="134" y="1648"/>
                  <a:pt x="0" y="1514"/>
                  <a:pt x="0" y="1348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134"/>
                  <a:pt x="134" y="0"/>
                  <a:pt x="300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514" y="0"/>
                  <a:pt x="1648" y="134"/>
                  <a:pt x="1648" y="300"/>
                </a:cubicBezTo>
                <a:close/>
                <a:moveTo>
                  <a:pt x="1488" y="320"/>
                </a:moveTo>
                <a:cubicBezTo>
                  <a:pt x="1488" y="232"/>
                  <a:pt x="1416" y="160"/>
                  <a:pt x="1328" y="160"/>
                </a:cubicBezTo>
                <a:cubicBezTo>
                  <a:pt x="320" y="160"/>
                  <a:pt x="320" y="160"/>
                  <a:pt x="320" y="160"/>
                </a:cubicBezTo>
                <a:cubicBezTo>
                  <a:pt x="232" y="160"/>
                  <a:pt x="160" y="232"/>
                  <a:pt x="160" y="320"/>
                </a:cubicBezTo>
                <a:cubicBezTo>
                  <a:pt x="160" y="484"/>
                  <a:pt x="160" y="484"/>
                  <a:pt x="160" y="484"/>
                </a:cubicBezTo>
                <a:cubicBezTo>
                  <a:pt x="782" y="484"/>
                  <a:pt x="782" y="484"/>
                  <a:pt x="782" y="484"/>
                </a:cubicBezTo>
                <a:cubicBezTo>
                  <a:pt x="782" y="604"/>
                  <a:pt x="782" y="604"/>
                  <a:pt x="782" y="604"/>
                </a:cubicBezTo>
                <a:cubicBezTo>
                  <a:pt x="160" y="604"/>
                  <a:pt x="160" y="604"/>
                  <a:pt x="160" y="604"/>
                </a:cubicBezTo>
                <a:cubicBezTo>
                  <a:pt x="160" y="1047"/>
                  <a:pt x="160" y="1047"/>
                  <a:pt x="160" y="1047"/>
                </a:cubicBezTo>
                <a:cubicBezTo>
                  <a:pt x="298" y="1047"/>
                  <a:pt x="298" y="1047"/>
                  <a:pt x="298" y="1047"/>
                </a:cubicBezTo>
                <a:cubicBezTo>
                  <a:pt x="298" y="1167"/>
                  <a:pt x="298" y="1167"/>
                  <a:pt x="298" y="1167"/>
                </a:cubicBezTo>
                <a:cubicBezTo>
                  <a:pt x="160" y="1167"/>
                  <a:pt x="160" y="1167"/>
                  <a:pt x="160" y="1167"/>
                </a:cubicBezTo>
                <a:cubicBezTo>
                  <a:pt x="160" y="1328"/>
                  <a:pt x="160" y="1328"/>
                  <a:pt x="160" y="1328"/>
                </a:cubicBezTo>
                <a:cubicBezTo>
                  <a:pt x="160" y="1416"/>
                  <a:pt x="232" y="1488"/>
                  <a:pt x="320" y="1488"/>
                </a:cubicBezTo>
                <a:cubicBezTo>
                  <a:pt x="1328" y="1488"/>
                  <a:pt x="1328" y="1488"/>
                  <a:pt x="1328" y="1488"/>
                </a:cubicBezTo>
                <a:cubicBezTo>
                  <a:pt x="1416" y="1488"/>
                  <a:pt x="1488" y="1416"/>
                  <a:pt x="1488" y="1328"/>
                </a:cubicBezTo>
                <a:cubicBezTo>
                  <a:pt x="1488" y="1167"/>
                  <a:pt x="1488" y="1167"/>
                  <a:pt x="1488" y="1167"/>
                </a:cubicBezTo>
                <a:cubicBezTo>
                  <a:pt x="1126" y="1167"/>
                  <a:pt x="1126" y="1167"/>
                  <a:pt x="1126" y="1167"/>
                </a:cubicBezTo>
                <a:cubicBezTo>
                  <a:pt x="1126" y="1047"/>
                  <a:pt x="1126" y="1047"/>
                  <a:pt x="1126" y="1047"/>
                </a:cubicBezTo>
                <a:cubicBezTo>
                  <a:pt x="1488" y="1047"/>
                  <a:pt x="1488" y="1047"/>
                  <a:pt x="1488" y="1047"/>
                </a:cubicBezTo>
                <a:cubicBezTo>
                  <a:pt x="1488" y="604"/>
                  <a:pt x="1488" y="604"/>
                  <a:pt x="1488" y="604"/>
                </a:cubicBezTo>
                <a:cubicBezTo>
                  <a:pt x="1362" y="604"/>
                  <a:pt x="1362" y="604"/>
                  <a:pt x="1362" y="604"/>
                </a:cubicBezTo>
                <a:cubicBezTo>
                  <a:pt x="1362" y="484"/>
                  <a:pt x="1362" y="484"/>
                  <a:pt x="1362" y="484"/>
                </a:cubicBezTo>
                <a:cubicBezTo>
                  <a:pt x="1488" y="484"/>
                  <a:pt x="1488" y="484"/>
                  <a:pt x="1488" y="484"/>
                </a:cubicBezTo>
                <a:lnTo>
                  <a:pt x="1488" y="3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bg-BG" sz="2000"/>
          </a:p>
        </p:txBody>
      </p:sp>
      <p:sp>
        <p:nvSpPr>
          <p:cNvPr id="56" name="Freeform 13"/>
          <p:cNvSpPr>
            <a:spLocks noEditPoints="1"/>
          </p:cNvSpPr>
          <p:nvPr/>
        </p:nvSpPr>
        <p:spPr bwMode="auto">
          <a:xfrm>
            <a:off x="4929189" y="2879795"/>
            <a:ext cx="307104" cy="474396"/>
          </a:xfrm>
          <a:custGeom>
            <a:avLst/>
            <a:gdLst>
              <a:gd name="T0" fmla="*/ 3147 w 3559"/>
              <a:gd name="T1" fmla="*/ 400 h 5493"/>
              <a:gd name="T2" fmla="*/ 2237 w 3559"/>
              <a:gd name="T3" fmla="*/ 2958 h 5493"/>
              <a:gd name="T4" fmla="*/ 1851 w 3559"/>
              <a:gd name="T5" fmla="*/ 3611 h 5493"/>
              <a:gd name="T6" fmla="*/ 1708 w 3559"/>
              <a:gd name="T7" fmla="*/ 3611 h 5493"/>
              <a:gd name="T8" fmla="*/ 1322 w 3559"/>
              <a:gd name="T9" fmla="*/ 2958 h 5493"/>
              <a:gd name="T10" fmla="*/ 412 w 3559"/>
              <a:gd name="T11" fmla="*/ 400 h 5493"/>
              <a:gd name="T12" fmla="*/ 3147 w 3559"/>
              <a:gd name="T13" fmla="*/ 400 h 5493"/>
              <a:gd name="T14" fmla="*/ 3559 w 3559"/>
              <a:gd name="T15" fmla="*/ 0 h 5493"/>
              <a:gd name="T16" fmla="*/ 0 w 3559"/>
              <a:gd name="T17" fmla="*/ 0 h 5493"/>
              <a:gd name="T18" fmla="*/ 1419 w 3559"/>
              <a:gd name="T19" fmla="*/ 4011 h 5493"/>
              <a:gd name="T20" fmla="*/ 2140 w 3559"/>
              <a:gd name="T21" fmla="*/ 4011 h 5493"/>
              <a:gd name="T22" fmla="*/ 3559 w 3559"/>
              <a:gd name="T23" fmla="*/ 0 h 5493"/>
              <a:gd name="T24" fmla="*/ 2742 w 3559"/>
              <a:gd name="T25" fmla="*/ 733 h 5493"/>
              <a:gd name="T26" fmla="*/ 1797 w 3559"/>
              <a:gd name="T27" fmla="*/ 2980 h 5493"/>
              <a:gd name="T28" fmla="*/ 2308 w 3559"/>
              <a:gd name="T29" fmla="*/ 733 h 5493"/>
              <a:gd name="T30" fmla="*/ 2742 w 3559"/>
              <a:gd name="T31" fmla="*/ 733 h 5493"/>
              <a:gd name="T32" fmla="*/ 2875 w 3559"/>
              <a:gd name="T33" fmla="*/ 5138 h 5493"/>
              <a:gd name="T34" fmla="*/ 2875 w 3559"/>
              <a:gd name="T35" fmla="*/ 5493 h 5493"/>
              <a:gd name="T36" fmla="*/ 684 w 3559"/>
              <a:gd name="T37" fmla="*/ 5493 h 5493"/>
              <a:gd name="T38" fmla="*/ 684 w 3559"/>
              <a:gd name="T39" fmla="*/ 5138 h 5493"/>
              <a:gd name="T40" fmla="*/ 1426 w 3559"/>
              <a:gd name="T41" fmla="*/ 4344 h 5493"/>
              <a:gd name="T42" fmla="*/ 2133 w 3559"/>
              <a:gd name="T43" fmla="*/ 4344 h 5493"/>
              <a:gd name="T44" fmla="*/ 2875 w 3559"/>
              <a:gd name="T45" fmla="*/ 5138 h 5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9" h="5493">
                <a:moveTo>
                  <a:pt x="3147" y="400"/>
                </a:moveTo>
                <a:cubicBezTo>
                  <a:pt x="3069" y="1714"/>
                  <a:pt x="2611" y="2398"/>
                  <a:pt x="2237" y="2958"/>
                </a:cubicBezTo>
                <a:cubicBezTo>
                  <a:pt x="2084" y="3185"/>
                  <a:pt x="1946" y="3391"/>
                  <a:pt x="1851" y="3611"/>
                </a:cubicBezTo>
                <a:lnTo>
                  <a:pt x="1708" y="3611"/>
                </a:lnTo>
                <a:cubicBezTo>
                  <a:pt x="1612" y="3391"/>
                  <a:pt x="1474" y="3185"/>
                  <a:pt x="1322" y="2958"/>
                </a:cubicBezTo>
                <a:cubicBezTo>
                  <a:pt x="948" y="2398"/>
                  <a:pt x="490" y="1714"/>
                  <a:pt x="412" y="400"/>
                </a:cubicBezTo>
                <a:lnTo>
                  <a:pt x="3147" y="400"/>
                </a:lnTo>
                <a:close/>
                <a:moveTo>
                  <a:pt x="3559" y="0"/>
                </a:moveTo>
                <a:lnTo>
                  <a:pt x="0" y="0"/>
                </a:lnTo>
                <a:cubicBezTo>
                  <a:pt x="0" y="2520"/>
                  <a:pt x="1244" y="3167"/>
                  <a:pt x="1419" y="4011"/>
                </a:cubicBezTo>
                <a:lnTo>
                  <a:pt x="2140" y="4011"/>
                </a:lnTo>
                <a:cubicBezTo>
                  <a:pt x="2315" y="3167"/>
                  <a:pt x="3559" y="2520"/>
                  <a:pt x="3559" y="0"/>
                </a:cubicBezTo>
                <a:close/>
                <a:moveTo>
                  <a:pt x="2742" y="733"/>
                </a:moveTo>
                <a:cubicBezTo>
                  <a:pt x="2680" y="1609"/>
                  <a:pt x="2287" y="2413"/>
                  <a:pt x="1797" y="2980"/>
                </a:cubicBezTo>
                <a:cubicBezTo>
                  <a:pt x="2200" y="2195"/>
                  <a:pt x="2308" y="1391"/>
                  <a:pt x="2308" y="733"/>
                </a:cubicBezTo>
                <a:lnTo>
                  <a:pt x="2742" y="733"/>
                </a:lnTo>
                <a:close/>
                <a:moveTo>
                  <a:pt x="2875" y="5138"/>
                </a:moveTo>
                <a:lnTo>
                  <a:pt x="2875" y="5493"/>
                </a:lnTo>
                <a:lnTo>
                  <a:pt x="684" y="5493"/>
                </a:lnTo>
                <a:lnTo>
                  <a:pt x="684" y="5138"/>
                </a:lnTo>
                <a:cubicBezTo>
                  <a:pt x="1251" y="5138"/>
                  <a:pt x="1401" y="4662"/>
                  <a:pt x="1426" y="4344"/>
                </a:cubicBezTo>
                <a:lnTo>
                  <a:pt x="2133" y="4344"/>
                </a:lnTo>
                <a:cubicBezTo>
                  <a:pt x="2158" y="4662"/>
                  <a:pt x="2291" y="5138"/>
                  <a:pt x="2875" y="5138"/>
                </a:cubicBezTo>
                <a:close/>
              </a:path>
            </a:pathLst>
          </a:custGeom>
          <a:solidFill>
            <a:schemeClr val="tx1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bg-BG" sz="2000"/>
          </a:p>
        </p:txBody>
      </p:sp>
      <p:sp>
        <p:nvSpPr>
          <p:cNvPr id="58" name="Freeform 390"/>
          <p:cNvSpPr>
            <a:spLocks noEditPoints="1"/>
          </p:cNvSpPr>
          <p:nvPr/>
        </p:nvSpPr>
        <p:spPr bwMode="auto">
          <a:xfrm>
            <a:off x="3961784" y="1943652"/>
            <a:ext cx="433031" cy="391571"/>
          </a:xfrm>
          <a:custGeom>
            <a:avLst/>
            <a:gdLst>
              <a:gd name="T0" fmla="*/ 367 w 512"/>
              <a:gd name="T1" fmla="*/ 354 h 463"/>
              <a:gd name="T2" fmla="*/ 358 w 512"/>
              <a:gd name="T3" fmla="*/ 326 h 463"/>
              <a:gd name="T4" fmla="*/ 392 w 512"/>
              <a:gd name="T5" fmla="*/ 262 h 463"/>
              <a:gd name="T6" fmla="*/ 402 w 512"/>
              <a:gd name="T7" fmla="*/ 209 h 463"/>
              <a:gd name="T8" fmla="*/ 320 w 512"/>
              <a:gd name="T9" fmla="*/ 96 h 463"/>
              <a:gd name="T10" fmla="*/ 238 w 512"/>
              <a:gd name="T11" fmla="*/ 209 h 463"/>
              <a:gd name="T12" fmla="*/ 248 w 512"/>
              <a:gd name="T13" fmla="*/ 262 h 463"/>
              <a:gd name="T14" fmla="*/ 282 w 512"/>
              <a:gd name="T15" fmla="*/ 326 h 463"/>
              <a:gd name="T16" fmla="*/ 272 w 512"/>
              <a:gd name="T17" fmla="*/ 354 h 463"/>
              <a:gd name="T18" fmla="*/ 128 w 512"/>
              <a:gd name="T19" fmla="*/ 463 h 463"/>
              <a:gd name="T20" fmla="*/ 512 w 512"/>
              <a:gd name="T21" fmla="*/ 463 h 463"/>
              <a:gd name="T22" fmla="*/ 367 w 512"/>
              <a:gd name="T23" fmla="*/ 354 h 463"/>
              <a:gd name="T24" fmla="*/ 172 w 512"/>
              <a:gd name="T25" fmla="*/ 362 h 463"/>
              <a:gd name="T26" fmla="*/ 243 w 512"/>
              <a:gd name="T27" fmla="*/ 329 h 463"/>
              <a:gd name="T28" fmla="*/ 221 w 512"/>
              <a:gd name="T29" fmla="*/ 284 h 463"/>
              <a:gd name="T30" fmla="*/ 203 w 512"/>
              <a:gd name="T31" fmla="*/ 258 h 463"/>
              <a:gd name="T32" fmla="*/ 198 w 512"/>
              <a:gd name="T33" fmla="*/ 223 h 463"/>
              <a:gd name="T34" fmla="*/ 205 w 512"/>
              <a:gd name="T35" fmla="*/ 200 h 463"/>
              <a:gd name="T36" fmla="*/ 231 w 512"/>
              <a:gd name="T37" fmla="*/ 98 h 463"/>
              <a:gd name="T38" fmla="*/ 275 w 512"/>
              <a:gd name="T39" fmla="*/ 70 h 463"/>
              <a:gd name="T40" fmla="*/ 192 w 512"/>
              <a:gd name="T41" fmla="*/ 0 h 463"/>
              <a:gd name="T42" fmla="*/ 110 w 512"/>
              <a:gd name="T43" fmla="*/ 113 h 463"/>
              <a:gd name="T44" fmla="*/ 120 w 512"/>
              <a:gd name="T45" fmla="*/ 166 h 463"/>
              <a:gd name="T46" fmla="*/ 154 w 512"/>
              <a:gd name="T47" fmla="*/ 230 h 463"/>
              <a:gd name="T48" fmla="*/ 144 w 512"/>
              <a:gd name="T49" fmla="*/ 258 h 463"/>
              <a:gd name="T50" fmla="*/ 0 w 512"/>
              <a:gd name="T51" fmla="*/ 367 h 463"/>
              <a:gd name="T52" fmla="*/ 165 w 512"/>
              <a:gd name="T53" fmla="*/ 367 h 463"/>
              <a:gd name="T54" fmla="*/ 172 w 512"/>
              <a:gd name="T55" fmla="*/ 36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2" h="463">
                <a:moveTo>
                  <a:pt x="367" y="354"/>
                </a:moveTo>
                <a:cubicBezTo>
                  <a:pt x="358" y="352"/>
                  <a:pt x="358" y="326"/>
                  <a:pt x="358" y="326"/>
                </a:cubicBezTo>
                <a:cubicBezTo>
                  <a:pt x="358" y="326"/>
                  <a:pt x="386" y="299"/>
                  <a:pt x="392" y="262"/>
                </a:cubicBezTo>
                <a:cubicBezTo>
                  <a:pt x="408" y="262"/>
                  <a:pt x="418" y="223"/>
                  <a:pt x="402" y="209"/>
                </a:cubicBezTo>
                <a:cubicBezTo>
                  <a:pt x="402" y="195"/>
                  <a:pt x="423" y="96"/>
                  <a:pt x="320" y="96"/>
                </a:cubicBezTo>
                <a:cubicBezTo>
                  <a:pt x="217" y="96"/>
                  <a:pt x="238" y="195"/>
                  <a:pt x="238" y="209"/>
                </a:cubicBezTo>
                <a:cubicBezTo>
                  <a:pt x="222" y="223"/>
                  <a:pt x="232" y="262"/>
                  <a:pt x="248" y="262"/>
                </a:cubicBezTo>
                <a:cubicBezTo>
                  <a:pt x="254" y="299"/>
                  <a:pt x="282" y="326"/>
                  <a:pt x="282" y="326"/>
                </a:cubicBezTo>
                <a:cubicBezTo>
                  <a:pt x="282" y="326"/>
                  <a:pt x="282" y="352"/>
                  <a:pt x="272" y="354"/>
                </a:cubicBezTo>
                <a:cubicBezTo>
                  <a:pt x="242" y="359"/>
                  <a:pt x="128" y="408"/>
                  <a:pt x="128" y="463"/>
                </a:cubicBezTo>
                <a:cubicBezTo>
                  <a:pt x="512" y="463"/>
                  <a:pt x="512" y="463"/>
                  <a:pt x="512" y="463"/>
                </a:cubicBezTo>
                <a:cubicBezTo>
                  <a:pt x="512" y="408"/>
                  <a:pt x="398" y="359"/>
                  <a:pt x="367" y="354"/>
                </a:cubicBezTo>
                <a:close/>
                <a:moveTo>
                  <a:pt x="172" y="362"/>
                </a:moveTo>
                <a:cubicBezTo>
                  <a:pt x="194" y="349"/>
                  <a:pt x="221" y="336"/>
                  <a:pt x="243" y="329"/>
                </a:cubicBezTo>
                <a:cubicBezTo>
                  <a:pt x="235" y="317"/>
                  <a:pt x="226" y="302"/>
                  <a:pt x="221" y="284"/>
                </a:cubicBezTo>
                <a:cubicBezTo>
                  <a:pt x="213" y="278"/>
                  <a:pt x="207" y="269"/>
                  <a:pt x="203" y="258"/>
                </a:cubicBezTo>
                <a:cubicBezTo>
                  <a:pt x="199" y="247"/>
                  <a:pt x="197" y="234"/>
                  <a:pt x="198" y="223"/>
                </a:cubicBezTo>
                <a:cubicBezTo>
                  <a:pt x="199" y="215"/>
                  <a:pt x="202" y="207"/>
                  <a:pt x="205" y="200"/>
                </a:cubicBezTo>
                <a:cubicBezTo>
                  <a:pt x="203" y="177"/>
                  <a:pt x="201" y="131"/>
                  <a:pt x="231" y="98"/>
                </a:cubicBezTo>
                <a:cubicBezTo>
                  <a:pt x="243" y="85"/>
                  <a:pt x="258" y="76"/>
                  <a:pt x="275" y="70"/>
                </a:cubicBezTo>
                <a:cubicBezTo>
                  <a:pt x="272" y="38"/>
                  <a:pt x="256" y="0"/>
                  <a:pt x="192" y="0"/>
                </a:cubicBezTo>
                <a:cubicBezTo>
                  <a:pt x="89" y="0"/>
                  <a:pt x="110" y="99"/>
                  <a:pt x="110" y="113"/>
                </a:cubicBezTo>
                <a:cubicBezTo>
                  <a:pt x="94" y="127"/>
                  <a:pt x="104" y="166"/>
                  <a:pt x="120" y="166"/>
                </a:cubicBezTo>
                <a:cubicBezTo>
                  <a:pt x="126" y="203"/>
                  <a:pt x="154" y="230"/>
                  <a:pt x="154" y="230"/>
                </a:cubicBezTo>
                <a:cubicBezTo>
                  <a:pt x="154" y="230"/>
                  <a:pt x="154" y="256"/>
                  <a:pt x="144" y="258"/>
                </a:cubicBezTo>
                <a:cubicBezTo>
                  <a:pt x="114" y="262"/>
                  <a:pt x="0" y="312"/>
                  <a:pt x="0" y="367"/>
                </a:cubicBezTo>
                <a:cubicBezTo>
                  <a:pt x="165" y="367"/>
                  <a:pt x="165" y="367"/>
                  <a:pt x="165" y="367"/>
                </a:cubicBezTo>
                <a:cubicBezTo>
                  <a:pt x="167" y="365"/>
                  <a:pt x="170" y="364"/>
                  <a:pt x="172" y="36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457"/>
          <p:cNvSpPr>
            <a:spLocks noEditPoints="1"/>
          </p:cNvSpPr>
          <p:nvPr/>
        </p:nvSpPr>
        <p:spPr bwMode="auto">
          <a:xfrm>
            <a:off x="3979928" y="3736146"/>
            <a:ext cx="396744" cy="454569"/>
          </a:xfrm>
          <a:custGeom>
            <a:avLst/>
            <a:gdLst>
              <a:gd name="T0" fmla="*/ 192 w 448"/>
              <a:gd name="T1" fmla="*/ 397 h 512"/>
              <a:gd name="T2" fmla="*/ 89 w 448"/>
              <a:gd name="T3" fmla="*/ 279 h 512"/>
              <a:gd name="T4" fmla="*/ 119 w 448"/>
              <a:gd name="T5" fmla="*/ 249 h 512"/>
              <a:gd name="T6" fmla="*/ 192 w 448"/>
              <a:gd name="T7" fmla="*/ 307 h 512"/>
              <a:gd name="T8" fmla="*/ 329 w 448"/>
              <a:gd name="T9" fmla="*/ 185 h 512"/>
              <a:gd name="T10" fmla="*/ 359 w 448"/>
              <a:gd name="T11" fmla="*/ 215 h 512"/>
              <a:gd name="T12" fmla="*/ 192 w 448"/>
              <a:gd name="T13" fmla="*/ 397 h 512"/>
              <a:gd name="T14" fmla="*/ 384 w 448"/>
              <a:gd name="T15" fmla="*/ 64 h 512"/>
              <a:gd name="T16" fmla="*/ 384 w 448"/>
              <a:gd name="T17" fmla="*/ 64 h 512"/>
              <a:gd name="T18" fmla="*/ 384 w 448"/>
              <a:gd name="T19" fmla="*/ 448 h 512"/>
              <a:gd name="T20" fmla="*/ 384 w 448"/>
              <a:gd name="T21" fmla="*/ 448 h 512"/>
              <a:gd name="T22" fmla="*/ 64 w 448"/>
              <a:gd name="T23" fmla="*/ 448 h 512"/>
              <a:gd name="T24" fmla="*/ 64 w 448"/>
              <a:gd name="T25" fmla="*/ 448 h 512"/>
              <a:gd name="T26" fmla="*/ 64 w 448"/>
              <a:gd name="T27" fmla="*/ 64 h 512"/>
              <a:gd name="T28" fmla="*/ 64 w 448"/>
              <a:gd name="T29" fmla="*/ 64 h 512"/>
              <a:gd name="T30" fmla="*/ 0 w 448"/>
              <a:gd name="T31" fmla="*/ 64 h 512"/>
              <a:gd name="T32" fmla="*/ 0 w 448"/>
              <a:gd name="T33" fmla="*/ 448 h 512"/>
              <a:gd name="T34" fmla="*/ 64 w 448"/>
              <a:gd name="T35" fmla="*/ 512 h 512"/>
              <a:gd name="T36" fmla="*/ 384 w 448"/>
              <a:gd name="T37" fmla="*/ 512 h 512"/>
              <a:gd name="T38" fmla="*/ 448 w 448"/>
              <a:gd name="T39" fmla="*/ 448 h 512"/>
              <a:gd name="T40" fmla="*/ 448 w 448"/>
              <a:gd name="T41" fmla="*/ 64 h 512"/>
              <a:gd name="T42" fmla="*/ 384 w 448"/>
              <a:gd name="T43" fmla="*/ 64 h 512"/>
              <a:gd name="T44" fmla="*/ 288 w 448"/>
              <a:gd name="T45" fmla="*/ 64 h 512"/>
              <a:gd name="T46" fmla="*/ 288 w 448"/>
              <a:gd name="T47" fmla="*/ 32 h 512"/>
              <a:gd name="T48" fmla="*/ 256 w 448"/>
              <a:gd name="T49" fmla="*/ 0 h 512"/>
              <a:gd name="T50" fmla="*/ 192 w 448"/>
              <a:gd name="T51" fmla="*/ 0 h 512"/>
              <a:gd name="T52" fmla="*/ 160 w 448"/>
              <a:gd name="T53" fmla="*/ 32 h 512"/>
              <a:gd name="T54" fmla="*/ 160 w 448"/>
              <a:gd name="T55" fmla="*/ 64 h 512"/>
              <a:gd name="T56" fmla="*/ 96 w 448"/>
              <a:gd name="T57" fmla="*/ 64 h 512"/>
              <a:gd name="T58" fmla="*/ 96 w 448"/>
              <a:gd name="T59" fmla="*/ 128 h 512"/>
              <a:gd name="T60" fmla="*/ 352 w 448"/>
              <a:gd name="T61" fmla="*/ 128 h 512"/>
              <a:gd name="T62" fmla="*/ 352 w 448"/>
              <a:gd name="T63" fmla="*/ 64 h 512"/>
              <a:gd name="T64" fmla="*/ 288 w 448"/>
              <a:gd name="T65" fmla="*/ 64 h 512"/>
              <a:gd name="T66" fmla="*/ 256 w 448"/>
              <a:gd name="T67" fmla="*/ 64 h 512"/>
              <a:gd name="T68" fmla="*/ 192 w 448"/>
              <a:gd name="T69" fmla="*/ 64 h 512"/>
              <a:gd name="T70" fmla="*/ 192 w 448"/>
              <a:gd name="T71" fmla="*/ 32 h 512"/>
              <a:gd name="T72" fmla="*/ 256 w 448"/>
              <a:gd name="T73" fmla="*/ 32 h 512"/>
              <a:gd name="T74" fmla="*/ 256 w 448"/>
              <a:gd name="T75" fmla="*/ 6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48" h="512">
                <a:moveTo>
                  <a:pt x="192" y="397"/>
                </a:moveTo>
                <a:cubicBezTo>
                  <a:pt x="89" y="279"/>
                  <a:pt x="89" y="279"/>
                  <a:pt x="89" y="279"/>
                </a:cubicBezTo>
                <a:cubicBezTo>
                  <a:pt x="119" y="249"/>
                  <a:pt x="119" y="249"/>
                  <a:pt x="119" y="249"/>
                </a:cubicBezTo>
                <a:cubicBezTo>
                  <a:pt x="192" y="307"/>
                  <a:pt x="192" y="307"/>
                  <a:pt x="192" y="307"/>
                </a:cubicBezTo>
                <a:cubicBezTo>
                  <a:pt x="329" y="185"/>
                  <a:pt x="329" y="185"/>
                  <a:pt x="329" y="185"/>
                </a:cubicBezTo>
                <a:cubicBezTo>
                  <a:pt x="359" y="215"/>
                  <a:pt x="359" y="215"/>
                  <a:pt x="359" y="215"/>
                </a:cubicBezTo>
                <a:lnTo>
                  <a:pt x="192" y="397"/>
                </a:lnTo>
                <a:close/>
                <a:moveTo>
                  <a:pt x="384" y="64"/>
                </a:moveTo>
                <a:cubicBezTo>
                  <a:pt x="384" y="64"/>
                  <a:pt x="384" y="64"/>
                  <a:pt x="384" y="64"/>
                </a:cubicBezTo>
                <a:cubicBezTo>
                  <a:pt x="384" y="448"/>
                  <a:pt x="384" y="448"/>
                  <a:pt x="384" y="448"/>
                </a:cubicBezTo>
                <a:cubicBezTo>
                  <a:pt x="384" y="448"/>
                  <a:pt x="384" y="448"/>
                  <a:pt x="384" y="448"/>
                </a:cubicBezTo>
                <a:cubicBezTo>
                  <a:pt x="64" y="448"/>
                  <a:pt x="64" y="448"/>
                  <a:pt x="64" y="448"/>
                </a:cubicBezTo>
                <a:cubicBezTo>
                  <a:pt x="64" y="448"/>
                  <a:pt x="64" y="448"/>
                  <a:pt x="64" y="448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83"/>
                  <a:pt x="29" y="512"/>
                  <a:pt x="64" y="512"/>
                </a:cubicBezTo>
                <a:cubicBezTo>
                  <a:pt x="384" y="512"/>
                  <a:pt x="384" y="512"/>
                  <a:pt x="384" y="512"/>
                </a:cubicBezTo>
                <a:cubicBezTo>
                  <a:pt x="419" y="512"/>
                  <a:pt x="448" y="483"/>
                  <a:pt x="448" y="448"/>
                </a:cubicBezTo>
                <a:cubicBezTo>
                  <a:pt x="448" y="64"/>
                  <a:pt x="448" y="64"/>
                  <a:pt x="448" y="64"/>
                </a:cubicBezTo>
                <a:cubicBezTo>
                  <a:pt x="384" y="64"/>
                  <a:pt x="384" y="64"/>
                  <a:pt x="384" y="64"/>
                </a:cubicBezTo>
                <a:close/>
                <a:moveTo>
                  <a:pt x="288" y="64"/>
                </a:moveTo>
                <a:cubicBezTo>
                  <a:pt x="288" y="32"/>
                  <a:pt x="288" y="32"/>
                  <a:pt x="288" y="32"/>
                </a:cubicBezTo>
                <a:cubicBezTo>
                  <a:pt x="288" y="14"/>
                  <a:pt x="274" y="0"/>
                  <a:pt x="256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74" y="0"/>
                  <a:pt x="160" y="14"/>
                  <a:pt x="160" y="32"/>
                </a:cubicBezTo>
                <a:cubicBezTo>
                  <a:pt x="160" y="64"/>
                  <a:pt x="160" y="64"/>
                  <a:pt x="160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352" y="128"/>
                  <a:pt x="352" y="128"/>
                  <a:pt x="352" y="128"/>
                </a:cubicBezTo>
                <a:cubicBezTo>
                  <a:pt x="352" y="64"/>
                  <a:pt x="352" y="64"/>
                  <a:pt x="352" y="64"/>
                </a:cubicBezTo>
                <a:lnTo>
                  <a:pt x="288" y="64"/>
                </a:lnTo>
                <a:close/>
                <a:moveTo>
                  <a:pt x="256" y="64"/>
                </a:moveTo>
                <a:cubicBezTo>
                  <a:pt x="192" y="64"/>
                  <a:pt x="192" y="64"/>
                  <a:pt x="192" y="64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256" y="32"/>
                  <a:pt x="256" y="32"/>
                  <a:pt x="256" y="32"/>
                </a:cubicBezTo>
                <a:lnTo>
                  <a:pt x="256" y="6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7"/>
          <p:cNvSpPr>
            <a:spLocks/>
          </p:cNvSpPr>
          <p:nvPr/>
        </p:nvSpPr>
        <p:spPr bwMode="auto">
          <a:xfrm>
            <a:off x="5728531" y="1952548"/>
            <a:ext cx="510362" cy="348984"/>
          </a:xfrm>
          <a:custGeom>
            <a:avLst/>
            <a:gdLst>
              <a:gd name="T0" fmla="*/ 0 w 151"/>
              <a:gd name="T1" fmla="*/ 73 h 103"/>
              <a:gd name="T2" fmla="*/ 29 w 151"/>
              <a:gd name="T3" fmla="*/ 103 h 103"/>
              <a:gd name="T4" fmla="*/ 121 w 151"/>
              <a:gd name="T5" fmla="*/ 103 h 103"/>
              <a:gd name="T6" fmla="*/ 151 w 151"/>
              <a:gd name="T7" fmla="*/ 73 h 103"/>
              <a:gd name="T8" fmla="*/ 126 w 151"/>
              <a:gd name="T9" fmla="*/ 43 h 103"/>
              <a:gd name="T10" fmla="*/ 126 w 151"/>
              <a:gd name="T11" fmla="*/ 40 h 103"/>
              <a:gd name="T12" fmla="*/ 107 w 151"/>
              <a:gd name="T13" fmla="*/ 21 h 103"/>
              <a:gd name="T14" fmla="*/ 95 w 151"/>
              <a:gd name="T15" fmla="*/ 26 h 103"/>
              <a:gd name="T16" fmla="*/ 61 w 151"/>
              <a:gd name="T17" fmla="*/ 0 h 103"/>
              <a:gd name="T18" fmla="*/ 23 w 151"/>
              <a:gd name="T19" fmla="*/ 41 h 103"/>
              <a:gd name="T20" fmla="*/ 23 w 151"/>
              <a:gd name="T21" fmla="*/ 44 h 103"/>
              <a:gd name="T22" fmla="*/ 0 w 151"/>
              <a:gd name="T23" fmla="*/ 7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1" h="103">
                <a:moveTo>
                  <a:pt x="0" y="73"/>
                </a:moveTo>
                <a:cubicBezTo>
                  <a:pt x="0" y="90"/>
                  <a:pt x="13" y="103"/>
                  <a:pt x="29" y="103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38" y="103"/>
                  <a:pt x="151" y="89"/>
                  <a:pt x="151" y="73"/>
                </a:cubicBezTo>
                <a:cubicBezTo>
                  <a:pt x="151" y="58"/>
                  <a:pt x="140" y="45"/>
                  <a:pt x="126" y="43"/>
                </a:cubicBezTo>
                <a:cubicBezTo>
                  <a:pt x="126" y="42"/>
                  <a:pt x="126" y="41"/>
                  <a:pt x="126" y="40"/>
                </a:cubicBezTo>
                <a:cubicBezTo>
                  <a:pt x="126" y="30"/>
                  <a:pt x="118" y="21"/>
                  <a:pt x="107" y="21"/>
                </a:cubicBezTo>
                <a:cubicBezTo>
                  <a:pt x="103" y="21"/>
                  <a:pt x="98" y="23"/>
                  <a:pt x="95" y="26"/>
                </a:cubicBezTo>
                <a:cubicBezTo>
                  <a:pt x="89" y="12"/>
                  <a:pt x="82" y="0"/>
                  <a:pt x="61" y="0"/>
                </a:cubicBezTo>
                <a:cubicBezTo>
                  <a:pt x="35" y="1"/>
                  <a:pt x="23" y="20"/>
                  <a:pt x="23" y="41"/>
                </a:cubicBezTo>
                <a:cubicBezTo>
                  <a:pt x="23" y="42"/>
                  <a:pt x="23" y="43"/>
                  <a:pt x="23" y="44"/>
                </a:cubicBezTo>
                <a:cubicBezTo>
                  <a:pt x="10" y="47"/>
                  <a:pt x="0" y="59"/>
                  <a:pt x="0" y="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2" name="Freeform 25"/>
          <p:cNvSpPr>
            <a:spLocks noEditPoints="1"/>
          </p:cNvSpPr>
          <p:nvPr/>
        </p:nvSpPr>
        <p:spPr bwMode="auto">
          <a:xfrm>
            <a:off x="6149435" y="2835167"/>
            <a:ext cx="424943" cy="424943"/>
          </a:xfrm>
          <a:custGeom>
            <a:avLst/>
            <a:gdLst>
              <a:gd name="T0" fmla="*/ 1639 w 1648"/>
              <a:gd name="T1" fmla="*/ 674 h 1648"/>
              <a:gd name="T2" fmla="*/ 1648 w 1648"/>
              <a:gd name="T3" fmla="*/ 621 h 1648"/>
              <a:gd name="T4" fmla="*/ 1576 w 1648"/>
              <a:gd name="T5" fmla="*/ 485 h 1648"/>
              <a:gd name="T6" fmla="*/ 1392 w 1648"/>
              <a:gd name="T7" fmla="*/ 242 h 1648"/>
              <a:gd name="T8" fmla="*/ 1225 w 1648"/>
              <a:gd name="T9" fmla="*/ 125 h 1648"/>
              <a:gd name="T10" fmla="*/ 1225 w 1648"/>
              <a:gd name="T11" fmla="*/ 125 h 1648"/>
              <a:gd name="T12" fmla="*/ 927 w 1648"/>
              <a:gd name="T13" fmla="*/ 32 h 1648"/>
              <a:gd name="T14" fmla="*/ 824 w 1648"/>
              <a:gd name="T15" fmla="*/ 0 h 1648"/>
              <a:gd name="T16" fmla="*/ 721 w 1648"/>
              <a:gd name="T17" fmla="*/ 32 h 1648"/>
              <a:gd name="T18" fmla="*/ 423 w 1648"/>
              <a:gd name="T19" fmla="*/ 125 h 1648"/>
              <a:gd name="T20" fmla="*/ 423 w 1648"/>
              <a:gd name="T21" fmla="*/ 125 h 1648"/>
              <a:gd name="T22" fmla="*/ 256 w 1648"/>
              <a:gd name="T23" fmla="*/ 242 h 1648"/>
              <a:gd name="T24" fmla="*/ 73 w 1648"/>
              <a:gd name="T25" fmla="*/ 485 h 1648"/>
              <a:gd name="T26" fmla="*/ 0 w 1648"/>
              <a:gd name="T27" fmla="*/ 621 h 1648"/>
              <a:gd name="T28" fmla="*/ 9 w 1648"/>
              <a:gd name="T29" fmla="*/ 674 h 1648"/>
              <a:gd name="T30" fmla="*/ 9 w 1648"/>
              <a:gd name="T31" fmla="*/ 974 h 1648"/>
              <a:gd name="T32" fmla="*/ 0 w 1648"/>
              <a:gd name="T33" fmla="*/ 1027 h 1648"/>
              <a:gd name="T34" fmla="*/ 73 w 1648"/>
              <a:gd name="T35" fmla="*/ 1163 h 1648"/>
              <a:gd name="T36" fmla="*/ 256 w 1648"/>
              <a:gd name="T37" fmla="*/ 1406 h 1648"/>
              <a:gd name="T38" fmla="*/ 423 w 1648"/>
              <a:gd name="T39" fmla="*/ 1523 h 1648"/>
              <a:gd name="T40" fmla="*/ 423 w 1648"/>
              <a:gd name="T41" fmla="*/ 1523 h 1648"/>
              <a:gd name="T42" fmla="*/ 721 w 1648"/>
              <a:gd name="T43" fmla="*/ 1616 h 1648"/>
              <a:gd name="T44" fmla="*/ 824 w 1648"/>
              <a:gd name="T45" fmla="*/ 1648 h 1648"/>
              <a:gd name="T46" fmla="*/ 927 w 1648"/>
              <a:gd name="T47" fmla="*/ 1616 h 1648"/>
              <a:gd name="T48" fmla="*/ 1225 w 1648"/>
              <a:gd name="T49" fmla="*/ 1523 h 1648"/>
              <a:gd name="T50" fmla="*/ 1225 w 1648"/>
              <a:gd name="T51" fmla="*/ 1523 h 1648"/>
              <a:gd name="T52" fmla="*/ 1392 w 1648"/>
              <a:gd name="T53" fmla="*/ 1406 h 1648"/>
              <a:gd name="T54" fmla="*/ 1576 w 1648"/>
              <a:gd name="T55" fmla="*/ 1163 h 1648"/>
              <a:gd name="T56" fmla="*/ 1648 w 1648"/>
              <a:gd name="T57" fmla="*/ 1027 h 1648"/>
              <a:gd name="T58" fmla="*/ 1639 w 1648"/>
              <a:gd name="T59" fmla="*/ 974 h 1648"/>
              <a:gd name="T60" fmla="*/ 1639 w 1648"/>
              <a:gd name="T61" fmla="*/ 674 h 1648"/>
              <a:gd name="T62" fmla="*/ 824 w 1648"/>
              <a:gd name="T63" fmla="*/ 1408 h 1648"/>
              <a:gd name="T64" fmla="*/ 240 w 1648"/>
              <a:gd name="T65" fmla="*/ 824 h 1648"/>
              <a:gd name="T66" fmla="*/ 824 w 1648"/>
              <a:gd name="T67" fmla="*/ 240 h 1648"/>
              <a:gd name="T68" fmla="*/ 1408 w 1648"/>
              <a:gd name="T69" fmla="*/ 824 h 1648"/>
              <a:gd name="T70" fmla="*/ 824 w 1648"/>
              <a:gd name="T71" fmla="*/ 1408 h 1648"/>
              <a:gd name="T72" fmla="*/ 738 w 1648"/>
              <a:gd name="T73" fmla="*/ 1096 h 1648"/>
              <a:gd name="T74" fmla="*/ 481 w 1648"/>
              <a:gd name="T75" fmla="*/ 846 h 1648"/>
              <a:gd name="T76" fmla="*/ 587 w 1648"/>
              <a:gd name="T77" fmla="*/ 740 h 1648"/>
              <a:gd name="T78" fmla="*/ 738 w 1648"/>
              <a:gd name="T79" fmla="*/ 883 h 1648"/>
              <a:gd name="T80" fmla="*/ 1061 w 1648"/>
              <a:gd name="T81" fmla="*/ 552 h 1648"/>
              <a:gd name="T82" fmla="*/ 1167 w 1648"/>
              <a:gd name="T83" fmla="*/ 658 h 1648"/>
              <a:gd name="T84" fmla="*/ 738 w 1648"/>
              <a:gd name="T85" fmla="*/ 109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48" h="1648">
                <a:moveTo>
                  <a:pt x="1639" y="674"/>
                </a:moveTo>
                <a:cubicBezTo>
                  <a:pt x="1645" y="656"/>
                  <a:pt x="1648" y="639"/>
                  <a:pt x="1648" y="621"/>
                </a:cubicBezTo>
                <a:cubicBezTo>
                  <a:pt x="1648" y="568"/>
                  <a:pt x="1622" y="517"/>
                  <a:pt x="1576" y="485"/>
                </a:cubicBezTo>
                <a:cubicBezTo>
                  <a:pt x="1428" y="383"/>
                  <a:pt x="1447" y="408"/>
                  <a:pt x="1392" y="242"/>
                </a:cubicBezTo>
                <a:cubicBezTo>
                  <a:pt x="1368" y="172"/>
                  <a:pt x="1301" y="125"/>
                  <a:pt x="1225" y="125"/>
                </a:cubicBezTo>
                <a:cubicBezTo>
                  <a:pt x="1225" y="125"/>
                  <a:pt x="1225" y="125"/>
                  <a:pt x="1225" y="125"/>
                </a:cubicBezTo>
                <a:cubicBezTo>
                  <a:pt x="1043" y="126"/>
                  <a:pt x="1074" y="136"/>
                  <a:pt x="927" y="32"/>
                </a:cubicBezTo>
                <a:cubicBezTo>
                  <a:pt x="896" y="11"/>
                  <a:pt x="860" y="0"/>
                  <a:pt x="824" y="0"/>
                </a:cubicBezTo>
                <a:cubicBezTo>
                  <a:pt x="788" y="0"/>
                  <a:pt x="752" y="11"/>
                  <a:pt x="721" y="32"/>
                </a:cubicBezTo>
                <a:cubicBezTo>
                  <a:pt x="573" y="136"/>
                  <a:pt x="605" y="126"/>
                  <a:pt x="423" y="125"/>
                </a:cubicBezTo>
                <a:cubicBezTo>
                  <a:pt x="423" y="125"/>
                  <a:pt x="423" y="125"/>
                  <a:pt x="423" y="125"/>
                </a:cubicBezTo>
                <a:cubicBezTo>
                  <a:pt x="347" y="125"/>
                  <a:pt x="280" y="172"/>
                  <a:pt x="256" y="242"/>
                </a:cubicBezTo>
                <a:cubicBezTo>
                  <a:pt x="201" y="409"/>
                  <a:pt x="220" y="383"/>
                  <a:pt x="73" y="485"/>
                </a:cubicBezTo>
                <a:cubicBezTo>
                  <a:pt x="26" y="517"/>
                  <a:pt x="0" y="568"/>
                  <a:pt x="0" y="621"/>
                </a:cubicBezTo>
                <a:cubicBezTo>
                  <a:pt x="0" y="639"/>
                  <a:pt x="3" y="656"/>
                  <a:pt x="9" y="674"/>
                </a:cubicBezTo>
                <a:cubicBezTo>
                  <a:pt x="66" y="840"/>
                  <a:pt x="66" y="808"/>
                  <a:pt x="9" y="974"/>
                </a:cubicBezTo>
                <a:cubicBezTo>
                  <a:pt x="3" y="992"/>
                  <a:pt x="0" y="1009"/>
                  <a:pt x="0" y="1027"/>
                </a:cubicBezTo>
                <a:cubicBezTo>
                  <a:pt x="0" y="1080"/>
                  <a:pt x="26" y="1131"/>
                  <a:pt x="73" y="1163"/>
                </a:cubicBezTo>
                <a:cubicBezTo>
                  <a:pt x="220" y="1265"/>
                  <a:pt x="201" y="1239"/>
                  <a:pt x="256" y="1406"/>
                </a:cubicBezTo>
                <a:cubicBezTo>
                  <a:pt x="280" y="1476"/>
                  <a:pt x="347" y="1523"/>
                  <a:pt x="423" y="1523"/>
                </a:cubicBezTo>
                <a:cubicBezTo>
                  <a:pt x="423" y="1523"/>
                  <a:pt x="423" y="1523"/>
                  <a:pt x="423" y="1523"/>
                </a:cubicBezTo>
                <a:cubicBezTo>
                  <a:pt x="605" y="1522"/>
                  <a:pt x="574" y="1512"/>
                  <a:pt x="721" y="1616"/>
                </a:cubicBezTo>
                <a:cubicBezTo>
                  <a:pt x="752" y="1637"/>
                  <a:pt x="788" y="1648"/>
                  <a:pt x="824" y="1648"/>
                </a:cubicBezTo>
                <a:cubicBezTo>
                  <a:pt x="860" y="1648"/>
                  <a:pt x="896" y="1637"/>
                  <a:pt x="927" y="1616"/>
                </a:cubicBezTo>
                <a:cubicBezTo>
                  <a:pt x="1074" y="1512"/>
                  <a:pt x="1042" y="1522"/>
                  <a:pt x="1225" y="1523"/>
                </a:cubicBezTo>
                <a:cubicBezTo>
                  <a:pt x="1225" y="1523"/>
                  <a:pt x="1225" y="1523"/>
                  <a:pt x="1225" y="1523"/>
                </a:cubicBezTo>
                <a:cubicBezTo>
                  <a:pt x="1301" y="1523"/>
                  <a:pt x="1368" y="1476"/>
                  <a:pt x="1392" y="1406"/>
                </a:cubicBezTo>
                <a:cubicBezTo>
                  <a:pt x="1447" y="1239"/>
                  <a:pt x="1428" y="1265"/>
                  <a:pt x="1576" y="1163"/>
                </a:cubicBezTo>
                <a:cubicBezTo>
                  <a:pt x="1622" y="1131"/>
                  <a:pt x="1648" y="1080"/>
                  <a:pt x="1648" y="1027"/>
                </a:cubicBezTo>
                <a:cubicBezTo>
                  <a:pt x="1648" y="1009"/>
                  <a:pt x="1645" y="992"/>
                  <a:pt x="1639" y="974"/>
                </a:cubicBezTo>
                <a:cubicBezTo>
                  <a:pt x="1582" y="808"/>
                  <a:pt x="1582" y="840"/>
                  <a:pt x="1639" y="674"/>
                </a:cubicBezTo>
                <a:close/>
                <a:moveTo>
                  <a:pt x="824" y="1408"/>
                </a:moveTo>
                <a:cubicBezTo>
                  <a:pt x="502" y="1408"/>
                  <a:pt x="240" y="1146"/>
                  <a:pt x="240" y="824"/>
                </a:cubicBezTo>
                <a:cubicBezTo>
                  <a:pt x="240" y="502"/>
                  <a:pt x="502" y="240"/>
                  <a:pt x="824" y="240"/>
                </a:cubicBezTo>
                <a:cubicBezTo>
                  <a:pt x="1146" y="240"/>
                  <a:pt x="1408" y="502"/>
                  <a:pt x="1408" y="824"/>
                </a:cubicBezTo>
                <a:cubicBezTo>
                  <a:pt x="1408" y="1146"/>
                  <a:pt x="1146" y="1408"/>
                  <a:pt x="824" y="1408"/>
                </a:cubicBezTo>
                <a:close/>
                <a:moveTo>
                  <a:pt x="738" y="1096"/>
                </a:moveTo>
                <a:cubicBezTo>
                  <a:pt x="481" y="846"/>
                  <a:pt x="481" y="846"/>
                  <a:pt x="481" y="846"/>
                </a:cubicBezTo>
                <a:cubicBezTo>
                  <a:pt x="587" y="740"/>
                  <a:pt x="587" y="740"/>
                  <a:pt x="587" y="740"/>
                </a:cubicBezTo>
                <a:cubicBezTo>
                  <a:pt x="738" y="883"/>
                  <a:pt x="738" y="883"/>
                  <a:pt x="738" y="883"/>
                </a:cubicBezTo>
                <a:cubicBezTo>
                  <a:pt x="1061" y="552"/>
                  <a:pt x="1061" y="552"/>
                  <a:pt x="1061" y="552"/>
                </a:cubicBezTo>
                <a:cubicBezTo>
                  <a:pt x="1167" y="658"/>
                  <a:pt x="1167" y="658"/>
                  <a:pt x="1167" y="658"/>
                </a:cubicBezTo>
                <a:lnTo>
                  <a:pt x="738" y="109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71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"/>
            <a:ext cx="10160000" cy="571499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43" y="1522882"/>
            <a:ext cx="4264719" cy="2669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49"/>
          <a:stretch/>
        </p:blipFill>
        <p:spPr>
          <a:xfrm>
            <a:off x="2947643" y="2047741"/>
            <a:ext cx="4264719" cy="2044936"/>
          </a:xfrm>
          <a:prstGeom prst="rect">
            <a:avLst/>
          </a:prstGeom>
        </p:spPr>
      </p:pic>
      <p:sp>
        <p:nvSpPr>
          <p:cNvPr id="33" name="Title 2"/>
          <p:cNvSpPr txBox="1">
            <a:spLocks/>
          </p:cNvSpPr>
          <p:nvPr/>
        </p:nvSpPr>
        <p:spPr>
          <a:xfrm>
            <a:off x="1129427" y="502736"/>
            <a:ext cx="7886700" cy="427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Multimedia Knowledge Management Platform</a:t>
            </a:r>
            <a:endParaRPr lang="bg-BG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6927" y="862637"/>
            <a:ext cx="619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Verstehe!</a:t>
            </a: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bietet eine vollumfängliche Plattform, mitsamt Community- &amp; Training-Funktionen, In-Browser-Aufnahme, einem Backend zur Medienproduktion, Integration mit bestehenden Unternehmensanwendungen </a:t>
            </a:r>
            <a:r>
              <a:rPr lang="de-DE" sz="8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uvm</a:t>
            </a: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82" y="4591921"/>
            <a:ext cx="2947036" cy="471526"/>
          </a:xfrm>
          <a:prstGeom prst="rect">
            <a:avLst/>
          </a:prstGeom>
        </p:spPr>
      </p:pic>
      <p:pic>
        <p:nvPicPr>
          <p:cNvPr id="8" name="Bildplatzhalt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r="11794" b="20985"/>
          <a:stretch/>
        </p:blipFill>
        <p:spPr>
          <a:xfrm>
            <a:off x="2947643" y="2047741"/>
            <a:ext cx="4264719" cy="2144382"/>
          </a:xfrm>
        </p:spPr>
      </p:pic>
    </p:spTree>
    <p:extLst>
      <p:ext uri="{BB962C8B-B14F-4D97-AF65-F5344CB8AC3E}">
        <p14:creationId xmlns:p14="http://schemas.microsoft.com/office/powerpoint/2010/main" val="40872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Anwendungsbereiche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5</a:t>
            </a:fld>
            <a:endParaRPr lang="en-US" sz="1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Wo kann </a:t>
            </a:r>
            <a:r>
              <a:rPr lang="de-DE" i="1" dirty="0">
                <a:solidFill>
                  <a:schemeClr val="tx1">
                    <a:lumMod val="75000"/>
                  </a:schemeClr>
                </a:solidFill>
              </a:rPr>
              <a:t>Verstehe!</a:t>
            </a:r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 helfen? Einige mögliche Anwendungsbereiche!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1141413" y="2231203"/>
            <a:ext cx="1863726" cy="1331913"/>
          </a:xfrm>
          <a:custGeom>
            <a:avLst/>
            <a:gdLst>
              <a:gd name="T0" fmla="*/ 369 w 380"/>
              <a:gd name="T1" fmla="*/ 217 h 271"/>
              <a:gd name="T2" fmla="*/ 369 w 380"/>
              <a:gd name="T3" fmla="*/ 141 h 271"/>
              <a:gd name="T4" fmla="*/ 358 w 380"/>
              <a:gd name="T5" fmla="*/ 130 h 271"/>
              <a:gd name="T6" fmla="*/ 336 w 380"/>
              <a:gd name="T7" fmla="*/ 130 h 271"/>
              <a:gd name="T8" fmla="*/ 315 w 380"/>
              <a:gd name="T9" fmla="*/ 130 h 271"/>
              <a:gd name="T10" fmla="*/ 293 w 380"/>
              <a:gd name="T11" fmla="*/ 130 h 271"/>
              <a:gd name="T12" fmla="*/ 253 w 380"/>
              <a:gd name="T13" fmla="*/ 130 h 271"/>
              <a:gd name="T14" fmla="*/ 209 w 380"/>
              <a:gd name="T15" fmla="*/ 96 h 271"/>
              <a:gd name="T16" fmla="*/ 217 w 380"/>
              <a:gd name="T17" fmla="*/ 81 h 271"/>
              <a:gd name="T18" fmla="*/ 201 w 380"/>
              <a:gd name="T19" fmla="*/ 65 h 271"/>
              <a:gd name="T20" fmla="*/ 195 w 380"/>
              <a:gd name="T21" fmla="*/ 65 h 271"/>
              <a:gd name="T22" fmla="*/ 195 w 380"/>
              <a:gd name="T23" fmla="*/ 44 h 271"/>
              <a:gd name="T24" fmla="*/ 244 w 380"/>
              <a:gd name="T25" fmla="*/ 44 h 271"/>
              <a:gd name="T26" fmla="*/ 260 w 380"/>
              <a:gd name="T27" fmla="*/ 27 h 271"/>
              <a:gd name="T28" fmla="*/ 244 w 380"/>
              <a:gd name="T29" fmla="*/ 11 h 271"/>
              <a:gd name="T30" fmla="*/ 195 w 380"/>
              <a:gd name="T31" fmla="*/ 11 h 271"/>
              <a:gd name="T32" fmla="*/ 185 w 380"/>
              <a:gd name="T33" fmla="*/ 0 h 271"/>
              <a:gd name="T34" fmla="*/ 174 w 380"/>
              <a:gd name="T35" fmla="*/ 11 h 271"/>
              <a:gd name="T36" fmla="*/ 125 w 380"/>
              <a:gd name="T37" fmla="*/ 11 h 271"/>
              <a:gd name="T38" fmla="*/ 109 w 380"/>
              <a:gd name="T39" fmla="*/ 27 h 271"/>
              <a:gd name="T40" fmla="*/ 125 w 380"/>
              <a:gd name="T41" fmla="*/ 44 h 271"/>
              <a:gd name="T42" fmla="*/ 174 w 380"/>
              <a:gd name="T43" fmla="*/ 44 h 271"/>
              <a:gd name="T44" fmla="*/ 174 w 380"/>
              <a:gd name="T45" fmla="*/ 65 h 271"/>
              <a:gd name="T46" fmla="*/ 168 w 380"/>
              <a:gd name="T47" fmla="*/ 65 h 271"/>
              <a:gd name="T48" fmla="*/ 152 w 380"/>
              <a:gd name="T49" fmla="*/ 81 h 271"/>
              <a:gd name="T50" fmla="*/ 162 w 380"/>
              <a:gd name="T51" fmla="*/ 96 h 271"/>
              <a:gd name="T52" fmla="*/ 128 w 380"/>
              <a:gd name="T53" fmla="*/ 119 h 271"/>
              <a:gd name="T54" fmla="*/ 44 w 380"/>
              <a:gd name="T55" fmla="*/ 119 h 271"/>
              <a:gd name="T56" fmla="*/ 44 w 380"/>
              <a:gd name="T57" fmla="*/ 87 h 271"/>
              <a:gd name="T58" fmla="*/ 22 w 380"/>
              <a:gd name="T59" fmla="*/ 65 h 271"/>
              <a:gd name="T60" fmla="*/ 0 w 380"/>
              <a:gd name="T61" fmla="*/ 87 h 271"/>
              <a:gd name="T62" fmla="*/ 0 w 380"/>
              <a:gd name="T63" fmla="*/ 250 h 271"/>
              <a:gd name="T64" fmla="*/ 22 w 380"/>
              <a:gd name="T65" fmla="*/ 271 h 271"/>
              <a:gd name="T66" fmla="*/ 44 w 380"/>
              <a:gd name="T67" fmla="*/ 250 h 271"/>
              <a:gd name="T68" fmla="*/ 44 w 380"/>
              <a:gd name="T69" fmla="*/ 206 h 271"/>
              <a:gd name="T70" fmla="*/ 118 w 380"/>
              <a:gd name="T71" fmla="*/ 206 h 271"/>
              <a:gd name="T72" fmla="*/ 186 w 380"/>
              <a:gd name="T73" fmla="*/ 248 h 271"/>
              <a:gd name="T74" fmla="*/ 263 w 380"/>
              <a:gd name="T75" fmla="*/ 184 h 271"/>
              <a:gd name="T76" fmla="*/ 293 w 380"/>
              <a:gd name="T77" fmla="*/ 184 h 271"/>
              <a:gd name="T78" fmla="*/ 304 w 380"/>
              <a:gd name="T79" fmla="*/ 195 h 271"/>
              <a:gd name="T80" fmla="*/ 304 w 380"/>
              <a:gd name="T81" fmla="*/ 217 h 271"/>
              <a:gd name="T82" fmla="*/ 293 w 380"/>
              <a:gd name="T83" fmla="*/ 228 h 271"/>
              <a:gd name="T84" fmla="*/ 293 w 380"/>
              <a:gd name="T85" fmla="*/ 250 h 271"/>
              <a:gd name="T86" fmla="*/ 304 w 380"/>
              <a:gd name="T87" fmla="*/ 260 h 271"/>
              <a:gd name="T88" fmla="*/ 369 w 380"/>
              <a:gd name="T89" fmla="*/ 260 h 271"/>
              <a:gd name="T90" fmla="*/ 380 w 380"/>
              <a:gd name="T91" fmla="*/ 250 h 271"/>
              <a:gd name="T92" fmla="*/ 380 w 380"/>
              <a:gd name="T93" fmla="*/ 228 h 271"/>
              <a:gd name="T94" fmla="*/ 369 w 380"/>
              <a:gd name="T95" fmla="*/ 21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0" h="271">
                <a:moveTo>
                  <a:pt x="369" y="217"/>
                </a:moveTo>
                <a:cubicBezTo>
                  <a:pt x="369" y="141"/>
                  <a:pt x="369" y="141"/>
                  <a:pt x="369" y="141"/>
                </a:cubicBezTo>
                <a:cubicBezTo>
                  <a:pt x="369" y="135"/>
                  <a:pt x="364" y="130"/>
                  <a:pt x="358" y="130"/>
                </a:cubicBezTo>
                <a:cubicBezTo>
                  <a:pt x="336" y="130"/>
                  <a:pt x="336" y="130"/>
                  <a:pt x="336" y="130"/>
                </a:cubicBezTo>
                <a:cubicBezTo>
                  <a:pt x="330" y="130"/>
                  <a:pt x="321" y="130"/>
                  <a:pt x="315" y="130"/>
                </a:cubicBezTo>
                <a:cubicBezTo>
                  <a:pt x="309" y="130"/>
                  <a:pt x="299" y="130"/>
                  <a:pt x="293" y="130"/>
                </a:cubicBezTo>
                <a:cubicBezTo>
                  <a:pt x="253" y="130"/>
                  <a:pt x="253" y="130"/>
                  <a:pt x="253" y="130"/>
                </a:cubicBezTo>
                <a:cubicBezTo>
                  <a:pt x="243" y="114"/>
                  <a:pt x="228" y="101"/>
                  <a:pt x="209" y="96"/>
                </a:cubicBezTo>
                <a:cubicBezTo>
                  <a:pt x="214" y="93"/>
                  <a:pt x="217" y="88"/>
                  <a:pt x="217" y="81"/>
                </a:cubicBezTo>
                <a:cubicBezTo>
                  <a:pt x="217" y="73"/>
                  <a:pt x="210" y="65"/>
                  <a:pt x="201" y="65"/>
                </a:cubicBezTo>
                <a:cubicBezTo>
                  <a:pt x="195" y="65"/>
                  <a:pt x="195" y="65"/>
                  <a:pt x="195" y="65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44" y="44"/>
                  <a:pt x="244" y="44"/>
                  <a:pt x="244" y="44"/>
                </a:cubicBezTo>
                <a:cubicBezTo>
                  <a:pt x="253" y="44"/>
                  <a:pt x="260" y="36"/>
                  <a:pt x="260" y="27"/>
                </a:cubicBezTo>
                <a:cubicBezTo>
                  <a:pt x="260" y="18"/>
                  <a:pt x="253" y="11"/>
                  <a:pt x="244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5"/>
                  <a:pt x="192" y="0"/>
                  <a:pt x="185" y="0"/>
                </a:cubicBezTo>
                <a:cubicBezTo>
                  <a:pt x="177" y="0"/>
                  <a:pt x="174" y="5"/>
                  <a:pt x="174" y="11"/>
                </a:cubicBezTo>
                <a:cubicBezTo>
                  <a:pt x="125" y="11"/>
                  <a:pt x="125" y="11"/>
                  <a:pt x="125" y="11"/>
                </a:cubicBezTo>
                <a:cubicBezTo>
                  <a:pt x="116" y="11"/>
                  <a:pt x="109" y="18"/>
                  <a:pt x="109" y="27"/>
                </a:cubicBezTo>
                <a:cubicBezTo>
                  <a:pt x="109" y="36"/>
                  <a:pt x="116" y="44"/>
                  <a:pt x="125" y="44"/>
                </a:cubicBezTo>
                <a:cubicBezTo>
                  <a:pt x="174" y="44"/>
                  <a:pt x="174" y="44"/>
                  <a:pt x="174" y="44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68" y="65"/>
                  <a:pt x="168" y="65"/>
                  <a:pt x="168" y="65"/>
                </a:cubicBezTo>
                <a:cubicBezTo>
                  <a:pt x="159" y="65"/>
                  <a:pt x="152" y="73"/>
                  <a:pt x="152" y="81"/>
                </a:cubicBezTo>
                <a:cubicBezTo>
                  <a:pt x="152" y="88"/>
                  <a:pt x="156" y="94"/>
                  <a:pt x="162" y="96"/>
                </a:cubicBezTo>
                <a:cubicBezTo>
                  <a:pt x="148" y="101"/>
                  <a:pt x="137" y="109"/>
                  <a:pt x="128" y="119"/>
                </a:cubicBezTo>
                <a:cubicBezTo>
                  <a:pt x="44" y="119"/>
                  <a:pt x="44" y="119"/>
                  <a:pt x="44" y="119"/>
                </a:cubicBezTo>
                <a:cubicBezTo>
                  <a:pt x="44" y="87"/>
                  <a:pt x="44" y="87"/>
                  <a:pt x="44" y="87"/>
                </a:cubicBezTo>
                <a:cubicBezTo>
                  <a:pt x="44" y="75"/>
                  <a:pt x="34" y="65"/>
                  <a:pt x="22" y="65"/>
                </a:cubicBezTo>
                <a:cubicBezTo>
                  <a:pt x="10" y="65"/>
                  <a:pt x="0" y="75"/>
                  <a:pt x="0" y="87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261"/>
                  <a:pt x="10" y="271"/>
                  <a:pt x="22" y="271"/>
                </a:cubicBezTo>
                <a:cubicBezTo>
                  <a:pt x="34" y="271"/>
                  <a:pt x="44" y="261"/>
                  <a:pt x="44" y="250"/>
                </a:cubicBezTo>
                <a:cubicBezTo>
                  <a:pt x="44" y="206"/>
                  <a:pt x="44" y="206"/>
                  <a:pt x="44" y="206"/>
                </a:cubicBezTo>
                <a:cubicBezTo>
                  <a:pt x="118" y="206"/>
                  <a:pt x="118" y="206"/>
                  <a:pt x="118" y="206"/>
                </a:cubicBezTo>
                <a:cubicBezTo>
                  <a:pt x="131" y="231"/>
                  <a:pt x="157" y="248"/>
                  <a:pt x="186" y="248"/>
                </a:cubicBezTo>
                <a:cubicBezTo>
                  <a:pt x="224" y="248"/>
                  <a:pt x="256" y="220"/>
                  <a:pt x="263" y="184"/>
                </a:cubicBezTo>
                <a:cubicBezTo>
                  <a:pt x="293" y="184"/>
                  <a:pt x="293" y="184"/>
                  <a:pt x="293" y="184"/>
                </a:cubicBezTo>
                <a:cubicBezTo>
                  <a:pt x="299" y="184"/>
                  <a:pt x="304" y="189"/>
                  <a:pt x="304" y="195"/>
                </a:cubicBezTo>
                <a:cubicBezTo>
                  <a:pt x="304" y="217"/>
                  <a:pt x="304" y="217"/>
                  <a:pt x="304" y="217"/>
                </a:cubicBezTo>
                <a:cubicBezTo>
                  <a:pt x="298" y="217"/>
                  <a:pt x="293" y="222"/>
                  <a:pt x="293" y="228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293" y="255"/>
                  <a:pt x="298" y="260"/>
                  <a:pt x="304" y="260"/>
                </a:cubicBezTo>
                <a:cubicBezTo>
                  <a:pt x="369" y="260"/>
                  <a:pt x="369" y="260"/>
                  <a:pt x="369" y="260"/>
                </a:cubicBezTo>
                <a:cubicBezTo>
                  <a:pt x="375" y="260"/>
                  <a:pt x="380" y="255"/>
                  <a:pt x="380" y="250"/>
                </a:cubicBezTo>
                <a:cubicBezTo>
                  <a:pt x="380" y="228"/>
                  <a:pt x="380" y="228"/>
                  <a:pt x="380" y="228"/>
                </a:cubicBezTo>
                <a:cubicBezTo>
                  <a:pt x="380" y="222"/>
                  <a:pt x="375" y="217"/>
                  <a:pt x="369" y="217"/>
                </a:cubicBez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grpSp>
        <p:nvGrpSpPr>
          <p:cNvPr id="7" name="Gruppieren 6"/>
          <p:cNvGrpSpPr/>
          <p:nvPr/>
        </p:nvGrpSpPr>
        <p:grpSpPr>
          <a:xfrm>
            <a:off x="3373040" y="1996043"/>
            <a:ext cx="683057" cy="683057"/>
            <a:chOff x="3358427" y="2229684"/>
            <a:chExt cx="683057" cy="683057"/>
          </a:xfrm>
        </p:grpSpPr>
        <p:grpSp>
          <p:nvGrpSpPr>
            <p:cNvPr id="39" name="Group 38"/>
            <p:cNvGrpSpPr/>
            <p:nvPr/>
          </p:nvGrpSpPr>
          <p:grpSpPr>
            <a:xfrm>
              <a:off x="3358427" y="2229684"/>
              <a:ext cx="683057" cy="683057"/>
              <a:chOff x="2850424" y="2366365"/>
              <a:chExt cx="755923" cy="75592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850424" y="2366365"/>
                <a:ext cx="755923" cy="755923"/>
              </a:xfrm>
              <a:prstGeom prst="ellipse">
                <a:avLst/>
              </a:prstGeom>
              <a:solidFill>
                <a:schemeClr val="accent1"/>
              </a:solidFill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23289" y="2439230"/>
                <a:ext cx="610192" cy="610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4" name="Freeform 784"/>
            <p:cNvSpPr>
              <a:spLocks noEditPoints="1"/>
            </p:cNvSpPr>
            <p:nvPr/>
          </p:nvSpPr>
          <p:spPr bwMode="auto">
            <a:xfrm>
              <a:off x="3529005" y="2441957"/>
              <a:ext cx="341899" cy="258510"/>
            </a:xfrm>
            <a:custGeom>
              <a:avLst/>
              <a:gdLst>
                <a:gd name="T0" fmla="*/ 89 w 520"/>
                <a:gd name="T1" fmla="*/ 254 h 392"/>
                <a:gd name="T2" fmla="*/ 166 w 520"/>
                <a:gd name="T3" fmla="*/ 345 h 392"/>
                <a:gd name="T4" fmla="*/ 260 w 520"/>
                <a:gd name="T5" fmla="*/ 392 h 392"/>
                <a:gd name="T6" fmla="*/ 353 w 520"/>
                <a:gd name="T7" fmla="*/ 348 h 392"/>
                <a:gd name="T8" fmla="*/ 401 w 520"/>
                <a:gd name="T9" fmla="*/ 272 h 392"/>
                <a:gd name="T10" fmla="*/ 260 w 520"/>
                <a:gd name="T11" fmla="*/ 340 h 392"/>
                <a:gd name="T12" fmla="*/ 89 w 520"/>
                <a:gd name="T13" fmla="*/ 254 h 392"/>
                <a:gd name="T14" fmla="*/ 503 w 520"/>
                <a:gd name="T15" fmla="*/ 129 h 392"/>
                <a:gd name="T16" fmla="*/ 290 w 520"/>
                <a:gd name="T17" fmla="*/ 9 h 392"/>
                <a:gd name="T18" fmla="*/ 230 w 520"/>
                <a:gd name="T19" fmla="*/ 9 h 392"/>
                <a:gd name="T20" fmla="*/ 17 w 520"/>
                <a:gd name="T21" fmla="*/ 129 h 392"/>
                <a:gd name="T22" fmla="*/ 17 w 520"/>
                <a:gd name="T23" fmla="*/ 163 h 392"/>
                <a:gd name="T24" fmla="*/ 230 w 520"/>
                <a:gd name="T25" fmla="*/ 282 h 392"/>
                <a:gd name="T26" fmla="*/ 290 w 520"/>
                <a:gd name="T27" fmla="*/ 282 h 392"/>
                <a:gd name="T28" fmla="*/ 428 w 520"/>
                <a:gd name="T29" fmla="*/ 205 h 392"/>
                <a:gd name="T30" fmla="*/ 279 w 520"/>
                <a:gd name="T31" fmla="*/ 170 h 392"/>
                <a:gd name="T32" fmla="*/ 260 w 520"/>
                <a:gd name="T33" fmla="*/ 172 h 392"/>
                <a:gd name="T34" fmla="*/ 211 w 520"/>
                <a:gd name="T35" fmla="*/ 143 h 392"/>
                <a:gd name="T36" fmla="*/ 260 w 520"/>
                <a:gd name="T37" fmla="*/ 114 h 392"/>
                <a:gd name="T38" fmla="*/ 306 w 520"/>
                <a:gd name="T39" fmla="*/ 133 h 392"/>
                <a:gd name="T40" fmla="*/ 464 w 520"/>
                <a:gd name="T41" fmla="*/ 185 h 392"/>
                <a:gd name="T42" fmla="*/ 503 w 520"/>
                <a:gd name="T43" fmla="*/ 163 h 392"/>
                <a:gd name="T44" fmla="*/ 503 w 520"/>
                <a:gd name="T45" fmla="*/ 129 h 392"/>
                <a:gd name="T46" fmla="*/ 438 w 520"/>
                <a:gd name="T47" fmla="*/ 355 h 392"/>
                <a:gd name="T48" fmla="*/ 474 w 520"/>
                <a:gd name="T49" fmla="*/ 352 h 392"/>
                <a:gd name="T50" fmla="*/ 464 w 520"/>
                <a:gd name="T51" fmla="*/ 185 h 392"/>
                <a:gd name="T52" fmla="*/ 428 w 520"/>
                <a:gd name="T53" fmla="*/ 205 h 392"/>
                <a:gd name="T54" fmla="*/ 438 w 520"/>
                <a:gd name="T55" fmla="*/ 355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0" h="392">
                  <a:moveTo>
                    <a:pt x="89" y="254"/>
                  </a:moveTo>
                  <a:cubicBezTo>
                    <a:pt x="100" y="302"/>
                    <a:pt x="116" y="323"/>
                    <a:pt x="166" y="345"/>
                  </a:cubicBezTo>
                  <a:cubicBezTo>
                    <a:pt x="216" y="368"/>
                    <a:pt x="240" y="392"/>
                    <a:pt x="260" y="392"/>
                  </a:cubicBezTo>
                  <a:cubicBezTo>
                    <a:pt x="280" y="392"/>
                    <a:pt x="302" y="371"/>
                    <a:pt x="353" y="348"/>
                  </a:cubicBezTo>
                  <a:cubicBezTo>
                    <a:pt x="403" y="326"/>
                    <a:pt x="390" y="320"/>
                    <a:pt x="401" y="272"/>
                  </a:cubicBezTo>
                  <a:cubicBezTo>
                    <a:pt x="260" y="340"/>
                    <a:pt x="260" y="340"/>
                    <a:pt x="260" y="340"/>
                  </a:cubicBezTo>
                  <a:cubicBezTo>
                    <a:pt x="89" y="254"/>
                    <a:pt x="89" y="254"/>
                    <a:pt x="89" y="254"/>
                  </a:cubicBezTo>
                  <a:close/>
                  <a:moveTo>
                    <a:pt x="503" y="129"/>
                  </a:moveTo>
                  <a:cubicBezTo>
                    <a:pt x="290" y="9"/>
                    <a:pt x="290" y="9"/>
                    <a:pt x="290" y="9"/>
                  </a:cubicBezTo>
                  <a:cubicBezTo>
                    <a:pt x="274" y="0"/>
                    <a:pt x="246" y="0"/>
                    <a:pt x="230" y="9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0" y="138"/>
                    <a:pt x="0" y="153"/>
                    <a:pt x="17" y="163"/>
                  </a:cubicBezTo>
                  <a:cubicBezTo>
                    <a:pt x="230" y="282"/>
                    <a:pt x="230" y="282"/>
                    <a:pt x="230" y="282"/>
                  </a:cubicBezTo>
                  <a:cubicBezTo>
                    <a:pt x="246" y="291"/>
                    <a:pt x="274" y="291"/>
                    <a:pt x="290" y="282"/>
                  </a:cubicBezTo>
                  <a:cubicBezTo>
                    <a:pt x="428" y="205"/>
                    <a:pt x="428" y="205"/>
                    <a:pt x="428" y="205"/>
                  </a:cubicBezTo>
                  <a:cubicBezTo>
                    <a:pt x="279" y="170"/>
                    <a:pt x="279" y="170"/>
                    <a:pt x="279" y="170"/>
                  </a:cubicBezTo>
                  <a:cubicBezTo>
                    <a:pt x="273" y="171"/>
                    <a:pt x="267" y="172"/>
                    <a:pt x="260" y="172"/>
                  </a:cubicBezTo>
                  <a:cubicBezTo>
                    <a:pt x="233" y="172"/>
                    <a:pt x="211" y="159"/>
                    <a:pt x="211" y="143"/>
                  </a:cubicBezTo>
                  <a:cubicBezTo>
                    <a:pt x="211" y="127"/>
                    <a:pt x="233" y="114"/>
                    <a:pt x="260" y="114"/>
                  </a:cubicBezTo>
                  <a:cubicBezTo>
                    <a:pt x="281" y="114"/>
                    <a:pt x="299" y="122"/>
                    <a:pt x="306" y="133"/>
                  </a:cubicBezTo>
                  <a:cubicBezTo>
                    <a:pt x="464" y="185"/>
                    <a:pt x="464" y="185"/>
                    <a:pt x="464" y="185"/>
                  </a:cubicBezTo>
                  <a:cubicBezTo>
                    <a:pt x="503" y="163"/>
                    <a:pt x="503" y="163"/>
                    <a:pt x="503" y="163"/>
                  </a:cubicBezTo>
                  <a:cubicBezTo>
                    <a:pt x="520" y="153"/>
                    <a:pt x="520" y="138"/>
                    <a:pt x="503" y="129"/>
                  </a:cubicBezTo>
                  <a:close/>
                  <a:moveTo>
                    <a:pt x="438" y="355"/>
                  </a:moveTo>
                  <a:cubicBezTo>
                    <a:pt x="437" y="365"/>
                    <a:pt x="471" y="381"/>
                    <a:pt x="474" y="352"/>
                  </a:cubicBezTo>
                  <a:cubicBezTo>
                    <a:pt x="489" y="222"/>
                    <a:pt x="464" y="185"/>
                    <a:pt x="464" y="185"/>
                  </a:cubicBezTo>
                  <a:cubicBezTo>
                    <a:pt x="428" y="205"/>
                    <a:pt x="428" y="205"/>
                    <a:pt x="428" y="205"/>
                  </a:cubicBezTo>
                  <a:cubicBezTo>
                    <a:pt x="428" y="205"/>
                    <a:pt x="458" y="234"/>
                    <a:pt x="438" y="35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829"/>
          <p:cNvSpPr>
            <a:spLocks noEditPoints="1"/>
          </p:cNvSpPr>
          <p:nvPr/>
        </p:nvSpPr>
        <p:spPr bwMode="auto">
          <a:xfrm>
            <a:off x="1887074" y="2860868"/>
            <a:ext cx="330200" cy="449263"/>
          </a:xfrm>
          <a:custGeom>
            <a:avLst/>
            <a:gdLst>
              <a:gd name="T0" fmla="*/ 116 w 376"/>
              <a:gd name="T1" fmla="*/ 491 h 513"/>
              <a:gd name="T2" fmla="*/ 188 w 376"/>
              <a:gd name="T3" fmla="*/ 512 h 513"/>
              <a:gd name="T4" fmla="*/ 260 w 376"/>
              <a:gd name="T5" fmla="*/ 491 h 513"/>
              <a:gd name="T6" fmla="*/ 260 w 376"/>
              <a:gd name="T7" fmla="*/ 438 h 513"/>
              <a:gd name="T8" fmla="*/ 116 w 376"/>
              <a:gd name="T9" fmla="*/ 438 h 513"/>
              <a:gd name="T10" fmla="*/ 116 w 376"/>
              <a:gd name="T11" fmla="*/ 491 h 513"/>
              <a:gd name="T12" fmla="*/ 257 w 376"/>
              <a:gd name="T13" fmla="*/ 407 h 513"/>
              <a:gd name="T14" fmla="*/ 367 w 376"/>
              <a:gd name="T15" fmla="*/ 149 h 513"/>
              <a:gd name="T16" fmla="*/ 188 w 376"/>
              <a:gd name="T17" fmla="*/ 0 h 513"/>
              <a:gd name="T18" fmla="*/ 9 w 376"/>
              <a:gd name="T19" fmla="*/ 149 h 513"/>
              <a:gd name="T20" fmla="*/ 119 w 376"/>
              <a:gd name="T21" fmla="*/ 407 h 513"/>
              <a:gd name="T22" fmla="*/ 257 w 376"/>
              <a:gd name="T23" fmla="*/ 407 h 513"/>
              <a:gd name="T24" fmla="*/ 64 w 376"/>
              <a:gd name="T25" fmla="*/ 153 h 513"/>
              <a:gd name="T26" fmla="*/ 188 w 376"/>
              <a:gd name="T27" fmla="*/ 53 h 513"/>
              <a:gd name="T28" fmla="*/ 312 w 376"/>
              <a:gd name="T29" fmla="*/ 153 h 513"/>
              <a:gd name="T30" fmla="*/ 266 w 376"/>
              <a:gd name="T31" fmla="*/ 253 h 513"/>
              <a:gd name="T32" fmla="*/ 209 w 376"/>
              <a:gd name="T33" fmla="*/ 362 h 513"/>
              <a:gd name="T34" fmla="*/ 167 w 376"/>
              <a:gd name="T35" fmla="*/ 362 h 513"/>
              <a:gd name="T36" fmla="*/ 110 w 376"/>
              <a:gd name="T37" fmla="*/ 253 h 513"/>
              <a:gd name="T38" fmla="*/ 64 w 376"/>
              <a:gd name="T39" fmla="*/ 153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6" h="513">
                <a:moveTo>
                  <a:pt x="116" y="491"/>
                </a:moveTo>
                <a:cubicBezTo>
                  <a:pt x="136" y="504"/>
                  <a:pt x="160" y="513"/>
                  <a:pt x="188" y="512"/>
                </a:cubicBezTo>
                <a:cubicBezTo>
                  <a:pt x="216" y="513"/>
                  <a:pt x="240" y="504"/>
                  <a:pt x="260" y="491"/>
                </a:cubicBezTo>
                <a:cubicBezTo>
                  <a:pt x="260" y="438"/>
                  <a:pt x="260" y="438"/>
                  <a:pt x="260" y="438"/>
                </a:cubicBezTo>
                <a:cubicBezTo>
                  <a:pt x="116" y="438"/>
                  <a:pt x="116" y="438"/>
                  <a:pt x="116" y="438"/>
                </a:cubicBezTo>
                <a:lnTo>
                  <a:pt x="116" y="491"/>
                </a:lnTo>
                <a:close/>
                <a:moveTo>
                  <a:pt x="257" y="407"/>
                </a:moveTo>
                <a:cubicBezTo>
                  <a:pt x="257" y="296"/>
                  <a:pt x="376" y="260"/>
                  <a:pt x="367" y="149"/>
                </a:cubicBezTo>
                <a:cubicBezTo>
                  <a:pt x="361" y="79"/>
                  <a:pt x="314" y="0"/>
                  <a:pt x="188" y="0"/>
                </a:cubicBezTo>
                <a:cubicBezTo>
                  <a:pt x="62" y="0"/>
                  <a:pt x="15" y="79"/>
                  <a:pt x="9" y="149"/>
                </a:cubicBezTo>
                <a:cubicBezTo>
                  <a:pt x="0" y="260"/>
                  <a:pt x="119" y="296"/>
                  <a:pt x="119" y="407"/>
                </a:cubicBezTo>
                <a:lnTo>
                  <a:pt x="257" y="407"/>
                </a:lnTo>
                <a:close/>
                <a:moveTo>
                  <a:pt x="64" y="153"/>
                </a:moveTo>
                <a:cubicBezTo>
                  <a:pt x="69" y="86"/>
                  <a:pt x="114" y="53"/>
                  <a:pt x="188" y="53"/>
                </a:cubicBezTo>
                <a:cubicBezTo>
                  <a:pt x="262" y="53"/>
                  <a:pt x="307" y="86"/>
                  <a:pt x="312" y="153"/>
                </a:cubicBezTo>
                <a:cubicBezTo>
                  <a:pt x="315" y="189"/>
                  <a:pt x="294" y="214"/>
                  <a:pt x="266" y="253"/>
                </a:cubicBezTo>
                <a:cubicBezTo>
                  <a:pt x="245" y="283"/>
                  <a:pt x="221" y="317"/>
                  <a:pt x="209" y="362"/>
                </a:cubicBezTo>
                <a:cubicBezTo>
                  <a:pt x="167" y="362"/>
                  <a:pt x="167" y="362"/>
                  <a:pt x="167" y="362"/>
                </a:cubicBezTo>
                <a:cubicBezTo>
                  <a:pt x="155" y="317"/>
                  <a:pt x="131" y="283"/>
                  <a:pt x="110" y="253"/>
                </a:cubicBezTo>
                <a:cubicBezTo>
                  <a:pt x="82" y="213"/>
                  <a:pt x="61" y="189"/>
                  <a:pt x="64" y="1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3373040" y="2807665"/>
            <a:ext cx="683057" cy="683057"/>
            <a:chOff x="3358427" y="3058472"/>
            <a:chExt cx="683057" cy="683057"/>
          </a:xfrm>
        </p:grpSpPr>
        <p:grpSp>
          <p:nvGrpSpPr>
            <p:cNvPr id="40" name="Group 39"/>
            <p:cNvGrpSpPr/>
            <p:nvPr/>
          </p:nvGrpSpPr>
          <p:grpSpPr>
            <a:xfrm>
              <a:off x="3358427" y="3058472"/>
              <a:ext cx="683057" cy="683057"/>
              <a:chOff x="2850424" y="3195153"/>
              <a:chExt cx="755923" cy="755923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50424" y="3195153"/>
                <a:ext cx="755923" cy="755923"/>
              </a:xfrm>
              <a:prstGeom prst="ellipse">
                <a:avLst/>
              </a:prstGeom>
              <a:solidFill>
                <a:schemeClr val="accent3"/>
              </a:solidFill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923289" y="3268018"/>
                <a:ext cx="610192" cy="610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9" name="Freeform 891"/>
            <p:cNvSpPr>
              <a:spLocks noEditPoints="1"/>
            </p:cNvSpPr>
            <p:nvPr/>
          </p:nvSpPr>
          <p:spPr bwMode="auto">
            <a:xfrm>
              <a:off x="3554988" y="3283409"/>
              <a:ext cx="289931" cy="233182"/>
            </a:xfrm>
            <a:custGeom>
              <a:avLst/>
              <a:gdLst>
                <a:gd name="T0" fmla="*/ 433 w 510"/>
                <a:gd name="T1" fmla="*/ 77 h 410"/>
                <a:gd name="T2" fmla="*/ 408 w 510"/>
                <a:gd name="T3" fmla="*/ 51 h 410"/>
                <a:gd name="T4" fmla="*/ 102 w 510"/>
                <a:gd name="T5" fmla="*/ 51 h 410"/>
                <a:gd name="T6" fmla="*/ 77 w 510"/>
                <a:gd name="T7" fmla="*/ 77 h 410"/>
                <a:gd name="T8" fmla="*/ 77 w 510"/>
                <a:gd name="T9" fmla="*/ 103 h 410"/>
                <a:gd name="T10" fmla="*/ 433 w 510"/>
                <a:gd name="T11" fmla="*/ 103 h 410"/>
                <a:gd name="T12" fmla="*/ 433 w 510"/>
                <a:gd name="T13" fmla="*/ 77 h 410"/>
                <a:gd name="T14" fmla="*/ 357 w 510"/>
                <a:gd name="T15" fmla="*/ 0 h 410"/>
                <a:gd name="T16" fmla="*/ 153 w 510"/>
                <a:gd name="T17" fmla="*/ 0 h 410"/>
                <a:gd name="T18" fmla="*/ 128 w 510"/>
                <a:gd name="T19" fmla="*/ 26 h 410"/>
                <a:gd name="T20" fmla="*/ 382 w 510"/>
                <a:gd name="T21" fmla="*/ 26 h 410"/>
                <a:gd name="T22" fmla="*/ 357 w 510"/>
                <a:gd name="T23" fmla="*/ 0 h 410"/>
                <a:gd name="T24" fmla="*/ 484 w 510"/>
                <a:gd name="T25" fmla="*/ 103 h 410"/>
                <a:gd name="T26" fmla="*/ 469 w 510"/>
                <a:gd name="T27" fmla="*/ 87 h 410"/>
                <a:gd name="T28" fmla="*/ 469 w 510"/>
                <a:gd name="T29" fmla="*/ 128 h 410"/>
                <a:gd name="T30" fmla="*/ 41 w 510"/>
                <a:gd name="T31" fmla="*/ 128 h 410"/>
                <a:gd name="T32" fmla="*/ 41 w 510"/>
                <a:gd name="T33" fmla="*/ 87 h 410"/>
                <a:gd name="T34" fmla="*/ 26 w 510"/>
                <a:gd name="T35" fmla="*/ 103 h 410"/>
                <a:gd name="T36" fmla="*/ 6 w 510"/>
                <a:gd name="T37" fmla="*/ 154 h 410"/>
                <a:gd name="T38" fmla="*/ 45 w 510"/>
                <a:gd name="T39" fmla="*/ 384 h 410"/>
                <a:gd name="T40" fmla="*/ 77 w 510"/>
                <a:gd name="T41" fmla="*/ 410 h 410"/>
                <a:gd name="T42" fmla="*/ 433 w 510"/>
                <a:gd name="T43" fmla="*/ 410 h 410"/>
                <a:gd name="T44" fmla="*/ 465 w 510"/>
                <a:gd name="T45" fmla="*/ 384 h 410"/>
                <a:gd name="T46" fmla="*/ 504 w 510"/>
                <a:gd name="T47" fmla="*/ 154 h 410"/>
                <a:gd name="T48" fmla="*/ 484 w 510"/>
                <a:gd name="T49" fmla="*/ 103 h 410"/>
                <a:gd name="T50" fmla="*/ 357 w 510"/>
                <a:gd name="T51" fmla="*/ 241 h 410"/>
                <a:gd name="T52" fmla="*/ 331 w 510"/>
                <a:gd name="T53" fmla="*/ 266 h 410"/>
                <a:gd name="T54" fmla="*/ 179 w 510"/>
                <a:gd name="T55" fmla="*/ 266 h 410"/>
                <a:gd name="T56" fmla="*/ 153 w 510"/>
                <a:gd name="T57" fmla="*/ 241 h 410"/>
                <a:gd name="T58" fmla="*/ 153 w 510"/>
                <a:gd name="T59" fmla="*/ 190 h 410"/>
                <a:gd name="T60" fmla="*/ 189 w 510"/>
                <a:gd name="T61" fmla="*/ 190 h 410"/>
                <a:gd name="T62" fmla="*/ 189 w 510"/>
                <a:gd name="T63" fmla="*/ 231 h 410"/>
                <a:gd name="T64" fmla="*/ 321 w 510"/>
                <a:gd name="T65" fmla="*/ 231 h 410"/>
                <a:gd name="T66" fmla="*/ 321 w 510"/>
                <a:gd name="T67" fmla="*/ 190 h 410"/>
                <a:gd name="T68" fmla="*/ 357 w 510"/>
                <a:gd name="T69" fmla="*/ 190 h 410"/>
                <a:gd name="T70" fmla="*/ 357 w 510"/>
                <a:gd name="T71" fmla="*/ 24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410">
                  <a:moveTo>
                    <a:pt x="433" y="77"/>
                  </a:moveTo>
                  <a:cubicBezTo>
                    <a:pt x="433" y="51"/>
                    <a:pt x="408" y="51"/>
                    <a:pt x="408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1"/>
                    <a:pt x="77" y="51"/>
                    <a:pt x="77" y="77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433" y="103"/>
                    <a:pt x="433" y="103"/>
                    <a:pt x="433" y="103"/>
                  </a:cubicBezTo>
                  <a:lnTo>
                    <a:pt x="433" y="77"/>
                  </a:lnTo>
                  <a:close/>
                  <a:moveTo>
                    <a:pt x="357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28" y="0"/>
                    <a:pt x="128" y="26"/>
                  </a:cubicBezTo>
                  <a:cubicBezTo>
                    <a:pt x="382" y="26"/>
                    <a:pt x="382" y="26"/>
                    <a:pt x="382" y="26"/>
                  </a:cubicBezTo>
                  <a:cubicBezTo>
                    <a:pt x="382" y="0"/>
                    <a:pt x="357" y="0"/>
                    <a:pt x="357" y="0"/>
                  </a:cubicBezTo>
                  <a:close/>
                  <a:moveTo>
                    <a:pt x="484" y="103"/>
                  </a:moveTo>
                  <a:cubicBezTo>
                    <a:pt x="469" y="87"/>
                    <a:pt x="469" y="87"/>
                    <a:pt x="469" y="87"/>
                  </a:cubicBezTo>
                  <a:cubicBezTo>
                    <a:pt x="469" y="128"/>
                    <a:pt x="469" y="128"/>
                    <a:pt x="469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1" y="87"/>
                    <a:pt x="41" y="87"/>
                    <a:pt x="26" y="103"/>
                  </a:cubicBezTo>
                  <a:cubicBezTo>
                    <a:pt x="11" y="118"/>
                    <a:pt x="0" y="122"/>
                    <a:pt x="6" y="154"/>
                  </a:cubicBezTo>
                  <a:cubicBezTo>
                    <a:pt x="12" y="186"/>
                    <a:pt x="41" y="361"/>
                    <a:pt x="45" y="384"/>
                  </a:cubicBezTo>
                  <a:cubicBezTo>
                    <a:pt x="50" y="410"/>
                    <a:pt x="77" y="410"/>
                    <a:pt x="77" y="410"/>
                  </a:cubicBezTo>
                  <a:cubicBezTo>
                    <a:pt x="433" y="410"/>
                    <a:pt x="433" y="410"/>
                    <a:pt x="433" y="410"/>
                  </a:cubicBezTo>
                  <a:cubicBezTo>
                    <a:pt x="433" y="410"/>
                    <a:pt x="460" y="410"/>
                    <a:pt x="465" y="384"/>
                  </a:cubicBezTo>
                  <a:cubicBezTo>
                    <a:pt x="469" y="361"/>
                    <a:pt x="498" y="186"/>
                    <a:pt x="504" y="154"/>
                  </a:cubicBezTo>
                  <a:cubicBezTo>
                    <a:pt x="510" y="122"/>
                    <a:pt x="499" y="118"/>
                    <a:pt x="484" y="103"/>
                  </a:cubicBezTo>
                  <a:close/>
                  <a:moveTo>
                    <a:pt x="357" y="241"/>
                  </a:moveTo>
                  <a:cubicBezTo>
                    <a:pt x="357" y="241"/>
                    <a:pt x="357" y="266"/>
                    <a:pt x="331" y="266"/>
                  </a:cubicBezTo>
                  <a:cubicBezTo>
                    <a:pt x="179" y="266"/>
                    <a:pt x="179" y="266"/>
                    <a:pt x="179" y="266"/>
                  </a:cubicBezTo>
                  <a:cubicBezTo>
                    <a:pt x="153" y="266"/>
                    <a:pt x="153" y="241"/>
                    <a:pt x="153" y="241"/>
                  </a:cubicBezTo>
                  <a:cubicBezTo>
                    <a:pt x="153" y="190"/>
                    <a:pt x="153" y="190"/>
                    <a:pt x="153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190"/>
                    <a:pt x="321" y="190"/>
                    <a:pt x="321" y="190"/>
                  </a:cubicBezTo>
                  <a:cubicBezTo>
                    <a:pt x="357" y="190"/>
                    <a:pt x="357" y="190"/>
                    <a:pt x="357" y="190"/>
                  </a:cubicBezTo>
                  <a:cubicBezTo>
                    <a:pt x="357" y="241"/>
                    <a:pt x="357" y="241"/>
                    <a:pt x="357" y="2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138900" y="1250262"/>
            <a:ext cx="1686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Corporate Training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29492" y="2061884"/>
            <a:ext cx="2176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Knowledge Management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29492" y="2873506"/>
            <a:ext cx="3127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Customer Relationship Management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29492" y="3685128"/>
            <a:ext cx="2938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Partner Relationship Management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40380" y="1457634"/>
            <a:ext cx="496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the job  </a:t>
            </a:r>
            <a:r>
              <a:rPr lang="en-US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Training, z. B. per </a:t>
            </a:r>
            <a:r>
              <a:rPr lang="en-US" sz="8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Microlearning</a:t>
            </a:r>
            <a:endParaRPr lang="en-US" sz="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Off the desk  </a:t>
            </a:r>
            <a:r>
              <a:rPr lang="en-US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Training, z. B. per Mobile Learning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29492" y="2262561"/>
            <a:ext cx="496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Wissensakquise</a:t>
            </a:r>
            <a:r>
              <a:rPr lang="en-US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z. B. Crowdsourcing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Wissensvernetzung</a:t>
            </a:r>
            <a:r>
              <a:rPr lang="en-US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z. B. Knowledge Graph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7846" y="3067488"/>
            <a:ext cx="496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Kundenakquise</a:t>
            </a:r>
            <a:r>
              <a:rPr lang="en-US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z. B</a:t>
            </a: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über Produktvideos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Kundensupport</a:t>
            </a:r>
            <a:r>
              <a:rPr lang="en-US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z. B. per “How to”-Videos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0972" y="3872417"/>
            <a:ext cx="496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Partnerschulung, z. B. Training für Vertreter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de-DE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Digital Assets</a:t>
            </a: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für Partner, z. B. Videos für Kunden</a:t>
            </a:r>
            <a:endParaRPr lang="de-DE" sz="800" i="1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7" name="Group 40"/>
          <p:cNvGrpSpPr/>
          <p:nvPr/>
        </p:nvGrpSpPr>
        <p:grpSpPr>
          <a:xfrm>
            <a:off x="3373040" y="4430909"/>
            <a:ext cx="683057" cy="683057"/>
            <a:chOff x="2850424" y="4023941"/>
            <a:chExt cx="755923" cy="755923"/>
          </a:xfrm>
        </p:grpSpPr>
        <p:sp>
          <p:nvSpPr>
            <p:cNvPr id="42" name="Oval 11"/>
            <p:cNvSpPr/>
            <p:nvPr/>
          </p:nvSpPr>
          <p:spPr>
            <a:xfrm>
              <a:off x="2850424" y="4023941"/>
              <a:ext cx="755923" cy="755923"/>
            </a:xfrm>
            <a:prstGeom prst="ellipse">
              <a:avLst/>
            </a:prstGeom>
            <a:solidFill>
              <a:schemeClr val="bg1"/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Oval 12"/>
            <p:cNvSpPr/>
            <p:nvPr/>
          </p:nvSpPr>
          <p:spPr>
            <a:xfrm>
              <a:off x="2923289" y="4096806"/>
              <a:ext cx="610192" cy="610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44" name="Freeform 833"/>
          <p:cNvSpPr>
            <a:spLocks noEditPoints="1"/>
          </p:cNvSpPr>
          <p:nvPr/>
        </p:nvSpPr>
        <p:spPr bwMode="auto">
          <a:xfrm>
            <a:off x="3601554" y="4611478"/>
            <a:ext cx="226027" cy="321917"/>
          </a:xfrm>
          <a:custGeom>
            <a:avLst/>
            <a:gdLst>
              <a:gd name="T0" fmla="*/ 322 w 358"/>
              <a:gd name="T1" fmla="*/ 51 h 512"/>
              <a:gd name="T2" fmla="*/ 292 w 358"/>
              <a:gd name="T3" fmla="*/ 128 h 512"/>
              <a:gd name="T4" fmla="*/ 66 w 358"/>
              <a:gd name="T5" fmla="*/ 128 h 512"/>
              <a:gd name="T6" fmla="*/ 36 w 358"/>
              <a:gd name="T7" fmla="*/ 51 h 512"/>
              <a:gd name="T8" fmla="*/ 0 w 358"/>
              <a:gd name="T9" fmla="*/ 87 h 512"/>
              <a:gd name="T10" fmla="*/ 0 w 358"/>
              <a:gd name="T11" fmla="*/ 476 h 512"/>
              <a:gd name="T12" fmla="*/ 36 w 358"/>
              <a:gd name="T13" fmla="*/ 512 h 512"/>
              <a:gd name="T14" fmla="*/ 322 w 358"/>
              <a:gd name="T15" fmla="*/ 512 h 512"/>
              <a:gd name="T16" fmla="*/ 358 w 358"/>
              <a:gd name="T17" fmla="*/ 476 h 512"/>
              <a:gd name="T18" fmla="*/ 358 w 358"/>
              <a:gd name="T19" fmla="*/ 87 h 512"/>
              <a:gd name="T20" fmla="*/ 322 w 358"/>
              <a:gd name="T21" fmla="*/ 51 h 512"/>
              <a:gd name="T22" fmla="*/ 271 w 358"/>
              <a:gd name="T23" fmla="*/ 102 h 512"/>
              <a:gd name="T24" fmla="*/ 294 w 358"/>
              <a:gd name="T25" fmla="*/ 51 h 512"/>
              <a:gd name="T26" fmla="*/ 238 w 358"/>
              <a:gd name="T27" fmla="*/ 51 h 512"/>
              <a:gd name="T28" fmla="*/ 220 w 358"/>
              <a:gd name="T29" fmla="*/ 0 h 512"/>
              <a:gd name="T30" fmla="*/ 138 w 358"/>
              <a:gd name="T31" fmla="*/ 0 h 512"/>
              <a:gd name="T32" fmla="*/ 120 w 358"/>
              <a:gd name="T33" fmla="*/ 51 h 512"/>
              <a:gd name="T34" fmla="*/ 64 w 358"/>
              <a:gd name="T35" fmla="*/ 51 h 512"/>
              <a:gd name="T36" fmla="*/ 87 w 358"/>
              <a:gd name="T37" fmla="*/ 102 h 512"/>
              <a:gd name="T38" fmla="*/ 271 w 358"/>
              <a:gd name="T39" fmla="*/ 10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8" h="512">
                <a:moveTo>
                  <a:pt x="322" y="51"/>
                </a:moveTo>
                <a:cubicBezTo>
                  <a:pt x="292" y="128"/>
                  <a:pt x="292" y="128"/>
                  <a:pt x="292" y="128"/>
                </a:cubicBezTo>
                <a:cubicBezTo>
                  <a:pt x="66" y="128"/>
                  <a:pt x="66" y="128"/>
                  <a:pt x="66" y="128"/>
                </a:cubicBezTo>
                <a:cubicBezTo>
                  <a:pt x="36" y="51"/>
                  <a:pt x="36" y="51"/>
                  <a:pt x="36" y="51"/>
                </a:cubicBezTo>
                <a:cubicBezTo>
                  <a:pt x="16" y="51"/>
                  <a:pt x="0" y="67"/>
                  <a:pt x="0" y="87"/>
                </a:cubicBezTo>
                <a:cubicBezTo>
                  <a:pt x="0" y="476"/>
                  <a:pt x="0" y="476"/>
                  <a:pt x="0" y="476"/>
                </a:cubicBezTo>
                <a:cubicBezTo>
                  <a:pt x="0" y="496"/>
                  <a:pt x="16" y="512"/>
                  <a:pt x="36" y="512"/>
                </a:cubicBezTo>
                <a:cubicBezTo>
                  <a:pt x="322" y="512"/>
                  <a:pt x="322" y="512"/>
                  <a:pt x="322" y="512"/>
                </a:cubicBezTo>
                <a:cubicBezTo>
                  <a:pt x="342" y="512"/>
                  <a:pt x="358" y="496"/>
                  <a:pt x="358" y="476"/>
                </a:cubicBezTo>
                <a:cubicBezTo>
                  <a:pt x="358" y="87"/>
                  <a:pt x="358" y="87"/>
                  <a:pt x="358" y="87"/>
                </a:cubicBezTo>
                <a:cubicBezTo>
                  <a:pt x="358" y="67"/>
                  <a:pt x="342" y="51"/>
                  <a:pt x="322" y="51"/>
                </a:cubicBezTo>
                <a:close/>
                <a:moveTo>
                  <a:pt x="271" y="102"/>
                </a:moveTo>
                <a:cubicBezTo>
                  <a:pt x="294" y="51"/>
                  <a:pt x="294" y="51"/>
                  <a:pt x="294" y="51"/>
                </a:cubicBezTo>
                <a:cubicBezTo>
                  <a:pt x="238" y="51"/>
                  <a:pt x="238" y="51"/>
                  <a:pt x="238" y="51"/>
                </a:cubicBezTo>
                <a:cubicBezTo>
                  <a:pt x="220" y="0"/>
                  <a:pt x="220" y="0"/>
                  <a:pt x="220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20" y="51"/>
                  <a:pt x="120" y="51"/>
                  <a:pt x="120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87" y="102"/>
                  <a:pt x="87" y="102"/>
                  <a:pt x="87" y="102"/>
                </a:cubicBezTo>
                <a:lnTo>
                  <a:pt x="271" y="1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1"/>
          <p:cNvSpPr/>
          <p:nvPr/>
        </p:nvSpPr>
        <p:spPr>
          <a:xfrm>
            <a:off x="4138900" y="4496750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Compliance</a:t>
            </a:r>
          </a:p>
        </p:txBody>
      </p:sp>
      <p:sp>
        <p:nvSpPr>
          <p:cNvPr id="46" name="TextBox 35"/>
          <p:cNvSpPr txBox="1"/>
          <p:nvPr/>
        </p:nvSpPr>
        <p:spPr>
          <a:xfrm>
            <a:off x="4140380" y="4689649"/>
            <a:ext cx="496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Nachweis der Schulung von Mitarbeitern und Management</a:t>
            </a:r>
            <a:b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z. B. durch Training Tracking, Trainer/Trainee Dashboards &amp; Reports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373040" y="1184421"/>
            <a:ext cx="683057" cy="683057"/>
            <a:chOff x="3358427" y="1396695"/>
            <a:chExt cx="683057" cy="683057"/>
          </a:xfrm>
        </p:grpSpPr>
        <p:grpSp>
          <p:nvGrpSpPr>
            <p:cNvPr id="38" name="Group 37"/>
            <p:cNvGrpSpPr/>
            <p:nvPr/>
          </p:nvGrpSpPr>
          <p:grpSpPr>
            <a:xfrm>
              <a:off x="3358427" y="1396695"/>
              <a:ext cx="683057" cy="683057"/>
              <a:chOff x="2850424" y="1533376"/>
              <a:chExt cx="755923" cy="755923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850424" y="1533376"/>
                <a:ext cx="755923" cy="755923"/>
              </a:xfrm>
              <a:prstGeom prst="ellipse">
                <a:avLst/>
              </a:prstGeom>
              <a:solidFill>
                <a:schemeClr val="accent2"/>
              </a:solidFill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3289" y="1606241"/>
                <a:ext cx="610192" cy="610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3534918" y="1535688"/>
              <a:ext cx="330073" cy="360080"/>
            </a:xfrm>
            <a:custGeom>
              <a:avLst/>
              <a:gdLst>
                <a:gd name="T0" fmla="*/ 499 w 1516"/>
                <a:gd name="T1" fmla="*/ 1449 h 1648"/>
                <a:gd name="T2" fmla="*/ 896 w 1516"/>
                <a:gd name="T3" fmla="*/ 1449 h 1648"/>
                <a:gd name="T4" fmla="*/ 697 w 1516"/>
                <a:gd name="T5" fmla="*/ 1648 h 1648"/>
                <a:gd name="T6" fmla="*/ 499 w 1516"/>
                <a:gd name="T7" fmla="*/ 1449 h 1648"/>
                <a:gd name="T8" fmla="*/ 779 w 1516"/>
                <a:gd name="T9" fmla="*/ 1189 h 1648"/>
                <a:gd name="T10" fmla="*/ 233 w 1516"/>
                <a:gd name="T11" fmla="*/ 1189 h 1648"/>
                <a:gd name="T12" fmla="*/ 446 w 1516"/>
                <a:gd name="T13" fmla="*/ 523 h 1648"/>
                <a:gd name="T14" fmla="*/ 695 w 1516"/>
                <a:gd name="T15" fmla="*/ 346 h 1648"/>
                <a:gd name="T16" fmla="*/ 945 w 1516"/>
                <a:gd name="T17" fmla="*/ 523 h 1648"/>
                <a:gd name="T18" fmla="*/ 1000 w 1516"/>
                <a:gd name="T19" fmla="*/ 739 h 1648"/>
                <a:gd name="T20" fmla="*/ 1134 w 1516"/>
                <a:gd name="T21" fmla="*/ 694 h 1648"/>
                <a:gd name="T22" fmla="*/ 913 w 1516"/>
                <a:gd name="T23" fmla="*/ 271 h 1648"/>
                <a:gd name="T24" fmla="*/ 841 w 1516"/>
                <a:gd name="T25" fmla="*/ 146 h 1648"/>
                <a:gd name="T26" fmla="*/ 841 w 1516"/>
                <a:gd name="T27" fmla="*/ 146 h 1648"/>
                <a:gd name="T28" fmla="*/ 695 w 1516"/>
                <a:gd name="T29" fmla="*/ 0 h 1648"/>
                <a:gd name="T30" fmla="*/ 550 w 1516"/>
                <a:gd name="T31" fmla="*/ 146 h 1648"/>
                <a:gd name="T32" fmla="*/ 550 w 1516"/>
                <a:gd name="T33" fmla="*/ 146 h 1648"/>
                <a:gd name="T34" fmla="*/ 477 w 1516"/>
                <a:gd name="T35" fmla="*/ 271 h 1648"/>
                <a:gd name="T36" fmla="*/ 0 w 1516"/>
                <a:gd name="T37" fmla="*/ 1185 h 1648"/>
                <a:gd name="T38" fmla="*/ 0 w 1516"/>
                <a:gd name="T39" fmla="*/ 1329 h 1648"/>
                <a:gd name="T40" fmla="*/ 827 w 1516"/>
                <a:gd name="T41" fmla="*/ 1329 h 1648"/>
                <a:gd name="T42" fmla="*/ 779 w 1516"/>
                <a:gd name="T43" fmla="*/ 1189 h 1648"/>
                <a:gd name="T44" fmla="*/ 695 w 1516"/>
                <a:gd name="T45" fmla="*/ 87 h 1648"/>
                <a:gd name="T46" fmla="*/ 754 w 1516"/>
                <a:gd name="T47" fmla="*/ 146 h 1648"/>
                <a:gd name="T48" fmla="*/ 695 w 1516"/>
                <a:gd name="T49" fmla="*/ 205 h 1648"/>
                <a:gd name="T50" fmla="*/ 636 w 1516"/>
                <a:gd name="T51" fmla="*/ 146 h 1648"/>
                <a:gd name="T52" fmla="*/ 695 w 1516"/>
                <a:gd name="T53" fmla="*/ 87 h 1648"/>
                <a:gd name="T54" fmla="*/ 1204 w 1516"/>
                <a:gd name="T55" fmla="*/ 808 h 1648"/>
                <a:gd name="T56" fmla="*/ 893 w 1516"/>
                <a:gd name="T57" fmla="*/ 1119 h 1648"/>
                <a:gd name="T58" fmla="*/ 1204 w 1516"/>
                <a:gd name="T59" fmla="*/ 1430 h 1648"/>
                <a:gd name="T60" fmla="*/ 1516 w 1516"/>
                <a:gd name="T61" fmla="*/ 1119 h 1648"/>
                <a:gd name="T62" fmla="*/ 1204 w 1516"/>
                <a:gd name="T63" fmla="*/ 808 h 1648"/>
                <a:gd name="T64" fmla="*/ 1151 w 1516"/>
                <a:gd name="T65" fmla="*/ 1287 h 1648"/>
                <a:gd name="T66" fmla="*/ 1004 w 1516"/>
                <a:gd name="T67" fmla="*/ 1140 h 1648"/>
                <a:gd name="T68" fmla="*/ 1067 w 1516"/>
                <a:gd name="T69" fmla="*/ 1077 h 1648"/>
                <a:gd name="T70" fmla="*/ 1151 w 1516"/>
                <a:gd name="T71" fmla="*/ 1162 h 1648"/>
                <a:gd name="T72" fmla="*/ 1346 w 1516"/>
                <a:gd name="T73" fmla="*/ 967 h 1648"/>
                <a:gd name="T74" fmla="*/ 1409 w 1516"/>
                <a:gd name="T75" fmla="*/ 1029 h 1648"/>
                <a:gd name="T76" fmla="*/ 1151 w 1516"/>
                <a:gd name="T77" fmla="*/ 1287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16" h="1648">
                  <a:moveTo>
                    <a:pt x="499" y="1449"/>
                  </a:moveTo>
                  <a:cubicBezTo>
                    <a:pt x="896" y="1449"/>
                    <a:pt x="896" y="1449"/>
                    <a:pt x="896" y="1449"/>
                  </a:cubicBezTo>
                  <a:cubicBezTo>
                    <a:pt x="896" y="1559"/>
                    <a:pt x="807" y="1648"/>
                    <a:pt x="697" y="1648"/>
                  </a:cubicBezTo>
                  <a:cubicBezTo>
                    <a:pt x="588" y="1648"/>
                    <a:pt x="499" y="1559"/>
                    <a:pt x="499" y="1449"/>
                  </a:cubicBezTo>
                  <a:close/>
                  <a:moveTo>
                    <a:pt x="779" y="1189"/>
                  </a:moveTo>
                  <a:cubicBezTo>
                    <a:pt x="233" y="1189"/>
                    <a:pt x="233" y="1189"/>
                    <a:pt x="233" y="1189"/>
                  </a:cubicBezTo>
                  <a:cubicBezTo>
                    <a:pt x="382" y="1004"/>
                    <a:pt x="370" y="712"/>
                    <a:pt x="446" y="523"/>
                  </a:cubicBezTo>
                  <a:cubicBezTo>
                    <a:pt x="487" y="420"/>
                    <a:pt x="561" y="346"/>
                    <a:pt x="695" y="346"/>
                  </a:cubicBezTo>
                  <a:cubicBezTo>
                    <a:pt x="829" y="346"/>
                    <a:pt x="903" y="419"/>
                    <a:pt x="945" y="523"/>
                  </a:cubicBezTo>
                  <a:cubicBezTo>
                    <a:pt x="970" y="586"/>
                    <a:pt x="985" y="661"/>
                    <a:pt x="1000" y="739"/>
                  </a:cubicBezTo>
                  <a:cubicBezTo>
                    <a:pt x="1042" y="717"/>
                    <a:pt x="1087" y="701"/>
                    <a:pt x="1134" y="694"/>
                  </a:cubicBezTo>
                  <a:cubicBezTo>
                    <a:pt x="1101" y="522"/>
                    <a:pt x="1058" y="354"/>
                    <a:pt x="913" y="271"/>
                  </a:cubicBezTo>
                  <a:cubicBezTo>
                    <a:pt x="869" y="245"/>
                    <a:pt x="841" y="197"/>
                    <a:pt x="841" y="146"/>
                  </a:cubicBezTo>
                  <a:cubicBezTo>
                    <a:pt x="841" y="146"/>
                    <a:pt x="841" y="146"/>
                    <a:pt x="841" y="146"/>
                  </a:cubicBezTo>
                  <a:cubicBezTo>
                    <a:pt x="841" y="65"/>
                    <a:pt x="776" y="0"/>
                    <a:pt x="695" y="0"/>
                  </a:cubicBezTo>
                  <a:cubicBezTo>
                    <a:pt x="615" y="0"/>
                    <a:pt x="550" y="65"/>
                    <a:pt x="550" y="146"/>
                  </a:cubicBezTo>
                  <a:cubicBezTo>
                    <a:pt x="550" y="146"/>
                    <a:pt x="550" y="146"/>
                    <a:pt x="550" y="146"/>
                  </a:cubicBezTo>
                  <a:cubicBezTo>
                    <a:pt x="550" y="198"/>
                    <a:pt x="522" y="245"/>
                    <a:pt x="477" y="271"/>
                  </a:cubicBezTo>
                  <a:cubicBezTo>
                    <a:pt x="153" y="457"/>
                    <a:pt x="339" y="1075"/>
                    <a:pt x="0" y="1185"/>
                  </a:cubicBezTo>
                  <a:cubicBezTo>
                    <a:pt x="0" y="1329"/>
                    <a:pt x="0" y="1329"/>
                    <a:pt x="0" y="1329"/>
                  </a:cubicBezTo>
                  <a:cubicBezTo>
                    <a:pt x="827" y="1329"/>
                    <a:pt x="827" y="1329"/>
                    <a:pt x="827" y="1329"/>
                  </a:cubicBezTo>
                  <a:cubicBezTo>
                    <a:pt x="803" y="1286"/>
                    <a:pt x="787" y="1238"/>
                    <a:pt x="779" y="1189"/>
                  </a:cubicBezTo>
                  <a:close/>
                  <a:moveTo>
                    <a:pt x="695" y="87"/>
                  </a:moveTo>
                  <a:cubicBezTo>
                    <a:pt x="728" y="87"/>
                    <a:pt x="754" y="113"/>
                    <a:pt x="754" y="146"/>
                  </a:cubicBezTo>
                  <a:cubicBezTo>
                    <a:pt x="754" y="178"/>
                    <a:pt x="728" y="205"/>
                    <a:pt x="695" y="205"/>
                  </a:cubicBezTo>
                  <a:cubicBezTo>
                    <a:pt x="663" y="205"/>
                    <a:pt x="636" y="178"/>
                    <a:pt x="636" y="146"/>
                  </a:cubicBezTo>
                  <a:cubicBezTo>
                    <a:pt x="636" y="113"/>
                    <a:pt x="663" y="87"/>
                    <a:pt x="695" y="87"/>
                  </a:cubicBezTo>
                  <a:close/>
                  <a:moveTo>
                    <a:pt x="1204" y="808"/>
                  </a:moveTo>
                  <a:cubicBezTo>
                    <a:pt x="1032" y="808"/>
                    <a:pt x="893" y="947"/>
                    <a:pt x="893" y="1119"/>
                  </a:cubicBezTo>
                  <a:cubicBezTo>
                    <a:pt x="893" y="1291"/>
                    <a:pt x="1032" y="1430"/>
                    <a:pt x="1204" y="1430"/>
                  </a:cubicBezTo>
                  <a:cubicBezTo>
                    <a:pt x="1376" y="1430"/>
                    <a:pt x="1516" y="1291"/>
                    <a:pt x="1516" y="1119"/>
                  </a:cubicBezTo>
                  <a:cubicBezTo>
                    <a:pt x="1516" y="947"/>
                    <a:pt x="1376" y="808"/>
                    <a:pt x="1204" y="808"/>
                  </a:cubicBezTo>
                  <a:close/>
                  <a:moveTo>
                    <a:pt x="1151" y="1287"/>
                  </a:moveTo>
                  <a:cubicBezTo>
                    <a:pt x="1004" y="1140"/>
                    <a:pt x="1004" y="1140"/>
                    <a:pt x="1004" y="1140"/>
                  </a:cubicBezTo>
                  <a:cubicBezTo>
                    <a:pt x="1067" y="1077"/>
                    <a:pt x="1067" y="1077"/>
                    <a:pt x="1067" y="1077"/>
                  </a:cubicBezTo>
                  <a:cubicBezTo>
                    <a:pt x="1151" y="1162"/>
                    <a:pt x="1151" y="1162"/>
                    <a:pt x="1151" y="1162"/>
                  </a:cubicBezTo>
                  <a:cubicBezTo>
                    <a:pt x="1346" y="967"/>
                    <a:pt x="1346" y="967"/>
                    <a:pt x="1346" y="967"/>
                  </a:cubicBezTo>
                  <a:cubicBezTo>
                    <a:pt x="1409" y="1029"/>
                    <a:pt x="1409" y="1029"/>
                    <a:pt x="1409" y="1029"/>
                  </a:cubicBezTo>
                  <a:lnTo>
                    <a:pt x="1151" y="1287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bg-BG" sz="140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3040" y="3619287"/>
            <a:ext cx="683057" cy="683057"/>
            <a:chOff x="3358427" y="3887260"/>
            <a:chExt cx="683057" cy="683057"/>
          </a:xfrm>
        </p:grpSpPr>
        <p:grpSp>
          <p:nvGrpSpPr>
            <p:cNvPr id="41" name="Group 40"/>
            <p:cNvGrpSpPr/>
            <p:nvPr/>
          </p:nvGrpSpPr>
          <p:grpSpPr>
            <a:xfrm>
              <a:off x="3358427" y="3887260"/>
              <a:ext cx="683057" cy="683057"/>
              <a:chOff x="2850424" y="4023941"/>
              <a:chExt cx="755923" cy="75592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50424" y="4023941"/>
                <a:ext cx="755923" cy="755923"/>
              </a:xfrm>
              <a:prstGeom prst="ellipse">
                <a:avLst/>
              </a:prstGeom>
              <a:solidFill>
                <a:schemeClr val="accent4"/>
              </a:solidFill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23289" y="4096806"/>
                <a:ext cx="610192" cy="610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3540792" y="4067215"/>
              <a:ext cx="318325" cy="323146"/>
            </a:xfrm>
            <a:custGeom>
              <a:avLst/>
              <a:gdLst>
                <a:gd name="T0" fmla="*/ 76 w 1635"/>
                <a:gd name="T1" fmla="*/ 1527 h 1662"/>
                <a:gd name="T2" fmla="*/ 135 w 1635"/>
                <a:gd name="T3" fmla="*/ 1585 h 1662"/>
                <a:gd name="T4" fmla="*/ 74 w 1635"/>
                <a:gd name="T5" fmla="*/ 1646 h 1662"/>
                <a:gd name="T6" fmla="*/ 16 w 1635"/>
                <a:gd name="T7" fmla="*/ 1646 h 1662"/>
                <a:gd name="T8" fmla="*/ 16 w 1635"/>
                <a:gd name="T9" fmla="*/ 1588 h 1662"/>
                <a:gd name="T10" fmla="*/ 76 w 1635"/>
                <a:gd name="T11" fmla="*/ 1527 h 1662"/>
                <a:gd name="T12" fmla="*/ 1205 w 1635"/>
                <a:gd name="T13" fmla="*/ 39 h 1662"/>
                <a:gd name="T14" fmla="*/ 1064 w 1635"/>
                <a:gd name="T15" fmla="*/ 40 h 1662"/>
                <a:gd name="T16" fmla="*/ 666 w 1635"/>
                <a:gd name="T17" fmla="*/ 438 h 1662"/>
                <a:gd name="T18" fmla="*/ 665 w 1635"/>
                <a:gd name="T19" fmla="*/ 579 h 1662"/>
                <a:gd name="T20" fmla="*/ 1205 w 1635"/>
                <a:gd name="T21" fmla="*/ 39 h 1662"/>
                <a:gd name="T22" fmla="*/ 584 w 1635"/>
                <a:gd name="T23" fmla="*/ 809 h 1662"/>
                <a:gd name="T24" fmla="*/ 349 w 1635"/>
                <a:gd name="T25" fmla="*/ 1044 h 1662"/>
                <a:gd name="T26" fmla="*/ 108 w 1635"/>
                <a:gd name="T27" fmla="*/ 1450 h 1662"/>
                <a:gd name="T28" fmla="*/ 212 w 1635"/>
                <a:gd name="T29" fmla="*/ 1554 h 1662"/>
                <a:gd name="T30" fmla="*/ 618 w 1635"/>
                <a:gd name="T31" fmla="*/ 1313 h 1662"/>
                <a:gd name="T32" fmla="*/ 853 w 1635"/>
                <a:gd name="T33" fmla="*/ 1077 h 1662"/>
                <a:gd name="T34" fmla="*/ 584 w 1635"/>
                <a:gd name="T35" fmla="*/ 809 h 1662"/>
                <a:gd name="T36" fmla="*/ 1551 w 1635"/>
                <a:gd name="T37" fmla="*/ 111 h 1662"/>
                <a:gd name="T38" fmla="*/ 1244 w 1635"/>
                <a:gd name="T39" fmla="*/ 111 h 1662"/>
                <a:gd name="T40" fmla="*/ 650 w 1635"/>
                <a:gd name="T41" fmla="*/ 705 h 1662"/>
                <a:gd name="T42" fmla="*/ 957 w 1635"/>
                <a:gd name="T43" fmla="*/ 1011 h 1662"/>
                <a:gd name="T44" fmla="*/ 1551 w 1635"/>
                <a:gd name="T45" fmla="*/ 417 h 1662"/>
                <a:gd name="T46" fmla="*/ 1551 w 1635"/>
                <a:gd name="T47" fmla="*/ 111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35" h="1662">
                  <a:moveTo>
                    <a:pt x="76" y="1527"/>
                  </a:moveTo>
                  <a:cubicBezTo>
                    <a:pt x="135" y="1585"/>
                    <a:pt x="135" y="1585"/>
                    <a:pt x="135" y="1585"/>
                  </a:cubicBezTo>
                  <a:cubicBezTo>
                    <a:pt x="74" y="1646"/>
                    <a:pt x="74" y="1646"/>
                    <a:pt x="74" y="1646"/>
                  </a:cubicBezTo>
                  <a:cubicBezTo>
                    <a:pt x="58" y="1662"/>
                    <a:pt x="32" y="1662"/>
                    <a:pt x="16" y="1646"/>
                  </a:cubicBezTo>
                  <a:cubicBezTo>
                    <a:pt x="0" y="1630"/>
                    <a:pt x="0" y="1604"/>
                    <a:pt x="16" y="1588"/>
                  </a:cubicBezTo>
                  <a:lnTo>
                    <a:pt x="76" y="1527"/>
                  </a:lnTo>
                  <a:close/>
                  <a:moveTo>
                    <a:pt x="1205" y="39"/>
                  </a:moveTo>
                  <a:cubicBezTo>
                    <a:pt x="1166" y="0"/>
                    <a:pt x="1103" y="1"/>
                    <a:pt x="1064" y="40"/>
                  </a:cubicBezTo>
                  <a:cubicBezTo>
                    <a:pt x="666" y="438"/>
                    <a:pt x="666" y="438"/>
                    <a:pt x="666" y="438"/>
                  </a:cubicBezTo>
                  <a:cubicBezTo>
                    <a:pt x="627" y="477"/>
                    <a:pt x="626" y="540"/>
                    <a:pt x="665" y="579"/>
                  </a:cubicBezTo>
                  <a:lnTo>
                    <a:pt x="1205" y="39"/>
                  </a:lnTo>
                  <a:close/>
                  <a:moveTo>
                    <a:pt x="584" y="809"/>
                  </a:moveTo>
                  <a:cubicBezTo>
                    <a:pt x="349" y="1044"/>
                    <a:pt x="349" y="1044"/>
                    <a:pt x="349" y="1044"/>
                  </a:cubicBezTo>
                  <a:cubicBezTo>
                    <a:pt x="226" y="1167"/>
                    <a:pt x="164" y="1285"/>
                    <a:pt x="108" y="1450"/>
                  </a:cubicBezTo>
                  <a:cubicBezTo>
                    <a:pt x="212" y="1554"/>
                    <a:pt x="212" y="1554"/>
                    <a:pt x="212" y="1554"/>
                  </a:cubicBezTo>
                  <a:cubicBezTo>
                    <a:pt x="376" y="1498"/>
                    <a:pt x="495" y="1436"/>
                    <a:pt x="618" y="1313"/>
                  </a:cubicBezTo>
                  <a:cubicBezTo>
                    <a:pt x="853" y="1077"/>
                    <a:pt x="853" y="1077"/>
                    <a:pt x="853" y="1077"/>
                  </a:cubicBezTo>
                  <a:lnTo>
                    <a:pt x="584" y="809"/>
                  </a:lnTo>
                  <a:close/>
                  <a:moveTo>
                    <a:pt x="1551" y="111"/>
                  </a:moveTo>
                  <a:cubicBezTo>
                    <a:pt x="1466" y="26"/>
                    <a:pt x="1329" y="26"/>
                    <a:pt x="1244" y="111"/>
                  </a:cubicBezTo>
                  <a:cubicBezTo>
                    <a:pt x="650" y="705"/>
                    <a:pt x="650" y="705"/>
                    <a:pt x="650" y="705"/>
                  </a:cubicBezTo>
                  <a:cubicBezTo>
                    <a:pt x="957" y="1011"/>
                    <a:pt x="957" y="1011"/>
                    <a:pt x="957" y="1011"/>
                  </a:cubicBezTo>
                  <a:cubicBezTo>
                    <a:pt x="1551" y="417"/>
                    <a:pt x="1551" y="417"/>
                    <a:pt x="1551" y="417"/>
                  </a:cubicBezTo>
                  <a:cubicBezTo>
                    <a:pt x="1635" y="333"/>
                    <a:pt x="1635" y="196"/>
                    <a:pt x="1551" y="1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bg-BG" sz="1400"/>
            </a:p>
          </p:txBody>
        </p:sp>
      </p:grpSp>
    </p:spTree>
    <p:extLst>
      <p:ext uri="{BB962C8B-B14F-4D97-AF65-F5344CB8AC3E}">
        <p14:creationId xmlns:p14="http://schemas.microsoft.com/office/powerpoint/2010/main" val="28117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73177"/>
            <a:ext cx="10160000" cy="1441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Title 2"/>
          <p:cNvSpPr txBox="1">
            <a:spLocks/>
          </p:cNvSpPr>
          <p:nvPr/>
        </p:nvSpPr>
        <p:spPr>
          <a:xfrm>
            <a:off x="1129427" y="4486959"/>
            <a:ext cx="7886700" cy="427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Microlearning</a:t>
            </a:r>
            <a:endParaRPr lang="bg-BG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76927" y="4846860"/>
            <a:ext cx="619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kurzen Einheiten lernen (“</a:t>
            </a:r>
            <a:r>
              <a:rPr lang="de-DE" sz="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Knowledge </a:t>
            </a:r>
            <a:r>
              <a:rPr lang="de-DE" sz="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nuggets</a:t>
            </a:r>
            <a:r>
              <a:rPr lang="de-DE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”) und kleine Zeitfenster zu nutzen, steigert die Lerneffizienz und erlaubt </a:t>
            </a:r>
          </a:p>
          <a:p>
            <a:pPr algn="ctr"/>
            <a:r>
              <a:rPr lang="de-DE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“</a:t>
            </a:r>
            <a:r>
              <a:rPr lang="de-DE" sz="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Learning on </a:t>
            </a:r>
            <a:r>
              <a:rPr lang="de-DE" sz="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</a:t>
            </a:r>
            <a:r>
              <a:rPr lang="de-DE" sz="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job</a:t>
            </a:r>
            <a:r>
              <a:rPr lang="de-DE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”. Darüber hinaus reduziert es die Hemmschwelle, eigene Wissensinhalte zu erstellen.</a:t>
            </a:r>
          </a:p>
        </p:txBody>
      </p:sp>
      <p:sp>
        <p:nvSpPr>
          <p:cNvPr id="70" name="Oval 69"/>
          <p:cNvSpPr/>
          <p:nvPr/>
        </p:nvSpPr>
        <p:spPr>
          <a:xfrm>
            <a:off x="8410655" y="3845733"/>
            <a:ext cx="635000" cy="63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Freeform 526"/>
          <p:cNvSpPr>
            <a:spLocks noEditPoints="1"/>
          </p:cNvSpPr>
          <p:nvPr/>
        </p:nvSpPr>
        <p:spPr bwMode="auto">
          <a:xfrm>
            <a:off x="8459406" y="3893533"/>
            <a:ext cx="537498" cy="539405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24 w 512"/>
              <a:gd name="T11" fmla="*/ 96 h 512"/>
              <a:gd name="T12" fmla="*/ 288 w 512"/>
              <a:gd name="T13" fmla="*/ 96 h 512"/>
              <a:gd name="T14" fmla="*/ 288 w 512"/>
              <a:gd name="T15" fmla="*/ 160 h 512"/>
              <a:gd name="T16" fmla="*/ 224 w 512"/>
              <a:gd name="T17" fmla="*/ 160 h 512"/>
              <a:gd name="T18" fmla="*/ 224 w 512"/>
              <a:gd name="T19" fmla="*/ 96 h 512"/>
              <a:gd name="T20" fmla="*/ 320 w 512"/>
              <a:gd name="T21" fmla="*/ 416 h 512"/>
              <a:gd name="T22" fmla="*/ 192 w 512"/>
              <a:gd name="T23" fmla="*/ 416 h 512"/>
              <a:gd name="T24" fmla="*/ 192 w 512"/>
              <a:gd name="T25" fmla="*/ 384 h 512"/>
              <a:gd name="T26" fmla="*/ 224 w 512"/>
              <a:gd name="T27" fmla="*/ 384 h 512"/>
              <a:gd name="T28" fmla="*/ 224 w 512"/>
              <a:gd name="T29" fmla="*/ 256 h 512"/>
              <a:gd name="T30" fmla="*/ 192 w 512"/>
              <a:gd name="T31" fmla="*/ 256 h 512"/>
              <a:gd name="T32" fmla="*/ 192 w 512"/>
              <a:gd name="T33" fmla="*/ 224 h 512"/>
              <a:gd name="T34" fmla="*/ 288 w 512"/>
              <a:gd name="T35" fmla="*/ 224 h 512"/>
              <a:gd name="T36" fmla="*/ 288 w 512"/>
              <a:gd name="T37" fmla="*/ 384 h 512"/>
              <a:gd name="T38" fmla="*/ 320 w 512"/>
              <a:gd name="T39" fmla="*/ 384 h 512"/>
              <a:gd name="T40" fmla="*/ 320 w 512"/>
              <a:gd name="T41" fmla="*/ 41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24" y="96"/>
                </a:moveTo>
                <a:cubicBezTo>
                  <a:pt x="288" y="96"/>
                  <a:pt x="288" y="96"/>
                  <a:pt x="288" y="96"/>
                </a:cubicBezTo>
                <a:cubicBezTo>
                  <a:pt x="288" y="160"/>
                  <a:pt x="288" y="160"/>
                  <a:pt x="288" y="160"/>
                </a:cubicBezTo>
                <a:cubicBezTo>
                  <a:pt x="224" y="160"/>
                  <a:pt x="224" y="160"/>
                  <a:pt x="224" y="160"/>
                </a:cubicBezTo>
                <a:lnTo>
                  <a:pt x="224" y="96"/>
                </a:lnTo>
                <a:close/>
                <a:moveTo>
                  <a:pt x="320" y="416"/>
                </a:moveTo>
                <a:cubicBezTo>
                  <a:pt x="192" y="416"/>
                  <a:pt x="192" y="416"/>
                  <a:pt x="192" y="416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24" y="384"/>
                  <a:pt x="224" y="384"/>
                  <a:pt x="224" y="384"/>
                </a:cubicBezTo>
                <a:cubicBezTo>
                  <a:pt x="224" y="256"/>
                  <a:pt x="224" y="256"/>
                  <a:pt x="224" y="256"/>
                </a:cubicBezTo>
                <a:cubicBezTo>
                  <a:pt x="192" y="256"/>
                  <a:pt x="192" y="256"/>
                  <a:pt x="192" y="256"/>
                </a:cubicBezTo>
                <a:cubicBezTo>
                  <a:pt x="192" y="224"/>
                  <a:pt x="192" y="224"/>
                  <a:pt x="192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320" y="384"/>
                  <a:pt x="320" y="384"/>
                  <a:pt x="320" y="384"/>
                </a:cubicBezTo>
                <a:lnTo>
                  <a:pt x="320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/>
          <p:cNvSpPr>
            <a:spLocks noEditPoints="1"/>
          </p:cNvSpPr>
          <p:nvPr/>
        </p:nvSpPr>
        <p:spPr bwMode="auto">
          <a:xfrm>
            <a:off x="2597047" y="2684942"/>
            <a:ext cx="1374367" cy="1643954"/>
          </a:xfrm>
          <a:custGeom>
            <a:avLst/>
            <a:gdLst>
              <a:gd name="T0" fmla="*/ 235 w 486"/>
              <a:gd name="T1" fmla="*/ 239 h 581"/>
              <a:gd name="T2" fmla="*/ 216 w 486"/>
              <a:gd name="T3" fmla="*/ 263 h 581"/>
              <a:gd name="T4" fmla="*/ 414 w 486"/>
              <a:gd name="T5" fmla="*/ 557 h 581"/>
              <a:gd name="T6" fmla="*/ 467 w 486"/>
              <a:gd name="T7" fmla="*/ 266 h 581"/>
              <a:gd name="T8" fmla="*/ 486 w 486"/>
              <a:gd name="T9" fmla="*/ 249 h 581"/>
              <a:gd name="T10" fmla="*/ 426 w 486"/>
              <a:gd name="T11" fmla="*/ 155 h 581"/>
              <a:gd name="T12" fmla="*/ 407 w 486"/>
              <a:gd name="T13" fmla="*/ 160 h 581"/>
              <a:gd name="T14" fmla="*/ 284 w 486"/>
              <a:gd name="T15" fmla="*/ 247 h 581"/>
              <a:gd name="T16" fmla="*/ 265 w 486"/>
              <a:gd name="T17" fmla="*/ 209 h 581"/>
              <a:gd name="T18" fmla="*/ 224 w 486"/>
              <a:gd name="T19" fmla="*/ 158 h 581"/>
              <a:gd name="T20" fmla="*/ 209 w 486"/>
              <a:gd name="T21" fmla="*/ 128 h 581"/>
              <a:gd name="T22" fmla="*/ 254 w 486"/>
              <a:gd name="T23" fmla="*/ 108 h 581"/>
              <a:gd name="T24" fmla="*/ 260 w 486"/>
              <a:gd name="T25" fmla="*/ 97 h 581"/>
              <a:gd name="T26" fmla="*/ 273 w 486"/>
              <a:gd name="T27" fmla="*/ 43 h 581"/>
              <a:gd name="T28" fmla="*/ 203 w 486"/>
              <a:gd name="T29" fmla="*/ 11 h 581"/>
              <a:gd name="T30" fmla="*/ 163 w 486"/>
              <a:gd name="T31" fmla="*/ 80 h 581"/>
              <a:gd name="T32" fmla="*/ 145 w 486"/>
              <a:gd name="T33" fmla="*/ 125 h 581"/>
              <a:gd name="T34" fmla="*/ 139 w 486"/>
              <a:gd name="T35" fmla="*/ 155 h 581"/>
              <a:gd name="T36" fmla="*/ 130 w 486"/>
              <a:gd name="T37" fmla="*/ 209 h 581"/>
              <a:gd name="T38" fmla="*/ 98 w 486"/>
              <a:gd name="T39" fmla="*/ 274 h 581"/>
              <a:gd name="T40" fmla="*/ 80 w 486"/>
              <a:gd name="T41" fmla="*/ 305 h 581"/>
              <a:gd name="T42" fmla="*/ 52 w 486"/>
              <a:gd name="T43" fmla="*/ 345 h 581"/>
              <a:gd name="T44" fmla="*/ 43 w 486"/>
              <a:gd name="T45" fmla="*/ 208 h 581"/>
              <a:gd name="T46" fmla="*/ 29 w 486"/>
              <a:gd name="T47" fmla="*/ 362 h 581"/>
              <a:gd name="T48" fmla="*/ 24 w 486"/>
              <a:gd name="T49" fmla="*/ 564 h 581"/>
              <a:gd name="T50" fmla="*/ 55 w 486"/>
              <a:gd name="T51" fmla="*/ 375 h 581"/>
              <a:gd name="T52" fmla="*/ 149 w 486"/>
              <a:gd name="T53" fmla="*/ 447 h 581"/>
              <a:gd name="T54" fmla="*/ 97 w 486"/>
              <a:gd name="T55" fmla="*/ 460 h 581"/>
              <a:gd name="T56" fmla="*/ 86 w 486"/>
              <a:gd name="T57" fmla="*/ 515 h 581"/>
              <a:gd name="T58" fmla="*/ 111 w 486"/>
              <a:gd name="T59" fmla="*/ 545 h 581"/>
              <a:gd name="T60" fmla="*/ 165 w 486"/>
              <a:gd name="T61" fmla="*/ 476 h 581"/>
              <a:gd name="T62" fmla="*/ 192 w 486"/>
              <a:gd name="T63" fmla="*/ 564 h 581"/>
              <a:gd name="T64" fmla="*/ 235 w 486"/>
              <a:gd name="T65" fmla="*/ 554 h 581"/>
              <a:gd name="T66" fmla="*/ 262 w 486"/>
              <a:gd name="T67" fmla="*/ 533 h 581"/>
              <a:gd name="T68" fmla="*/ 249 w 486"/>
              <a:gd name="T69" fmla="*/ 497 h 581"/>
              <a:gd name="T70" fmla="*/ 282 w 486"/>
              <a:gd name="T71" fmla="*/ 427 h 581"/>
              <a:gd name="T72" fmla="*/ 275 w 486"/>
              <a:gd name="T73" fmla="*/ 333 h 581"/>
              <a:gd name="T74" fmla="*/ 182 w 486"/>
              <a:gd name="T75" fmla="*/ 305 h 581"/>
              <a:gd name="T76" fmla="*/ 191 w 486"/>
              <a:gd name="T77" fmla="*/ 290 h 581"/>
              <a:gd name="T78" fmla="*/ 226 w 486"/>
              <a:gd name="T79" fmla="*/ 218 h 581"/>
              <a:gd name="T80" fmla="*/ 216 w 486"/>
              <a:gd name="T81" fmla="*/ 409 h 581"/>
              <a:gd name="T82" fmla="*/ 187 w 486"/>
              <a:gd name="T83" fmla="*/ 93 h 581"/>
              <a:gd name="T84" fmla="*/ 167 w 486"/>
              <a:gd name="T85" fmla="*/ 119 h 581"/>
              <a:gd name="T86" fmla="*/ 203 w 486"/>
              <a:gd name="T87" fmla="*/ 2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6" h="581">
                <a:moveTo>
                  <a:pt x="226" y="218"/>
                </a:moveTo>
                <a:cubicBezTo>
                  <a:pt x="226" y="218"/>
                  <a:pt x="228" y="221"/>
                  <a:pt x="229" y="223"/>
                </a:cubicBezTo>
                <a:cubicBezTo>
                  <a:pt x="229" y="223"/>
                  <a:pt x="226" y="230"/>
                  <a:pt x="235" y="239"/>
                </a:cubicBezTo>
                <a:cubicBezTo>
                  <a:pt x="235" y="239"/>
                  <a:pt x="243" y="245"/>
                  <a:pt x="247" y="247"/>
                </a:cubicBezTo>
                <a:cubicBezTo>
                  <a:pt x="250" y="249"/>
                  <a:pt x="215" y="248"/>
                  <a:pt x="215" y="248"/>
                </a:cubicBezTo>
                <a:cubicBezTo>
                  <a:pt x="216" y="263"/>
                  <a:pt x="216" y="263"/>
                  <a:pt x="216" y="263"/>
                </a:cubicBezTo>
                <a:cubicBezTo>
                  <a:pt x="242" y="267"/>
                  <a:pt x="242" y="267"/>
                  <a:pt x="242" y="267"/>
                </a:cubicBezTo>
                <a:cubicBezTo>
                  <a:pt x="414" y="266"/>
                  <a:pt x="414" y="266"/>
                  <a:pt x="414" y="266"/>
                </a:cubicBezTo>
                <a:cubicBezTo>
                  <a:pt x="414" y="557"/>
                  <a:pt x="414" y="557"/>
                  <a:pt x="414" y="557"/>
                </a:cubicBezTo>
                <a:cubicBezTo>
                  <a:pt x="432" y="557"/>
                  <a:pt x="432" y="557"/>
                  <a:pt x="432" y="557"/>
                </a:cubicBezTo>
                <a:cubicBezTo>
                  <a:pt x="432" y="266"/>
                  <a:pt x="432" y="266"/>
                  <a:pt x="432" y="266"/>
                </a:cubicBezTo>
                <a:cubicBezTo>
                  <a:pt x="467" y="266"/>
                  <a:pt x="467" y="266"/>
                  <a:pt x="467" y="266"/>
                </a:cubicBezTo>
                <a:cubicBezTo>
                  <a:pt x="467" y="581"/>
                  <a:pt x="467" y="581"/>
                  <a:pt x="467" y="581"/>
                </a:cubicBezTo>
                <a:cubicBezTo>
                  <a:pt x="486" y="581"/>
                  <a:pt x="486" y="581"/>
                  <a:pt x="486" y="581"/>
                </a:cubicBezTo>
                <a:cubicBezTo>
                  <a:pt x="486" y="249"/>
                  <a:pt x="486" y="249"/>
                  <a:pt x="486" y="249"/>
                </a:cubicBezTo>
                <a:cubicBezTo>
                  <a:pt x="391" y="249"/>
                  <a:pt x="391" y="249"/>
                  <a:pt x="391" y="249"/>
                </a:cubicBezTo>
                <a:cubicBezTo>
                  <a:pt x="391" y="249"/>
                  <a:pt x="389" y="247"/>
                  <a:pt x="392" y="245"/>
                </a:cubicBezTo>
                <a:cubicBezTo>
                  <a:pt x="426" y="155"/>
                  <a:pt x="426" y="155"/>
                  <a:pt x="426" y="155"/>
                </a:cubicBezTo>
                <a:cubicBezTo>
                  <a:pt x="426" y="155"/>
                  <a:pt x="427" y="153"/>
                  <a:pt x="423" y="154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7"/>
                  <a:pt x="407" y="160"/>
                </a:cubicBezTo>
                <a:cubicBezTo>
                  <a:pt x="376" y="240"/>
                  <a:pt x="376" y="240"/>
                  <a:pt x="376" y="240"/>
                </a:cubicBezTo>
                <a:cubicBezTo>
                  <a:pt x="281" y="241"/>
                  <a:pt x="281" y="241"/>
                  <a:pt x="281" y="241"/>
                </a:cubicBezTo>
                <a:cubicBezTo>
                  <a:pt x="281" y="241"/>
                  <a:pt x="280" y="245"/>
                  <a:pt x="284" y="247"/>
                </a:cubicBezTo>
                <a:cubicBezTo>
                  <a:pt x="275" y="247"/>
                  <a:pt x="275" y="247"/>
                  <a:pt x="275" y="247"/>
                </a:cubicBezTo>
                <a:cubicBezTo>
                  <a:pt x="275" y="247"/>
                  <a:pt x="290" y="227"/>
                  <a:pt x="282" y="218"/>
                </a:cubicBezTo>
                <a:cubicBezTo>
                  <a:pt x="282" y="218"/>
                  <a:pt x="273" y="209"/>
                  <a:pt x="265" y="209"/>
                </a:cubicBezTo>
                <a:cubicBezTo>
                  <a:pt x="265" y="209"/>
                  <a:pt x="260" y="206"/>
                  <a:pt x="258" y="204"/>
                </a:cubicBezTo>
                <a:cubicBezTo>
                  <a:pt x="256" y="203"/>
                  <a:pt x="237" y="183"/>
                  <a:pt x="237" y="179"/>
                </a:cubicBezTo>
                <a:cubicBezTo>
                  <a:pt x="236" y="176"/>
                  <a:pt x="229" y="162"/>
                  <a:pt x="224" y="158"/>
                </a:cubicBezTo>
                <a:cubicBezTo>
                  <a:pt x="219" y="154"/>
                  <a:pt x="224" y="149"/>
                  <a:pt x="218" y="144"/>
                </a:cubicBezTo>
                <a:cubicBezTo>
                  <a:pt x="213" y="139"/>
                  <a:pt x="212" y="128"/>
                  <a:pt x="208" y="128"/>
                </a:cubicBezTo>
                <a:cubicBezTo>
                  <a:pt x="204" y="128"/>
                  <a:pt x="209" y="128"/>
                  <a:pt x="209" y="128"/>
                </a:cubicBezTo>
                <a:cubicBezTo>
                  <a:pt x="209" y="128"/>
                  <a:pt x="221" y="107"/>
                  <a:pt x="230" y="112"/>
                </a:cubicBezTo>
                <a:cubicBezTo>
                  <a:pt x="230" y="112"/>
                  <a:pt x="245" y="121"/>
                  <a:pt x="248" y="114"/>
                </a:cubicBezTo>
                <a:cubicBezTo>
                  <a:pt x="248" y="114"/>
                  <a:pt x="249" y="107"/>
                  <a:pt x="254" y="108"/>
                </a:cubicBezTo>
                <a:cubicBezTo>
                  <a:pt x="253" y="103"/>
                  <a:pt x="253" y="103"/>
                  <a:pt x="253" y="103"/>
                </a:cubicBezTo>
                <a:cubicBezTo>
                  <a:pt x="253" y="103"/>
                  <a:pt x="256" y="104"/>
                  <a:pt x="257" y="102"/>
                </a:cubicBezTo>
                <a:cubicBezTo>
                  <a:pt x="257" y="102"/>
                  <a:pt x="256" y="96"/>
                  <a:pt x="260" y="97"/>
                </a:cubicBezTo>
                <a:cubicBezTo>
                  <a:pt x="260" y="97"/>
                  <a:pt x="268" y="98"/>
                  <a:pt x="267" y="92"/>
                </a:cubicBezTo>
                <a:cubicBezTo>
                  <a:pt x="267" y="92"/>
                  <a:pt x="264" y="78"/>
                  <a:pt x="267" y="75"/>
                </a:cubicBezTo>
                <a:cubicBezTo>
                  <a:pt x="270" y="71"/>
                  <a:pt x="280" y="55"/>
                  <a:pt x="273" y="43"/>
                </a:cubicBezTo>
                <a:cubicBezTo>
                  <a:pt x="273" y="43"/>
                  <a:pt x="282" y="19"/>
                  <a:pt x="235" y="10"/>
                </a:cubicBezTo>
                <a:cubicBezTo>
                  <a:pt x="235" y="10"/>
                  <a:pt x="215" y="10"/>
                  <a:pt x="209" y="14"/>
                </a:cubicBezTo>
                <a:cubicBezTo>
                  <a:pt x="209" y="14"/>
                  <a:pt x="207" y="15"/>
                  <a:pt x="203" y="11"/>
                </a:cubicBezTo>
                <a:cubicBezTo>
                  <a:pt x="203" y="11"/>
                  <a:pt x="190" y="0"/>
                  <a:pt x="180" y="13"/>
                </a:cubicBezTo>
                <a:cubicBezTo>
                  <a:pt x="180" y="13"/>
                  <a:pt x="175" y="17"/>
                  <a:pt x="170" y="59"/>
                </a:cubicBezTo>
                <a:cubicBezTo>
                  <a:pt x="170" y="59"/>
                  <a:pt x="165" y="77"/>
                  <a:pt x="163" y="80"/>
                </a:cubicBezTo>
                <a:cubicBezTo>
                  <a:pt x="161" y="83"/>
                  <a:pt x="161" y="83"/>
                  <a:pt x="160" y="88"/>
                </a:cubicBezTo>
                <a:cubicBezTo>
                  <a:pt x="159" y="94"/>
                  <a:pt x="161" y="95"/>
                  <a:pt x="156" y="102"/>
                </a:cubicBezTo>
                <a:cubicBezTo>
                  <a:pt x="151" y="110"/>
                  <a:pt x="150" y="117"/>
                  <a:pt x="145" y="125"/>
                </a:cubicBezTo>
                <a:cubicBezTo>
                  <a:pt x="139" y="133"/>
                  <a:pt x="135" y="139"/>
                  <a:pt x="136" y="146"/>
                </a:cubicBezTo>
                <a:cubicBezTo>
                  <a:pt x="137" y="153"/>
                  <a:pt x="138" y="156"/>
                  <a:pt x="138" y="156"/>
                </a:cubicBezTo>
                <a:cubicBezTo>
                  <a:pt x="139" y="155"/>
                  <a:pt x="139" y="155"/>
                  <a:pt x="139" y="155"/>
                </a:cubicBezTo>
                <a:cubicBezTo>
                  <a:pt x="138" y="159"/>
                  <a:pt x="137" y="163"/>
                  <a:pt x="137" y="168"/>
                </a:cubicBezTo>
                <a:cubicBezTo>
                  <a:pt x="136" y="179"/>
                  <a:pt x="136" y="192"/>
                  <a:pt x="136" y="196"/>
                </a:cubicBezTo>
                <a:cubicBezTo>
                  <a:pt x="135" y="199"/>
                  <a:pt x="133" y="203"/>
                  <a:pt x="130" y="209"/>
                </a:cubicBezTo>
                <a:cubicBezTo>
                  <a:pt x="127" y="216"/>
                  <a:pt x="124" y="234"/>
                  <a:pt x="124" y="241"/>
                </a:cubicBezTo>
                <a:cubicBezTo>
                  <a:pt x="124" y="247"/>
                  <a:pt x="127" y="245"/>
                  <a:pt x="119" y="253"/>
                </a:cubicBezTo>
                <a:cubicBezTo>
                  <a:pt x="110" y="260"/>
                  <a:pt x="105" y="266"/>
                  <a:pt x="98" y="274"/>
                </a:cubicBezTo>
                <a:cubicBezTo>
                  <a:pt x="92" y="281"/>
                  <a:pt x="83" y="291"/>
                  <a:pt x="82" y="293"/>
                </a:cubicBezTo>
                <a:cubicBezTo>
                  <a:pt x="80" y="295"/>
                  <a:pt x="82" y="295"/>
                  <a:pt x="80" y="299"/>
                </a:cubicBezTo>
                <a:cubicBezTo>
                  <a:pt x="79" y="302"/>
                  <a:pt x="78" y="304"/>
                  <a:pt x="80" y="305"/>
                </a:cubicBezTo>
                <a:cubicBezTo>
                  <a:pt x="82" y="305"/>
                  <a:pt x="81" y="306"/>
                  <a:pt x="80" y="309"/>
                </a:cubicBezTo>
                <a:cubicBezTo>
                  <a:pt x="79" y="312"/>
                  <a:pt x="74" y="341"/>
                  <a:pt x="89" y="356"/>
                </a:cubicBezTo>
                <a:cubicBezTo>
                  <a:pt x="89" y="356"/>
                  <a:pt x="47" y="359"/>
                  <a:pt x="52" y="345"/>
                </a:cubicBezTo>
                <a:cubicBezTo>
                  <a:pt x="52" y="345"/>
                  <a:pt x="87" y="235"/>
                  <a:pt x="63" y="210"/>
                </a:cubicBezTo>
                <a:cubicBezTo>
                  <a:pt x="44" y="205"/>
                  <a:pt x="44" y="205"/>
                  <a:pt x="44" y="205"/>
                </a:cubicBezTo>
                <a:cubicBezTo>
                  <a:pt x="44" y="205"/>
                  <a:pt x="41" y="204"/>
                  <a:pt x="43" y="208"/>
                </a:cubicBezTo>
                <a:cubicBezTo>
                  <a:pt x="43" y="208"/>
                  <a:pt x="65" y="244"/>
                  <a:pt x="48" y="291"/>
                </a:cubicBezTo>
                <a:cubicBezTo>
                  <a:pt x="53" y="295"/>
                  <a:pt x="53" y="295"/>
                  <a:pt x="53" y="295"/>
                </a:cubicBezTo>
                <a:cubicBezTo>
                  <a:pt x="29" y="362"/>
                  <a:pt x="29" y="362"/>
                  <a:pt x="29" y="362"/>
                </a:cubicBezTo>
                <a:cubicBezTo>
                  <a:pt x="29" y="362"/>
                  <a:pt x="20" y="361"/>
                  <a:pt x="26" y="370"/>
                </a:cubicBezTo>
                <a:cubicBezTo>
                  <a:pt x="0" y="564"/>
                  <a:pt x="0" y="564"/>
                  <a:pt x="0" y="564"/>
                </a:cubicBezTo>
                <a:cubicBezTo>
                  <a:pt x="24" y="564"/>
                  <a:pt x="24" y="564"/>
                  <a:pt x="24" y="564"/>
                </a:cubicBezTo>
                <a:cubicBezTo>
                  <a:pt x="29" y="492"/>
                  <a:pt x="29" y="492"/>
                  <a:pt x="29" y="492"/>
                </a:cubicBezTo>
                <a:cubicBezTo>
                  <a:pt x="39" y="384"/>
                  <a:pt x="39" y="384"/>
                  <a:pt x="39" y="384"/>
                </a:cubicBezTo>
                <a:cubicBezTo>
                  <a:pt x="43" y="380"/>
                  <a:pt x="48" y="375"/>
                  <a:pt x="55" y="375"/>
                </a:cubicBezTo>
                <a:cubicBezTo>
                  <a:pt x="193" y="383"/>
                  <a:pt x="193" y="383"/>
                  <a:pt x="193" y="383"/>
                </a:cubicBezTo>
                <a:cubicBezTo>
                  <a:pt x="193" y="421"/>
                  <a:pt x="193" y="421"/>
                  <a:pt x="193" y="421"/>
                </a:cubicBezTo>
                <a:cubicBezTo>
                  <a:pt x="149" y="447"/>
                  <a:pt x="149" y="447"/>
                  <a:pt x="149" y="447"/>
                </a:cubicBezTo>
                <a:cubicBezTo>
                  <a:pt x="150" y="451"/>
                  <a:pt x="150" y="451"/>
                  <a:pt x="150" y="451"/>
                </a:cubicBezTo>
                <a:cubicBezTo>
                  <a:pt x="146" y="454"/>
                  <a:pt x="116" y="463"/>
                  <a:pt x="116" y="463"/>
                </a:cubicBezTo>
                <a:cubicBezTo>
                  <a:pt x="113" y="458"/>
                  <a:pt x="97" y="460"/>
                  <a:pt x="97" y="460"/>
                </a:cubicBezTo>
                <a:cubicBezTo>
                  <a:pt x="84" y="458"/>
                  <a:pt x="85" y="468"/>
                  <a:pt x="85" y="468"/>
                </a:cubicBezTo>
                <a:cubicBezTo>
                  <a:pt x="87" y="480"/>
                  <a:pt x="86" y="504"/>
                  <a:pt x="86" y="515"/>
                </a:cubicBezTo>
                <a:cubicBezTo>
                  <a:pt x="86" y="515"/>
                  <a:pt x="86" y="515"/>
                  <a:pt x="86" y="515"/>
                </a:cubicBezTo>
                <a:cubicBezTo>
                  <a:pt x="84" y="523"/>
                  <a:pt x="80" y="550"/>
                  <a:pt x="85" y="558"/>
                </a:cubicBezTo>
                <a:cubicBezTo>
                  <a:pt x="85" y="558"/>
                  <a:pt x="93" y="564"/>
                  <a:pt x="101" y="565"/>
                </a:cubicBezTo>
                <a:cubicBezTo>
                  <a:pt x="101" y="565"/>
                  <a:pt x="128" y="567"/>
                  <a:pt x="111" y="545"/>
                </a:cubicBezTo>
                <a:cubicBezTo>
                  <a:pt x="111" y="545"/>
                  <a:pt x="113" y="522"/>
                  <a:pt x="120" y="515"/>
                </a:cubicBezTo>
                <a:cubicBezTo>
                  <a:pt x="123" y="512"/>
                  <a:pt x="126" y="506"/>
                  <a:pt x="125" y="505"/>
                </a:cubicBezTo>
                <a:cubicBezTo>
                  <a:pt x="125" y="505"/>
                  <a:pt x="144" y="482"/>
                  <a:pt x="165" y="476"/>
                </a:cubicBezTo>
                <a:cubicBezTo>
                  <a:pt x="174" y="486"/>
                  <a:pt x="174" y="486"/>
                  <a:pt x="174" y="486"/>
                </a:cubicBezTo>
                <a:cubicBezTo>
                  <a:pt x="191" y="474"/>
                  <a:pt x="191" y="474"/>
                  <a:pt x="191" y="474"/>
                </a:cubicBezTo>
                <a:cubicBezTo>
                  <a:pt x="192" y="564"/>
                  <a:pt x="192" y="564"/>
                  <a:pt x="192" y="564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2" y="554"/>
                  <a:pt x="212" y="554"/>
                  <a:pt x="212" y="554"/>
                </a:cubicBezTo>
                <a:cubicBezTo>
                  <a:pt x="212" y="554"/>
                  <a:pt x="229" y="553"/>
                  <a:pt x="235" y="554"/>
                </a:cubicBezTo>
                <a:cubicBezTo>
                  <a:pt x="241" y="556"/>
                  <a:pt x="259" y="556"/>
                  <a:pt x="263" y="556"/>
                </a:cubicBezTo>
                <a:cubicBezTo>
                  <a:pt x="266" y="556"/>
                  <a:pt x="298" y="554"/>
                  <a:pt x="287" y="543"/>
                </a:cubicBezTo>
                <a:cubicBezTo>
                  <a:pt x="287" y="543"/>
                  <a:pt x="264" y="535"/>
                  <a:pt x="262" y="533"/>
                </a:cubicBezTo>
                <a:cubicBezTo>
                  <a:pt x="259" y="532"/>
                  <a:pt x="233" y="515"/>
                  <a:pt x="232" y="517"/>
                </a:cubicBezTo>
                <a:cubicBezTo>
                  <a:pt x="232" y="517"/>
                  <a:pt x="224" y="508"/>
                  <a:pt x="234" y="493"/>
                </a:cubicBezTo>
                <a:cubicBezTo>
                  <a:pt x="249" y="497"/>
                  <a:pt x="249" y="497"/>
                  <a:pt x="249" y="497"/>
                </a:cubicBezTo>
                <a:cubicBezTo>
                  <a:pt x="249" y="497"/>
                  <a:pt x="264" y="463"/>
                  <a:pt x="265" y="461"/>
                </a:cubicBezTo>
                <a:cubicBezTo>
                  <a:pt x="266" y="458"/>
                  <a:pt x="265" y="455"/>
                  <a:pt x="269" y="452"/>
                </a:cubicBezTo>
                <a:cubicBezTo>
                  <a:pt x="272" y="449"/>
                  <a:pt x="280" y="429"/>
                  <a:pt x="282" y="427"/>
                </a:cubicBezTo>
                <a:cubicBezTo>
                  <a:pt x="282" y="427"/>
                  <a:pt x="314" y="410"/>
                  <a:pt x="302" y="388"/>
                </a:cubicBezTo>
                <a:cubicBezTo>
                  <a:pt x="302" y="388"/>
                  <a:pt x="321" y="365"/>
                  <a:pt x="311" y="351"/>
                </a:cubicBezTo>
                <a:cubicBezTo>
                  <a:pt x="311" y="351"/>
                  <a:pt x="301" y="336"/>
                  <a:pt x="275" y="333"/>
                </a:cubicBezTo>
                <a:cubicBezTo>
                  <a:pt x="248" y="330"/>
                  <a:pt x="182" y="316"/>
                  <a:pt x="182" y="316"/>
                </a:cubicBezTo>
                <a:cubicBezTo>
                  <a:pt x="182" y="316"/>
                  <a:pt x="178" y="314"/>
                  <a:pt x="180" y="311"/>
                </a:cubicBezTo>
                <a:cubicBezTo>
                  <a:pt x="180" y="311"/>
                  <a:pt x="181" y="306"/>
                  <a:pt x="182" y="305"/>
                </a:cubicBezTo>
                <a:cubicBezTo>
                  <a:pt x="183" y="303"/>
                  <a:pt x="186" y="301"/>
                  <a:pt x="186" y="298"/>
                </a:cubicBezTo>
                <a:cubicBezTo>
                  <a:pt x="186" y="295"/>
                  <a:pt x="187" y="296"/>
                  <a:pt x="188" y="294"/>
                </a:cubicBezTo>
                <a:cubicBezTo>
                  <a:pt x="190" y="293"/>
                  <a:pt x="190" y="293"/>
                  <a:pt x="191" y="290"/>
                </a:cubicBezTo>
                <a:cubicBezTo>
                  <a:pt x="193" y="287"/>
                  <a:pt x="201" y="265"/>
                  <a:pt x="204" y="261"/>
                </a:cubicBezTo>
                <a:cubicBezTo>
                  <a:pt x="204" y="261"/>
                  <a:pt x="208" y="240"/>
                  <a:pt x="211" y="239"/>
                </a:cubicBezTo>
                <a:cubicBezTo>
                  <a:pt x="215" y="237"/>
                  <a:pt x="227" y="235"/>
                  <a:pt x="226" y="218"/>
                </a:cubicBezTo>
                <a:close/>
                <a:moveTo>
                  <a:pt x="216" y="382"/>
                </a:moveTo>
                <a:cubicBezTo>
                  <a:pt x="219" y="387"/>
                  <a:pt x="241" y="398"/>
                  <a:pt x="241" y="398"/>
                </a:cubicBezTo>
                <a:cubicBezTo>
                  <a:pt x="236" y="398"/>
                  <a:pt x="216" y="409"/>
                  <a:pt x="216" y="409"/>
                </a:cubicBezTo>
                <a:lnTo>
                  <a:pt x="216" y="382"/>
                </a:lnTo>
                <a:close/>
                <a:moveTo>
                  <a:pt x="167" y="119"/>
                </a:moveTo>
                <a:cubicBezTo>
                  <a:pt x="187" y="93"/>
                  <a:pt x="187" y="93"/>
                  <a:pt x="187" y="93"/>
                </a:cubicBezTo>
                <a:cubicBezTo>
                  <a:pt x="188" y="92"/>
                  <a:pt x="188" y="92"/>
                  <a:pt x="188" y="92"/>
                </a:cubicBezTo>
                <a:cubicBezTo>
                  <a:pt x="188" y="94"/>
                  <a:pt x="188" y="94"/>
                  <a:pt x="188" y="95"/>
                </a:cubicBezTo>
                <a:cubicBezTo>
                  <a:pt x="189" y="97"/>
                  <a:pt x="179" y="108"/>
                  <a:pt x="167" y="119"/>
                </a:cubicBezTo>
                <a:close/>
                <a:moveTo>
                  <a:pt x="192" y="36"/>
                </a:moveTo>
                <a:cubicBezTo>
                  <a:pt x="189" y="15"/>
                  <a:pt x="199" y="19"/>
                  <a:pt x="199" y="19"/>
                </a:cubicBezTo>
                <a:cubicBezTo>
                  <a:pt x="202" y="19"/>
                  <a:pt x="203" y="24"/>
                  <a:pt x="203" y="24"/>
                </a:cubicBezTo>
                <a:cubicBezTo>
                  <a:pt x="200" y="24"/>
                  <a:pt x="192" y="36"/>
                  <a:pt x="192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1337299" y="2257308"/>
            <a:ext cx="1155927" cy="2071591"/>
          </a:xfrm>
          <a:custGeom>
            <a:avLst/>
            <a:gdLst>
              <a:gd name="T0" fmla="*/ 24 w 405"/>
              <a:gd name="T1" fmla="*/ 463 h 725"/>
              <a:gd name="T2" fmla="*/ 5 w 405"/>
              <a:gd name="T3" fmla="*/ 698 h 725"/>
              <a:gd name="T4" fmla="*/ 10 w 405"/>
              <a:gd name="T5" fmla="*/ 720 h 725"/>
              <a:gd name="T6" fmla="*/ 31 w 405"/>
              <a:gd name="T7" fmla="*/ 698 h 725"/>
              <a:gd name="T8" fmla="*/ 182 w 405"/>
              <a:gd name="T9" fmla="*/ 720 h 725"/>
              <a:gd name="T10" fmla="*/ 203 w 405"/>
              <a:gd name="T11" fmla="*/ 698 h 725"/>
              <a:gd name="T12" fmla="*/ 209 w 405"/>
              <a:gd name="T13" fmla="*/ 463 h 725"/>
              <a:gd name="T14" fmla="*/ 188 w 405"/>
              <a:gd name="T15" fmla="*/ 443 h 725"/>
              <a:gd name="T16" fmla="*/ 261 w 405"/>
              <a:gd name="T17" fmla="*/ 432 h 725"/>
              <a:gd name="T18" fmla="*/ 196 w 405"/>
              <a:gd name="T19" fmla="*/ 431 h 725"/>
              <a:gd name="T20" fmla="*/ 220 w 405"/>
              <a:gd name="T21" fmla="*/ 385 h 725"/>
              <a:gd name="T22" fmla="*/ 215 w 405"/>
              <a:gd name="T23" fmla="*/ 295 h 725"/>
              <a:gd name="T24" fmla="*/ 253 w 405"/>
              <a:gd name="T25" fmla="*/ 324 h 725"/>
              <a:gd name="T26" fmla="*/ 272 w 405"/>
              <a:gd name="T27" fmla="*/ 425 h 725"/>
              <a:gd name="T28" fmla="*/ 280 w 405"/>
              <a:gd name="T29" fmla="*/ 494 h 725"/>
              <a:gd name="T30" fmla="*/ 289 w 405"/>
              <a:gd name="T31" fmla="*/ 572 h 725"/>
              <a:gd name="T32" fmla="*/ 277 w 405"/>
              <a:gd name="T33" fmla="*/ 681 h 725"/>
              <a:gd name="T34" fmla="*/ 247 w 405"/>
              <a:gd name="T35" fmla="*/ 720 h 725"/>
              <a:gd name="T36" fmla="*/ 313 w 405"/>
              <a:gd name="T37" fmla="*/ 691 h 725"/>
              <a:gd name="T38" fmla="*/ 315 w 405"/>
              <a:gd name="T39" fmla="*/ 703 h 725"/>
              <a:gd name="T40" fmla="*/ 315 w 405"/>
              <a:gd name="T41" fmla="*/ 712 h 725"/>
              <a:gd name="T42" fmla="*/ 320 w 405"/>
              <a:gd name="T43" fmla="*/ 716 h 725"/>
              <a:gd name="T44" fmla="*/ 361 w 405"/>
              <a:gd name="T45" fmla="*/ 708 h 725"/>
              <a:gd name="T46" fmla="*/ 382 w 405"/>
              <a:gd name="T47" fmla="*/ 713 h 725"/>
              <a:gd name="T48" fmla="*/ 392 w 405"/>
              <a:gd name="T49" fmla="*/ 686 h 725"/>
              <a:gd name="T50" fmla="*/ 381 w 405"/>
              <a:gd name="T51" fmla="*/ 605 h 725"/>
              <a:gd name="T52" fmla="*/ 364 w 405"/>
              <a:gd name="T53" fmla="*/ 494 h 725"/>
              <a:gd name="T54" fmla="*/ 352 w 405"/>
              <a:gd name="T55" fmla="*/ 433 h 725"/>
              <a:gd name="T56" fmla="*/ 360 w 405"/>
              <a:gd name="T57" fmla="*/ 364 h 725"/>
              <a:gd name="T58" fmla="*/ 382 w 405"/>
              <a:gd name="T59" fmla="*/ 333 h 725"/>
              <a:gd name="T60" fmla="*/ 355 w 405"/>
              <a:gd name="T61" fmla="*/ 256 h 725"/>
              <a:gd name="T62" fmla="*/ 360 w 405"/>
              <a:gd name="T63" fmla="*/ 237 h 725"/>
              <a:gd name="T64" fmla="*/ 373 w 405"/>
              <a:gd name="T65" fmla="*/ 219 h 725"/>
              <a:gd name="T66" fmla="*/ 389 w 405"/>
              <a:gd name="T67" fmla="*/ 186 h 725"/>
              <a:gd name="T68" fmla="*/ 384 w 405"/>
              <a:gd name="T69" fmla="*/ 108 h 725"/>
              <a:gd name="T70" fmla="*/ 372 w 405"/>
              <a:gd name="T71" fmla="*/ 32 h 725"/>
              <a:gd name="T72" fmla="*/ 366 w 405"/>
              <a:gd name="T73" fmla="*/ 17 h 725"/>
              <a:gd name="T74" fmla="*/ 324 w 405"/>
              <a:gd name="T75" fmla="*/ 4 h 725"/>
              <a:gd name="T76" fmla="*/ 295 w 405"/>
              <a:gd name="T77" fmla="*/ 53 h 725"/>
              <a:gd name="T78" fmla="*/ 308 w 405"/>
              <a:gd name="T79" fmla="*/ 94 h 725"/>
              <a:gd name="T80" fmla="*/ 316 w 405"/>
              <a:gd name="T81" fmla="*/ 107 h 725"/>
              <a:gd name="T82" fmla="*/ 291 w 405"/>
              <a:gd name="T83" fmla="*/ 159 h 725"/>
              <a:gd name="T84" fmla="*/ 199 w 405"/>
              <a:gd name="T85" fmla="*/ 193 h 725"/>
              <a:gd name="T86" fmla="*/ 147 w 405"/>
              <a:gd name="T87" fmla="*/ 173 h 725"/>
              <a:gd name="T88" fmla="*/ 28 w 405"/>
              <a:gd name="T89" fmla="*/ 282 h 725"/>
              <a:gd name="T90" fmla="*/ 0 w 405"/>
              <a:gd name="T91" fmla="*/ 307 h 725"/>
              <a:gd name="T92" fmla="*/ 17 w 405"/>
              <a:gd name="T93" fmla="*/ 409 h 725"/>
              <a:gd name="T94" fmla="*/ 320 w 405"/>
              <a:gd name="T95" fmla="*/ 615 h 725"/>
              <a:gd name="T96" fmla="*/ 352 w 405"/>
              <a:gd name="T97" fmla="*/ 623 h 725"/>
              <a:gd name="T98" fmla="*/ 322 w 405"/>
              <a:gd name="T99" fmla="*/ 700 h 725"/>
              <a:gd name="T100" fmla="*/ 320 w 405"/>
              <a:gd name="T101" fmla="*/ 653 h 725"/>
              <a:gd name="T102" fmla="*/ 256 w 405"/>
              <a:gd name="T103" fmla="*/ 237 h 725"/>
              <a:gd name="T104" fmla="*/ 201 w 405"/>
              <a:gd name="T105" fmla="*/ 270 h 725"/>
              <a:gd name="T106" fmla="*/ 170 w 405"/>
              <a:gd name="T107" fmla="*/ 275 h 725"/>
              <a:gd name="T108" fmla="*/ 46 w 405"/>
              <a:gd name="T109" fmla="*/ 282 h 725"/>
              <a:gd name="T110" fmla="*/ 150 w 405"/>
              <a:gd name="T111" fmla="*/ 196 h 725"/>
              <a:gd name="T112" fmla="*/ 181 w 405"/>
              <a:gd name="T113" fmla="*/ 208 h 725"/>
              <a:gd name="T114" fmla="*/ 256 w 405"/>
              <a:gd name="T115" fmla="*/ 237 h 725"/>
              <a:gd name="T116" fmla="*/ 175 w 405"/>
              <a:gd name="T117" fmla="*/ 443 h 725"/>
              <a:gd name="T118" fmla="*/ 38 w 405"/>
              <a:gd name="T119" fmla="*/ 463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05" h="725">
                <a:moveTo>
                  <a:pt x="24" y="443"/>
                </a:moveTo>
                <a:cubicBezTo>
                  <a:pt x="24" y="463"/>
                  <a:pt x="24" y="463"/>
                  <a:pt x="24" y="463"/>
                </a:cubicBezTo>
                <a:cubicBezTo>
                  <a:pt x="5" y="463"/>
                  <a:pt x="5" y="463"/>
                  <a:pt x="5" y="463"/>
                </a:cubicBezTo>
                <a:cubicBezTo>
                  <a:pt x="5" y="698"/>
                  <a:pt x="5" y="698"/>
                  <a:pt x="5" y="698"/>
                </a:cubicBezTo>
                <a:cubicBezTo>
                  <a:pt x="10" y="698"/>
                  <a:pt x="10" y="698"/>
                  <a:pt x="10" y="698"/>
                </a:cubicBezTo>
                <a:cubicBezTo>
                  <a:pt x="10" y="720"/>
                  <a:pt x="10" y="720"/>
                  <a:pt x="10" y="720"/>
                </a:cubicBezTo>
                <a:cubicBezTo>
                  <a:pt x="31" y="720"/>
                  <a:pt x="31" y="720"/>
                  <a:pt x="31" y="720"/>
                </a:cubicBezTo>
                <a:cubicBezTo>
                  <a:pt x="31" y="698"/>
                  <a:pt x="31" y="698"/>
                  <a:pt x="31" y="698"/>
                </a:cubicBezTo>
                <a:cubicBezTo>
                  <a:pt x="182" y="698"/>
                  <a:pt x="182" y="698"/>
                  <a:pt x="182" y="698"/>
                </a:cubicBezTo>
                <a:cubicBezTo>
                  <a:pt x="182" y="720"/>
                  <a:pt x="182" y="720"/>
                  <a:pt x="182" y="720"/>
                </a:cubicBezTo>
                <a:cubicBezTo>
                  <a:pt x="203" y="720"/>
                  <a:pt x="203" y="720"/>
                  <a:pt x="203" y="720"/>
                </a:cubicBezTo>
                <a:cubicBezTo>
                  <a:pt x="203" y="698"/>
                  <a:pt x="203" y="698"/>
                  <a:pt x="203" y="698"/>
                </a:cubicBezTo>
                <a:cubicBezTo>
                  <a:pt x="209" y="698"/>
                  <a:pt x="209" y="698"/>
                  <a:pt x="209" y="698"/>
                </a:cubicBezTo>
                <a:cubicBezTo>
                  <a:pt x="209" y="463"/>
                  <a:pt x="209" y="463"/>
                  <a:pt x="209" y="463"/>
                </a:cubicBezTo>
                <a:cubicBezTo>
                  <a:pt x="188" y="463"/>
                  <a:pt x="188" y="463"/>
                  <a:pt x="188" y="463"/>
                </a:cubicBezTo>
                <a:cubicBezTo>
                  <a:pt x="188" y="443"/>
                  <a:pt x="188" y="443"/>
                  <a:pt x="188" y="443"/>
                </a:cubicBezTo>
                <a:cubicBezTo>
                  <a:pt x="195" y="443"/>
                  <a:pt x="195" y="443"/>
                  <a:pt x="195" y="443"/>
                </a:cubicBezTo>
                <a:cubicBezTo>
                  <a:pt x="195" y="443"/>
                  <a:pt x="218" y="428"/>
                  <a:pt x="261" y="432"/>
                </a:cubicBezTo>
                <a:cubicBezTo>
                  <a:pt x="261" y="424"/>
                  <a:pt x="261" y="424"/>
                  <a:pt x="261" y="424"/>
                </a:cubicBezTo>
                <a:cubicBezTo>
                  <a:pt x="261" y="424"/>
                  <a:pt x="219" y="420"/>
                  <a:pt x="196" y="431"/>
                </a:cubicBezTo>
                <a:cubicBezTo>
                  <a:pt x="196" y="431"/>
                  <a:pt x="190" y="412"/>
                  <a:pt x="205" y="407"/>
                </a:cubicBezTo>
                <a:cubicBezTo>
                  <a:pt x="205" y="407"/>
                  <a:pt x="221" y="407"/>
                  <a:pt x="220" y="385"/>
                </a:cubicBezTo>
                <a:cubicBezTo>
                  <a:pt x="220" y="305"/>
                  <a:pt x="220" y="305"/>
                  <a:pt x="220" y="305"/>
                </a:cubicBezTo>
                <a:cubicBezTo>
                  <a:pt x="220" y="305"/>
                  <a:pt x="218" y="300"/>
                  <a:pt x="215" y="295"/>
                </a:cubicBezTo>
                <a:cubicBezTo>
                  <a:pt x="223" y="289"/>
                  <a:pt x="268" y="260"/>
                  <a:pt x="267" y="265"/>
                </a:cubicBezTo>
                <a:cubicBezTo>
                  <a:pt x="267" y="265"/>
                  <a:pt x="249" y="313"/>
                  <a:pt x="253" y="324"/>
                </a:cubicBezTo>
                <a:cubicBezTo>
                  <a:pt x="253" y="324"/>
                  <a:pt x="265" y="325"/>
                  <a:pt x="269" y="326"/>
                </a:cubicBezTo>
                <a:cubicBezTo>
                  <a:pt x="269" y="326"/>
                  <a:pt x="268" y="418"/>
                  <a:pt x="272" y="425"/>
                </a:cubicBezTo>
                <a:cubicBezTo>
                  <a:pt x="276" y="427"/>
                  <a:pt x="276" y="427"/>
                  <a:pt x="276" y="427"/>
                </a:cubicBezTo>
                <a:cubicBezTo>
                  <a:pt x="276" y="427"/>
                  <a:pt x="275" y="484"/>
                  <a:pt x="280" y="494"/>
                </a:cubicBezTo>
                <a:cubicBezTo>
                  <a:pt x="280" y="494"/>
                  <a:pt x="284" y="510"/>
                  <a:pt x="289" y="515"/>
                </a:cubicBezTo>
                <a:cubicBezTo>
                  <a:pt x="289" y="515"/>
                  <a:pt x="283" y="555"/>
                  <a:pt x="289" y="572"/>
                </a:cubicBezTo>
                <a:cubicBezTo>
                  <a:pt x="289" y="572"/>
                  <a:pt x="290" y="626"/>
                  <a:pt x="287" y="645"/>
                </a:cubicBezTo>
                <a:cubicBezTo>
                  <a:pt x="283" y="664"/>
                  <a:pt x="277" y="676"/>
                  <a:pt x="277" y="681"/>
                </a:cubicBezTo>
                <a:cubicBezTo>
                  <a:pt x="276" y="685"/>
                  <a:pt x="266" y="702"/>
                  <a:pt x="257" y="706"/>
                </a:cubicBezTo>
                <a:cubicBezTo>
                  <a:pt x="249" y="710"/>
                  <a:pt x="237" y="715"/>
                  <a:pt x="247" y="720"/>
                </a:cubicBezTo>
                <a:cubicBezTo>
                  <a:pt x="247" y="720"/>
                  <a:pt x="286" y="725"/>
                  <a:pt x="296" y="709"/>
                </a:cubicBezTo>
                <a:cubicBezTo>
                  <a:pt x="296" y="709"/>
                  <a:pt x="308" y="688"/>
                  <a:pt x="313" y="691"/>
                </a:cubicBezTo>
                <a:cubicBezTo>
                  <a:pt x="314" y="691"/>
                  <a:pt x="315" y="692"/>
                  <a:pt x="315" y="692"/>
                </a:cubicBezTo>
                <a:cubicBezTo>
                  <a:pt x="315" y="703"/>
                  <a:pt x="315" y="703"/>
                  <a:pt x="315" y="703"/>
                </a:cubicBezTo>
                <a:cubicBezTo>
                  <a:pt x="312" y="705"/>
                  <a:pt x="310" y="707"/>
                  <a:pt x="311" y="711"/>
                </a:cubicBezTo>
                <a:cubicBezTo>
                  <a:pt x="311" y="711"/>
                  <a:pt x="313" y="712"/>
                  <a:pt x="315" y="712"/>
                </a:cubicBezTo>
                <a:cubicBezTo>
                  <a:pt x="315" y="716"/>
                  <a:pt x="315" y="716"/>
                  <a:pt x="315" y="716"/>
                </a:cubicBezTo>
                <a:cubicBezTo>
                  <a:pt x="320" y="716"/>
                  <a:pt x="320" y="716"/>
                  <a:pt x="320" y="716"/>
                </a:cubicBezTo>
                <a:cubicBezTo>
                  <a:pt x="320" y="713"/>
                  <a:pt x="320" y="713"/>
                  <a:pt x="320" y="713"/>
                </a:cubicBezTo>
                <a:cubicBezTo>
                  <a:pt x="333" y="715"/>
                  <a:pt x="355" y="718"/>
                  <a:pt x="361" y="708"/>
                </a:cubicBezTo>
                <a:cubicBezTo>
                  <a:pt x="361" y="708"/>
                  <a:pt x="372" y="685"/>
                  <a:pt x="380" y="687"/>
                </a:cubicBezTo>
                <a:cubicBezTo>
                  <a:pt x="382" y="713"/>
                  <a:pt x="382" y="713"/>
                  <a:pt x="382" y="713"/>
                </a:cubicBezTo>
                <a:cubicBezTo>
                  <a:pt x="387" y="713"/>
                  <a:pt x="387" y="713"/>
                  <a:pt x="387" y="713"/>
                </a:cubicBezTo>
                <a:cubicBezTo>
                  <a:pt x="387" y="713"/>
                  <a:pt x="387" y="691"/>
                  <a:pt x="392" y="686"/>
                </a:cubicBezTo>
                <a:cubicBezTo>
                  <a:pt x="392" y="686"/>
                  <a:pt x="405" y="663"/>
                  <a:pt x="390" y="649"/>
                </a:cubicBezTo>
                <a:cubicBezTo>
                  <a:pt x="390" y="649"/>
                  <a:pt x="384" y="624"/>
                  <a:pt x="381" y="605"/>
                </a:cubicBezTo>
                <a:cubicBezTo>
                  <a:pt x="378" y="585"/>
                  <a:pt x="381" y="560"/>
                  <a:pt x="380" y="546"/>
                </a:cubicBezTo>
                <a:cubicBezTo>
                  <a:pt x="379" y="533"/>
                  <a:pt x="379" y="509"/>
                  <a:pt x="364" y="494"/>
                </a:cubicBezTo>
                <a:cubicBezTo>
                  <a:pt x="349" y="479"/>
                  <a:pt x="355" y="467"/>
                  <a:pt x="355" y="459"/>
                </a:cubicBezTo>
                <a:cubicBezTo>
                  <a:pt x="354" y="451"/>
                  <a:pt x="352" y="433"/>
                  <a:pt x="352" y="433"/>
                </a:cubicBezTo>
                <a:cubicBezTo>
                  <a:pt x="358" y="434"/>
                  <a:pt x="358" y="434"/>
                  <a:pt x="358" y="434"/>
                </a:cubicBezTo>
                <a:cubicBezTo>
                  <a:pt x="358" y="434"/>
                  <a:pt x="355" y="370"/>
                  <a:pt x="360" y="364"/>
                </a:cubicBezTo>
                <a:cubicBezTo>
                  <a:pt x="360" y="364"/>
                  <a:pt x="377" y="336"/>
                  <a:pt x="373" y="332"/>
                </a:cubicBezTo>
                <a:cubicBezTo>
                  <a:pt x="382" y="333"/>
                  <a:pt x="382" y="333"/>
                  <a:pt x="382" y="333"/>
                </a:cubicBezTo>
                <a:cubicBezTo>
                  <a:pt x="382" y="333"/>
                  <a:pt x="378" y="283"/>
                  <a:pt x="359" y="271"/>
                </a:cubicBezTo>
                <a:cubicBezTo>
                  <a:pt x="359" y="271"/>
                  <a:pt x="354" y="264"/>
                  <a:pt x="355" y="256"/>
                </a:cubicBezTo>
                <a:cubicBezTo>
                  <a:pt x="357" y="249"/>
                  <a:pt x="360" y="248"/>
                  <a:pt x="361" y="244"/>
                </a:cubicBezTo>
                <a:cubicBezTo>
                  <a:pt x="362" y="240"/>
                  <a:pt x="360" y="241"/>
                  <a:pt x="360" y="237"/>
                </a:cubicBezTo>
                <a:cubicBezTo>
                  <a:pt x="360" y="232"/>
                  <a:pt x="359" y="230"/>
                  <a:pt x="363" y="226"/>
                </a:cubicBezTo>
                <a:cubicBezTo>
                  <a:pt x="367" y="222"/>
                  <a:pt x="372" y="224"/>
                  <a:pt x="373" y="219"/>
                </a:cubicBezTo>
                <a:cubicBezTo>
                  <a:pt x="375" y="215"/>
                  <a:pt x="391" y="176"/>
                  <a:pt x="387" y="170"/>
                </a:cubicBezTo>
                <a:cubicBezTo>
                  <a:pt x="387" y="170"/>
                  <a:pt x="393" y="175"/>
                  <a:pt x="389" y="186"/>
                </a:cubicBezTo>
                <a:cubicBezTo>
                  <a:pt x="385" y="197"/>
                  <a:pt x="400" y="182"/>
                  <a:pt x="391" y="149"/>
                </a:cubicBezTo>
                <a:cubicBezTo>
                  <a:pt x="382" y="116"/>
                  <a:pt x="388" y="114"/>
                  <a:pt x="384" y="108"/>
                </a:cubicBezTo>
                <a:cubicBezTo>
                  <a:pt x="381" y="101"/>
                  <a:pt x="378" y="90"/>
                  <a:pt x="379" y="83"/>
                </a:cubicBezTo>
                <a:cubicBezTo>
                  <a:pt x="379" y="77"/>
                  <a:pt x="378" y="38"/>
                  <a:pt x="372" y="32"/>
                </a:cubicBezTo>
                <a:cubicBezTo>
                  <a:pt x="366" y="26"/>
                  <a:pt x="363" y="23"/>
                  <a:pt x="362" y="20"/>
                </a:cubicBezTo>
                <a:cubicBezTo>
                  <a:pt x="361" y="17"/>
                  <a:pt x="364" y="16"/>
                  <a:pt x="366" y="17"/>
                </a:cubicBezTo>
                <a:cubicBezTo>
                  <a:pt x="364" y="14"/>
                  <a:pt x="359" y="7"/>
                  <a:pt x="352" y="6"/>
                </a:cubicBezTo>
                <a:cubicBezTo>
                  <a:pt x="342" y="4"/>
                  <a:pt x="329" y="0"/>
                  <a:pt x="324" y="4"/>
                </a:cubicBezTo>
                <a:cubicBezTo>
                  <a:pt x="318" y="7"/>
                  <a:pt x="289" y="17"/>
                  <a:pt x="289" y="31"/>
                </a:cubicBezTo>
                <a:cubicBezTo>
                  <a:pt x="289" y="31"/>
                  <a:pt x="288" y="49"/>
                  <a:pt x="295" y="53"/>
                </a:cubicBezTo>
                <a:cubicBezTo>
                  <a:pt x="295" y="53"/>
                  <a:pt x="291" y="78"/>
                  <a:pt x="301" y="75"/>
                </a:cubicBezTo>
                <a:cubicBezTo>
                  <a:pt x="301" y="75"/>
                  <a:pt x="301" y="89"/>
                  <a:pt x="308" y="94"/>
                </a:cubicBezTo>
                <a:cubicBezTo>
                  <a:pt x="308" y="94"/>
                  <a:pt x="315" y="104"/>
                  <a:pt x="308" y="112"/>
                </a:cubicBezTo>
                <a:cubicBezTo>
                  <a:pt x="308" y="112"/>
                  <a:pt x="316" y="113"/>
                  <a:pt x="316" y="107"/>
                </a:cubicBezTo>
                <a:cubicBezTo>
                  <a:pt x="316" y="107"/>
                  <a:pt x="317" y="123"/>
                  <a:pt x="310" y="130"/>
                </a:cubicBezTo>
                <a:cubicBezTo>
                  <a:pt x="291" y="159"/>
                  <a:pt x="291" y="159"/>
                  <a:pt x="291" y="159"/>
                </a:cubicBezTo>
                <a:cubicBezTo>
                  <a:pt x="291" y="159"/>
                  <a:pt x="261" y="187"/>
                  <a:pt x="256" y="196"/>
                </a:cubicBezTo>
                <a:cubicBezTo>
                  <a:pt x="199" y="193"/>
                  <a:pt x="199" y="193"/>
                  <a:pt x="199" y="193"/>
                </a:cubicBezTo>
                <a:cubicBezTo>
                  <a:pt x="199" y="193"/>
                  <a:pt x="182" y="180"/>
                  <a:pt x="173" y="178"/>
                </a:cubicBezTo>
                <a:cubicBezTo>
                  <a:pt x="147" y="173"/>
                  <a:pt x="147" y="173"/>
                  <a:pt x="147" y="173"/>
                </a:cubicBezTo>
                <a:cubicBezTo>
                  <a:pt x="144" y="171"/>
                  <a:pt x="144" y="171"/>
                  <a:pt x="144" y="171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15" y="282"/>
                  <a:pt x="15" y="282"/>
                  <a:pt x="15" y="282"/>
                </a:cubicBezTo>
                <a:cubicBezTo>
                  <a:pt x="15" y="282"/>
                  <a:pt x="0" y="284"/>
                  <a:pt x="0" y="307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92"/>
                  <a:pt x="1" y="409"/>
                  <a:pt x="17" y="409"/>
                </a:cubicBezTo>
                <a:cubicBezTo>
                  <a:pt x="17" y="409"/>
                  <a:pt x="24" y="413"/>
                  <a:pt x="24" y="443"/>
                </a:cubicBezTo>
                <a:close/>
                <a:moveTo>
                  <a:pt x="320" y="615"/>
                </a:moveTo>
                <a:cubicBezTo>
                  <a:pt x="320" y="615"/>
                  <a:pt x="338" y="548"/>
                  <a:pt x="333" y="535"/>
                </a:cubicBezTo>
                <a:cubicBezTo>
                  <a:pt x="333" y="535"/>
                  <a:pt x="354" y="601"/>
                  <a:pt x="352" y="623"/>
                </a:cubicBezTo>
                <a:cubicBezTo>
                  <a:pt x="352" y="623"/>
                  <a:pt x="356" y="673"/>
                  <a:pt x="334" y="699"/>
                </a:cubicBezTo>
                <a:cubicBezTo>
                  <a:pt x="334" y="699"/>
                  <a:pt x="328" y="699"/>
                  <a:pt x="322" y="700"/>
                </a:cubicBezTo>
                <a:cubicBezTo>
                  <a:pt x="323" y="694"/>
                  <a:pt x="323" y="694"/>
                  <a:pt x="323" y="694"/>
                </a:cubicBezTo>
                <a:cubicBezTo>
                  <a:pt x="323" y="694"/>
                  <a:pt x="341" y="669"/>
                  <a:pt x="320" y="653"/>
                </a:cubicBezTo>
                <a:cubicBezTo>
                  <a:pt x="320" y="653"/>
                  <a:pt x="315" y="628"/>
                  <a:pt x="320" y="615"/>
                </a:cubicBezTo>
                <a:close/>
                <a:moveTo>
                  <a:pt x="256" y="237"/>
                </a:moveTo>
                <a:cubicBezTo>
                  <a:pt x="197" y="262"/>
                  <a:pt x="197" y="262"/>
                  <a:pt x="197" y="262"/>
                </a:cubicBezTo>
                <a:cubicBezTo>
                  <a:pt x="201" y="270"/>
                  <a:pt x="201" y="270"/>
                  <a:pt x="201" y="270"/>
                </a:cubicBezTo>
                <a:cubicBezTo>
                  <a:pt x="198" y="271"/>
                  <a:pt x="192" y="273"/>
                  <a:pt x="187" y="273"/>
                </a:cubicBezTo>
                <a:cubicBezTo>
                  <a:pt x="181" y="273"/>
                  <a:pt x="176" y="270"/>
                  <a:pt x="170" y="275"/>
                </a:cubicBezTo>
                <a:cubicBezTo>
                  <a:pt x="170" y="275"/>
                  <a:pt x="148" y="275"/>
                  <a:pt x="148" y="282"/>
                </a:cubicBezTo>
                <a:cubicBezTo>
                  <a:pt x="46" y="282"/>
                  <a:pt x="46" y="282"/>
                  <a:pt x="46" y="282"/>
                </a:cubicBezTo>
                <a:cubicBezTo>
                  <a:pt x="146" y="189"/>
                  <a:pt x="146" y="189"/>
                  <a:pt x="146" y="189"/>
                </a:cubicBezTo>
                <a:cubicBezTo>
                  <a:pt x="146" y="190"/>
                  <a:pt x="147" y="193"/>
                  <a:pt x="150" y="196"/>
                </a:cubicBezTo>
                <a:cubicBezTo>
                  <a:pt x="150" y="196"/>
                  <a:pt x="168" y="202"/>
                  <a:pt x="174" y="201"/>
                </a:cubicBezTo>
                <a:cubicBezTo>
                  <a:pt x="174" y="201"/>
                  <a:pt x="181" y="204"/>
                  <a:pt x="181" y="208"/>
                </a:cubicBezTo>
                <a:cubicBezTo>
                  <a:pt x="181" y="208"/>
                  <a:pt x="181" y="224"/>
                  <a:pt x="185" y="231"/>
                </a:cubicBezTo>
                <a:lnTo>
                  <a:pt x="256" y="237"/>
                </a:lnTo>
                <a:close/>
                <a:moveTo>
                  <a:pt x="38" y="443"/>
                </a:moveTo>
                <a:cubicBezTo>
                  <a:pt x="175" y="443"/>
                  <a:pt x="175" y="443"/>
                  <a:pt x="175" y="443"/>
                </a:cubicBezTo>
                <a:cubicBezTo>
                  <a:pt x="175" y="463"/>
                  <a:pt x="175" y="463"/>
                  <a:pt x="175" y="463"/>
                </a:cubicBezTo>
                <a:cubicBezTo>
                  <a:pt x="38" y="463"/>
                  <a:pt x="38" y="463"/>
                  <a:pt x="38" y="463"/>
                </a:cubicBezTo>
                <a:lnTo>
                  <a:pt x="38" y="4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4" name="Round Same Side Corner Rectangle 3"/>
          <p:cNvSpPr/>
          <p:nvPr/>
        </p:nvSpPr>
        <p:spPr>
          <a:xfrm rot="5400000">
            <a:off x="7318507" y="-46237"/>
            <a:ext cx="310577" cy="227273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ound Same Side Corner Rectangle 36"/>
          <p:cNvSpPr/>
          <p:nvPr/>
        </p:nvSpPr>
        <p:spPr>
          <a:xfrm rot="5400000">
            <a:off x="7310079" y="1011959"/>
            <a:ext cx="315035" cy="22851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7316030" y="2023230"/>
            <a:ext cx="310221" cy="227803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9" name="Group 38"/>
          <p:cNvGrpSpPr/>
          <p:nvPr/>
        </p:nvGrpSpPr>
        <p:grpSpPr>
          <a:xfrm rot="10800000">
            <a:off x="4233561" y="1763239"/>
            <a:ext cx="755923" cy="755923"/>
            <a:chOff x="6606497" y="3427383"/>
            <a:chExt cx="755923" cy="755923"/>
          </a:xfrm>
        </p:grpSpPr>
        <p:sp>
          <p:nvSpPr>
            <p:cNvPr id="41" name="Oval 40"/>
            <p:cNvSpPr/>
            <p:nvPr/>
          </p:nvSpPr>
          <p:spPr>
            <a:xfrm>
              <a:off x="6606497" y="3427383"/>
              <a:ext cx="755923" cy="755923"/>
            </a:xfrm>
            <a:prstGeom prst="ellipse">
              <a:avLst/>
            </a:prstGeom>
            <a:solidFill>
              <a:schemeClr val="accent2"/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Oval 41"/>
            <p:cNvSpPr/>
            <p:nvPr/>
          </p:nvSpPr>
          <p:spPr>
            <a:xfrm>
              <a:off x="6694674" y="3515560"/>
              <a:ext cx="579567" cy="5795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46" name="Arc 45"/>
          <p:cNvSpPr/>
          <p:nvPr/>
        </p:nvSpPr>
        <p:spPr>
          <a:xfrm rot="900000">
            <a:off x="4173423" y="1704311"/>
            <a:ext cx="873777" cy="873777"/>
          </a:xfrm>
          <a:prstGeom prst="arc">
            <a:avLst>
              <a:gd name="adj1" fmla="val 16200000"/>
              <a:gd name="adj2" fmla="val 4586892"/>
            </a:avLst>
          </a:prstGeom>
          <a:ln w="12700">
            <a:solidFill>
              <a:schemeClr val="tx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/>
          <p:cNvSpPr/>
          <p:nvPr/>
        </p:nvSpPr>
        <p:spPr>
          <a:xfrm>
            <a:off x="6339211" y="3029267"/>
            <a:ext cx="1609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Macrocontent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(&gt; 15 min)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332123" y="2013239"/>
            <a:ext cx="1578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Mesocontent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(3-15 min)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339211" y="956459"/>
            <a:ext cx="1497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Microcontent</a:t>
            </a:r>
            <a:r>
              <a:rPr lang="en-US" sz="12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(&lt; 3 min)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31383" y="1311975"/>
            <a:ext cx="281027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Fragen &amp; </a:t>
            </a:r>
            <a:r>
              <a:rPr lang="de-DE" sz="8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Antwortung</a:t>
            </a: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(mit Clip oder </a:t>
            </a:r>
            <a:r>
              <a:rPr lang="de-DE" sz="8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Slideshow</a:t>
            </a: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Post (mit Clip oder </a:t>
            </a:r>
            <a:r>
              <a:rPr lang="de-DE" sz="8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Slideshow</a:t>
            </a: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marL="171450" indent="-171450" algn="just">
              <a:buFont typeface="Arial" charset="0"/>
              <a:buChar char="•"/>
            </a:pPr>
            <a:endParaRPr lang="de-DE" sz="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38472" y="2353841"/>
            <a:ext cx="228154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Thema (mit Film oder </a:t>
            </a:r>
            <a:r>
              <a:rPr lang="de-DE" sz="8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Slideshow</a:t>
            </a: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Playlists (mit Themen und Clips)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36568" y="3393456"/>
            <a:ext cx="280508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Playlists (mit Themen und Clips)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Trainings (mit Themen, Playlists und </a:t>
            </a:r>
            <a:r>
              <a:rPr lang="de-DE" sz="8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Quizzes</a:t>
            </a: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  <p:sp>
        <p:nvSpPr>
          <p:cNvPr id="80" name="Round Same Side Corner Rectangle 79"/>
          <p:cNvSpPr/>
          <p:nvPr/>
        </p:nvSpPr>
        <p:spPr>
          <a:xfrm rot="16200000">
            <a:off x="5913007" y="829779"/>
            <a:ext cx="310221" cy="5210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ound Same Side Corner Rectangle 80"/>
          <p:cNvSpPr/>
          <p:nvPr/>
        </p:nvSpPr>
        <p:spPr>
          <a:xfrm rot="16200000">
            <a:off x="5905852" y="1896403"/>
            <a:ext cx="310221" cy="5210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ound Same Side Corner Rectangle 81"/>
          <p:cNvSpPr/>
          <p:nvPr/>
        </p:nvSpPr>
        <p:spPr>
          <a:xfrm rot="16200000">
            <a:off x="5909397" y="2899988"/>
            <a:ext cx="310221" cy="5210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Freeform 13"/>
          <p:cNvSpPr>
            <a:spLocks noEditPoints="1"/>
          </p:cNvSpPr>
          <p:nvPr/>
        </p:nvSpPr>
        <p:spPr bwMode="auto">
          <a:xfrm>
            <a:off x="6010683" y="981360"/>
            <a:ext cx="185747" cy="211200"/>
          </a:xfrm>
          <a:custGeom>
            <a:avLst/>
            <a:gdLst>
              <a:gd name="T0" fmla="*/ 860 w 1450"/>
              <a:gd name="T1" fmla="*/ 121 h 1648"/>
              <a:gd name="T2" fmla="*/ 604 w 1450"/>
              <a:gd name="T3" fmla="*/ 121 h 1648"/>
              <a:gd name="T4" fmla="*/ 604 w 1450"/>
              <a:gd name="T5" fmla="*/ 254 h 1648"/>
              <a:gd name="T6" fmla="*/ 795 w 1450"/>
              <a:gd name="T7" fmla="*/ 254 h 1648"/>
              <a:gd name="T8" fmla="*/ 795 w 1450"/>
              <a:gd name="T9" fmla="*/ 560 h 1648"/>
              <a:gd name="T10" fmla="*/ 1082 w 1450"/>
              <a:gd name="T11" fmla="*/ 560 h 1648"/>
              <a:gd name="T12" fmla="*/ 1082 w 1450"/>
              <a:gd name="T13" fmla="*/ 1287 h 1648"/>
              <a:gd name="T14" fmla="*/ 217 w 1450"/>
              <a:gd name="T15" fmla="*/ 1287 h 1648"/>
              <a:gd name="T16" fmla="*/ 217 w 1450"/>
              <a:gd name="T17" fmla="*/ 995 h 1648"/>
              <a:gd name="T18" fmla="*/ 85 w 1450"/>
              <a:gd name="T19" fmla="*/ 954 h 1648"/>
              <a:gd name="T20" fmla="*/ 85 w 1450"/>
              <a:gd name="T21" fmla="*/ 1419 h 1648"/>
              <a:gd name="T22" fmla="*/ 1214 w 1450"/>
              <a:gd name="T23" fmla="*/ 1419 h 1648"/>
              <a:gd name="T24" fmla="*/ 1214 w 1450"/>
              <a:gd name="T25" fmla="*/ 483 h 1648"/>
              <a:gd name="T26" fmla="*/ 860 w 1450"/>
              <a:gd name="T27" fmla="*/ 121 h 1648"/>
              <a:gd name="T28" fmla="*/ 504 w 1450"/>
              <a:gd name="T29" fmla="*/ 121 h 1648"/>
              <a:gd name="T30" fmla="*/ 416 w 1450"/>
              <a:gd name="T31" fmla="*/ 121 h 1648"/>
              <a:gd name="T32" fmla="*/ 416 w 1450"/>
              <a:gd name="T33" fmla="*/ 644 h 1648"/>
              <a:gd name="T34" fmla="*/ 252 w 1450"/>
              <a:gd name="T35" fmla="*/ 808 h 1648"/>
              <a:gd name="T36" fmla="*/ 252 w 1450"/>
              <a:gd name="T37" fmla="*/ 808 h 1648"/>
              <a:gd name="T38" fmla="*/ 88 w 1450"/>
              <a:gd name="T39" fmla="*/ 644 h 1648"/>
              <a:gd name="T40" fmla="*/ 88 w 1450"/>
              <a:gd name="T41" fmla="*/ 187 h 1648"/>
              <a:gd name="T42" fmla="*/ 187 w 1450"/>
              <a:gd name="T43" fmla="*/ 88 h 1648"/>
              <a:gd name="T44" fmla="*/ 187 w 1450"/>
              <a:gd name="T45" fmla="*/ 88 h 1648"/>
              <a:gd name="T46" fmla="*/ 287 w 1450"/>
              <a:gd name="T47" fmla="*/ 187 h 1648"/>
              <a:gd name="T48" fmla="*/ 287 w 1450"/>
              <a:gd name="T49" fmla="*/ 542 h 1648"/>
              <a:gd name="T50" fmla="*/ 253 w 1450"/>
              <a:gd name="T51" fmla="*/ 576 h 1648"/>
              <a:gd name="T52" fmla="*/ 253 w 1450"/>
              <a:gd name="T53" fmla="*/ 576 h 1648"/>
              <a:gd name="T54" fmla="*/ 218 w 1450"/>
              <a:gd name="T55" fmla="*/ 542 h 1648"/>
              <a:gd name="T56" fmla="*/ 218 w 1450"/>
              <a:gd name="T57" fmla="*/ 288 h 1648"/>
              <a:gd name="T58" fmla="*/ 131 w 1450"/>
              <a:gd name="T59" fmla="*/ 288 h 1648"/>
              <a:gd name="T60" fmla="*/ 131 w 1450"/>
              <a:gd name="T61" fmla="*/ 542 h 1648"/>
              <a:gd name="T62" fmla="*/ 253 w 1450"/>
              <a:gd name="T63" fmla="*/ 664 h 1648"/>
              <a:gd name="T64" fmla="*/ 253 w 1450"/>
              <a:gd name="T65" fmla="*/ 664 h 1648"/>
              <a:gd name="T66" fmla="*/ 375 w 1450"/>
              <a:gd name="T67" fmla="*/ 542 h 1648"/>
              <a:gd name="T68" fmla="*/ 375 w 1450"/>
              <a:gd name="T69" fmla="*/ 187 h 1648"/>
              <a:gd name="T70" fmla="*/ 187 w 1450"/>
              <a:gd name="T71" fmla="*/ 0 h 1648"/>
              <a:gd name="T72" fmla="*/ 187 w 1450"/>
              <a:gd name="T73" fmla="*/ 0 h 1648"/>
              <a:gd name="T74" fmla="*/ 0 w 1450"/>
              <a:gd name="T75" fmla="*/ 187 h 1648"/>
              <a:gd name="T76" fmla="*/ 0 w 1450"/>
              <a:gd name="T77" fmla="*/ 644 h 1648"/>
              <a:gd name="T78" fmla="*/ 252 w 1450"/>
              <a:gd name="T79" fmla="*/ 896 h 1648"/>
              <a:gd name="T80" fmla="*/ 252 w 1450"/>
              <a:gd name="T81" fmla="*/ 896 h 1648"/>
              <a:gd name="T82" fmla="*/ 504 w 1450"/>
              <a:gd name="T83" fmla="*/ 644 h 1648"/>
              <a:gd name="T84" fmla="*/ 504 w 1450"/>
              <a:gd name="T85" fmla="*/ 121 h 1648"/>
              <a:gd name="T86" fmla="*/ 1317 w 1450"/>
              <a:gd name="T87" fmla="*/ 565 h 1648"/>
              <a:gd name="T88" fmla="*/ 1317 w 1450"/>
              <a:gd name="T89" fmla="*/ 1515 h 1648"/>
              <a:gd name="T90" fmla="*/ 333 w 1450"/>
              <a:gd name="T91" fmla="*/ 1515 h 1648"/>
              <a:gd name="T92" fmla="*/ 333 w 1450"/>
              <a:gd name="T93" fmla="*/ 1648 h 1648"/>
              <a:gd name="T94" fmla="*/ 1450 w 1450"/>
              <a:gd name="T95" fmla="*/ 1648 h 1648"/>
              <a:gd name="T96" fmla="*/ 1450 w 1450"/>
              <a:gd name="T97" fmla="*/ 697 h 1648"/>
              <a:gd name="T98" fmla="*/ 1317 w 1450"/>
              <a:gd name="T99" fmla="*/ 565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50" h="1648">
                <a:moveTo>
                  <a:pt x="860" y="121"/>
                </a:moveTo>
                <a:cubicBezTo>
                  <a:pt x="604" y="121"/>
                  <a:pt x="604" y="121"/>
                  <a:pt x="604" y="121"/>
                </a:cubicBezTo>
                <a:cubicBezTo>
                  <a:pt x="604" y="254"/>
                  <a:pt x="604" y="254"/>
                  <a:pt x="604" y="254"/>
                </a:cubicBezTo>
                <a:cubicBezTo>
                  <a:pt x="795" y="254"/>
                  <a:pt x="795" y="254"/>
                  <a:pt x="795" y="254"/>
                </a:cubicBezTo>
                <a:cubicBezTo>
                  <a:pt x="795" y="560"/>
                  <a:pt x="795" y="560"/>
                  <a:pt x="795" y="560"/>
                </a:cubicBezTo>
                <a:cubicBezTo>
                  <a:pt x="1082" y="560"/>
                  <a:pt x="1082" y="560"/>
                  <a:pt x="1082" y="560"/>
                </a:cubicBezTo>
                <a:cubicBezTo>
                  <a:pt x="1082" y="1287"/>
                  <a:pt x="1082" y="1287"/>
                  <a:pt x="1082" y="1287"/>
                </a:cubicBezTo>
                <a:cubicBezTo>
                  <a:pt x="217" y="1287"/>
                  <a:pt x="217" y="1287"/>
                  <a:pt x="217" y="1287"/>
                </a:cubicBezTo>
                <a:cubicBezTo>
                  <a:pt x="217" y="995"/>
                  <a:pt x="217" y="995"/>
                  <a:pt x="217" y="995"/>
                </a:cubicBezTo>
                <a:cubicBezTo>
                  <a:pt x="170" y="990"/>
                  <a:pt x="125" y="976"/>
                  <a:pt x="85" y="954"/>
                </a:cubicBezTo>
                <a:cubicBezTo>
                  <a:pt x="85" y="1419"/>
                  <a:pt x="85" y="1419"/>
                  <a:pt x="85" y="1419"/>
                </a:cubicBezTo>
                <a:cubicBezTo>
                  <a:pt x="1214" y="1419"/>
                  <a:pt x="1214" y="1419"/>
                  <a:pt x="1214" y="1419"/>
                </a:cubicBezTo>
                <a:cubicBezTo>
                  <a:pt x="1214" y="483"/>
                  <a:pt x="1214" y="483"/>
                  <a:pt x="1214" y="483"/>
                </a:cubicBezTo>
                <a:lnTo>
                  <a:pt x="860" y="121"/>
                </a:lnTo>
                <a:close/>
                <a:moveTo>
                  <a:pt x="504" y="121"/>
                </a:moveTo>
                <a:cubicBezTo>
                  <a:pt x="416" y="121"/>
                  <a:pt x="416" y="121"/>
                  <a:pt x="416" y="121"/>
                </a:cubicBezTo>
                <a:cubicBezTo>
                  <a:pt x="416" y="644"/>
                  <a:pt x="416" y="644"/>
                  <a:pt x="416" y="644"/>
                </a:cubicBezTo>
                <a:cubicBezTo>
                  <a:pt x="416" y="735"/>
                  <a:pt x="343" y="808"/>
                  <a:pt x="252" y="808"/>
                </a:cubicBezTo>
                <a:cubicBezTo>
                  <a:pt x="252" y="808"/>
                  <a:pt x="252" y="808"/>
                  <a:pt x="252" y="808"/>
                </a:cubicBezTo>
                <a:cubicBezTo>
                  <a:pt x="161" y="808"/>
                  <a:pt x="88" y="735"/>
                  <a:pt x="88" y="644"/>
                </a:cubicBezTo>
                <a:cubicBezTo>
                  <a:pt x="88" y="187"/>
                  <a:pt x="88" y="187"/>
                  <a:pt x="88" y="187"/>
                </a:cubicBezTo>
                <a:cubicBezTo>
                  <a:pt x="88" y="132"/>
                  <a:pt x="132" y="88"/>
                  <a:pt x="187" y="88"/>
                </a:cubicBezTo>
                <a:cubicBezTo>
                  <a:pt x="187" y="88"/>
                  <a:pt x="187" y="88"/>
                  <a:pt x="187" y="88"/>
                </a:cubicBezTo>
                <a:cubicBezTo>
                  <a:pt x="242" y="88"/>
                  <a:pt x="287" y="132"/>
                  <a:pt x="287" y="187"/>
                </a:cubicBezTo>
                <a:cubicBezTo>
                  <a:pt x="287" y="542"/>
                  <a:pt x="287" y="542"/>
                  <a:pt x="287" y="542"/>
                </a:cubicBezTo>
                <a:cubicBezTo>
                  <a:pt x="287" y="561"/>
                  <a:pt x="271" y="576"/>
                  <a:pt x="253" y="576"/>
                </a:cubicBezTo>
                <a:cubicBezTo>
                  <a:pt x="253" y="576"/>
                  <a:pt x="253" y="576"/>
                  <a:pt x="253" y="576"/>
                </a:cubicBezTo>
                <a:cubicBezTo>
                  <a:pt x="234" y="576"/>
                  <a:pt x="218" y="561"/>
                  <a:pt x="218" y="542"/>
                </a:cubicBezTo>
                <a:cubicBezTo>
                  <a:pt x="218" y="288"/>
                  <a:pt x="218" y="288"/>
                  <a:pt x="218" y="288"/>
                </a:cubicBezTo>
                <a:cubicBezTo>
                  <a:pt x="131" y="288"/>
                  <a:pt x="131" y="288"/>
                  <a:pt x="131" y="288"/>
                </a:cubicBezTo>
                <a:cubicBezTo>
                  <a:pt x="131" y="542"/>
                  <a:pt x="131" y="542"/>
                  <a:pt x="131" y="542"/>
                </a:cubicBezTo>
                <a:cubicBezTo>
                  <a:pt x="131" y="609"/>
                  <a:pt x="185" y="664"/>
                  <a:pt x="253" y="664"/>
                </a:cubicBezTo>
                <a:cubicBezTo>
                  <a:pt x="253" y="664"/>
                  <a:pt x="253" y="664"/>
                  <a:pt x="253" y="664"/>
                </a:cubicBezTo>
                <a:cubicBezTo>
                  <a:pt x="320" y="664"/>
                  <a:pt x="375" y="609"/>
                  <a:pt x="375" y="542"/>
                </a:cubicBezTo>
                <a:cubicBezTo>
                  <a:pt x="375" y="187"/>
                  <a:pt x="375" y="187"/>
                  <a:pt x="375" y="187"/>
                </a:cubicBezTo>
                <a:cubicBezTo>
                  <a:pt x="374" y="84"/>
                  <a:pt x="29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84" y="0"/>
                  <a:pt x="0" y="84"/>
                  <a:pt x="0" y="187"/>
                </a:cubicBezTo>
                <a:cubicBezTo>
                  <a:pt x="0" y="644"/>
                  <a:pt x="0" y="644"/>
                  <a:pt x="0" y="644"/>
                </a:cubicBezTo>
                <a:cubicBezTo>
                  <a:pt x="0" y="783"/>
                  <a:pt x="113" y="896"/>
                  <a:pt x="252" y="896"/>
                </a:cubicBezTo>
                <a:cubicBezTo>
                  <a:pt x="252" y="896"/>
                  <a:pt x="252" y="896"/>
                  <a:pt x="252" y="896"/>
                </a:cubicBezTo>
                <a:cubicBezTo>
                  <a:pt x="391" y="896"/>
                  <a:pt x="504" y="783"/>
                  <a:pt x="504" y="644"/>
                </a:cubicBezTo>
                <a:lnTo>
                  <a:pt x="504" y="121"/>
                </a:lnTo>
                <a:close/>
                <a:moveTo>
                  <a:pt x="1317" y="565"/>
                </a:moveTo>
                <a:cubicBezTo>
                  <a:pt x="1317" y="1515"/>
                  <a:pt x="1317" y="1515"/>
                  <a:pt x="1317" y="1515"/>
                </a:cubicBezTo>
                <a:cubicBezTo>
                  <a:pt x="333" y="1515"/>
                  <a:pt x="333" y="1515"/>
                  <a:pt x="333" y="1515"/>
                </a:cubicBezTo>
                <a:cubicBezTo>
                  <a:pt x="333" y="1648"/>
                  <a:pt x="333" y="1648"/>
                  <a:pt x="333" y="1648"/>
                </a:cubicBezTo>
                <a:cubicBezTo>
                  <a:pt x="1450" y="1648"/>
                  <a:pt x="1450" y="1648"/>
                  <a:pt x="1450" y="1648"/>
                </a:cubicBezTo>
                <a:cubicBezTo>
                  <a:pt x="1450" y="697"/>
                  <a:pt x="1450" y="697"/>
                  <a:pt x="1450" y="697"/>
                </a:cubicBezTo>
                <a:lnTo>
                  <a:pt x="1317" y="5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4" name="Freeform 17"/>
          <p:cNvSpPr>
            <a:spLocks noEditPoints="1"/>
          </p:cNvSpPr>
          <p:nvPr/>
        </p:nvSpPr>
        <p:spPr bwMode="auto">
          <a:xfrm>
            <a:off x="5975649" y="2041591"/>
            <a:ext cx="244268" cy="222805"/>
          </a:xfrm>
          <a:custGeom>
            <a:avLst/>
            <a:gdLst>
              <a:gd name="T0" fmla="*/ 812 w 1648"/>
              <a:gd name="T1" fmla="*/ 0 h 1502"/>
              <a:gd name="T2" fmla="*/ 457 w 1648"/>
              <a:gd name="T3" fmla="*/ 354 h 1502"/>
              <a:gd name="T4" fmla="*/ 812 w 1648"/>
              <a:gd name="T5" fmla="*/ 1120 h 1502"/>
              <a:gd name="T6" fmla="*/ 1167 w 1648"/>
              <a:gd name="T7" fmla="*/ 354 h 1502"/>
              <a:gd name="T8" fmla="*/ 812 w 1648"/>
              <a:gd name="T9" fmla="*/ 0 h 1502"/>
              <a:gd name="T10" fmla="*/ 812 w 1648"/>
              <a:gd name="T11" fmla="*/ 473 h 1502"/>
              <a:gd name="T12" fmla="*/ 685 w 1648"/>
              <a:gd name="T13" fmla="*/ 346 h 1502"/>
              <a:gd name="T14" fmla="*/ 812 w 1648"/>
              <a:gd name="T15" fmla="*/ 218 h 1502"/>
              <a:gd name="T16" fmla="*/ 939 w 1648"/>
              <a:gd name="T17" fmla="*/ 346 h 1502"/>
              <a:gd name="T18" fmla="*/ 812 w 1648"/>
              <a:gd name="T19" fmla="*/ 473 h 1502"/>
              <a:gd name="T20" fmla="*/ 1648 w 1648"/>
              <a:gd name="T21" fmla="*/ 1502 h 1502"/>
              <a:gd name="T22" fmla="*/ 1187 w 1648"/>
              <a:gd name="T23" fmla="*/ 1336 h 1502"/>
              <a:gd name="T24" fmla="*/ 813 w 1648"/>
              <a:gd name="T25" fmla="*/ 1502 h 1502"/>
              <a:gd name="T26" fmla="*/ 441 w 1648"/>
              <a:gd name="T27" fmla="*/ 1336 h 1502"/>
              <a:gd name="T28" fmla="*/ 0 w 1648"/>
              <a:gd name="T29" fmla="*/ 1502 h 1502"/>
              <a:gd name="T30" fmla="*/ 270 w 1648"/>
              <a:gd name="T31" fmla="*/ 965 h 1502"/>
              <a:gd name="T32" fmla="*/ 572 w 1648"/>
              <a:gd name="T33" fmla="*/ 834 h 1502"/>
              <a:gd name="T34" fmla="*/ 633 w 1648"/>
              <a:gd name="T35" fmla="*/ 939 h 1502"/>
              <a:gd name="T36" fmla="*/ 358 w 1648"/>
              <a:gd name="T37" fmla="*/ 1058 h 1502"/>
              <a:gd name="T38" fmla="*/ 245 w 1648"/>
              <a:gd name="T39" fmla="*/ 1281 h 1502"/>
              <a:gd name="T40" fmla="*/ 431 w 1648"/>
              <a:gd name="T41" fmla="*/ 1211 h 1502"/>
              <a:gd name="T42" fmla="*/ 539 w 1648"/>
              <a:gd name="T43" fmla="*/ 1018 h 1502"/>
              <a:gd name="T44" fmla="*/ 495 w 1648"/>
              <a:gd name="T45" fmla="*/ 1228 h 1502"/>
              <a:gd name="T46" fmla="*/ 781 w 1648"/>
              <a:gd name="T47" fmla="*/ 1356 h 1502"/>
              <a:gd name="T48" fmla="*/ 813 w 1648"/>
              <a:gd name="T49" fmla="*/ 1212 h 1502"/>
              <a:gd name="T50" fmla="*/ 849 w 1648"/>
              <a:gd name="T51" fmla="*/ 1357 h 1502"/>
              <a:gd name="T52" fmla="*/ 1135 w 1648"/>
              <a:gd name="T53" fmla="*/ 1228 h 1502"/>
              <a:gd name="T54" fmla="*/ 1092 w 1648"/>
              <a:gd name="T55" fmla="*/ 1012 h 1502"/>
              <a:gd name="T56" fmla="*/ 1200 w 1648"/>
              <a:gd name="T57" fmla="*/ 1213 h 1502"/>
              <a:gd name="T58" fmla="*/ 1405 w 1648"/>
              <a:gd name="T59" fmla="*/ 1287 h 1502"/>
              <a:gd name="T60" fmla="*/ 1290 w 1648"/>
              <a:gd name="T61" fmla="*/ 1058 h 1502"/>
              <a:gd name="T62" fmla="*/ 994 w 1648"/>
              <a:gd name="T63" fmla="*/ 932 h 1502"/>
              <a:gd name="T64" fmla="*/ 1056 w 1648"/>
              <a:gd name="T65" fmla="*/ 828 h 1502"/>
              <a:gd name="T66" fmla="*/ 1378 w 1648"/>
              <a:gd name="T67" fmla="*/ 965 h 1502"/>
              <a:gd name="T68" fmla="*/ 1648 w 1648"/>
              <a:gd name="T69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8" h="1502">
                <a:moveTo>
                  <a:pt x="812" y="0"/>
                </a:moveTo>
                <a:cubicBezTo>
                  <a:pt x="616" y="0"/>
                  <a:pt x="457" y="158"/>
                  <a:pt x="457" y="354"/>
                </a:cubicBezTo>
                <a:cubicBezTo>
                  <a:pt x="457" y="646"/>
                  <a:pt x="736" y="676"/>
                  <a:pt x="812" y="1120"/>
                </a:cubicBezTo>
                <a:cubicBezTo>
                  <a:pt x="888" y="676"/>
                  <a:pt x="1167" y="646"/>
                  <a:pt x="1167" y="354"/>
                </a:cubicBezTo>
                <a:cubicBezTo>
                  <a:pt x="1167" y="158"/>
                  <a:pt x="1008" y="0"/>
                  <a:pt x="812" y="0"/>
                </a:cubicBezTo>
                <a:close/>
                <a:moveTo>
                  <a:pt x="812" y="473"/>
                </a:moveTo>
                <a:cubicBezTo>
                  <a:pt x="742" y="473"/>
                  <a:pt x="685" y="416"/>
                  <a:pt x="685" y="346"/>
                </a:cubicBezTo>
                <a:cubicBezTo>
                  <a:pt x="685" y="275"/>
                  <a:pt x="742" y="218"/>
                  <a:pt x="812" y="218"/>
                </a:cubicBezTo>
                <a:cubicBezTo>
                  <a:pt x="882" y="218"/>
                  <a:pt x="939" y="275"/>
                  <a:pt x="939" y="346"/>
                </a:cubicBezTo>
                <a:cubicBezTo>
                  <a:pt x="939" y="416"/>
                  <a:pt x="882" y="473"/>
                  <a:pt x="812" y="473"/>
                </a:cubicBezTo>
                <a:close/>
                <a:moveTo>
                  <a:pt x="1648" y="1502"/>
                </a:moveTo>
                <a:cubicBezTo>
                  <a:pt x="1187" y="1336"/>
                  <a:pt x="1187" y="1336"/>
                  <a:pt x="1187" y="1336"/>
                </a:cubicBezTo>
                <a:cubicBezTo>
                  <a:pt x="813" y="1502"/>
                  <a:pt x="813" y="1502"/>
                  <a:pt x="813" y="1502"/>
                </a:cubicBezTo>
                <a:cubicBezTo>
                  <a:pt x="441" y="1336"/>
                  <a:pt x="441" y="1336"/>
                  <a:pt x="441" y="1336"/>
                </a:cubicBezTo>
                <a:cubicBezTo>
                  <a:pt x="0" y="1502"/>
                  <a:pt x="0" y="1502"/>
                  <a:pt x="0" y="1502"/>
                </a:cubicBezTo>
                <a:cubicBezTo>
                  <a:pt x="270" y="965"/>
                  <a:pt x="270" y="965"/>
                  <a:pt x="270" y="965"/>
                </a:cubicBezTo>
                <a:cubicBezTo>
                  <a:pt x="572" y="834"/>
                  <a:pt x="572" y="834"/>
                  <a:pt x="572" y="834"/>
                </a:cubicBezTo>
                <a:cubicBezTo>
                  <a:pt x="593" y="865"/>
                  <a:pt x="614" y="899"/>
                  <a:pt x="633" y="939"/>
                </a:cubicBezTo>
                <a:cubicBezTo>
                  <a:pt x="567" y="967"/>
                  <a:pt x="622" y="943"/>
                  <a:pt x="358" y="1058"/>
                </a:cubicBezTo>
                <a:cubicBezTo>
                  <a:pt x="245" y="1281"/>
                  <a:pt x="245" y="1281"/>
                  <a:pt x="245" y="1281"/>
                </a:cubicBezTo>
                <a:cubicBezTo>
                  <a:pt x="431" y="1211"/>
                  <a:pt x="431" y="1211"/>
                  <a:pt x="431" y="1211"/>
                </a:cubicBezTo>
                <a:cubicBezTo>
                  <a:pt x="539" y="1018"/>
                  <a:pt x="539" y="1018"/>
                  <a:pt x="539" y="1018"/>
                </a:cubicBezTo>
                <a:cubicBezTo>
                  <a:pt x="495" y="1228"/>
                  <a:pt x="495" y="1228"/>
                  <a:pt x="495" y="1228"/>
                </a:cubicBezTo>
                <a:cubicBezTo>
                  <a:pt x="781" y="1356"/>
                  <a:pt x="781" y="1356"/>
                  <a:pt x="781" y="1356"/>
                </a:cubicBezTo>
                <a:cubicBezTo>
                  <a:pt x="813" y="1212"/>
                  <a:pt x="813" y="1212"/>
                  <a:pt x="813" y="1212"/>
                </a:cubicBezTo>
                <a:cubicBezTo>
                  <a:pt x="849" y="1357"/>
                  <a:pt x="849" y="1357"/>
                  <a:pt x="849" y="1357"/>
                </a:cubicBezTo>
                <a:cubicBezTo>
                  <a:pt x="1135" y="1228"/>
                  <a:pt x="1135" y="1228"/>
                  <a:pt x="1135" y="1228"/>
                </a:cubicBezTo>
                <a:cubicBezTo>
                  <a:pt x="1092" y="1012"/>
                  <a:pt x="1092" y="1012"/>
                  <a:pt x="1092" y="1012"/>
                </a:cubicBezTo>
                <a:cubicBezTo>
                  <a:pt x="1200" y="1213"/>
                  <a:pt x="1200" y="1213"/>
                  <a:pt x="1200" y="1213"/>
                </a:cubicBezTo>
                <a:cubicBezTo>
                  <a:pt x="1405" y="1287"/>
                  <a:pt x="1405" y="1287"/>
                  <a:pt x="1405" y="1287"/>
                </a:cubicBezTo>
                <a:cubicBezTo>
                  <a:pt x="1290" y="1058"/>
                  <a:pt x="1290" y="1058"/>
                  <a:pt x="1290" y="1058"/>
                </a:cubicBezTo>
                <a:cubicBezTo>
                  <a:pt x="994" y="932"/>
                  <a:pt x="994" y="932"/>
                  <a:pt x="994" y="932"/>
                </a:cubicBezTo>
                <a:cubicBezTo>
                  <a:pt x="1013" y="894"/>
                  <a:pt x="1034" y="859"/>
                  <a:pt x="1056" y="828"/>
                </a:cubicBezTo>
                <a:cubicBezTo>
                  <a:pt x="1378" y="965"/>
                  <a:pt x="1378" y="965"/>
                  <a:pt x="1378" y="965"/>
                </a:cubicBezTo>
                <a:lnTo>
                  <a:pt x="1648" y="15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5" name="Freeform 13"/>
          <p:cNvSpPr>
            <a:spLocks noEditPoints="1"/>
          </p:cNvSpPr>
          <p:nvPr/>
        </p:nvSpPr>
        <p:spPr bwMode="auto">
          <a:xfrm>
            <a:off x="5987109" y="3056829"/>
            <a:ext cx="218632" cy="218632"/>
          </a:xfrm>
          <a:custGeom>
            <a:avLst/>
            <a:gdLst>
              <a:gd name="T0" fmla="*/ 1158 w 1640"/>
              <a:gd name="T1" fmla="*/ 965 h 1642"/>
              <a:gd name="T2" fmla="*/ 705 w 1640"/>
              <a:gd name="T3" fmla="*/ 965 h 1642"/>
              <a:gd name="T4" fmla="*/ 705 w 1640"/>
              <a:gd name="T5" fmla="*/ 467 h 1642"/>
              <a:gd name="T6" fmla="*/ 849 w 1640"/>
              <a:gd name="T7" fmla="*/ 467 h 1642"/>
              <a:gd name="T8" fmla="*/ 849 w 1640"/>
              <a:gd name="T9" fmla="*/ 821 h 1642"/>
              <a:gd name="T10" fmla="*/ 1158 w 1640"/>
              <a:gd name="T11" fmla="*/ 821 h 1642"/>
              <a:gd name="T12" fmla="*/ 1158 w 1640"/>
              <a:gd name="T13" fmla="*/ 965 h 1642"/>
              <a:gd name="T14" fmla="*/ 1354 w 1640"/>
              <a:gd name="T15" fmla="*/ 1311 h 1642"/>
              <a:gd name="T16" fmla="*/ 1543 w 1640"/>
              <a:gd name="T17" fmla="*/ 824 h 1642"/>
              <a:gd name="T18" fmla="*/ 820 w 1640"/>
              <a:gd name="T19" fmla="*/ 101 h 1642"/>
              <a:gd name="T20" fmla="*/ 97 w 1640"/>
              <a:gd name="T21" fmla="*/ 824 h 1642"/>
              <a:gd name="T22" fmla="*/ 286 w 1640"/>
              <a:gd name="T23" fmla="*/ 1311 h 1642"/>
              <a:gd name="T24" fmla="*/ 171 w 1640"/>
              <a:gd name="T25" fmla="*/ 1599 h 1642"/>
              <a:gd name="T26" fmla="*/ 179 w 1640"/>
              <a:gd name="T27" fmla="*/ 1633 h 1642"/>
              <a:gd name="T28" fmla="*/ 215 w 1640"/>
              <a:gd name="T29" fmla="*/ 1635 h 1642"/>
              <a:gd name="T30" fmla="*/ 476 w 1640"/>
              <a:gd name="T31" fmla="*/ 1460 h 1642"/>
              <a:gd name="T32" fmla="*/ 820 w 1640"/>
              <a:gd name="T33" fmla="*/ 1547 h 1642"/>
              <a:gd name="T34" fmla="*/ 1164 w 1640"/>
              <a:gd name="T35" fmla="*/ 1460 h 1642"/>
              <a:gd name="T36" fmla="*/ 1425 w 1640"/>
              <a:gd name="T37" fmla="*/ 1635 h 1642"/>
              <a:gd name="T38" fmla="*/ 1461 w 1640"/>
              <a:gd name="T39" fmla="*/ 1634 h 1642"/>
              <a:gd name="T40" fmla="*/ 1469 w 1640"/>
              <a:gd name="T41" fmla="*/ 1599 h 1642"/>
              <a:gd name="T42" fmla="*/ 1354 w 1640"/>
              <a:gd name="T43" fmla="*/ 1311 h 1642"/>
              <a:gd name="T44" fmla="*/ 820 w 1640"/>
              <a:gd name="T45" fmla="*/ 1367 h 1642"/>
              <a:gd name="T46" fmla="*/ 277 w 1640"/>
              <a:gd name="T47" fmla="*/ 824 h 1642"/>
              <a:gd name="T48" fmla="*/ 820 w 1640"/>
              <a:gd name="T49" fmla="*/ 281 h 1642"/>
              <a:gd name="T50" fmla="*/ 1363 w 1640"/>
              <a:gd name="T51" fmla="*/ 824 h 1642"/>
              <a:gd name="T52" fmla="*/ 820 w 1640"/>
              <a:gd name="T53" fmla="*/ 1367 h 1642"/>
              <a:gd name="T54" fmla="*/ 496 w 1640"/>
              <a:gd name="T55" fmla="*/ 46 h 1642"/>
              <a:gd name="T56" fmla="*/ 328 w 1640"/>
              <a:gd name="T57" fmla="*/ 0 h 1642"/>
              <a:gd name="T58" fmla="*/ 0 w 1640"/>
              <a:gd name="T59" fmla="*/ 328 h 1642"/>
              <a:gd name="T60" fmla="*/ 45 w 1640"/>
              <a:gd name="T61" fmla="*/ 493 h 1642"/>
              <a:gd name="T62" fmla="*/ 496 w 1640"/>
              <a:gd name="T63" fmla="*/ 46 h 1642"/>
              <a:gd name="T64" fmla="*/ 1595 w 1640"/>
              <a:gd name="T65" fmla="*/ 493 h 1642"/>
              <a:gd name="T66" fmla="*/ 1640 w 1640"/>
              <a:gd name="T67" fmla="*/ 328 h 1642"/>
              <a:gd name="T68" fmla="*/ 1312 w 1640"/>
              <a:gd name="T69" fmla="*/ 0 h 1642"/>
              <a:gd name="T70" fmla="*/ 1145 w 1640"/>
              <a:gd name="T71" fmla="*/ 46 h 1642"/>
              <a:gd name="T72" fmla="*/ 1595 w 1640"/>
              <a:gd name="T73" fmla="*/ 493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40" h="1642">
                <a:moveTo>
                  <a:pt x="1158" y="965"/>
                </a:moveTo>
                <a:cubicBezTo>
                  <a:pt x="705" y="965"/>
                  <a:pt x="705" y="965"/>
                  <a:pt x="705" y="965"/>
                </a:cubicBezTo>
                <a:cubicBezTo>
                  <a:pt x="705" y="467"/>
                  <a:pt x="705" y="467"/>
                  <a:pt x="705" y="467"/>
                </a:cubicBezTo>
                <a:cubicBezTo>
                  <a:pt x="849" y="467"/>
                  <a:pt x="849" y="467"/>
                  <a:pt x="849" y="467"/>
                </a:cubicBezTo>
                <a:cubicBezTo>
                  <a:pt x="849" y="821"/>
                  <a:pt x="849" y="821"/>
                  <a:pt x="849" y="821"/>
                </a:cubicBezTo>
                <a:cubicBezTo>
                  <a:pt x="1158" y="821"/>
                  <a:pt x="1158" y="821"/>
                  <a:pt x="1158" y="821"/>
                </a:cubicBezTo>
                <a:cubicBezTo>
                  <a:pt x="1158" y="965"/>
                  <a:pt x="1158" y="965"/>
                  <a:pt x="1158" y="965"/>
                </a:cubicBezTo>
                <a:close/>
                <a:moveTo>
                  <a:pt x="1354" y="1311"/>
                </a:moveTo>
                <a:cubicBezTo>
                  <a:pt x="1471" y="1183"/>
                  <a:pt x="1543" y="1012"/>
                  <a:pt x="1543" y="824"/>
                </a:cubicBezTo>
                <a:cubicBezTo>
                  <a:pt x="1543" y="424"/>
                  <a:pt x="1219" y="101"/>
                  <a:pt x="820" y="101"/>
                </a:cubicBezTo>
                <a:cubicBezTo>
                  <a:pt x="421" y="101"/>
                  <a:pt x="97" y="424"/>
                  <a:pt x="97" y="824"/>
                </a:cubicBezTo>
                <a:cubicBezTo>
                  <a:pt x="97" y="1012"/>
                  <a:pt x="169" y="1183"/>
                  <a:pt x="286" y="1311"/>
                </a:cubicBezTo>
                <a:cubicBezTo>
                  <a:pt x="250" y="1401"/>
                  <a:pt x="203" y="1520"/>
                  <a:pt x="171" y="1599"/>
                </a:cubicBezTo>
                <a:cubicBezTo>
                  <a:pt x="166" y="1611"/>
                  <a:pt x="169" y="1625"/>
                  <a:pt x="179" y="1633"/>
                </a:cubicBezTo>
                <a:cubicBezTo>
                  <a:pt x="190" y="1642"/>
                  <a:pt x="204" y="1642"/>
                  <a:pt x="215" y="1635"/>
                </a:cubicBezTo>
                <a:cubicBezTo>
                  <a:pt x="288" y="1586"/>
                  <a:pt x="398" y="1513"/>
                  <a:pt x="476" y="1460"/>
                </a:cubicBezTo>
                <a:cubicBezTo>
                  <a:pt x="579" y="1515"/>
                  <a:pt x="696" y="1547"/>
                  <a:pt x="820" y="1547"/>
                </a:cubicBezTo>
                <a:cubicBezTo>
                  <a:pt x="944" y="1547"/>
                  <a:pt x="1061" y="1515"/>
                  <a:pt x="1164" y="1460"/>
                </a:cubicBezTo>
                <a:cubicBezTo>
                  <a:pt x="1425" y="1635"/>
                  <a:pt x="1425" y="1635"/>
                  <a:pt x="1425" y="1635"/>
                </a:cubicBezTo>
                <a:cubicBezTo>
                  <a:pt x="1436" y="1642"/>
                  <a:pt x="1450" y="1642"/>
                  <a:pt x="1461" y="1634"/>
                </a:cubicBezTo>
                <a:cubicBezTo>
                  <a:pt x="1471" y="1625"/>
                  <a:pt x="1474" y="1612"/>
                  <a:pt x="1469" y="1599"/>
                </a:cubicBezTo>
                <a:lnTo>
                  <a:pt x="1354" y="1311"/>
                </a:lnTo>
                <a:close/>
                <a:moveTo>
                  <a:pt x="820" y="1367"/>
                </a:moveTo>
                <a:cubicBezTo>
                  <a:pt x="520" y="1367"/>
                  <a:pt x="277" y="1124"/>
                  <a:pt x="277" y="824"/>
                </a:cubicBezTo>
                <a:cubicBezTo>
                  <a:pt x="277" y="524"/>
                  <a:pt x="520" y="281"/>
                  <a:pt x="820" y="281"/>
                </a:cubicBezTo>
                <a:cubicBezTo>
                  <a:pt x="1120" y="281"/>
                  <a:pt x="1363" y="524"/>
                  <a:pt x="1363" y="824"/>
                </a:cubicBezTo>
                <a:cubicBezTo>
                  <a:pt x="1363" y="1124"/>
                  <a:pt x="1120" y="1367"/>
                  <a:pt x="820" y="1367"/>
                </a:cubicBezTo>
                <a:close/>
                <a:moveTo>
                  <a:pt x="496" y="46"/>
                </a:moveTo>
                <a:cubicBezTo>
                  <a:pt x="446" y="17"/>
                  <a:pt x="389" y="0"/>
                  <a:pt x="328" y="0"/>
                </a:cubicBezTo>
                <a:cubicBezTo>
                  <a:pt x="147" y="0"/>
                  <a:pt x="0" y="147"/>
                  <a:pt x="0" y="328"/>
                </a:cubicBezTo>
                <a:cubicBezTo>
                  <a:pt x="0" y="388"/>
                  <a:pt x="16" y="444"/>
                  <a:pt x="45" y="493"/>
                </a:cubicBezTo>
                <a:cubicBezTo>
                  <a:pt x="131" y="292"/>
                  <a:pt x="293" y="130"/>
                  <a:pt x="496" y="46"/>
                </a:cubicBezTo>
                <a:close/>
                <a:moveTo>
                  <a:pt x="1595" y="493"/>
                </a:moveTo>
                <a:cubicBezTo>
                  <a:pt x="1624" y="444"/>
                  <a:pt x="1640" y="388"/>
                  <a:pt x="1640" y="328"/>
                </a:cubicBezTo>
                <a:cubicBezTo>
                  <a:pt x="1640" y="147"/>
                  <a:pt x="1493" y="0"/>
                  <a:pt x="1312" y="0"/>
                </a:cubicBezTo>
                <a:cubicBezTo>
                  <a:pt x="1251" y="0"/>
                  <a:pt x="1194" y="17"/>
                  <a:pt x="1145" y="46"/>
                </a:cubicBezTo>
                <a:cubicBezTo>
                  <a:pt x="1347" y="130"/>
                  <a:pt x="1509" y="292"/>
                  <a:pt x="1595" y="4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086228" y="1232903"/>
            <a:ext cx="658607" cy="647636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111924" y="2151369"/>
            <a:ext cx="619463" cy="6406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76880" y="2413230"/>
            <a:ext cx="658607" cy="647636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28" y="2005998"/>
            <a:ext cx="293989" cy="2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2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/>
      <p:bldP spid="69" grpId="0"/>
      <p:bldP spid="70" grpId="0" animBg="1"/>
      <p:bldP spid="52" grpId="0" animBg="1"/>
      <p:bldP spid="24" grpId="0" animBg="1"/>
      <p:bldP spid="26" grpId="0" animBg="1"/>
      <p:bldP spid="4" grpId="0" animBg="1"/>
      <p:bldP spid="37" grpId="0" animBg="1"/>
      <p:bldP spid="38" grpId="0" animBg="1"/>
      <p:bldP spid="46" grpId="0" animBg="1"/>
      <p:bldP spid="74" grpId="0"/>
      <p:bldP spid="75" grpId="0"/>
      <p:bldP spid="76" grpId="0"/>
      <p:bldP spid="77" grpId="0"/>
      <p:bldP spid="78" grpId="0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Kernfunktionen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7</a:t>
            </a:fld>
            <a:endParaRPr lang="en-US" sz="1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Eine Auswahl der zentralen Funktionalitäten von </a:t>
            </a:r>
            <a:r>
              <a:rPr lang="de-DE" i="1" dirty="0">
                <a:solidFill>
                  <a:schemeClr val="tx1">
                    <a:lumMod val="75000"/>
                  </a:schemeClr>
                </a:solidFill>
              </a:rPr>
              <a:t>Verstehe!</a:t>
            </a:r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ardrop 1"/>
          <p:cNvSpPr/>
          <p:nvPr/>
        </p:nvSpPr>
        <p:spPr>
          <a:xfrm>
            <a:off x="2126787" y="1439119"/>
            <a:ext cx="680794" cy="680794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2031522" y="2148897"/>
            <a:ext cx="852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Erstellung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57568" y="241804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Nutzer erstellen Wissensbeiträge (z. B. Themen mit Filmen) für alle Nutzer oder eine spezifische Gruppe.</a:t>
            </a:r>
          </a:p>
        </p:txBody>
      </p:sp>
      <p:sp>
        <p:nvSpPr>
          <p:cNvPr id="29" name="Teardrop 28"/>
          <p:cNvSpPr/>
          <p:nvPr/>
        </p:nvSpPr>
        <p:spPr>
          <a:xfrm>
            <a:off x="2126787" y="3340452"/>
            <a:ext cx="680794" cy="680794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2155434" y="4050230"/>
            <a:ext cx="604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Rollen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57568" y="4319373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Klare Rollen für alle Aspekte der kollektiven Wissensbildung (z. B. Chef- und Fachredakteure, Kritiker, Trainer, …).</a:t>
            </a:r>
          </a:p>
        </p:txBody>
      </p:sp>
      <p:sp>
        <p:nvSpPr>
          <p:cNvPr id="39" name="Teardrop 38"/>
          <p:cNvSpPr/>
          <p:nvPr/>
        </p:nvSpPr>
        <p:spPr>
          <a:xfrm>
            <a:off x="3854173" y="1439119"/>
            <a:ext cx="680794" cy="680794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/>
          <p:cNvSpPr/>
          <p:nvPr/>
        </p:nvSpPr>
        <p:spPr>
          <a:xfrm>
            <a:off x="3775041" y="2148897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Aufnahme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04004" y="241804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Bildschirm- und/oder Webcam-Aufnahmen ohne technische Einstiegshürden und Schulungsaufwand.</a:t>
            </a:r>
          </a:p>
        </p:txBody>
      </p:sp>
      <p:sp>
        <p:nvSpPr>
          <p:cNvPr id="43" name="Teardrop 42"/>
          <p:cNvSpPr/>
          <p:nvPr/>
        </p:nvSpPr>
        <p:spPr>
          <a:xfrm>
            <a:off x="3854173" y="3340452"/>
            <a:ext cx="680794" cy="68079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/>
        </p:nvSpPr>
        <p:spPr>
          <a:xfrm>
            <a:off x="3655741" y="4050230"/>
            <a:ext cx="1071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Reputation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91304" y="4319373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Nutzer können durch Inhaltserstellung und sonstige Aufgaben eine Reputation aufbauen.</a:t>
            </a:r>
          </a:p>
        </p:txBody>
      </p:sp>
      <p:sp>
        <p:nvSpPr>
          <p:cNvPr id="46" name="Teardrop 45"/>
          <p:cNvSpPr/>
          <p:nvPr/>
        </p:nvSpPr>
        <p:spPr>
          <a:xfrm>
            <a:off x="5595206" y="1439119"/>
            <a:ext cx="680794" cy="68079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/>
        </p:nvSpPr>
        <p:spPr>
          <a:xfrm>
            <a:off x="5222974" y="2148897"/>
            <a:ext cx="1431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Qualitätssicherung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38875" y="241804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Workflow zur Qualitätssicherung von Wissensbeiträgen vor der Veröffentlichung (z. B. über </a:t>
            </a:r>
            <a:r>
              <a:rPr lang="de-DE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Double </a:t>
            </a:r>
            <a:r>
              <a:rPr lang="de-DE" sz="800" i="1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Blinded</a:t>
            </a:r>
            <a:r>
              <a:rPr lang="de-DE" sz="8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Lean Reviews</a:t>
            </a: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).</a:t>
            </a:r>
          </a:p>
        </p:txBody>
      </p:sp>
      <p:sp>
        <p:nvSpPr>
          <p:cNvPr id="49" name="Teardrop 48"/>
          <p:cNvSpPr/>
          <p:nvPr/>
        </p:nvSpPr>
        <p:spPr>
          <a:xfrm>
            <a:off x="5595206" y="3340452"/>
            <a:ext cx="680794" cy="680794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/>
          <p:cNvSpPr/>
          <p:nvPr/>
        </p:nvSpPr>
        <p:spPr>
          <a:xfrm>
            <a:off x="5523251" y="4050230"/>
            <a:ext cx="818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32337" y="4319373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Der nutzerspezifische Trainingsfortschritt kann nachverfolgt sowie mit Qualifikationen und Abzeichen versehen werden.</a:t>
            </a:r>
          </a:p>
        </p:txBody>
      </p:sp>
      <p:sp>
        <p:nvSpPr>
          <p:cNvPr id="55" name="Teardrop 54"/>
          <p:cNvSpPr/>
          <p:nvPr/>
        </p:nvSpPr>
        <p:spPr>
          <a:xfrm>
            <a:off x="7329736" y="1439119"/>
            <a:ext cx="680794" cy="680794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/>
          <p:cNvSpPr/>
          <p:nvPr/>
        </p:nvSpPr>
        <p:spPr>
          <a:xfrm>
            <a:off x="7250091" y="2148897"/>
            <a:ext cx="858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Redaktion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79567" y="2418040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Unterstützung redaktioneller Aufgaben, um eine Kontrolle und Organisation der nutzergetriebenen Inhaltserstellung zu ermöglichen.</a:t>
            </a:r>
          </a:p>
        </p:txBody>
      </p:sp>
      <p:sp>
        <p:nvSpPr>
          <p:cNvPr id="58" name="Teardrop 57"/>
          <p:cNvSpPr/>
          <p:nvPr/>
        </p:nvSpPr>
        <p:spPr>
          <a:xfrm>
            <a:off x="7329736" y="3340452"/>
            <a:ext cx="680794" cy="680794"/>
          </a:xfrm>
          <a:prstGeom prst="teardrop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/>
          <p:cNvSpPr/>
          <p:nvPr/>
        </p:nvSpPr>
        <p:spPr>
          <a:xfrm>
            <a:off x="7141853" y="4050230"/>
            <a:ext cx="1062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73217" y="4319373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Inhalte können in andere Plattformen eingebunden und in andere Systeme übertragen werden.</a:t>
            </a:r>
          </a:p>
        </p:txBody>
      </p:sp>
      <p:sp>
        <p:nvSpPr>
          <p:cNvPr id="37" name="Freeform 792"/>
          <p:cNvSpPr>
            <a:spLocks noEditPoints="1"/>
          </p:cNvSpPr>
          <p:nvPr/>
        </p:nvSpPr>
        <p:spPr bwMode="auto">
          <a:xfrm>
            <a:off x="4084312" y="1596670"/>
            <a:ext cx="235180" cy="365693"/>
          </a:xfrm>
          <a:custGeom>
            <a:avLst/>
            <a:gdLst>
              <a:gd name="T0" fmla="*/ 318 w 328"/>
              <a:gd name="T1" fmla="*/ 185 h 512"/>
              <a:gd name="T2" fmla="*/ 302 w 328"/>
              <a:gd name="T3" fmla="*/ 185 h 512"/>
              <a:gd name="T4" fmla="*/ 292 w 328"/>
              <a:gd name="T5" fmla="*/ 196 h 512"/>
              <a:gd name="T6" fmla="*/ 292 w 328"/>
              <a:gd name="T7" fmla="*/ 266 h 512"/>
              <a:gd name="T8" fmla="*/ 164 w 328"/>
              <a:gd name="T9" fmla="*/ 358 h 512"/>
              <a:gd name="T10" fmla="*/ 36 w 328"/>
              <a:gd name="T11" fmla="*/ 266 h 512"/>
              <a:gd name="T12" fmla="*/ 36 w 328"/>
              <a:gd name="T13" fmla="*/ 196 h 512"/>
              <a:gd name="T14" fmla="*/ 26 w 328"/>
              <a:gd name="T15" fmla="*/ 185 h 512"/>
              <a:gd name="T16" fmla="*/ 10 w 328"/>
              <a:gd name="T17" fmla="*/ 185 h 512"/>
              <a:gd name="T18" fmla="*/ 0 w 328"/>
              <a:gd name="T19" fmla="*/ 196 h 512"/>
              <a:gd name="T20" fmla="*/ 0 w 328"/>
              <a:gd name="T21" fmla="*/ 266 h 512"/>
              <a:gd name="T22" fmla="*/ 138 w 328"/>
              <a:gd name="T23" fmla="*/ 393 h 512"/>
              <a:gd name="T24" fmla="*/ 138 w 328"/>
              <a:gd name="T25" fmla="*/ 461 h 512"/>
              <a:gd name="T26" fmla="*/ 72 w 328"/>
              <a:gd name="T27" fmla="*/ 461 h 512"/>
              <a:gd name="T28" fmla="*/ 62 w 328"/>
              <a:gd name="T29" fmla="*/ 471 h 512"/>
              <a:gd name="T30" fmla="*/ 62 w 328"/>
              <a:gd name="T31" fmla="*/ 502 h 512"/>
              <a:gd name="T32" fmla="*/ 72 w 328"/>
              <a:gd name="T33" fmla="*/ 512 h 512"/>
              <a:gd name="T34" fmla="*/ 256 w 328"/>
              <a:gd name="T35" fmla="*/ 512 h 512"/>
              <a:gd name="T36" fmla="*/ 266 w 328"/>
              <a:gd name="T37" fmla="*/ 502 h 512"/>
              <a:gd name="T38" fmla="*/ 266 w 328"/>
              <a:gd name="T39" fmla="*/ 471 h 512"/>
              <a:gd name="T40" fmla="*/ 256 w 328"/>
              <a:gd name="T41" fmla="*/ 461 h 512"/>
              <a:gd name="T42" fmla="*/ 190 w 328"/>
              <a:gd name="T43" fmla="*/ 461 h 512"/>
              <a:gd name="T44" fmla="*/ 190 w 328"/>
              <a:gd name="T45" fmla="*/ 393 h 512"/>
              <a:gd name="T46" fmla="*/ 328 w 328"/>
              <a:gd name="T47" fmla="*/ 266 h 512"/>
              <a:gd name="T48" fmla="*/ 328 w 328"/>
              <a:gd name="T49" fmla="*/ 196 h 512"/>
              <a:gd name="T50" fmla="*/ 318 w 328"/>
              <a:gd name="T51" fmla="*/ 185 h 512"/>
              <a:gd name="T52" fmla="*/ 164 w 328"/>
              <a:gd name="T53" fmla="*/ 307 h 512"/>
              <a:gd name="T54" fmla="*/ 241 w 328"/>
              <a:gd name="T55" fmla="*/ 266 h 512"/>
              <a:gd name="T56" fmla="*/ 241 w 328"/>
              <a:gd name="T57" fmla="*/ 185 h 512"/>
              <a:gd name="T58" fmla="*/ 87 w 328"/>
              <a:gd name="T59" fmla="*/ 185 h 512"/>
              <a:gd name="T60" fmla="*/ 87 w 328"/>
              <a:gd name="T61" fmla="*/ 266 h 512"/>
              <a:gd name="T62" fmla="*/ 164 w 328"/>
              <a:gd name="T63" fmla="*/ 307 h 512"/>
              <a:gd name="T64" fmla="*/ 241 w 328"/>
              <a:gd name="T65" fmla="*/ 41 h 512"/>
              <a:gd name="T66" fmla="*/ 164 w 328"/>
              <a:gd name="T67" fmla="*/ 0 h 512"/>
              <a:gd name="T68" fmla="*/ 87 w 328"/>
              <a:gd name="T69" fmla="*/ 41 h 512"/>
              <a:gd name="T70" fmla="*/ 87 w 328"/>
              <a:gd name="T71" fmla="*/ 150 h 512"/>
              <a:gd name="T72" fmla="*/ 241 w 328"/>
              <a:gd name="T73" fmla="*/ 150 h 512"/>
              <a:gd name="T74" fmla="*/ 241 w 328"/>
              <a:gd name="T75" fmla="*/ 4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8" h="512">
                <a:moveTo>
                  <a:pt x="318" y="185"/>
                </a:moveTo>
                <a:cubicBezTo>
                  <a:pt x="302" y="185"/>
                  <a:pt x="302" y="185"/>
                  <a:pt x="302" y="185"/>
                </a:cubicBezTo>
                <a:cubicBezTo>
                  <a:pt x="297" y="185"/>
                  <a:pt x="292" y="190"/>
                  <a:pt x="292" y="196"/>
                </a:cubicBezTo>
                <a:cubicBezTo>
                  <a:pt x="292" y="266"/>
                  <a:pt x="292" y="266"/>
                  <a:pt x="292" y="266"/>
                </a:cubicBezTo>
                <a:cubicBezTo>
                  <a:pt x="292" y="300"/>
                  <a:pt x="265" y="358"/>
                  <a:pt x="164" y="358"/>
                </a:cubicBezTo>
                <a:cubicBezTo>
                  <a:pt x="63" y="358"/>
                  <a:pt x="36" y="300"/>
                  <a:pt x="36" y="266"/>
                </a:cubicBezTo>
                <a:cubicBezTo>
                  <a:pt x="36" y="196"/>
                  <a:pt x="36" y="196"/>
                  <a:pt x="36" y="196"/>
                </a:cubicBezTo>
                <a:cubicBezTo>
                  <a:pt x="36" y="190"/>
                  <a:pt x="31" y="185"/>
                  <a:pt x="26" y="185"/>
                </a:cubicBezTo>
                <a:cubicBezTo>
                  <a:pt x="10" y="185"/>
                  <a:pt x="10" y="185"/>
                  <a:pt x="10" y="185"/>
                </a:cubicBezTo>
                <a:cubicBezTo>
                  <a:pt x="5" y="185"/>
                  <a:pt x="0" y="190"/>
                  <a:pt x="0" y="19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24"/>
                  <a:pt x="42" y="385"/>
                  <a:pt x="138" y="393"/>
                </a:cubicBezTo>
                <a:cubicBezTo>
                  <a:pt x="138" y="461"/>
                  <a:pt x="138" y="461"/>
                  <a:pt x="138" y="461"/>
                </a:cubicBezTo>
                <a:cubicBezTo>
                  <a:pt x="72" y="461"/>
                  <a:pt x="72" y="461"/>
                  <a:pt x="72" y="461"/>
                </a:cubicBezTo>
                <a:cubicBezTo>
                  <a:pt x="66" y="461"/>
                  <a:pt x="62" y="465"/>
                  <a:pt x="62" y="471"/>
                </a:cubicBezTo>
                <a:cubicBezTo>
                  <a:pt x="62" y="502"/>
                  <a:pt x="62" y="502"/>
                  <a:pt x="62" y="502"/>
                </a:cubicBezTo>
                <a:cubicBezTo>
                  <a:pt x="62" y="507"/>
                  <a:pt x="66" y="512"/>
                  <a:pt x="72" y="512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62" y="512"/>
                  <a:pt x="266" y="507"/>
                  <a:pt x="266" y="502"/>
                </a:cubicBezTo>
                <a:cubicBezTo>
                  <a:pt x="266" y="471"/>
                  <a:pt x="266" y="471"/>
                  <a:pt x="266" y="471"/>
                </a:cubicBezTo>
                <a:cubicBezTo>
                  <a:pt x="266" y="465"/>
                  <a:pt x="262" y="461"/>
                  <a:pt x="256" y="461"/>
                </a:cubicBezTo>
                <a:cubicBezTo>
                  <a:pt x="190" y="461"/>
                  <a:pt x="190" y="461"/>
                  <a:pt x="190" y="461"/>
                </a:cubicBezTo>
                <a:cubicBezTo>
                  <a:pt x="190" y="393"/>
                  <a:pt x="190" y="393"/>
                  <a:pt x="190" y="393"/>
                </a:cubicBezTo>
                <a:cubicBezTo>
                  <a:pt x="286" y="385"/>
                  <a:pt x="328" y="323"/>
                  <a:pt x="328" y="266"/>
                </a:cubicBezTo>
                <a:cubicBezTo>
                  <a:pt x="328" y="196"/>
                  <a:pt x="328" y="196"/>
                  <a:pt x="328" y="196"/>
                </a:cubicBezTo>
                <a:cubicBezTo>
                  <a:pt x="328" y="190"/>
                  <a:pt x="323" y="185"/>
                  <a:pt x="318" y="185"/>
                </a:cubicBezTo>
                <a:close/>
                <a:moveTo>
                  <a:pt x="164" y="307"/>
                </a:moveTo>
                <a:cubicBezTo>
                  <a:pt x="224" y="307"/>
                  <a:pt x="241" y="283"/>
                  <a:pt x="241" y="266"/>
                </a:cubicBezTo>
                <a:cubicBezTo>
                  <a:pt x="241" y="185"/>
                  <a:pt x="241" y="185"/>
                  <a:pt x="241" y="185"/>
                </a:cubicBezTo>
                <a:cubicBezTo>
                  <a:pt x="87" y="185"/>
                  <a:pt x="87" y="185"/>
                  <a:pt x="87" y="185"/>
                </a:cubicBezTo>
                <a:cubicBezTo>
                  <a:pt x="87" y="266"/>
                  <a:pt x="87" y="266"/>
                  <a:pt x="87" y="266"/>
                </a:cubicBezTo>
                <a:cubicBezTo>
                  <a:pt x="87" y="283"/>
                  <a:pt x="104" y="307"/>
                  <a:pt x="164" y="307"/>
                </a:cubicBezTo>
                <a:close/>
                <a:moveTo>
                  <a:pt x="241" y="41"/>
                </a:moveTo>
                <a:cubicBezTo>
                  <a:pt x="241" y="25"/>
                  <a:pt x="224" y="0"/>
                  <a:pt x="164" y="0"/>
                </a:cubicBezTo>
                <a:cubicBezTo>
                  <a:pt x="104" y="0"/>
                  <a:pt x="87" y="25"/>
                  <a:pt x="87" y="41"/>
                </a:cubicBezTo>
                <a:cubicBezTo>
                  <a:pt x="87" y="150"/>
                  <a:pt x="87" y="150"/>
                  <a:pt x="87" y="150"/>
                </a:cubicBezTo>
                <a:cubicBezTo>
                  <a:pt x="241" y="150"/>
                  <a:pt x="241" y="150"/>
                  <a:pt x="241" y="150"/>
                </a:cubicBezTo>
                <a:lnTo>
                  <a:pt x="241" y="4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475"/>
          <p:cNvSpPr>
            <a:spLocks/>
          </p:cNvSpPr>
          <p:nvPr/>
        </p:nvSpPr>
        <p:spPr bwMode="auto">
          <a:xfrm>
            <a:off x="7522271" y="1587898"/>
            <a:ext cx="305209" cy="347146"/>
          </a:xfrm>
          <a:custGeom>
            <a:avLst/>
            <a:gdLst>
              <a:gd name="T0" fmla="*/ 333 w 475"/>
              <a:gd name="T1" fmla="*/ 175 h 539"/>
              <a:gd name="T2" fmla="*/ 300 w 475"/>
              <a:gd name="T3" fmla="*/ 142 h 539"/>
              <a:gd name="T4" fmla="*/ 138 w 475"/>
              <a:gd name="T5" fmla="*/ 304 h 539"/>
              <a:gd name="T6" fmla="*/ 138 w 475"/>
              <a:gd name="T7" fmla="*/ 402 h 539"/>
              <a:gd name="T8" fmla="*/ 235 w 475"/>
              <a:gd name="T9" fmla="*/ 402 h 539"/>
              <a:gd name="T10" fmla="*/ 430 w 475"/>
              <a:gd name="T11" fmla="*/ 207 h 539"/>
              <a:gd name="T12" fmla="*/ 430 w 475"/>
              <a:gd name="T13" fmla="*/ 45 h 539"/>
              <a:gd name="T14" fmla="*/ 268 w 475"/>
              <a:gd name="T15" fmla="*/ 45 h 539"/>
              <a:gd name="T16" fmla="*/ 63 w 475"/>
              <a:gd name="T17" fmla="*/ 249 h 539"/>
              <a:gd name="T18" fmla="*/ 63 w 475"/>
              <a:gd name="T19" fmla="*/ 250 h 539"/>
              <a:gd name="T20" fmla="*/ 63 w 475"/>
              <a:gd name="T21" fmla="*/ 476 h 539"/>
              <a:gd name="T22" fmla="*/ 289 w 475"/>
              <a:gd name="T23" fmla="*/ 476 h 539"/>
              <a:gd name="T24" fmla="*/ 290 w 475"/>
              <a:gd name="T25" fmla="*/ 476 h 539"/>
              <a:gd name="T26" fmla="*/ 290 w 475"/>
              <a:gd name="T27" fmla="*/ 476 h 539"/>
              <a:gd name="T28" fmla="*/ 429 w 475"/>
              <a:gd name="T29" fmla="*/ 336 h 539"/>
              <a:gd name="T30" fmla="*/ 397 w 475"/>
              <a:gd name="T31" fmla="*/ 304 h 539"/>
              <a:gd name="T32" fmla="*/ 257 w 475"/>
              <a:gd name="T33" fmla="*/ 443 h 539"/>
              <a:gd name="T34" fmla="*/ 257 w 475"/>
              <a:gd name="T35" fmla="*/ 444 h 539"/>
              <a:gd name="T36" fmla="*/ 95 w 475"/>
              <a:gd name="T37" fmla="*/ 444 h 539"/>
              <a:gd name="T38" fmla="*/ 95 w 475"/>
              <a:gd name="T39" fmla="*/ 282 h 539"/>
              <a:gd name="T40" fmla="*/ 96 w 475"/>
              <a:gd name="T41" fmla="*/ 282 h 539"/>
              <a:gd name="T42" fmla="*/ 96 w 475"/>
              <a:gd name="T43" fmla="*/ 282 h 539"/>
              <a:gd name="T44" fmla="*/ 300 w 475"/>
              <a:gd name="T45" fmla="*/ 77 h 539"/>
              <a:gd name="T46" fmla="*/ 398 w 475"/>
              <a:gd name="T47" fmla="*/ 77 h 539"/>
              <a:gd name="T48" fmla="*/ 398 w 475"/>
              <a:gd name="T49" fmla="*/ 175 h 539"/>
              <a:gd name="T50" fmla="*/ 203 w 475"/>
              <a:gd name="T51" fmla="*/ 369 h 539"/>
              <a:gd name="T52" fmla="*/ 171 w 475"/>
              <a:gd name="T53" fmla="*/ 369 h 539"/>
              <a:gd name="T54" fmla="*/ 171 w 475"/>
              <a:gd name="T55" fmla="*/ 337 h 539"/>
              <a:gd name="T56" fmla="*/ 333 w 475"/>
              <a:gd name="T57" fmla="*/ 175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75" h="539">
                <a:moveTo>
                  <a:pt x="333" y="175"/>
                </a:moveTo>
                <a:cubicBezTo>
                  <a:pt x="300" y="142"/>
                  <a:pt x="300" y="142"/>
                  <a:pt x="300" y="142"/>
                </a:cubicBezTo>
                <a:cubicBezTo>
                  <a:pt x="138" y="304"/>
                  <a:pt x="138" y="304"/>
                  <a:pt x="138" y="304"/>
                </a:cubicBezTo>
                <a:cubicBezTo>
                  <a:pt x="111" y="331"/>
                  <a:pt x="111" y="375"/>
                  <a:pt x="138" y="402"/>
                </a:cubicBezTo>
                <a:cubicBezTo>
                  <a:pt x="165" y="429"/>
                  <a:pt x="209" y="429"/>
                  <a:pt x="235" y="402"/>
                </a:cubicBezTo>
                <a:cubicBezTo>
                  <a:pt x="430" y="207"/>
                  <a:pt x="430" y="207"/>
                  <a:pt x="430" y="207"/>
                </a:cubicBezTo>
                <a:cubicBezTo>
                  <a:pt x="475" y="162"/>
                  <a:pt x="475" y="89"/>
                  <a:pt x="430" y="45"/>
                </a:cubicBezTo>
                <a:cubicBezTo>
                  <a:pt x="386" y="0"/>
                  <a:pt x="313" y="0"/>
                  <a:pt x="268" y="45"/>
                </a:cubicBezTo>
                <a:cubicBezTo>
                  <a:pt x="63" y="249"/>
                  <a:pt x="63" y="249"/>
                  <a:pt x="63" y="249"/>
                </a:cubicBezTo>
                <a:cubicBezTo>
                  <a:pt x="63" y="249"/>
                  <a:pt x="63" y="250"/>
                  <a:pt x="63" y="250"/>
                </a:cubicBezTo>
                <a:cubicBezTo>
                  <a:pt x="0" y="312"/>
                  <a:pt x="0" y="414"/>
                  <a:pt x="63" y="476"/>
                </a:cubicBezTo>
                <a:cubicBezTo>
                  <a:pt x="125" y="539"/>
                  <a:pt x="227" y="539"/>
                  <a:pt x="289" y="476"/>
                </a:cubicBezTo>
                <a:cubicBezTo>
                  <a:pt x="290" y="476"/>
                  <a:pt x="290" y="476"/>
                  <a:pt x="290" y="476"/>
                </a:cubicBezTo>
                <a:cubicBezTo>
                  <a:pt x="290" y="476"/>
                  <a:pt x="290" y="476"/>
                  <a:pt x="290" y="476"/>
                </a:cubicBezTo>
                <a:cubicBezTo>
                  <a:pt x="429" y="336"/>
                  <a:pt x="429" y="336"/>
                  <a:pt x="429" y="336"/>
                </a:cubicBezTo>
                <a:cubicBezTo>
                  <a:pt x="397" y="304"/>
                  <a:pt x="397" y="304"/>
                  <a:pt x="397" y="304"/>
                </a:cubicBezTo>
                <a:cubicBezTo>
                  <a:pt x="257" y="443"/>
                  <a:pt x="257" y="443"/>
                  <a:pt x="257" y="443"/>
                </a:cubicBezTo>
                <a:cubicBezTo>
                  <a:pt x="257" y="443"/>
                  <a:pt x="257" y="443"/>
                  <a:pt x="257" y="444"/>
                </a:cubicBezTo>
                <a:cubicBezTo>
                  <a:pt x="212" y="488"/>
                  <a:pt x="140" y="488"/>
                  <a:pt x="95" y="444"/>
                </a:cubicBezTo>
                <a:cubicBezTo>
                  <a:pt x="51" y="399"/>
                  <a:pt x="51" y="327"/>
                  <a:pt x="95" y="282"/>
                </a:cubicBezTo>
                <a:cubicBezTo>
                  <a:pt x="96" y="282"/>
                  <a:pt x="96" y="282"/>
                  <a:pt x="96" y="282"/>
                </a:cubicBezTo>
                <a:cubicBezTo>
                  <a:pt x="96" y="282"/>
                  <a:pt x="96" y="282"/>
                  <a:pt x="96" y="282"/>
                </a:cubicBezTo>
                <a:cubicBezTo>
                  <a:pt x="300" y="77"/>
                  <a:pt x="300" y="77"/>
                  <a:pt x="300" y="77"/>
                </a:cubicBezTo>
                <a:cubicBezTo>
                  <a:pt x="327" y="50"/>
                  <a:pt x="371" y="50"/>
                  <a:pt x="398" y="77"/>
                </a:cubicBezTo>
                <a:cubicBezTo>
                  <a:pt x="425" y="104"/>
                  <a:pt x="425" y="148"/>
                  <a:pt x="398" y="175"/>
                </a:cubicBezTo>
                <a:cubicBezTo>
                  <a:pt x="203" y="369"/>
                  <a:pt x="203" y="369"/>
                  <a:pt x="203" y="369"/>
                </a:cubicBezTo>
                <a:cubicBezTo>
                  <a:pt x="194" y="378"/>
                  <a:pt x="179" y="378"/>
                  <a:pt x="171" y="369"/>
                </a:cubicBezTo>
                <a:cubicBezTo>
                  <a:pt x="162" y="360"/>
                  <a:pt x="162" y="346"/>
                  <a:pt x="171" y="337"/>
                </a:cubicBezTo>
                <a:cubicBezTo>
                  <a:pt x="333" y="175"/>
                  <a:pt x="333" y="175"/>
                  <a:pt x="333" y="17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849"/>
          <p:cNvSpPr>
            <a:spLocks noEditPoints="1"/>
          </p:cNvSpPr>
          <p:nvPr/>
        </p:nvSpPr>
        <p:spPr bwMode="auto">
          <a:xfrm>
            <a:off x="7494938" y="3514580"/>
            <a:ext cx="332542" cy="332542"/>
          </a:xfrm>
          <a:custGeom>
            <a:avLst/>
            <a:gdLst>
              <a:gd name="T0" fmla="*/ 409 w 460"/>
              <a:gd name="T1" fmla="*/ 0 h 460"/>
              <a:gd name="T2" fmla="*/ 179 w 460"/>
              <a:gd name="T3" fmla="*/ 0 h 460"/>
              <a:gd name="T4" fmla="*/ 128 w 460"/>
              <a:gd name="T5" fmla="*/ 51 h 460"/>
              <a:gd name="T6" fmla="*/ 128 w 460"/>
              <a:gd name="T7" fmla="*/ 128 h 460"/>
              <a:gd name="T8" fmla="*/ 179 w 460"/>
              <a:gd name="T9" fmla="*/ 128 h 460"/>
              <a:gd name="T10" fmla="*/ 179 w 460"/>
              <a:gd name="T11" fmla="*/ 51 h 460"/>
              <a:gd name="T12" fmla="*/ 409 w 460"/>
              <a:gd name="T13" fmla="*/ 51 h 460"/>
              <a:gd name="T14" fmla="*/ 409 w 460"/>
              <a:gd name="T15" fmla="*/ 409 h 460"/>
              <a:gd name="T16" fmla="*/ 179 w 460"/>
              <a:gd name="T17" fmla="*/ 409 h 460"/>
              <a:gd name="T18" fmla="*/ 179 w 460"/>
              <a:gd name="T19" fmla="*/ 358 h 460"/>
              <a:gd name="T20" fmla="*/ 128 w 460"/>
              <a:gd name="T21" fmla="*/ 358 h 460"/>
              <a:gd name="T22" fmla="*/ 128 w 460"/>
              <a:gd name="T23" fmla="*/ 409 h 460"/>
              <a:gd name="T24" fmla="*/ 179 w 460"/>
              <a:gd name="T25" fmla="*/ 460 h 460"/>
              <a:gd name="T26" fmla="*/ 409 w 460"/>
              <a:gd name="T27" fmla="*/ 460 h 460"/>
              <a:gd name="T28" fmla="*/ 460 w 460"/>
              <a:gd name="T29" fmla="*/ 409 h 460"/>
              <a:gd name="T30" fmla="*/ 460 w 460"/>
              <a:gd name="T31" fmla="*/ 51 h 460"/>
              <a:gd name="T32" fmla="*/ 409 w 460"/>
              <a:gd name="T33" fmla="*/ 0 h 460"/>
              <a:gd name="T34" fmla="*/ 230 w 460"/>
              <a:gd name="T35" fmla="*/ 343 h 460"/>
              <a:gd name="T36" fmla="*/ 332 w 460"/>
              <a:gd name="T37" fmla="*/ 243 h 460"/>
              <a:gd name="T38" fmla="*/ 230 w 460"/>
              <a:gd name="T39" fmla="*/ 143 h 460"/>
              <a:gd name="T40" fmla="*/ 230 w 460"/>
              <a:gd name="T41" fmla="*/ 204 h 460"/>
              <a:gd name="T42" fmla="*/ 0 w 460"/>
              <a:gd name="T43" fmla="*/ 204 h 460"/>
              <a:gd name="T44" fmla="*/ 0 w 460"/>
              <a:gd name="T45" fmla="*/ 281 h 460"/>
              <a:gd name="T46" fmla="*/ 230 w 460"/>
              <a:gd name="T47" fmla="*/ 281 h 460"/>
              <a:gd name="T48" fmla="*/ 230 w 460"/>
              <a:gd name="T49" fmla="*/ 343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0" h="460">
                <a:moveTo>
                  <a:pt x="409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51" y="0"/>
                  <a:pt x="128" y="23"/>
                  <a:pt x="128" y="51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79" y="128"/>
                  <a:pt x="179" y="128"/>
                  <a:pt x="179" y="128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409" y="51"/>
                  <a:pt x="409" y="51"/>
                  <a:pt x="409" y="51"/>
                </a:cubicBezTo>
                <a:cubicBezTo>
                  <a:pt x="409" y="409"/>
                  <a:pt x="409" y="409"/>
                  <a:pt x="409" y="409"/>
                </a:cubicBezTo>
                <a:cubicBezTo>
                  <a:pt x="179" y="409"/>
                  <a:pt x="179" y="409"/>
                  <a:pt x="179" y="409"/>
                </a:cubicBezTo>
                <a:cubicBezTo>
                  <a:pt x="179" y="358"/>
                  <a:pt x="179" y="358"/>
                  <a:pt x="179" y="358"/>
                </a:cubicBezTo>
                <a:cubicBezTo>
                  <a:pt x="128" y="358"/>
                  <a:pt x="128" y="358"/>
                  <a:pt x="128" y="358"/>
                </a:cubicBezTo>
                <a:cubicBezTo>
                  <a:pt x="128" y="409"/>
                  <a:pt x="128" y="409"/>
                  <a:pt x="128" y="409"/>
                </a:cubicBezTo>
                <a:cubicBezTo>
                  <a:pt x="128" y="437"/>
                  <a:pt x="151" y="460"/>
                  <a:pt x="179" y="460"/>
                </a:cubicBezTo>
                <a:cubicBezTo>
                  <a:pt x="409" y="460"/>
                  <a:pt x="409" y="460"/>
                  <a:pt x="409" y="460"/>
                </a:cubicBezTo>
                <a:cubicBezTo>
                  <a:pt x="437" y="460"/>
                  <a:pt x="460" y="437"/>
                  <a:pt x="460" y="409"/>
                </a:cubicBezTo>
                <a:cubicBezTo>
                  <a:pt x="460" y="51"/>
                  <a:pt x="460" y="51"/>
                  <a:pt x="460" y="51"/>
                </a:cubicBezTo>
                <a:cubicBezTo>
                  <a:pt x="460" y="23"/>
                  <a:pt x="437" y="0"/>
                  <a:pt x="409" y="0"/>
                </a:cubicBezTo>
                <a:close/>
                <a:moveTo>
                  <a:pt x="230" y="343"/>
                </a:moveTo>
                <a:cubicBezTo>
                  <a:pt x="332" y="243"/>
                  <a:pt x="332" y="243"/>
                  <a:pt x="332" y="243"/>
                </a:cubicBezTo>
                <a:cubicBezTo>
                  <a:pt x="230" y="143"/>
                  <a:pt x="230" y="143"/>
                  <a:pt x="230" y="143"/>
                </a:cubicBezTo>
                <a:cubicBezTo>
                  <a:pt x="230" y="204"/>
                  <a:pt x="230" y="204"/>
                  <a:pt x="230" y="204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81"/>
                  <a:pt x="0" y="281"/>
                  <a:pt x="0" y="281"/>
                </a:cubicBezTo>
                <a:cubicBezTo>
                  <a:pt x="230" y="281"/>
                  <a:pt x="230" y="281"/>
                  <a:pt x="230" y="281"/>
                </a:cubicBezTo>
                <a:lnTo>
                  <a:pt x="230" y="3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3"/>
          <p:cNvSpPr>
            <a:spLocks noEditPoints="1"/>
          </p:cNvSpPr>
          <p:nvPr/>
        </p:nvSpPr>
        <p:spPr bwMode="auto">
          <a:xfrm>
            <a:off x="2294263" y="3493219"/>
            <a:ext cx="362262" cy="353903"/>
          </a:xfrm>
          <a:custGeom>
            <a:avLst/>
            <a:gdLst>
              <a:gd name="T0" fmla="*/ 1448 w 1684"/>
              <a:gd name="T1" fmla="*/ 1241 h 1646"/>
              <a:gd name="T2" fmla="*/ 1098 w 1684"/>
              <a:gd name="T3" fmla="*/ 938 h 1646"/>
              <a:gd name="T4" fmla="*/ 842 w 1684"/>
              <a:gd name="T5" fmla="*/ 0 h 1646"/>
              <a:gd name="T6" fmla="*/ 586 w 1684"/>
              <a:gd name="T7" fmla="*/ 938 h 1646"/>
              <a:gd name="T8" fmla="*/ 236 w 1684"/>
              <a:gd name="T9" fmla="*/ 1241 h 1646"/>
              <a:gd name="T10" fmla="*/ 18 w 1684"/>
              <a:gd name="T11" fmla="*/ 1646 h 1646"/>
              <a:gd name="T12" fmla="*/ 738 w 1684"/>
              <a:gd name="T13" fmla="*/ 1646 h 1646"/>
              <a:gd name="T14" fmla="*/ 787 w 1684"/>
              <a:gd name="T15" fmla="*/ 1397 h 1646"/>
              <a:gd name="T16" fmla="*/ 897 w 1684"/>
              <a:gd name="T17" fmla="*/ 1397 h 1646"/>
              <a:gd name="T18" fmla="*/ 946 w 1684"/>
              <a:gd name="T19" fmla="*/ 1646 h 1646"/>
              <a:gd name="T20" fmla="*/ 1666 w 1684"/>
              <a:gd name="T21" fmla="*/ 1646 h 1646"/>
              <a:gd name="T22" fmla="*/ 1448 w 1684"/>
              <a:gd name="T23" fmla="*/ 1241 h 1646"/>
              <a:gd name="T24" fmla="*/ 883 w 1684"/>
              <a:gd name="T25" fmla="*/ 1335 h 1646"/>
              <a:gd name="T26" fmla="*/ 803 w 1684"/>
              <a:gd name="T27" fmla="*/ 1335 h 1646"/>
              <a:gd name="T28" fmla="*/ 740 w 1684"/>
              <a:gd name="T29" fmla="*/ 1204 h 1646"/>
              <a:gd name="T30" fmla="*/ 946 w 1684"/>
              <a:gd name="T31" fmla="*/ 1204 h 1646"/>
              <a:gd name="T32" fmla="*/ 883 w 1684"/>
              <a:gd name="T33" fmla="*/ 1335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4" h="1646">
                <a:moveTo>
                  <a:pt x="1448" y="1241"/>
                </a:moveTo>
                <a:cubicBezTo>
                  <a:pt x="1212" y="1186"/>
                  <a:pt x="992" y="1139"/>
                  <a:pt x="1098" y="938"/>
                </a:cubicBezTo>
                <a:cubicBezTo>
                  <a:pt x="1422" y="327"/>
                  <a:pt x="1184" y="0"/>
                  <a:pt x="842" y="0"/>
                </a:cubicBezTo>
                <a:cubicBezTo>
                  <a:pt x="493" y="0"/>
                  <a:pt x="261" y="340"/>
                  <a:pt x="586" y="938"/>
                </a:cubicBezTo>
                <a:cubicBezTo>
                  <a:pt x="695" y="1140"/>
                  <a:pt x="467" y="1188"/>
                  <a:pt x="236" y="1241"/>
                </a:cubicBezTo>
                <a:cubicBezTo>
                  <a:pt x="0" y="1295"/>
                  <a:pt x="18" y="1420"/>
                  <a:pt x="18" y="1646"/>
                </a:cubicBezTo>
                <a:cubicBezTo>
                  <a:pt x="738" y="1646"/>
                  <a:pt x="738" y="1646"/>
                  <a:pt x="738" y="1646"/>
                </a:cubicBezTo>
                <a:cubicBezTo>
                  <a:pt x="787" y="1397"/>
                  <a:pt x="787" y="1397"/>
                  <a:pt x="787" y="1397"/>
                </a:cubicBezTo>
                <a:cubicBezTo>
                  <a:pt x="897" y="1397"/>
                  <a:pt x="897" y="1397"/>
                  <a:pt x="897" y="1397"/>
                </a:cubicBezTo>
                <a:cubicBezTo>
                  <a:pt x="946" y="1646"/>
                  <a:pt x="946" y="1646"/>
                  <a:pt x="946" y="1646"/>
                </a:cubicBezTo>
                <a:cubicBezTo>
                  <a:pt x="1666" y="1646"/>
                  <a:pt x="1666" y="1646"/>
                  <a:pt x="1666" y="1646"/>
                </a:cubicBezTo>
                <a:cubicBezTo>
                  <a:pt x="1666" y="1420"/>
                  <a:pt x="1684" y="1295"/>
                  <a:pt x="1448" y="1241"/>
                </a:cubicBezTo>
                <a:close/>
                <a:moveTo>
                  <a:pt x="883" y="1335"/>
                </a:moveTo>
                <a:cubicBezTo>
                  <a:pt x="803" y="1335"/>
                  <a:pt x="803" y="1335"/>
                  <a:pt x="803" y="1335"/>
                </a:cubicBezTo>
                <a:cubicBezTo>
                  <a:pt x="740" y="1204"/>
                  <a:pt x="740" y="1204"/>
                  <a:pt x="740" y="1204"/>
                </a:cubicBezTo>
                <a:cubicBezTo>
                  <a:pt x="946" y="1204"/>
                  <a:pt x="946" y="1204"/>
                  <a:pt x="946" y="1204"/>
                </a:cubicBezTo>
                <a:lnTo>
                  <a:pt x="883" y="13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2" name="Freeform 9"/>
          <p:cNvSpPr>
            <a:spLocks noEditPoints="1"/>
          </p:cNvSpPr>
          <p:nvPr/>
        </p:nvSpPr>
        <p:spPr bwMode="auto">
          <a:xfrm>
            <a:off x="3999626" y="3502249"/>
            <a:ext cx="404552" cy="360555"/>
          </a:xfrm>
          <a:custGeom>
            <a:avLst/>
            <a:gdLst>
              <a:gd name="T0" fmla="*/ 3966 w 5493"/>
              <a:gd name="T1" fmla="*/ 356 h 4891"/>
              <a:gd name="T2" fmla="*/ 3155 w 5493"/>
              <a:gd name="T3" fmla="*/ 2633 h 4891"/>
              <a:gd name="T4" fmla="*/ 2811 w 5493"/>
              <a:gd name="T5" fmla="*/ 3215 h 4891"/>
              <a:gd name="T6" fmla="*/ 2684 w 5493"/>
              <a:gd name="T7" fmla="*/ 3215 h 4891"/>
              <a:gd name="T8" fmla="*/ 2341 w 5493"/>
              <a:gd name="T9" fmla="*/ 2633 h 4891"/>
              <a:gd name="T10" fmla="*/ 1530 w 5493"/>
              <a:gd name="T11" fmla="*/ 356 h 4891"/>
              <a:gd name="T12" fmla="*/ 3966 w 5493"/>
              <a:gd name="T13" fmla="*/ 356 h 4891"/>
              <a:gd name="T14" fmla="*/ 4332 w 5493"/>
              <a:gd name="T15" fmla="*/ 0 h 4891"/>
              <a:gd name="T16" fmla="*/ 1163 w 5493"/>
              <a:gd name="T17" fmla="*/ 0 h 4891"/>
              <a:gd name="T18" fmla="*/ 2427 w 5493"/>
              <a:gd name="T19" fmla="*/ 3571 h 4891"/>
              <a:gd name="T20" fmla="*/ 3069 w 5493"/>
              <a:gd name="T21" fmla="*/ 3571 h 4891"/>
              <a:gd name="T22" fmla="*/ 4332 w 5493"/>
              <a:gd name="T23" fmla="*/ 0 h 4891"/>
              <a:gd name="T24" fmla="*/ 3723 w 5493"/>
              <a:gd name="T25" fmla="*/ 4575 h 4891"/>
              <a:gd name="T26" fmla="*/ 3723 w 5493"/>
              <a:gd name="T27" fmla="*/ 4891 h 4891"/>
              <a:gd name="T28" fmla="*/ 1772 w 5493"/>
              <a:gd name="T29" fmla="*/ 4891 h 4891"/>
              <a:gd name="T30" fmla="*/ 1772 w 5493"/>
              <a:gd name="T31" fmla="*/ 4575 h 4891"/>
              <a:gd name="T32" fmla="*/ 2433 w 5493"/>
              <a:gd name="T33" fmla="*/ 3868 h 4891"/>
              <a:gd name="T34" fmla="*/ 3063 w 5493"/>
              <a:gd name="T35" fmla="*/ 3868 h 4891"/>
              <a:gd name="T36" fmla="*/ 3723 w 5493"/>
              <a:gd name="T37" fmla="*/ 4575 h 4891"/>
              <a:gd name="T38" fmla="*/ 1421 w 5493"/>
              <a:gd name="T39" fmla="*/ 2419 h 4891"/>
              <a:gd name="T40" fmla="*/ 0 w 5493"/>
              <a:gd name="T41" fmla="*/ 338 h 4891"/>
              <a:gd name="T42" fmla="*/ 860 w 5493"/>
              <a:gd name="T43" fmla="*/ 338 h 4891"/>
              <a:gd name="T44" fmla="*/ 882 w 5493"/>
              <a:gd name="T45" fmla="*/ 635 h 4891"/>
              <a:gd name="T46" fmla="*/ 349 w 5493"/>
              <a:gd name="T47" fmla="*/ 635 h 4891"/>
              <a:gd name="T48" fmla="*/ 1206 w 5493"/>
              <a:gd name="T49" fmla="*/ 1969 h 4891"/>
              <a:gd name="T50" fmla="*/ 1421 w 5493"/>
              <a:gd name="T51" fmla="*/ 2419 h 4891"/>
              <a:gd name="T52" fmla="*/ 5493 w 5493"/>
              <a:gd name="T53" fmla="*/ 338 h 4891"/>
              <a:gd name="T54" fmla="*/ 4075 w 5493"/>
              <a:gd name="T55" fmla="*/ 2418 h 4891"/>
              <a:gd name="T56" fmla="*/ 4291 w 5493"/>
              <a:gd name="T57" fmla="*/ 1966 h 4891"/>
              <a:gd name="T58" fmla="*/ 5143 w 5493"/>
              <a:gd name="T59" fmla="*/ 635 h 4891"/>
              <a:gd name="T60" fmla="*/ 4613 w 5493"/>
              <a:gd name="T61" fmla="*/ 635 h 4891"/>
              <a:gd name="T62" fmla="*/ 4635 w 5493"/>
              <a:gd name="T63" fmla="*/ 338 h 4891"/>
              <a:gd name="T64" fmla="*/ 5493 w 5493"/>
              <a:gd name="T65" fmla="*/ 338 h 4891"/>
              <a:gd name="T66" fmla="*/ 2178 w 5493"/>
              <a:gd name="T67" fmla="*/ 1169 h 4891"/>
              <a:gd name="T68" fmla="*/ 2573 w 5493"/>
              <a:gd name="T69" fmla="*/ 1115 h 4891"/>
              <a:gd name="T70" fmla="*/ 2746 w 5493"/>
              <a:gd name="T71" fmla="*/ 757 h 4891"/>
              <a:gd name="T72" fmla="*/ 2920 w 5493"/>
              <a:gd name="T73" fmla="*/ 1115 h 4891"/>
              <a:gd name="T74" fmla="*/ 3314 w 5493"/>
              <a:gd name="T75" fmla="*/ 1169 h 4891"/>
              <a:gd name="T76" fmla="*/ 3027 w 5493"/>
              <a:gd name="T77" fmla="*/ 1445 h 4891"/>
              <a:gd name="T78" fmla="*/ 3097 w 5493"/>
              <a:gd name="T79" fmla="*/ 1837 h 4891"/>
              <a:gd name="T80" fmla="*/ 2746 w 5493"/>
              <a:gd name="T81" fmla="*/ 1649 h 4891"/>
              <a:gd name="T82" fmla="*/ 2395 w 5493"/>
              <a:gd name="T83" fmla="*/ 1837 h 4891"/>
              <a:gd name="T84" fmla="*/ 2465 w 5493"/>
              <a:gd name="T85" fmla="*/ 1445 h 4891"/>
              <a:gd name="T86" fmla="*/ 2178 w 5493"/>
              <a:gd name="T87" fmla="*/ 1169 h 4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493" h="4891">
                <a:moveTo>
                  <a:pt x="3966" y="356"/>
                </a:moveTo>
                <a:cubicBezTo>
                  <a:pt x="3896" y="1526"/>
                  <a:pt x="3488" y="2135"/>
                  <a:pt x="3155" y="2633"/>
                </a:cubicBezTo>
                <a:cubicBezTo>
                  <a:pt x="3019" y="2836"/>
                  <a:pt x="2896" y="3020"/>
                  <a:pt x="2811" y="3215"/>
                </a:cubicBezTo>
                <a:lnTo>
                  <a:pt x="2684" y="3215"/>
                </a:lnTo>
                <a:cubicBezTo>
                  <a:pt x="2599" y="3020"/>
                  <a:pt x="2476" y="2836"/>
                  <a:pt x="2341" y="2633"/>
                </a:cubicBezTo>
                <a:cubicBezTo>
                  <a:pt x="2007" y="2135"/>
                  <a:pt x="1599" y="1526"/>
                  <a:pt x="1530" y="356"/>
                </a:cubicBezTo>
                <a:lnTo>
                  <a:pt x="3966" y="356"/>
                </a:lnTo>
                <a:close/>
                <a:moveTo>
                  <a:pt x="4332" y="0"/>
                </a:moveTo>
                <a:lnTo>
                  <a:pt x="1163" y="0"/>
                </a:lnTo>
                <a:cubicBezTo>
                  <a:pt x="1163" y="2243"/>
                  <a:pt x="2271" y="2820"/>
                  <a:pt x="2427" y="3571"/>
                </a:cubicBezTo>
                <a:lnTo>
                  <a:pt x="3069" y="3571"/>
                </a:lnTo>
                <a:cubicBezTo>
                  <a:pt x="3224" y="2820"/>
                  <a:pt x="4332" y="2243"/>
                  <a:pt x="4332" y="0"/>
                </a:cubicBezTo>
                <a:close/>
                <a:moveTo>
                  <a:pt x="3723" y="4575"/>
                </a:moveTo>
                <a:lnTo>
                  <a:pt x="3723" y="4891"/>
                </a:lnTo>
                <a:lnTo>
                  <a:pt x="1772" y="4891"/>
                </a:lnTo>
                <a:lnTo>
                  <a:pt x="1772" y="4575"/>
                </a:lnTo>
                <a:cubicBezTo>
                  <a:pt x="2277" y="4575"/>
                  <a:pt x="2411" y="4151"/>
                  <a:pt x="2433" y="3868"/>
                </a:cubicBezTo>
                <a:lnTo>
                  <a:pt x="3063" y="3868"/>
                </a:lnTo>
                <a:cubicBezTo>
                  <a:pt x="3085" y="4151"/>
                  <a:pt x="3203" y="4575"/>
                  <a:pt x="3723" y="4575"/>
                </a:cubicBezTo>
                <a:close/>
                <a:moveTo>
                  <a:pt x="1421" y="2419"/>
                </a:moveTo>
                <a:cubicBezTo>
                  <a:pt x="581" y="2067"/>
                  <a:pt x="80" y="1226"/>
                  <a:pt x="0" y="338"/>
                </a:cubicBezTo>
                <a:lnTo>
                  <a:pt x="860" y="338"/>
                </a:lnTo>
                <a:cubicBezTo>
                  <a:pt x="865" y="439"/>
                  <a:pt x="873" y="538"/>
                  <a:pt x="882" y="635"/>
                </a:cubicBezTo>
                <a:lnTo>
                  <a:pt x="349" y="635"/>
                </a:lnTo>
                <a:cubicBezTo>
                  <a:pt x="439" y="1053"/>
                  <a:pt x="660" y="1610"/>
                  <a:pt x="1206" y="1969"/>
                </a:cubicBezTo>
                <a:cubicBezTo>
                  <a:pt x="1273" y="2134"/>
                  <a:pt x="1347" y="2283"/>
                  <a:pt x="1421" y="2419"/>
                </a:cubicBezTo>
                <a:close/>
                <a:moveTo>
                  <a:pt x="5493" y="338"/>
                </a:moveTo>
                <a:cubicBezTo>
                  <a:pt x="5412" y="1225"/>
                  <a:pt x="4913" y="2064"/>
                  <a:pt x="4075" y="2418"/>
                </a:cubicBezTo>
                <a:cubicBezTo>
                  <a:pt x="4150" y="2281"/>
                  <a:pt x="4223" y="2131"/>
                  <a:pt x="4291" y="1966"/>
                </a:cubicBezTo>
                <a:cubicBezTo>
                  <a:pt x="4834" y="1607"/>
                  <a:pt x="5054" y="1052"/>
                  <a:pt x="5143" y="635"/>
                </a:cubicBezTo>
                <a:lnTo>
                  <a:pt x="4613" y="635"/>
                </a:lnTo>
                <a:cubicBezTo>
                  <a:pt x="4623" y="538"/>
                  <a:pt x="4630" y="439"/>
                  <a:pt x="4635" y="338"/>
                </a:cubicBezTo>
                <a:lnTo>
                  <a:pt x="5493" y="338"/>
                </a:lnTo>
                <a:close/>
                <a:moveTo>
                  <a:pt x="2178" y="1169"/>
                </a:moveTo>
                <a:lnTo>
                  <a:pt x="2573" y="1115"/>
                </a:lnTo>
                <a:lnTo>
                  <a:pt x="2746" y="757"/>
                </a:lnTo>
                <a:lnTo>
                  <a:pt x="2920" y="1115"/>
                </a:lnTo>
                <a:lnTo>
                  <a:pt x="3314" y="1169"/>
                </a:lnTo>
                <a:lnTo>
                  <a:pt x="3027" y="1445"/>
                </a:lnTo>
                <a:lnTo>
                  <a:pt x="3097" y="1837"/>
                </a:lnTo>
                <a:lnTo>
                  <a:pt x="2746" y="1649"/>
                </a:lnTo>
                <a:lnTo>
                  <a:pt x="2395" y="1837"/>
                </a:lnTo>
                <a:lnTo>
                  <a:pt x="2465" y="1445"/>
                </a:lnTo>
                <a:lnTo>
                  <a:pt x="2178" y="1169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1" name="Freeform 13"/>
          <p:cNvSpPr>
            <a:spLocks noEditPoints="1"/>
          </p:cNvSpPr>
          <p:nvPr/>
        </p:nvSpPr>
        <p:spPr bwMode="auto">
          <a:xfrm>
            <a:off x="2329165" y="1620485"/>
            <a:ext cx="314660" cy="314660"/>
          </a:xfrm>
          <a:custGeom>
            <a:avLst/>
            <a:gdLst>
              <a:gd name="T0" fmla="*/ 1648 w 1648"/>
              <a:gd name="T1" fmla="*/ 0 h 1648"/>
              <a:gd name="T2" fmla="*/ 1404 w 1648"/>
              <a:gd name="T3" fmla="*/ 824 h 1648"/>
              <a:gd name="T4" fmla="*/ 1341 w 1648"/>
              <a:gd name="T5" fmla="*/ 966 h 1648"/>
              <a:gd name="T6" fmla="*/ 1270 w 1648"/>
              <a:gd name="T7" fmla="*/ 1099 h 1648"/>
              <a:gd name="T8" fmla="*/ 1200 w 1648"/>
              <a:gd name="T9" fmla="*/ 966 h 1648"/>
              <a:gd name="T10" fmla="*/ 1136 w 1648"/>
              <a:gd name="T11" fmla="*/ 824 h 1648"/>
              <a:gd name="T12" fmla="*/ 893 w 1648"/>
              <a:gd name="T13" fmla="*/ 512 h 1648"/>
              <a:gd name="T14" fmla="*/ 1020 w 1648"/>
              <a:gd name="T15" fmla="*/ 549 h 1648"/>
              <a:gd name="T16" fmla="*/ 1020 w 1648"/>
              <a:gd name="T17" fmla="*/ 206 h 1648"/>
              <a:gd name="T18" fmla="*/ 893 w 1648"/>
              <a:gd name="T19" fmla="*/ 244 h 1648"/>
              <a:gd name="T20" fmla="*/ 312 w 1648"/>
              <a:gd name="T21" fmla="*/ 824 h 1648"/>
              <a:gd name="T22" fmla="*/ 275 w 1648"/>
              <a:gd name="T23" fmla="*/ 697 h 1648"/>
              <a:gd name="T24" fmla="*/ 618 w 1648"/>
              <a:gd name="T25" fmla="*/ 697 h 1648"/>
              <a:gd name="T26" fmla="*/ 580 w 1648"/>
              <a:gd name="T27" fmla="*/ 824 h 1648"/>
              <a:gd name="T28" fmla="*/ 824 w 1648"/>
              <a:gd name="T29" fmla="*/ 512 h 1648"/>
              <a:gd name="T30" fmla="*/ 966 w 1648"/>
              <a:gd name="T31" fmla="*/ 449 h 1648"/>
              <a:gd name="T32" fmla="*/ 1099 w 1648"/>
              <a:gd name="T33" fmla="*/ 378 h 1648"/>
              <a:gd name="T34" fmla="*/ 966 w 1648"/>
              <a:gd name="T35" fmla="*/ 307 h 1648"/>
              <a:gd name="T36" fmla="*/ 824 w 1648"/>
              <a:gd name="T37" fmla="*/ 244 h 1648"/>
              <a:gd name="T38" fmla="*/ 0 w 1648"/>
              <a:gd name="T39" fmla="*/ 0 h 1648"/>
              <a:gd name="T40" fmla="*/ 312 w 1648"/>
              <a:gd name="T41" fmla="*/ 824 h 1648"/>
              <a:gd name="T42" fmla="*/ 793 w 1648"/>
              <a:gd name="T43" fmla="*/ 1397 h 1648"/>
              <a:gd name="T44" fmla="*/ 549 w 1648"/>
              <a:gd name="T45" fmla="*/ 1270 h 1648"/>
              <a:gd name="T46" fmla="*/ 793 w 1648"/>
              <a:gd name="T47" fmla="*/ 1144 h 1648"/>
              <a:gd name="T48" fmla="*/ 824 w 1648"/>
              <a:gd name="T49" fmla="*/ 893 h 1648"/>
              <a:gd name="T50" fmla="*/ 487 w 1648"/>
              <a:gd name="T51" fmla="*/ 816 h 1648"/>
              <a:gd name="T52" fmla="*/ 549 w 1648"/>
              <a:gd name="T53" fmla="*/ 697 h 1648"/>
              <a:gd name="T54" fmla="*/ 343 w 1648"/>
              <a:gd name="T55" fmla="*/ 697 h 1648"/>
              <a:gd name="T56" fmla="*/ 406 w 1648"/>
              <a:gd name="T57" fmla="*/ 816 h 1648"/>
              <a:gd name="T58" fmla="*/ 0 w 1648"/>
              <a:gd name="T59" fmla="*/ 893 h 1648"/>
              <a:gd name="T60" fmla="*/ 824 w 1648"/>
              <a:gd name="T61" fmla="*/ 1648 h 1648"/>
              <a:gd name="T62" fmla="*/ 1404 w 1648"/>
              <a:gd name="T63" fmla="*/ 893 h 1648"/>
              <a:gd name="T64" fmla="*/ 1442 w 1648"/>
              <a:gd name="T65" fmla="*/ 1020 h 1648"/>
              <a:gd name="T66" fmla="*/ 1099 w 1648"/>
              <a:gd name="T67" fmla="*/ 1020 h 1648"/>
              <a:gd name="T68" fmla="*/ 1136 w 1648"/>
              <a:gd name="T69" fmla="*/ 893 h 1648"/>
              <a:gd name="T70" fmla="*/ 893 w 1648"/>
              <a:gd name="T71" fmla="*/ 1136 h 1648"/>
              <a:gd name="T72" fmla="*/ 751 w 1648"/>
              <a:gd name="T73" fmla="*/ 1200 h 1648"/>
              <a:gd name="T74" fmla="*/ 618 w 1648"/>
              <a:gd name="T75" fmla="*/ 1270 h 1648"/>
              <a:gd name="T76" fmla="*/ 751 w 1648"/>
              <a:gd name="T77" fmla="*/ 1341 h 1648"/>
              <a:gd name="T78" fmla="*/ 893 w 1648"/>
              <a:gd name="T79" fmla="*/ 1404 h 1648"/>
              <a:gd name="T80" fmla="*/ 1648 w 1648"/>
              <a:gd name="T81" fmla="*/ 1648 h 1648"/>
              <a:gd name="T82" fmla="*/ 1404 w 1648"/>
              <a:gd name="T83" fmla="*/ 893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48" h="1648">
                <a:moveTo>
                  <a:pt x="893" y="0"/>
                </a:moveTo>
                <a:cubicBezTo>
                  <a:pt x="1648" y="0"/>
                  <a:pt x="1648" y="0"/>
                  <a:pt x="1648" y="0"/>
                </a:cubicBezTo>
                <a:cubicBezTo>
                  <a:pt x="1648" y="824"/>
                  <a:pt x="1648" y="824"/>
                  <a:pt x="1648" y="824"/>
                </a:cubicBezTo>
                <a:cubicBezTo>
                  <a:pt x="1404" y="824"/>
                  <a:pt x="1404" y="824"/>
                  <a:pt x="1404" y="824"/>
                </a:cubicBezTo>
                <a:cubicBezTo>
                  <a:pt x="1340" y="824"/>
                  <a:pt x="1311" y="863"/>
                  <a:pt x="1311" y="900"/>
                </a:cubicBezTo>
                <a:cubicBezTo>
                  <a:pt x="1311" y="923"/>
                  <a:pt x="1322" y="946"/>
                  <a:pt x="1341" y="966"/>
                </a:cubicBezTo>
                <a:cubicBezTo>
                  <a:pt x="1361" y="985"/>
                  <a:pt x="1373" y="992"/>
                  <a:pt x="1373" y="1020"/>
                </a:cubicBezTo>
                <a:cubicBezTo>
                  <a:pt x="1373" y="1052"/>
                  <a:pt x="1337" y="1099"/>
                  <a:pt x="1270" y="1099"/>
                </a:cubicBezTo>
                <a:cubicBezTo>
                  <a:pt x="1204" y="1099"/>
                  <a:pt x="1167" y="1052"/>
                  <a:pt x="1167" y="1020"/>
                </a:cubicBezTo>
                <a:cubicBezTo>
                  <a:pt x="1167" y="992"/>
                  <a:pt x="1179" y="985"/>
                  <a:pt x="1200" y="966"/>
                </a:cubicBezTo>
                <a:cubicBezTo>
                  <a:pt x="1219" y="946"/>
                  <a:pt x="1230" y="923"/>
                  <a:pt x="1230" y="900"/>
                </a:cubicBezTo>
                <a:cubicBezTo>
                  <a:pt x="1230" y="863"/>
                  <a:pt x="1200" y="824"/>
                  <a:pt x="1136" y="824"/>
                </a:cubicBezTo>
                <a:cubicBezTo>
                  <a:pt x="893" y="824"/>
                  <a:pt x="893" y="824"/>
                  <a:pt x="893" y="824"/>
                </a:cubicBezTo>
                <a:cubicBezTo>
                  <a:pt x="893" y="512"/>
                  <a:pt x="893" y="512"/>
                  <a:pt x="893" y="512"/>
                </a:cubicBezTo>
                <a:cubicBezTo>
                  <a:pt x="893" y="475"/>
                  <a:pt x="902" y="481"/>
                  <a:pt x="924" y="504"/>
                </a:cubicBezTo>
                <a:cubicBezTo>
                  <a:pt x="941" y="522"/>
                  <a:pt x="966" y="549"/>
                  <a:pt x="1020" y="549"/>
                </a:cubicBezTo>
                <a:cubicBezTo>
                  <a:pt x="1091" y="549"/>
                  <a:pt x="1167" y="480"/>
                  <a:pt x="1167" y="378"/>
                </a:cubicBezTo>
                <a:cubicBezTo>
                  <a:pt x="1167" y="275"/>
                  <a:pt x="1091" y="206"/>
                  <a:pt x="1020" y="206"/>
                </a:cubicBezTo>
                <a:cubicBezTo>
                  <a:pt x="966" y="206"/>
                  <a:pt x="941" y="233"/>
                  <a:pt x="924" y="251"/>
                </a:cubicBezTo>
                <a:cubicBezTo>
                  <a:pt x="902" y="274"/>
                  <a:pt x="893" y="280"/>
                  <a:pt x="893" y="244"/>
                </a:cubicBezTo>
                <a:cubicBezTo>
                  <a:pt x="893" y="0"/>
                  <a:pt x="893" y="0"/>
                  <a:pt x="893" y="0"/>
                </a:cubicBezTo>
                <a:close/>
                <a:moveTo>
                  <a:pt x="312" y="824"/>
                </a:moveTo>
                <a:cubicBezTo>
                  <a:pt x="349" y="824"/>
                  <a:pt x="343" y="815"/>
                  <a:pt x="320" y="793"/>
                </a:cubicBezTo>
                <a:cubicBezTo>
                  <a:pt x="302" y="776"/>
                  <a:pt x="275" y="751"/>
                  <a:pt x="275" y="697"/>
                </a:cubicBezTo>
                <a:cubicBezTo>
                  <a:pt x="275" y="626"/>
                  <a:pt x="344" y="549"/>
                  <a:pt x="446" y="549"/>
                </a:cubicBezTo>
                <a:cubicBezTo>
                  <a:pt x="549" y="549"/>
                  <a:pt x="618" y="626"/>
                  <a:pt x="618" y="697"/>
                </a:cubicBezTo>
                <a:cubicBezTo>
                  <a:pt x="618" y="751"/>
                  <a:pt x="591" y="776"/>
                  <a:pt x="573" y="793"/>
                </a:cubicBezTo>
                <a:cubicBezTo>
                  <a:pt x="550" y="814"/>
                  <a:pt x="543" y="824"/>
                  <a:pt x="580" y="824"/>
                </a:cubicBezTo>
                <a:cubicBezTo>
                  <a:pt x="824" y="824"/>
                  <a:pt x="824" y="824"/>
                  <a:pt x="824" y="824"/>
                </a:cubicBezTo>
                <a:cubicBezTo>
                  <a:pt x="824" y="512"/>
                  <a:pt x="824" y="512"/>
                  <a:pt x="824" y="512"/>
                </a:cubicBezTo>
                <a:cubicBezTo>
                  <a:pt x="824" y="448"/>
                  <a:pt x="863" y="418"/>
                  <a:pt x="900" y="418"/>
                </a:cubicBezTo>
                <a:cubicBezTo>
                  <a:pt x="923" y="418"/>
                  <a:pt x="946" y="429"/>
                  <a:pt x="966" y="449"/>
                </a:cubicBezTo>
                <a:cubicBezTo>
                  <a:pt x="985" y="469"/>
                  <a:pt x="992" y="481"/>
                  <a:pt x="1020" y="481"/>
                </a:cubicBezTo>
                <a:cubicBezTo>
                  <a:pt x="1052" y="481"/>
                  <a:pt x="1099" y="444"/>
                  <a:pt x="1099" y="378"/>
                </a:cubicBezTo>
                <a:cubicBezTo>
                  <a:pt x="1099" y="311"/>
                  <a:pt x="1052" y="275"/>
                  <a:pt x="1020" y="275"/>
                </a:cubicBezTo>
                <a:cubicBezTo>
                  <a:pt x="992" y="275"/>
                  <a:pt x="985" y="287"/>
                  <a:pt x="966" y="307"/>
                </a:cubicBezTo>
                <a:cubicBezTo>
                  <a:pt x="946" y="326"/>
                  <a:pt x="923" y="337"/>
                  <a:pt x="900" y="337"/>
                </a:cubicBezTo>
                <a:cubicBezTo>
                  <a:pt x="863" y="337"/>
                  <a:pt x="824" y="308"/>
                  <a:pt x="824" y="244"/>
                </a:cubicBezTo>
                <a:cubicBezTo>
                  <a:pt x="824" y="0"/>
                  <a:pt x="824" y="0"/>
                  <a:pt x="82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4"/>
                  <a:pt x="0" y="824"/>
                  <a:pt x="0" y="824"/>
                </a:cubicBezTo>
                <a:lnTo>
                  <a:pt x="312" y="824"/>
                </a:lnTo>
                <a:close/>
                <a:moveTo>
                  <a:pt x="824" y="1404"/>
                </a:moveTo>
                <a:cubicBezTo>
                  <a:pt x="824" y="1368"/>
                  <a:pt x="815" y="1374"/>
                  <a:pt x="793" y="1397"/>
                </a:cubicBezTo>
                <a:cubicBezTo>
                  <a:pt x="776" y="1415"/>
                  <a:pt x="751" y="1442"/>
                  <a:pt x="697" y="1442"/>
                </a:cubicBezTo>
                <a:cubicBezTo>
                  <a:pt x="626" y="1442"/>
                  <a:pt x="549" y="1373"/>
                  <a:pt x="549" y="1270"/>
                </a:cubicBezTo>
                <a:cubicBezTo>
                  <a:pt x="549" y="1168"/>
                  <a:pt x="626" y="1099"/>
                  <a:pt x="697" y="1099"/>
                </a:cubicBezTo>
                <a:cubicBezTo>
                  <a:pt x="751" y="1099"/>
                  <a:pt x="776" y="1126"/>
                  <a:pt x="793" y="1144"/>
                </a:cubicBezTo>
                <a:cubicBezTo>
                  <a:pt x="815" y="1167"/>
                  <a:pt x="824" y="1173"/>
                  <a:pt x="824" y="1136"/>
                </a:cubicBezTo>
                <a:cubicBezTo>
                  <a:pt x="824" y="893"/>
                  <a:pt x="824" y="893"/>
                  <a:pt x="824" y="893"/>
                </a:cubicBezTo>
                <a:cubicBezTo>
                  <a:pt x="580" y="893"/>
                  <a:pt x="580" y="893"/>
                  <a:pt x="580" y="893"/>
                </a:cubicBezTo>
                <a:cubicBezTo>
                  <a:pt x="516" y="893"/>
                  <a:pt x="487" y="853"/>
                  <a:pt x="487" y="816"/>
                </a:cubicBezTo>
                <a:cubicBezTo>
                  <a:pt x="487" y="794"/>
                  <a:pt x="498" y="770"/>
                  <a:pt x="517" y="751"/>
                </a:cubicBezTo>
                <a:cubicBezTo>
                  <a:pt x="537" y="732"/>
                  <a:pt x="549" y="724"/>
                  <a:pt x="549" y="697"/>
                </a:cubicBezTo>
                <a:cubicBezTo>
                  <a:pt x="549" y="665"/>
                  <a:pt x="513" y="618"/>
                  <a:pt x="446" y="618"/>
                </a:cubicBezTo>
                <a:cubicBezTo>
                  <a:pt x="380" y="618"/>
                  <a:pt x="343" y="665"/>
                  <a:pt x="343" y="697"/>
                </a:cubicBezTo>
                <a:cubicBezTo>
                  <a:pt x="343" y="724"/>
                  <a:pt x="355" y="732"/>
                  <a:pt x="376" y="751"/>
                </a:cubicBezTo>
                <a:cubicBezTo>
                  <a:pt x="395" y="770"/>
                  <a:pt x="406" y="794"/>
                  <a:pt x="406" y="816"/>
                </a:cubicBezTo>
                <a:cubicBezTo>
                  <a:pt x="406" y="853"/>
                  <a:pt x="376" y="893"/>
                  <a:pt x="312" y="893"/>
                </a:cubicBezTo>
                <a:cubicBezTo>
                  <a:pt x="0" y="893"/>
                  <a:pt x="0" y="893"/>
                  <a:pt x="0" y="893"/>
                </a:cubicBezTo>
                <a:cubicBezTo>
                  <a:pt x="0" y="1648"/>
                  <a:pt x="0" y="1648"/>
                  <a:pt x="0" y="1648"/>
                </a:cubicBezTo>
                <a:cubicBezTo>
                  <a:pt x="824" y="1648"/>
                  <a:pt x="824" y="1648"/>
                  <a:pt x="824" y="1648"/>
                </a:cubicBezTo>
                <a:lnTo>
                  <a:pt x="824" y="1404"/>
                </a:lnTo>
                <a:close/>
                <a:moveTo>
                  <a:pt x="1404" y="893"/>
                </a:moveTo>
                <a:cubicBezTo>
                  <a:pt x="1368" y="893"/>
                  <a:pt x="1374" y="902"/>
                  <a:pt x="1397" y="924"/>
                </a:cubicBezTo>
                <a:cubicBezTo>
                  <a:pt x="1415" y="941"/>
                  <a:pt x="1442" y="966"/>
                  <a:pt x="1442" y="1020"/>
                </a:cubicBezTo>
                <a:cubicBezTo>
                  <a:pt x="1442" y="1091"/>
                  <a:pt x="1373" y="1167"/>
                  <a:pt x="1270" y="1167"/>
                </a:cubicBezTo>
                <a:cubicBezTo>
                  <a:pt x="1168" y="1167"/>
                  <a:pt x="1099" y="1091"/>
                  <a:pt x="1099" y="1020"/>
                </a:cubicBezTo>
                <a:cubicBezTo>
                  <a:pt x="1099" y="966"/>
                  <a:pt x="1126" y="941"/>
                  <a:pt x="1144" y="924"/>
                </a:cubicBezTo>
                <a:cubicBezTo>
                  <a:pt x="1167" y="902"/>
                  <a:pt x="1173" y="893"/>
                  <a:pt x="1136" y="893"/>
                </a:cubicBezTo>
                <a:cubicBezTo>
                  <a:pt x="893" y="893"/>
                  <a:pt x="893" y="893"/>
                  <a:pt x="893" y="893"/>
                </a:cubicBezTo>
                <a:cubicBezTo>
                  <a:pt x="893" y="1136"/>
                  <a:pt x="893" y="1136"/>
                  <a:pt x="893" y="1136"/>
                </a:cubicBezTo>
                <a:cubicBezTo>
                  <a:pt x="893" y="1200"/>
                  <a:pt x="853" y="1230"/>
                  <a:pt x="816" y="1230"/>
                </a:cubicBezTo>
                <a:cubicBezTo>
                  <a:pt x="794" y="1230"/>
                  <a:pt x="770" y="1219"/>
                  <a:pt x="751" y="1200"/>
                </a:cubicBezTo>
                <a:cubicBezTo>
                  <a:pt x="732" y="1179"/>
                  <a:pt x="724" y="1167"/>
                  <a:pt x="697" y="1167"/>
                </a:cubicBezTo>
                <a:cubicBezTo>
                  <a:pt x="665" y="1167"/>
                  <a:pt x="618" y="1204"/>
                  <a:pt x="618" y="1270"/>
                </a:cubicBezTo>
                <a:cubicBezTo>
                  <a:pt x="618" y="1337"/>
                  <a:pt x="665" y="1373"/>
                  <a:pt x="697" y="1373"/>
                </a:cubicBezTo>
                <a:cubicBezTo>
                  <a:pt x="724" y="1373"/>
                  <a:pt x="732" y="1361"/>
                  <a:pt x="751" y="1341"/>
                </a:cubicBezTo>
                <a:cubicBezTo>
                  <a:pt x="770" y="1322"/>
                  <a:pt x="794" y="1311"/>
                  <a:pt x="816" y="1311"/>
                </a:cubicBezTo>
                <a:cubicBezTo>
                  <a:pt x="853" y="1311"/>
                  <a:pt x="893" y="1340"/>
                  <a:pt x="893" y="1404"/>
                </a:cubicBezTo>
                <a:cubicBezTo>
                  <a:pt x="893" y="1648"/>
                  <a:pt x="893" y="1648"/>
                  <a:pt x="893" y="1648"/>
                </a:cubicBezTo>
                <a:cubicBezTo>
                  <a:pt x="1648" y="1648"/>
                  <a:pt x="1648" y="1648"/>
                  <a:pt x="1648" y="1648"/>
                </a:cubicBezTo>
                <a:cubicBezTo>
                  <a:pt x="1648" y="893"/>
                  <a:pt x="1648" y="893"/>
                  <a:pt x="1648" y="893"/>
                </a:cubicBezTo>
                <a:lnTo>
                  <a:pt x="1404" y="8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2" name="Freeform 5"/>
          <p:cNvSpPr>
            <a:spLocks noEditPoints="1"/>
          </p:cNvSpPr>
          <p:nvPr/>
        </p:nvSpPr>
        <p:spPr bwMode="auto">
          <a:xfrm>
            <a:off x="5775583" y="3537247"/>
            <a:ext cx="373706" cy="262502"/>
          </a:xfrm>
          <a:custGeom>
            <a:avLst/>
            <a:gdLst>
              <a:gd name="T0" fmla="*/ 141 w 1648"/>
              <a:gd name="T1" fmla="*/ 771 h 1158"/>
              <a:gd name="T2" fmla="*/ 169 w 1648"/>
              <a:gd name="T3" fmla="*/ 782 h 1158"/>
              <a:gd name="T4" fmla="*/ 209 w 1648"/>
              <a:gd name="T5" fmla="*/ 555 h 1158"/>
              <a:gd name="T6" fmla="*/ 289 w 1648"/>
              <a:gd name="T7" fmla="*/ 563 h 1158"/>
              <a:gd name="T8" fmla="*/ 289 w 1648"/>
              <a:gd name="T9" fmla="*/ 854 h 1158"/>
              <a:gd name="T10" fmla="*/ 201 w 1648"/>
              <a:gd name="T11" fmla="*/ 1091 h 1158"/>
              <a:gd name="T12" fmla="*/ 185 w 1648"/>
              <a:gd name="T13" fmla="*/ 1158 h 1158"/>
              <a:gd name="T14" fmla="*/ 0 w 1648"/>
              <a:gd name="T15" fmla="*/ 1093 h 1158"/>
              <a:gd name="T16" fmla="*/ 27 w 1648"/>
              <a:gd name="T17" fmla="*/ 787 h 1158"/>
              <a:gd name="T18" fmla="*/ 185 w 1648"/>
              <a:gd name="T19" fmla="*/ 531 h 1158"/>
              <a:gd name="T20" fmla="*/ 141 w 1648"/>
              <a:gd name="T21" fmla="*/ 771 h 1158"/>
              <a:gd name="T22" fmla="*/ 1507 w 1648"/>
              <a:gd name="T23" fmla="*/ 771 h 1158"/>
              <a:gd name="T24" fmla="*/ 1479 w 1648"/>
              <a:gd name="T25" fmla="*/ 782 h 1158"/>
              <a:gd name="T26" fmla="*/ 1439 w 1648"/>
              <a:gd name="T27" fmla="*/ 555 h 1158"/>
              <a:gd name="T28" fmla="*/ 1359 w 1648"/>
              <a:gd name="T29" fmla="*/ 563 h 1158"/>
              <a:gd name="T30" fmla="*/ 1359 w 1648"/>
              <a:gd name="T31" fmla="*/ 854 h 1158"/>
              <a:gd name="T32" fmla="*/ 1447 w 1648"/>
              <a:gd name="T33" fmla="*/ 1091 h 1158"/>
              <a:gd name="T34" fmla="*/ 1463 w 1648"/>
              <a:gd name="T35" fmla="*/ 1158 h 1158"/>
              <a:gd name="T36" fmla="*/ 1648 w 1648"/>
              <a:gd name="T37" fmla="*/ 1093 h 1158"/>
              <a:gd name="T38" fmla="*/ 1621 w 1648"/>
              <a:gd name="T39" fmla="*/ 787 h 1158"/>
              <a:gd name="T40" fmla="*/ 1463 w 1648"/>
              <a:gd name="T41" fmla="*/ 531 h 1158"/>
              <a:gd name="T42" fmla="*/ 1507 w 1648"/>
              <a:gd name="T43" fmla="*/ 771 h 1158"/>
              <a:gd name="T44" fmla="*/ 1315 w 1648"/>
              <a:gd name="T45" fmla="*/ 964 h 1158"/>
              <a:gd name="T46" fmla="*/ 1295 w 1648"/>
              <a:gd name="T47" fmla="*/ 842 h 1158"/>
              <a:gd name="T48" fmla="*/ 353 w 1648"/>
              <a:gd name="T49" fmla="*/ 842 h 1158"/>
              <a:gd name="T50" fmla="*/ 333 w 1648"/>
              <a:gd name="T51" fmla="*/ 964 h 1158"/>
              <a:gd name="T52" fmla="*/ 1315 w 1648"/>
              <a:gd name="T53" fmla="*/ 964 h 1158"/>
              <a:gd name="T54" fmla="*/ 333 w 1648"/>
              <a:gd name="T55" fmla="*/ 497 h 1158"/>
              <a:gd name="T56" fmla="*/ 333 w 1648"/>
              <a:gd name="T57" fmla="*/ 122 h 1158"/>
              <a:gd name="T58" fmla="*/ 1314 w 1648"/>
              <a:gd name="T59" fmla="*/ 122 h 1158"/>
              <a:gd name="T60" fmla="*/ 1314 w 1648"/>
              <a:gd name="T61" fmla="*/ 498 h 1158"/>
              <a:gd name="T62" fmla="*/ 1451 w 1648"/>
              <a:gd name="T63" fmla="*/ 466 h 1158"/>
              <a:gd name="T64" fmla="*/ 1451 w 1648"/>
              <a:gd name="T65" fmla="*/ 98 h 1158"/>
              <a:gd name="T66" fmla="*/ 1354 w 1648"/>
              <a:gd name="T67" fmla="*/ 0 h 1158"/>
              <a:gd name="T68" fmla="*/ 294 w 1648"/>
              <a:gd name="T69" fmla="*/ 0 h 1158"/>
              <a:gd name="T70" fmla="*/ 196 w 1648"/>
              <a:gd name="T71" fmla="*/ 98 h 1158"/>
              <a:gd name="T72" fmla="*/ 196 w 1648"/>
              <a:gd name="T73" fmla="*/ 466 h 1158"/>
              <a:gd name="T74" fmla="*/ 333 w 1648"/>
              <a:gd name="T75" fmla="*/ 497 h 1158"/>
              <a:gd name="T76" fmla="*/ 1200 w 1648"/>
              <a:gd name="T77" fmla="*/ 232 h 1158"/>
              <a:gd name="T78" fmla="*/ 452 w 1648"/>
              <a:gd name="T79" fmla="*/ 232 h 1158"/>
              <a:gd name="T80" fmla="*/ 452 w 1648"/>
              <a:gd name="T81" fmla="*/ 311 h 1158"/>
              <a:gd name="T82" fmla="*/ 1200 w 1648"/>
              <a:gd name="T83" fmla="*/ 311 h 1158"/>
              <a:gd name="T84" fmla="*/ 1200 w 1648"/>
              <a:gd name="T85" fmla="*/ 232 h 1158"/>
              <a:gd name="T86" fmla="*/ 1200 w 1648"/>
              <a:gd name="T87" fmla="*/ 375 h 1158"/>
              <a:gd name="T88" fmla="*/ 452 w 1648"/>
              <a:gd name="T89" fmla="*/ 375 h 1158"/>
              <a:gd name="T90" fmla="*/ 452 w 1648"/>
              <a:gd name="T91" fmla="*/ 453 h 1158"/>
              <a:gd name="T92" fmla="*/ 1200 w 1648"/>
              <a:gd name="T93" fmla="*/ 453 h 1158"/>
              <a:gd name="T94" fmla="*/ 1200 w 1648"/>
              <a:gd name="T95" fmla="*/ 375 h 1158"/>
              <a:gd name="T96" fmla="*/ 1200 w 1648"/>
              <a:gd name="T97" fmla="*/ 517 h 1158"/>
              <a:gd name="T98" fmla="*/ 452 w 1648"/>
              <a:gd name="T99" fmla="*/ 517 h 1158"/>
              <a:gd name="T100" fmla="*/ 452 w 1648"/>
              <a:gd name="T101" fmla="*/ 596 h 1158"/>
              <a:gd name="T102" fmla="*/ 1200 w 1648"/>
              <a:gd name="T103" fmla="*/ 596 h 1158"/>
              <a:gd name="T104" fmla="*/ 1200 w 1648"/>
              <a:gd name="T105" fmla="*/ 517 h 1158"/>
              <a:gd name="T106" fmla="*/ 826 w 1648"/>
              <a:gd name="T107" fmla="*/ 659 h 1158"/>
              <a:gd name="T108" fmla="*/ 452 w 1648"/>
              <a:gd name="T109" fmla="*/ 659 h 1158"/>
              <a:gd name="T110" fmla="*/ 452 w 1648"/>
              <a:gd name="T111" fmla="*/ 738 h 1158"/>
              <a:gd name="T112" fmla="*/ 826 w 1648"/>
              <a:gd name="T113" fmla="*/ 738 h 1158"/>
              <a:gd name="T114" fmla="*/ 826 w 1648"/>
              <a:gd name="T115" fmla="*/ 659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48" h="1158">
                <a:moveTo>
                  <a:pt x="141" y="771"/>
                </a:moveTo>
                <a:cubicBezTo>
                  <a:pt x="137" y="790"/>
                  <a:pt x="161" y="801"/>
                  <a:pt x="169" y="782"/>
                </a:cubicBezTo>
                <a:cubicBezTo>
                  <a:pt x="179" y="758"/>
                  <a:pt x="195" y="657"/>
                  <a:pt x="209" y="555"/>
                </a:cubicBezTo>
                <a:cubicBezTo>
                  <a:pt x="216" y="501"/>
                  <a:pt x="289" y="507"/>
                  <a:pt x="289" y="563"/>
                </a:cubicBezTo>
                <a:cubicBezTo>
                  <a:pt x="288" y="651"/>
                  <a:pt x="289" y="724"/>
                  <a:pt x="289" y="854"/>
                </a:cubicBezTo>
                <a:cubicBezTo>
                  <a:pt x="289" y="964"/>
                  <a:pt x="238" y="966"/>
                  <a:pt x="201" y="1091"/>
                </a:cubicBezTo>
                <a:cubicBezTo>
                  <a:pt x="194" y="1112"/>
                  <a:pt x="189" y="1135"/>
                  <a:pt x="185" y="1158"/>
                </a:cubicBezTo>
                <a:cubicBezTo>
                  <a:pt x="0" y="1093"/>
                  <a:pt x="0" y="1093"/>
                  <a:pt x="0" y="1093"/>
                </a:cubicBezTo>
                <a:cubicBezTo>
                  <a:pt x="64" y="968"/>
                  <a:pt x="33" y="868"/>
                  <a:pt x="27" y="787"/>
                </a:cubicBezTo>
                <a:cubicBezTo>
                  <a:pt x="18" y="676"/>
                  <a:pt x="48" y="665"/>
                  <a:pt x="185" y="531"/>
                </a:cubicBezTo>
                <a:cubicBezTo>
                  <a:pt x="177" y="590"/>
                  <a:pt x="159" y="694"/>
                  <a:pt x="141" y="771"/>
                </a:cubicBezTo>
                <a:close/>
                <a:moveTo>
                  <a:pt x="1507" y="771"/>
                </a:moveTo>
                <a:cubicBezTo>
                  <a:pt x="1511" y="790"/>
                  <a:pt x="1487" y="801"/>
                  <a:pt x="1479" y="782"/>
                </a:cubicBezTo>
                <a:cubicBezTo>
                  <a:pt x="1469" y="758"/>
                  <a:pt x="1453" y="657"/>
                  <a:pt x="1439" y="555"/>
                </a:cubicBezTo>
                <a:cubicBezTo>
                  <a:pt x="1432" y="501"/>
                  <a:pt x="1359" y="507"/>
                  <a:pt x="1359" y="563"/>
                </a:cubicBezTo>
                <a:cubicBezTo>
                  <a:pt x="1360" y="651"/>
                  <a:pt x="1359" y="724"/>
                  <a:pt x="1359" y="854"/>
                </a:cubicBezTo>
                <a:cubicBezTo>
                  <a:pt x="1359" y="964"/>
                  <a:pt x="1410" y="966"/>
                  <a:pt x="1447" y="1091"/>
                </a:cubicBezTo>
                <a:cubicBezTo>
                  <a:pt x="1454" y="1112"/>
                  <a:pt x="1459" y="1135"/>
                  <a:pt x="1463" y="1158"/>
                </a:cubicBezTo>
                <a:cubicBezTo>
                  <a:pt x="1648" y="1093"/>
                  <a:pt x="1648" y="1093"/>
                  <a:pt x="1648" y="1093"/>
                </a:cubicBezTo>
                <a:cubicBezTo>
                  <a:pt x="1584" y="968"/>
                  <a:pt x="1615" y="868"/>
                  <a:pt x="1621" y="787"/>
                </a:cubicBezTo>
                <a:cubicBezTo>
                  <a:pt x="1630" y="676"/>
                  <a:pt x="1600" y="665"/>
                  <a:pt x="1463" y="531"/>
                </a:cubicBezTo>
                <a:cubicBezTo>
                  <a:pt x="1471" y="590"/>
                  <a:pt x="1489" y="694"/>
                  <a:pt x="1507" y="771"/>
                </a:cubicBezTo>
                <a:close/>
                <a:moveTo>
                  <a:pt x="1315" y="964"/>
                </a:moveTo>
                <a:cubicBezTo>
                  <a:pt x="1296" y="919"/>
                  <a:pt x="1294" y="879"/>
                  <a:pt x="1295" y="842"/>
                </a:cubicBezTo>
                <a:cubicBezTo>
                  <a:pt x="353" y="842"/>
                  <a:pt x="353" y="842"/>
                  <a:pt x="353" y="842"/>
                </a:cubicBezTo>
                <a:cubicBezTo>
                  <a:pt x="354" y="879"/>
                  <a:pt x="352" y="919"/>
                  <a:pt x="333" y="964"/>
                </a:cubicBezTo>
                <a:lnTo>
                  <a:pt x="1315" y="964"/>
                </a:lnTo>
                <a:close/>
                <a:moveTo>
                  <a:pt x="333" y="497"/>
                </a:moveTo>
                <a:cubicBezTo>
                  <a:pt x="333" y="122"/>
                  <a:pt x="333" y="122"/>
                  <a:pt x="333" y="122"/>
                </a:cubicBezTo>
                <a:cubicBezTo>
                  <a:pt x="1314" y="122"/>
                  <a:pt x="1314" y="122"/>
                  <a:pt x="1314" y="122"/>
                </a:cubicBezTo>
                <a:cubicBezTo>
                  <a:pt x="1314" y="498"/>
                  <a:pt x="1314" y="498"/>
                  <a:pt x="1314" y="498"/>
                </a:cubicBezTo>
                <a:cubicBezTo>
                  <a:pt x="1345" y="453"/>
                  <a:pt x="1406" y="440"/>
                  <a:pt x="1451" y="466"/>
                </a:cubicBezTo>
                <a:cubicBezTo>
                  <a:pt x="1451" y="98"/>
                  <a:pt x="1451" y="98"/>
                  <a:pt x="1451" y="98"/>
                </a:cubicBezTo>
                <a:cubicBezTo>
                  <a:pt x="1451" y="44"/>
                  <a:pt x="1408" y="0"/>
                  <a:pt x="135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240" y="0"/>
                  <a:pt x="196" y="44"/>
                  <a:pt x="196" y="98"/>
                </a:cubicBezTo>
                <a:cubicBezTo>
                  <a:pt x="196" y="466"/>
                  <a:pt x="196" y="466"/>
                  <a:pt x="196" y="466"/>
                </a:cubicBezTo>
                <a:cubicBezTo>
                  <a:pt x="241" y="440"/>
                  <a:pt x="302" y="452"/>
                  <a:pt x="333" y="497"/>
                </a:cubicBezTo>
                <a:close/>
                <a:moveTo>
                  <a:pt x="1200" y="232"/>
                </a:moveTo>
                <a:cubicBezTo>
                  <a:pt x="452" y="232"/>
                  <a:pt x="452" y="232"/>
                  <a:pt x="452" y="232"/>
                </a:cubicBezTo>
                <a:cubicBezTo>
                  <a:pt x="452" y="311"/>
                  <a:pt x="452" y="311"/>
                  <a:pt x="452" y="311"/>
                </a:cubicBezTo>
                <a:cubicBezTo>
                  <a:pt x="1200" y="311"/>
                  <a:pt x="1200" y="311"/>
                  <a:pt x="1200" y="311"/>
                </a:cubicBezTo>
                <a:lnTo>
                  <a:pt x="1200" y="232"/>
                </a:lnTo>
                <a:close/>
                <a:moveTo>
                  <a:pt x="1200" y="375"/>
                </a:moveTo>
                <a:cubicBezTo>
                  <a:pt x="452" y="375"/>
                  <a:pt x="452" y="375"/>
                  <a:pt x="452" y="375"/>
                </a:cubicBezTo>
                <a:cubicBezTo>
                  <a:pt x="452" y="453"/>
                  <a:pt x="452" y="453"/>
                  <a:pt x="452" y="453"/>
                </a:cubicBezTo>
                <a:cubicBezTo>
                  <a:pt x="1200" y="453"/>
                  <a:pt x="1200" y="453"/>
                  <a:pt x="1200" y="453"/>
                </a:cubicBezTo>
                <a:lnTo>
                  <a:pt x="1200" y="375"/>
                </a:lnTo>
                <a:close/>
                <a:moveTo>
                  <a:pt x="1200" y="517"/>
                </a:moveTo>
                <a:cubicBezTo>
                  <a:pt x="452" y="517"/>
                  <a:pt x="452" y="517"/>
                  <a:pt x="452" y="517"/>
                </a:cubicBezTo>
                <a:cubicBezTo>
                  <a:pt x="452" y="596"/>
                  <a:pt x="452" y="596"/>
                  <a:pt x="452" y="596"/>
                </a:cubicBezTo>
                <a:cubicBezTo>
                  <a:pt x="1200" y="596"/>
                  <a:pt x="1200" y="596"/>
                  <a:pt x="1200" y="596"/>
                </a:cubicBezTo>
                <a:lnTo>
                  <a:pt x="1200" y="517"/>
                </a:lnTo>
                <a:close/>
                <a:moveTo>
                  <a:pt x="826" y="659"/>
                </a:moveTo>
                <a:cubicBezTo>
                  <a:pt x="452" y="659"/>
                  <a:pt x="452" y="659"/>
                  <a:pt x="452" y="659"/>
                </a:cubicBezTo>
                <a:cubicBezTo>
                  <a:pt x="452" y="738"/>
                  <a:pt x="452" y="738"/>
                  <a:pt x="452" y="738"/>
                </a:cubicBezTo>
                <a:cubicBezTo>
                  <a:pt x="826" y="738"/>
                  <a:pt x="826" y="738"/>
                  <a:pt x="826" y="738"/>
                </a:cubicBezTo>
                <a:lnTo>
                  <a:pt x="826" y="6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3" name="Freeform 28"/>
          <p:cNvSpPr>
            <a:spLocks noEditPoints="1"/>
          </p:cNvSpPr>
          <p:nvPr/>
        </p:nvSpPr>
        <p:spPr bwMode="auto">
          <a:xfrm>
            <a:off x="5828023" y="1607785"/>
            <a:ext cx="215159" cy="307371"/>
          </a:xfrm>
          <a:custGeom>
            <a:avLst/>
            <a:gdLst>
              <a:gd name="T0" fmla="*/ 44 w 46"/>
              <a:gd name="T1" fmla="*/ 28 h 66"/>
              <a:gd name="T2" fmla="*/ 41 w 46"/>
              <a:gd name="T3" fmla="*/ 28 h 66"/>
              <a:gd name="T4" fmla="*/ 41 w 46"/>
              <a:gd name="T5" fmla="*/ 18 h 66"/>
              <a:gd name="T6" fmla="*/ 24 w 46"/>
              <a:gd name="T7" fmla="*/ 0 h 66"/>
              <a:gd name="T8" fmla="*/ 7 w 46"/>
              <a:gd name="T9" fmla="*/ 19 h 66"/>
              <a:gd name="T10" fmla="*/ 7 w 46"/>
              <a:gd name="T11" fmla="*/ 28 h 66"/>
              <a:gd name="T12" fmla="*/ 4 w 46"/>
              <a:gd name="T13" fmla="*/ 28 h 66"/>
              <a:gd name="T14" fmla="*/ 0 w 46"/>
              <a:gd name="T15" fmla="*/ 30 h 66"/>
              <a:gd name="T16" fmla="*/ 0 w 46"/>
              <a:gd name="T17" fmla="*/ 64 h 66"/>
              <a:gd name="T18" fmla="*/ 4 w 46"/>
              <a:gd name="T19" fmla="*/ 66 h 66"/>
              <a:gd name="T20" fmla="*/ 44 w 46"/>
              <a:gd name="T21" fmla="*/ 66 h 66"/>
              <a:gd name="T22" fmla="*/ 46 w 46"/>
              <a:gd name="T23" fmla="*/ 64 h 66"/>
              <a:gd name="T24" fmla="*/ 46 w 46"/>
              <a:gd name="T25" fmla="*/ 31 h 66"/>
              <a:gd name="T26" fmla="*/ 44 w 46"/>
              <a:gd name="T27" fmla="*/ 28 h 66"/>
              <a:gd name="T28" fmla="*/ 35 w 46"/>
              <a:gd name="T29" fmla="*/ 27 h 66"/>
              <a:gd name="T30" fmla="*/ 14 w 46"/>
              <a:gd name="T31" fmla="*/ 27 h 66"/>
              <a:gd name="T32" fmla="*/ 14 w 46"/>
              <a:gd name="T33" fmla="*/ 18 h 66"/>
              <a:gd name="T34" fmla="*/ 24 w 46"/>
              <a:gd name="T35" fmla="*/ 7 h 66"/>
              <a:gd name="T36" fmla="*/ 35 w 46"/>
              <a:gd name="T37" fmla="*/ 18 h 66"/>
              <a:gd name="T38" fmla="*/ 35 w 46"/>
              <a:gd name="T39" fmla="*/ 2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" h="66">
                <a:moveTo>
                  <a:pt x="44" y="28"/>
                </a:moveTo>
                <a:cubicBezTo>
                  <a:pt x="41" y="28"/>
                  <a:pt x="41" y="28"/>
                  <a:pt x="41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42" y="9"/>
                  <a:pt x="34" y="0"/>
                  <a:pt x="24" y="0"/>
                </a:cubicBezTo>
                <a:cubicBezTo>
                  <a:pt x="15" y="0"/>
                  <a:pt x="7" y="9"/>
                  <a:pt x="7" y="19"/>
                </a:cubicBezTo>
                <a:cubicBezTo>
                  <a:pt x="7" y="28"/>
                  <a:pt x="7" y="28"/>
                  <a:pt x="7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9"/>
                  <a:pt x="0" y="3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6"/>
                  <a:pt x="2" y="66"/>
                  <a:pt x="4" y="66"/>
                </a:cubicBezTo>
                <a:cubicBezTo>
                  <a:pt x="44" y="66"/>
                  <a:pt x="44" y="66"/>
                  <a:pt x="44" y="66"/>
                </a:cubicBezTo>
                <a:cubicBezTo>
                  <a:pt x="46" y="66"/>
                  <a:pt x="46" y="65"/>
                  <a:pt x="46" y="64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29"/>
                  <a:pt x="46" y="28"/>
                  <a:pt x="44" y="28"/>
                </a:cubicBezTo>
                <a:close/>
                <a:moveTo>
                  <a:pt x="35" y="27"/>
                </a:moveTo>
                <a:cubicBezTo>
                  <a:pt x="14" y="27"/>
                  <a:pt x="14" y="27"/>
                  <a:pt x="14" y="27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2"/>
                  <a:pt x="18" y="7"/>
                  <a:pt x="24" y="7"/>
                </a:cubicBezTo>
                <a:cubicBezTo>
                  <a:pt x="30" y="7"/>
                  <a:pt x="35" y="12"/>
                  <a:pt x="35" y="18"/>
                </a:cubicBezTo>
                <a:lnTo>
                  <a:pt x="35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91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Produktivitätssteigerung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8</a:t>
            </a:fld>
            <a:endParaRPr lang="en-US" sz="1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Reduktion unproduktiver Zeiten im Knowledge Management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2239346" y="2676672"/>
            <a:ext cx="1626894" cy="951909"/>
            <a:chOff x="2437147" y="2676672"/>
            <a:chExt cx="1626894" cy="951909"/>
          </a:xfrm>
        </p:grpSpPr>
        <p:sp>
          <p:nvSpPr>
            <p:cNvPr id="56" name="Round Same Side Corner Rectangle 55"/>
            <p:cNvSpPr/>
            <p:nvPr/>
          </p:nvSpPr>
          <p:spPr>
            <a:xfrm rot="5400000">
              <a:off x="2774639" y="2339180"/>
              <a:ext cx="951909" cy="162689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90993" y="2679675"/>
              <a:ext cx="1119216" cy="94890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Reduktion </a:t>
              </a:r>
            </a:p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Hilfsaufwand </a:t>
              </a:r>
            </a:p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zwischen</a:t>
              </a:r>
            </a:p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Mitarbeitern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258407" y="2676672"/>
            <a:ext cx="1626894" cy="951911"/>
            <a:chOff x="4269792" y="2676672"/>
            <a:chExt cx="1626894" cy="951911"/>
          </a:xfrm>
        </p:grpSpPr>
        <p:sp>
          <p:nvSpPr>
            <p:cNvPr id="61" name="Round Same Side Corner Rectangle 60"/>
            <p:cNvSpPr/>
            <p:nvPr/>
          </p:nvSpPr>
          <p:spPr>
            <a:xfrm rot="5400000">
              <a:off x="4607283" y="2339181"/>
              <a:ext cx="951911" cy="162689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379553" y="2679675"/>
              <a:ext cx="1407372" cy="94890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Reduktion</a:t>
              </a:r>
            </a:p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Aufwand durch</a:t>
              </a:r>
            </a:p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Selbststudium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6277468" y="2676672"/>
            <a:ext cx="1626894" cy="960619"/>
            <a:chOff x="6102436" y="2676672"/>
            <a:chExt cx="1626894" cy="960619"/>
          </a:xfrm>
        </p:grpSpPr>
        <p:sp>
          <p:nvSpPr>
            <p:cNvPr id="69" name="Round Same Side Corner Rectangle 68"/>
            <p:cNvSpPr/>
            <p:nvPr/>
          </p:nvSpPr>
          <p:spPr>
            <a:xfrm rot="5400000">
              <a:off x="6439927" y="2339181"/>
              <a:ext cx="951911" cy="162689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03999" y="2679675"/>
              <a:ext cx="1623778" cy="95761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Reduktion</a:t>
              </a:r>
            </a:p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Aufwand durch </a:t>
              </a:r>
            </a:p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externe Trainings</a:t>
              </a:r>
            </a:p>
          </p:txBody>
        </p:sp>
      </p:grpSp>
      <p:cxnSp>
        <p:nvCxnSpPr>
          <p:cNvPr id="74" name="Straight Arrow Connector 73"/>
          <p:cNvCxnSpPr>
            <a:endCxn id="56" idx="2"/>
          </p:cNvCxnSpPr>
          <p:nvPr/>
        </p:nvCxnSpPr>
        <p:spPr>
          <a:xfrm rot="10800000" flipV="1">
            <a:off x="3052794" y="2023401"/>
            <a:ext cx="1550123" cy="653271"/>
          </a:xfrm>
          <a:prstGeom prst="bentConnector2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3"/>
          <p:cNvCxnSpPr>
            <a:endCxn id="69" idx="2"/>
          </p:cNvCxnSpPr>
          <p:nvPr/>
        </p:nvCxnSpPr>
        <p:spPr>
          <a:xfrm>
            <a:off x="5572498" y="2023402"/>
            <a:ext cx="1518417" cy="653271"/>
          </a:xfrm>
          <a:prstGeom prst="bentConnector2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8"/>
          <p:cNvGrpSpPr>
            <a:grpSpLocks noChangeAspect="1"/>
          </p:cNvGrpSpPr>
          <p:nvPr/>
        </p:nvGrpSpPr>
        <p:grpSpPr bwMode="auto">
          <a:xfrm>
            <a:off x="4676270" y="1289196"/>
            <a:ext cx="898817" cy="1055023"/>
            <a:chOff x="2608" y="1041"/>
            <a:chExt cx="2083" cy="2445"/>
          </a:xfrm>
        </p:grpSpPr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2608" y="1041"/>
              <a:ext cx="1869" cy="2445"/>
            </a:xfrm>
            <a:custGeom>
              <a:avLst/>
              <a:gdLst>
                <a:gd name="T0" fmla="*/ 1243 w 1260"/>
                <a:gd name="T1" fmla="*/ 1052 h 1648"/>
                <a:gd name="T2" fmla="*/ 1260 w 1260"/>
                <a:gd name="T3" fmla="*/ 1193 h 1648"/>
                <a:gd name="T4" fmla="*/ 1260 w 1260"/>
                <a:gd name="T5" fmla="*/ 1648 h 1648"/>
                <a:gd name="T6" fmla="*/ 0 w 1260"/>
                <a:gd name="T7" fmla="*/ 1648 h 1648"/>
                <a:gd name="T8" fmla="*/ 0 w 1260"/>
                <a:gd name="T9" fmla="*/ 1193 h 1648"/>
                <a:gd name="T10" fmla="*/ 167 w 1260"/>
                <a:gd name="T11" fmla="*/ 948 h 1648"/>
                <a:gd name="T12" fmla="*/ 434 w 1260"/>
                <a:gd name="T13" fmla="*/ 717 h 1648"/>
                <a:gd name="T14" fmla="*/ 630 w 1260"/>
                <a:gd name="T15" fmla="*/ 0 h 1648"/>
                <a:gd name="T16" fmla="*/ 826 w 1260"/>
                <a:gd name="T17" fmla="*/ 717 h 1648"/>
                <a:gd name="T18" fmla="*/ 1008 w 1260"/>
                <a:gd name="T19" fmla="*/ 928 h 1648"/>
                <a:gd name="T20" fmla="*/ 806 w 1260"/>
                <a:gd name="T21" fmla="*/ 1041 h 1648"/>
                <a:gd name="T22" fmla="*/ 630 w 1260"/>
                <a:gd name="T23" fmla="*/ 975 h 1648"/>
                <a:gd name="T24" fmla="*/ 359 w 1260"/>
                <a:gd name="T25" fmla="*/ 1246 h 1648"/>
                <a:gd name="T26" fmla="*/ 630 w 1260"/>
                <a:gd name="T27" fmla="*/ 1517 h 1648"/>
                <a:gd name="T28" fmla="*/ 901 w 1260"/>
                <a:gd name="T29" fmla="*/ 1246 h 1648"/>
                <a:gd name="T30" fmla="*/ 897 w 1260"/>
                <a:gd name="T31" fmla="*/ 1201 h 1648"/>
                <a:gd name="T32" fmla="*/ 1148 w 1260"/>
                <a:gd name="T33" fmla="*/ 1060 h 1648"/>
                <a:gd name="T34" fmla="*/ 1243 w 1260"/>
                <a:gd name="T35" fmla="*/ 1052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0" h="1648">
                  <a:moveTo>
                    <a:pt x="1243" y="1052"/>
                  </a:moveTo>
                  <a:cubicBezTo>
                    <a:pt x="1258" y="1089"/>
                    <a:pt x="1260" y="1136"/>
                    <a:pt x="1260" y="1193"/>
                  </a:cubicBezTo>
                  <a:cubicBezTo>
                    <a:pt x="1260" y="1648"/>
                    <a:pt x="1260" y="1648"/>
                    <a:pt x="1260" y="1648"/>
                  </a:cubicBezTo>
                  <a:cubicBezTo>
                    <a:pt x="0" y="1648"/>
                    <a:pt x="0" y="1648"/>
                    <a:pt x="0" y="1648"/>
                  </a:cubicBezTo>
                  <a:cubicBezTo>
                    <a:pt x="0" y="1193"/>
                    <a:pt x="0" y="1193"/>
                    <a:pt x="0" y="1193"/>
                  </a:cubicBezTo>
                  <a:cubicBezTo>
                    <a:pt x="0" y="1061"/>
                    <a:pt x="10" y="984"/>
                    <a:pt x="167" y="948"/>
                  </a:cubicBezTo>
                  <a:cubicBezTo>
                    <a:pt x="343" y="908"/>
                    <a:pt x="518" y="871"/>
                    <a:pt x="434" y="717"/>
                  </a:cubicBezTo>
                  <a:cubicBezTo>
                    <a:pt x="186" y="259"/>
                    <a:pt x="363" y="0"/>
                    <a:pt x="630" y="0"/>
                  </a:cubicBezTo>
                  <a:cubicBezTo>
                    <a:pt x="892" y="0"/>
                    <a:pt x="1074" y="250"/>
                    <a:pt x="826" y="717"/>
                  </a:cubicBezTo>
                  <a:cubicBezTo>
                    <a:pt x="758" y="846"/>
                    <a:pt x="865" y="892"/>
                    <a:pt x="1008" y="928"/>
                  </a:cubicBezTo>
                  <a:cubicBezTo>
                    <a:pt x="806" y="1041"/>
                    <a:pt x="806" y="1041"/>
                    <a:pt x="806" y="1041"/>
                  </a:cubicBezTo>
                  <a:cubicBezTo>
                    <a:pt x="759" y="1000"/>
                    <a:pt x="697" y="975"/>
                    <a:pt x="630" y="975"/>
                  </a:cubicBezTo>
                  <a:cubicBezTo>
                    <a:pt x="480" y="975"/>
                    <a:pt x="359" y="1097"/>
                    <a:pt x="359" y="1246"/>
                  </a:cubicBezTo>
                  <a:cubicBezTo>
                    <a:pt x="359" y="1396"/>
                    <a:pt x="480" y="1517"/>
                    <a:pt x="630" y="1517"/>
                  </a:cubicBezTo>
                  <a:cubicBezTo>
                    <a:pt x="779" y="1517"/>
                    <a:pt x="901" y="1396"/>
                    <a:pt x="901" y="1246"/>
                  </a:cubicBezTo>
                  <a:cubicBezTo>
                    <a:pt x="901" y="1231"/>
                    <a:pt x="899" y="1215"/>
                    <a:pt x="897" y="1201"/>
                  </a:cubicBezTo>
                  <a:cubicBezTo>
                    <a:pt x="1148" y="1060"/>
                    <a:pt x="1148" y="1060"/>
                    <a:pt x="1148" y="1060"/>
                  </a:cubicBezTo>
                  <a:cubicBezTo>
                    <a:pt x="1189" y="1037"/>
                    <a:pt x="1223" y="1047"/>
                    <a:pt x="1243" y="10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3448" y="2143"/>
              <a:ext cx="1243" cy="811"/>
            </a:xfrm>
            <a:custGeom>
              <a:avLst/>
              <a:gdLst>
                <a:gd name="T0" fmla="*/ 610 w 838"/>
                <a:gd name="T1" fmla="*/ 86 h 547"/>
                <a:gd name="T2" fmla="*/ 530 w 838"/>
                <a:gd name="T3" fmla="*/ 183 h 547"/>
                <a:gd name="T4" fmla="*/ 114 w 838"/>
                <a:gd name="T5" fmla="*/ 416 h 547"/>
                <a:gd name="T6" fmla="*/ 72 w 838"/>
                <a:gd name="T7" fmla="*/ 403 h 547"/>
                <a:gd name="T8" fmla="*/ 0 w 838"/>
                <a:gd name="T9" fmla="*/ 475 h 547"/>
                <a:gd name="T10" fmla="*/ 72 w 838"/>
                <a:gd name="T11" fmla="*/ 547 h 547"/>
                <a:gd name="T12" fmla="*/ 144 w 838"/>
                <a:gd name="T13" fmla="*/ 472 h 547"/>
                <a:gd name="T14" fmla="*/ 560 w 838"/>
                <a:gd name="T15" fmla="*/ 238 h 547"/>
                <a:gd name="T16" fmla="*/ 685 w 838"/>
                <a:gd name="T17" fmla="*/ 221 h 547"/>
                <a:gd name="T18" fmla="*/ 838 w 838"/>
                <a:gd name="T19" fmla="*/ 135 h 547"/>
                <a:gd name="T20" fmla="*/ 735 w 838"/>
                <a:gd name="T21" fmla="*/ 106 h 547"/>
                <a:gd name="T22" fmla="*/ 762 w 838"/>
                <a:gd name="T23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8" h="547">
                  <a:moveTo>
                    <a:pt x="610" y="86"/>
                  </a:moveTo>
                  <a:cubicBezTo>
                    <a:pt x="596" y="127"/>
                    <a:pt x="567" y="162"/>
                    <a:pt x="530" y="183"/>
                  </a:cubicBezTo>
                  <a:cubicBezTo>
                    <a:pt x="114" y="416"/>
                    <a:pt x="114" y="416"/>
                    <a:pt x="114" y="416"/>
                  </a:cubicBezTo>
                  <a:cubicBezTo>
                    <a:pt x="102" y="408"/>
                    <a:pt x="88" y="403"/>
                    <a:pt x="72" y="403"/>
                  </a:cubicBezTo>
                  <a:cubicBezTo>
                    <a:pt x="32" y="403"/>
                    <a:pt x="0" y="435"/>
                    <a:pt x="0" y="475"/>
                  </a:cubicBezTo>
                  <a:cubicBezTo>
                    <a:pt x="0" y="515"/>
                    <a:pt x="32" y="547"/>
                    <a:pt x="72" y="547"/>
                  </a:cubicBezTo>
                  <a:cubicBezTo>
                    <a:pt x="113" y="547"/>
                    <a:pt x="146" y="513"/>
                    <a:pt x="144" y="472"/>
                  </a:cubicBezTo>
                  <a:cubicBezTo>
                    <a:pt x="560" y="238"/>
                    <a:pt x="560" y="238"/>
                    <a:pt x="560" y="238"/>
                  </a:cubicBezTo>
                  <a:cubicBezTo>
                    <a:pt x="598" y="217"/>
                    <a:pt x="643" y="211"/>
                    <a:pt x="685" y="221"/>
                  </a:cubicBezTo>
                  <a:cubicBezTo>
                    <a:pt x="838" y="135"/>
                    <a:pt x="838" y="135"/>
                    <a:pt x="838" y="135"/>
                  </a:cubicBezTo>
                  <a:cubicBezTo>
                    <a:pt x="735" y="106"/>
                    <a:pt x="735" y="106"/>
                    <a:pt x="735" y="106"/>
                  </a:cubicBezTo>
                  <a:cubicBezTo>
                    <a:pt x="762" y="0"/>
                    <a:pt x="762" y="0"/>
                    <a:pt x="76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3" name="Freeform 11"/>
            <p:cNvSpPr>
              <a:spLocks/>
            </p:cNvSpPr>
            <p:nvPr/>
          </p:nvSpPr>
          <p:spPr bwMode="auto">
            <a:xfrm>
              <a:off x="3240" y="2555"/>
              <a:ext cx="613" cy="604"/>
            </a:xfrm>
            <a:custGeom>
              <a:avLst/>
              <a:gdLst>
                <a:gd name="T0" fmla="*/ 204 w 413"/>
                <a:gd name="T1" fmla="*/ 341 h 407"/>
                <a:gd name="T2" fmla="*/ 66 w 413"/>
                <a:gd name="T3" fmla="*/ 203 h 407"/>
                <a:gd name="T4" fmla="*/ 204 w 413"/>
                <a:gd name="T5" fmla="*/ 65 h 407"/>
                <a:gd name="T6" fmla="*/ 248 w 413"/>
                <a:gd name="T7" fmla="*/ 72 h 407"/>
                <a:gd name="T8" fmla="*/ 317 w 413"/>
                <a:gd name="T9" fmla="*/ 34 h 407"/>
                <a:gd name="T10" fmla="*/ 204 w 413"/>
                <a:gd name="T11" fmla="*/ 0 h 407"/>
                <a:gd name="T12" fmla="*/ 0 w 413"/>
                <a:gd name="T13" fmla="*/ 203 h 407"/>
                <a:gd name="T14" fmla="*/ 204 w 413"/>
                <a:gd name="T15" fmla="*/ 407 h 407"/>
                <a:gd name="T16" fmla="*/ 407 w 413"/>
                <a:gd name="T17" fmla="*/ 193 h 407"/>
                <a:gd name="T18" fmla="*/ 339 w 413"/>
                <a:gd name="T19" fmla="*/ 231 h 407"/>
                <a:gd name="T20" fmla="*/ 204 w 413"/>
                <a:gd name="T21" fmla="*/ 34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" h="407">
                  <a:moveTo>
                    <a:pt x="204" y="341"/>
                  </a:moveTo>
                  <a:cubicBezTo>
                    <a:pt x="128" y="341"/>
                    <a:pt x="66" y="279"/>
                    <a:pt x="66" y="203"/>
                  </a:cubicBezTo>
                  <a:cubicBezTo>
                    <a:pt x="66" y="127"/>
                    <a:pt x="128" y="65"/>
                    <a:pt x="204" y="65"/>
                  </a:cubicBezTo>
                  <a:cubicBezTo>
                    <a:pt x="220" y="65"/>
                    <a:pt x="234" y="67"/>
                    <a:pt x="248" y="72"/>
                  </a:cubicBezTo>
                  <a:cubicBezTo>
                    <a:pt x="317" y="34"/>
                    <a:pt x="317" y="34"/>
                    <a:pt x="317" y="34"/>
                  </a:cubicBezTo>
                  <a:cubicBezTo>
                    <a:pt x="285" y="12"/>
                    <a:pt x="24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cubicBezTo>
                    <a:pt x="320" y="407"/>
                    <a:pt x="413" y="310"/>
                    <a:pt x="407" y="193"/>
                  </a:cubicBezTo>
                  <a:cubicBezTo>
                    <a:pt x="339" y="231"/>
                    <a:pt x="339" y="231"/>
                    <a:pt x="339" y="231"/>
                  </a:cubicBezTo>
                  <a:cubicBezTo>
                    <a:pt x="326" y="294"/>
                    <a:pt x="271" y="341"/>
                    <a:pt x="204" y="3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cxnSp>
        <p:nvCxnSpPr>
          <p:cNvPr id="140" name="Straight Arrow Connector 139"/>
          <p:cNvCxnSpPr>
            <a:endCxn id="61" idx="2"/>
          </p:cNvCxnSpPr>
          <p:nvPr/>
        </p:nvCxnSpPr>
        <p:spPr>
          <a:xfrm flipH="1">
            <a:off x="5071854" y="2355138"/>
            <a:ext cx="11381" cy="321535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220286" y="2671471"/>
            <a:ext cx="1626894" cy="965820"/>
            <a:chOff x="347506" y="2671471"/>
            <a:chExt cx="1626894" cy="965820"/>
          </a:xfrm>
        </p:grpSpPr>
        <p:sp>
          <p:nvSpPr>
            <p:cNvPr id="58" name="Round Same Side Corner Rectangle 55"/>
            <p:cNvSpPr/>
            <p:nvPr/>
          </p:nvSpPr>
          <p:spPr>
            <a:xfrm rot="5400000">
              <a:off x="682398" y="2336579"/>
              <a:ext cx="957110" cy="162689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0" name="Rectangle 58"/>
            <p:cNvSpPr/>
            <p:nvPr/>
          </p:nvSpPr>
          <p:spPr>
            <a:xfrm>
              <a:off x="443234" y="2674474"/>
              <a:ext cx="1435457" cy="962817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Reduktion </a:t>
              </a:r>
            </a:p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Trainingsaufwand </a:t>
              </a:r>
            </a:p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durch eigene </a:t>
              </a:r>
            </a:p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Mitarbeiter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296528" y="2681577"/>
            <a:ext cx="1626894" cy="955716"/>
            <a:chOff x="8145454" y="2681577"/>
            <a:chExt cx="1626894" cy="955716"/>
          </a:xfrm>
        </p:grpSpPr>
        <p:sp>
          <p:nvSpPr>
            <p:cNvPr id="62" name="Round Same Side Corner Rectangle 55"/>
            <p:cNvSpPr/>
            <p:nvPr/>
          </p:nvSpPr>
          <p:spPr>
            <a:xfrm rot="5400000">
              <a:off x="8481043" y="2345988"/>
              <a:ext cx="955716" cy="162689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Rectangle 58"/>
            <p:cNvSpPr/>
            <p:nvPr/>
          </p:nvSpPr>
          <p:spPr>
            <a:xfrm>
              <a:off x="8321486" y="2684580"/>
              <a:ext cx="1274836" cy="944001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Zusätzlicher</a:t>
              </a:r>
            </a:p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Aufwand durch </a:t>
              </a:r>
            </a:p>
            <a:p>
              <a:pPr algn="ctr"/>
              <a:r>
                <a:rPr lang="de-DE" sz="12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Einsatz von</a:t>
              </a:r>
            </a:p>
            <a:p>
              <a:pPr algn="ctr"/>
              <a:r>
                <a:rPr lang="de-DE" sz="1200" i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Verstehe!</a:t>
              </a:r>
            </a:p>
          </p:txBody>
        </p:sp>
      </p:grpSp>
      <p:cxnSp>
        <p:nvCxnSpPr>
          <p:cNvPr id="64" name="Straight Arrow Connector 73"/>
          <p:cNvCxnSpPr/>
          <p:nvPr/>
        </p:nvCxnSpPr>
        <p:spPr>
          <a:xfrm rot="10800000" flipV="1">
            <a:off x="1033734" y="2023872"/>
            <a:ext cx="2019061" cy="650044"/>
          </a:xfrm>
          <a:prstGeom prst="bentConnector2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73"/>
          <p:cNvCxnSpPr/>
          <p:nvPr/>
        </p:nvCxnSpPr>
        <p:spPr>
          <a:xfrm>
            <a:off x="7090139" y="2023872"/>
            <a:ext cx="2019836" cy="660150"/>
          </a:xfrm>
          <a:prstGeom prst="bentConnector2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1912806" y="3018080"/>
            <a:ext cx="260351" cy="276999"/>
            <a:chOff x="2724149" y="4363949"/>
            <a:chExt cx="260351" cy="276999"/>
          </a:xfrm>
        </p:grpSpPr>
        <p:sp>
          <p:nvSpPr>
            <p:cNvPr id="93" name="Oval 22"/>
            <p:cNvSpPr/>
            <p:nvPr/>
          </p:nvSpPr>
          <p:spPr>
            <a:xfrm>
              <a:off x="2724149" y="4378624"/>
              <a:ext cx="260351" cy="26035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800276" y="4363949"/>
              <a:ext cx="1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800" b="1" dirty="0">
                  <a:latin typeface="Calibri" panose="020F0502020204030204" pitchFamily="34" charset="0"/>
                </a:rPr>
                <a:t>+</a:t>
              </a:r>
              <a:endParaRPr lang="de-DE" sz="1800" b="1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7970269" y="3016107"/>
            <a:ext cx="260351" cy="276999"/>
            <a:chOff x="3203050" y="4359706"/>
            <a:chExt cx="260351" cy="276999"/>
          </a:xfrm>
        </p:grpSpPr>
        <p:sp>
          <p:nvSpPr>
            <p:cNvPr id="97" name="Oval 22"/>
            <p:cNvSpPr/>
            <p:nvPr/>
          </p:nvSpPr>
          <p:spPr>
            <a:xfrm>
              <a:off x="3203050" y="4374381"/>
              <a:ext cx="260351" cy="26035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279177" y="4359706"/>
              <a:ext cx="1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800" b="1" dirty="0">
                  <a:latin typeface="Calibri" panose="020F0502020204030204" pitchFamily="34" charset="0"/>
                </a:rPr>
                <a:t>–</a:t>
              </a:r>
              <a:endParaRPr lang="de-DE" sz="1800" b="1" dirty="0"/>
            </a:p>
          </p:txBody>
        </p:sp>
      </p:grpSp>
      <p:grpSp>
        <p:nvGrpSpPr>
          <p:cNvPr id="101" name="Gruppieren 100"/>
          <p:cNvGrpSpPr/>
          <p:nvPr/>
        </p:nvGrpSpPr>
        <p:grpSpPr>
          <a:xfrm>
            <a:off x="3934518" y="3011526"/>
            <a:ext cx="260351" cy="276999"/>
            <a:chOff x="2724149" y="4363949"/>
            <a:chExt cx="260351" cy="276999"/>
          </a:xfrm>
        </p:grpSpPr>
        <p:sp>
          <p:nvSpPr>
            <p:cNvPr id="102" name="Oval 22"/>
            <p:cNvSpPr/>
            <p:nvPr/>
          </p:nvSpPr>
          <p:spPr>
            <a:xfrm>
              <a:off x="2724149" y="4378624"/>
              <a:ext cx="260351" cy="26035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2800276" y="4363949"/>
              <a:ext cx="1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800" b="1" dirty="0">
                  <a:latin typeface="Calibri" panose="020F0502020204030204" pitchFamily="34" charset="0"/>
                </a:rPr>
                <a:t>+</a:t>
              </a:r>
              <a:endParaRPr lang="de-DE" sz="1800" b="1" dirty="0"/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5948838" y="3016107"/>
            <a:ext cx="260351" cy="276999"/>
            <a:chOff x="2724149" y="4363949"/>
            <a:chExt cx="260351" cy="276999"/>
          </a:xfrm>
        </p:grpSpPr>
        <p:sp>
          <p:nvSpPr>
            <p:cNvPr id="136" name="Oval 22"/>
            <p:cNvSpPr/>
            <p:nvPr/>
          </p:nvSpPr>
          <p:spPr>
            <a:xfrm>
              <a:off x="2724149" y="4378624"/>
              <a:ext cx="260351" cy="26035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2800276" y="4363949"/>
              <a:ext cx="1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800" b="1" dirty="0">
                  <a:latin typeface="Calibri" panose="020F0502020204030204" pitchFamily="34" charset="0"/>
                </a:rPr>
                <a:t>+</a:t>
              </a:r>
              <a:endParaRPr lang="de-DE" sz="1800" b="1" dirty="0"/>
            </a:p>
          </p:txBody>
        </p:sp>
      </p:grpSp>
      <p:sp>
        <p:nvSpPr>
          <p:cNvPr id="142" name="TextBox 41"/>
          <p:cNvSpPr txBox="1"/>
          <p:nvPr/>
        </p:nvSpPr>
        <p:spPr>
          <a:xfrm>
            <a:off x="467755" y="3744987"/>
            <a:ext cx="31674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Mitarbeiter müssen (neue) Mitarbeiter anlernen oder ggf. Hilfestellung leisten, da diesen nötiges Wissen fehlt. Dieser Aufwand kann reduziert werden.</a:t>
            </a:r>
          </a:p>
        </p:txBody>
      </p:sp>
      <p:sp>
        <p:nvSpPr>
          <p:cNvPr id="143" name="TextBox 41"/>
          <p:cNvSpPr txBox="1"/>
          <p:nvPr/>
        </p:nvSpPr>
        <p:spPr>
          <a:xfrm>
            <a:off x="4368168" y="3744987"/>
            <a:ext cx="14073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Videotrainings sind effizienter als textbasierte oder klassische web-basierte Trainings</a:t>
            </a:r>
          </a:p>
        </p:txBody>
      </p:sp>
      <p:sp>
        <p:nvSpPr>
          <p:cNvPr id="144" name="TextBox 41"/>
          <p:cNvSpPr txBox="1"/>
          <p:nvPr/>
        </p:nvSpPr>
        <p:spPr>
          <a:xfrm>
            <a:off x="6387228" y="3744987"/>
            <a:ext cx="1407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„Off-</a:t>
            </a:r>
            <a:r>
              <a:rPr lang="de-DE" sz="1000" i="1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</a:t>
            </a:r>
            <a:r>
              <a:rPr lang="de-DE" sz="10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-hob“ Trainings können reduziert werden</a:t>
            </a:r>
          </a:p>
        </p:txBody>
      </p:sp>
      <p:sp>
        <p:nvSpPr>
          <p:cNvPr id="145" name="TextBox 41"/>
          <p:cNvSpPr txBox="1"/>
          <p:nvPr/>
        </p:nvSpPr>
        <p:spPr>
          <a:xfrm>
            <a:off x="8406289" y="3744987"/>
            <a:ext cx="1407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Aufwand durch Tool-Einführung und Nutzung der Plattform</a:t>
            </a:r>
          </a:p>
        </p:txBody>
      </p:sp>
    </p:spTree>
    <p:extLst>
      <p:ext uri="{BB962C8B-B14F-4D97-AF65-F5344CB8AC3E}">
        <p14:creationId xmlns:p14="http://schemas.microsoft.com/office/powerpoint/2010/main" val="336371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/>
      <p:bldP spid="144" grpId="0"/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Workflow: </a:t>
            </a:r>
            <a:r>
              <a:rPr lang="en-US" i="1" dirty="0" err="1"/>
              <a:t>Filmerstellung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9</a:t>
            </a:fld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1872570" y="2117567"/>
            <a:ext cx="1069145" cy="106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/>
          <p:cNvSpPr/>
          <p:nvPr/>
        </p:nvSpPr>
        <p:spPr>
          <a:xfrm>
            <a:off x="2941715" y="2117566"/>
            <a:ext cx="1069145" cy="1069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/>
          <p:cNvSpPr/>
          <p:nvPr/>
        </p:nvSpPr>
        <p:spPr>
          <a:xfrm>
            <a:off x="4010860" y="2117566"/>
            <a:ext cx="1069145" cy="1069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/>
          <p:cNvSpPr/>
          <p:nvPr/>
        </p:nvSpPr>
        <p:spPr>
          <a:xfrm>
            <a:off x="5080005" y="2117565"/>
            <a:ext cx="1069145" cy="10691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/>
          <p:cNvSpPr/>
          <p:nvPr/>
        </p:nvSpPr>
        <p:spPr>
          <a:xfrm>
            <a:off x="6149150" y="2117566"/>
            <a:ext cx="1069145" cy="10691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/>
          <p:cNvSpPr/>
          <p:nvPr/>
        </p:nvSpPr>
        <p:spPr>
          <a:xfrm>
            <a:off x="7218295" y="2117565"/>
            <a:ext cx="1069145" cy="10691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Chord 6"/>
          <p:cNvSpPr/>
          <p:nvPr/>
        </p:nvSpPr>
        <p:spPr>
          <a:xfrm rot="13276931">
            <a:off x="2762353" y="2472774"/>
            <a:ext cx="358725" cy="358725"/>
          </a:xfrm>
          <a:prstGeom prst="chord">
            <a:avLst>
              <a:gd name="adj1" fmla="val 2700000"/>
              <a:gd name="adj2" fmla="val 140593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Chord 76"/>
          <p:cNvSpPr/>
          <p:nvPr/>
        </p:nvSpPr>
        <p:spPr>
          <a:xfrm rot="13276931">
            <a:off x="4900739" y="2472775"/>
            <a:ext cx="358725" cy="358725"/>
          </a:xfrm>
          <a:prstGeom prst="chord">
            <a:avLst>
              <a:gd name="adj1" fmla="val 2700000"/>
              <a:gd name="adj2" fmla="val 140593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Chord 83"/>
          <p:cNvSpPr/>
          <p:nvPr/>
        </p:nvSpPr>
        <p:spPr>
          <a:xfrm rot="13276931">
            <a:off x="7038836" y="2472774"/>
            <a:ext cx="358725" cy="358725"/>
          </a:xfrm>
          <a:prstGeom prst="chord">
            <a:avLst>
              <a:gd name="adj1" fmla="val 2700000"/>
              <a:gd name="adj2" fmla="val 14059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3384844" y="3182299"/>
            <a:ext cx="182880" cy="629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Isosceles Triangle 90"/>
          <p:cNvSpPr/>
          <p:nvPr/>
        </p:nvSpPr>
        <p:spPr>
          <a:xfrm rot="10800000">
            <a:off x="5523134" y="3182299"/>
            <a:ext cx="182880" cy="6293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Isosceles Triangle 91"/>
          <p:cNvSpPr/>
          <p:nvPr/>
        </p:nvSpPr>
        <p:spPr>
          <a:xfrm rot="10800000">
            <a:off x="7661424" y="3182299"/>
            <a:ext cx="182880" cy="62931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7532299" y="2440076"/>
            <a:ext cx="417513" cy="190500"/>
          </a:xfrm>
          <a:custGeom>
            <a:avLst/>
            <a:gdLst>
              <a:gd name="T0" fmla="*/ 1648 w 1648"/>
              <a:gd name="T1" fmla="*/ 344 h 756"/>
              <a:gd name="T2" fmla="*/ 1579 w 1648"/>
              <a:gd name="T3" fmla="*/ 412 h 756"/>
              <a:gd name="T4" fmla="*/ 1573 w 1648"/>
              <a:gd name="T5" fmla="*/ 411 h 756"/>
              <a:gd name="T6" fmla="*/ 1236 w 1648"/>
              <a:gd name="T7" fmla="*/ 687 h 756"/>
              <a:gd name="T8" fmla="*/ 920 w 1648"/>
              <a:gd name="T9" fmla="*/ 475 h 756"/>
              <a:gd name="T10" fmla="*/ 822 w 1648"/>
              <a:gd name="T11" fmla="*/ 307 h 756"/>
              <a:gd name="T12" fmla="*/ 727 w 1648"/>
              <a:gd name="T13" fmla="*/ 477 h 756"/>
              <a:gd name="T14" fmla="*/ 412 w 1648"/>
              <a:gd name="T15" fmla="*/ 687 h 756"/>
              <a:gd name="T16" fmla="*/ 75 w 1648"/>
              <a:gd name="T17" fmla="*/ 411 h 756"/>
              <a:gd name="T18" fmla="*/ 69 w 1648"/>
              <a:gd name="T19" fmla="*/ 412 h 756"/>
              <a:gd name="T20" fmla="*/ 0 w 1648"/>
              <a:gd name="T21" fmla="*/ 344 h 756"/>
              <a:gd name="T22" fmla="*/ 69 w 1648"/>
              <a:gd name="T23" fmla="*/ 275 h 756"/>
              <a:gd name="T24" fmla="*/ 76 w 1648"/>
              <a:gd name="T25" fmla="*/ 275 h 756"/>
              <a:gd name="T26" fmla="*/ 412 w 1648"/>
              <a:gd name="T27" fmla="*/ 0 h 756"/>
              <a:gd name="T28" fmla="*/ 745 w 1648"/>
              <a:gd name="T29" fmla="*/ 263 h 756"/>
              <a:gd name="T30" fmla="*/ 822 w 1648"/>
              <a:gd name="T31" fmla="*/ 238 h 756"/>
              <a:gd name="T32" fmla="*/ 903 w 1648"/>
              <a:gd name="T33" fmla="*/ 265 h 756"/>
              <a:gd name="T34" fmla="*/ 1236 w 1648"/>
              <a:gd name="T35" fmla="*/ 0 h 756"/>
              <a:gd name="T36" fmla="*/ 1572 w 1648"/>
              <a:gd name="T37" fmla="*/ 275 h 756"/>
              <a:gd name="T38" fmla="*/ 1579 w 1648"/>
              <a:gd name="T39" fmla="*/ 275 h 756"/>
              <a:gd name="T40" fmla="*/ 1648 w 1648"/>
              <a:gd name="T41" fmla="*/ 344 h 756"/>
              <a:gd name="T42" fmla="*/ 687 w 1648"/>
              <a:gd name="T43" fmla="*/ 344 h 756"/>
              <a:gd name="T44" fmla="*/ 412 w 1648"/>
              <a:gd name="T45" fmla="*/ 69 h 756"/>
              <a:gd name="T46" fmla="*/ 137 w 1648"/>
              <a:gd name="T47" fmla="*/ 344 h 756"/>
              <a:gd name="T48" fmla="*/ 412 w 1648"/>
              <a:gd name="T49" fmla="*/ 618 h 756"/>
              <a:gd name="T50" fmla="*/ 687 w 1648"/>
              <a:gd name="T51" fmla="*/ 344 h 756"/>
              <a:gd name="T52" fmla="*/ 1511 w 1648"/>
              <a:gd name="T53" fmla="*/ 344 h 756"/>
              <a:gd name="T54" fmla="*/ 1236 w 1648"/>
              <a:gd name="T55" fmla="*/ 69 h 756"/>
              <a:gd name="T56" fmla="*/ 961 w 1648"/>
              <a:gd name="T57" fmla="*/ 344 h 756"/>
              <a:gd name="T58" fmla="*/ 1236 w 1648"/>
              <a:gd name="T59" fmla="*/ 618 h 756"/>
              <a:gd name="T60" fmla="*/ 1511 w 1648"/>
              <a:gd name="T61" fmla="*/ 344 h 756"/>
              <a:gd name="T62" fmla="*/ 1167 w 1648"/>
              <a:gd name="T63" fmla="*/ 142 h 756"/>
              <a:gd name="T64" fmla="*/ 1209 w 1648"/>
              <a:gd name="T65" fmla="*/ 138 h 756"/>
              <a:gd name="T66" fmla="*/ 1442 w 1648"/>
              <a:gd name="T67" fmla="*/ 370 h 756"/>
              <a:gd name="T68" fmla="*/ 1440 w 1648"/>
              <a:gd name="T69" fmla="*/ 390 h 756"/>
              <a:gd name="T70" fmla="*/ 1167 w 1648"/>
              <a:gd name="T71" fmla="*/ 142 h 756"/>
              <a:gd name="T72" fmla="*/ 208 w 1648"/>
              <a:gd name="T73" fmla="*/ 390 h 756"/>
              <a:gd name="T74" fmla="*/ 206 w 1648"/>
              <a:gd name="T75" fmla="*/ 370 h 756"/>
              <a:gd name="T76" fmla="*/ 439 w 1648"/>
              <a:gd name="T77" fmla="*/ 138 h 756"/>
              <a:gd name="T78" fmla="*/ 481 w 1648"/>
              <a:gd name="T79" fmla="*/ 142 h 756"/>
              <a:gd name="T80" fmla="*/ 208 w 1648"/>
              <a:gd name="T81" fmla="*/ 390 h 756"/>
              <a:gd name="T82" fmla="*/ 98 w 1648"/>
              <a:gd name="T83" fmla="*/ 609 h 756"/>
              <a:gd name="T84" fmla="*/ 10 w 1648"/>
              <a:gd name="T85" fmla="*/ 697 h 756"/>
              <a:gd name="T86" fmla="*/ 0 w 1648"/>
              <a:gd name="T87" fmla="*/ 721 h 756"/>
              <a:gd name="T88" fmla="*/ 34 w 1648"/>
              <a:gd name="T89" fmla="*/ 756 h 756"/>
              <a:gd name="T90" fmla="*/ 59 w 1648"/>
              <a:gd name="T91" fmla="*/ 746 h 756"/>
              <a:gd name="T92" fmla="*/ 147 w 1648"/>
              <a:gd name="T93" fmla="*/ 657 h 756"/>
              <a:gd name="T94" fmla="*/ 98 w 1648"/>
              <a:gd name="T95" fmla="*/ 609 h 756"/>
              <a:gd name="T96" fmla="*/ 1550 w 1648"/>
              <a:gd name="T97" fmla="*/ 609 h 756"/>
              <a:gd name="T98" fmla="*/ 1501 w 1648"/>
              <a:gd name="T99" fmla="*/ 657 h 756"/>
              <a:gd name="T100" fmla="*/ 1589 w 1648"/>
              <a:gd name="T101" fmla="*/ 746 h 756"/>
              <a:gd name="T102" fmla="*/ 1614 w 1648"/>
              <a:gd name="T103" fmla="*/ 756 h 756"/>
              <a:gd name="T104" fmla="*/ 1648 w 1648"/>
              <a:gd name="T105" fmla="*/ 721 h 756"/>
              <a:gd name="T106" fmla="*/ 1638 w 1648"/>
              <a:gd name="T107" fmla="*/ 697 h 756"/>
              <a:gd name="T108" fmla="*/ 1550 w 1648"/>
              <a:gd name="T109" fmla="*/ 609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48" h="756">
                <a:moveTo>
                  <a:pt x="1648" y="344"/>
                </a:moveTo>
                <a:cubicBezTo>
                  <a:pt x="1648" y="382"/>
                  <a:pt x="1617" y="412"/>
                  <a:pt x="1579" y="412"/>
                </a:cubicBezTo>
                <a:cubicBezTo>
                  <a:pt x="1577" y="412"/>
                  <a:pt x="1575" y="411"/>
                  <a:pt x="1573" y="411"/>
                </a:cubicBezTo>
                <a:cubicBezTo>
                  <a:pt x="1541" y="568"/>
                  <a:pt x="1403" y="687"/>
                  <a:pt x="1236" y="687"/>
                </a:cubicBezTo>
                <a:cubicBezTo>
                  <a:pt x="1093" y="687"/>
                  <a:pt x="972" y="599"/>
                  <a:pt x="920" y="475"/>
                </a:cubicBezTo>
                <a:cubicBezTo>
                  <a:pt x="890" y="401"/>
                  <a:pt x="898" y="307"/>
                  <a:pt x="822" y="307"/>
                </a:cubicBezTo>
                <a:cubicBezTo>
                  <a:pt x="750" y="307"/>
                  <a:pt x="761" y="396"/>
                  <a:pt x="727" y="477"/>
                </a:cubicBezTo>
                <a:cubicBezTo>
                  <a:pt x="675" y="600"/>
                  <a:pt x="554" y="687"/>
                  <a:pt x="412" y="687"/>
                </a:cubicBezTo>
                <a:cubicBezTo>
                  <a:pt x="245" y="687"/>
                  <a:pt x="107" y="568"/>
                  <a:pt x="75" y="411"/>
                </a:cubicBezTo>
                <a:cubicBezTo>
                  <a:pt x="73" y="411"/>
                  <a:pt x="71" y="412"/>
                  <a:pt x="69" y="412"/>
                </a:cubicBezTo>
                <a:cubicBezTo>
                  <a:pt x="31" y="412"/>
                  <a:pt x="0" y="382"/>
                  <a:pt x="0" y="344"/>
                </a:cubicBezTo>
                <a:cubicBezTo>
                  <a:pt x="0" y="306"/>
                  <a:pt x="31" y="275"/>
                  <a:pt x="69" y="275"/>
                </a:cubicBezTo>
                <a:cubicBezTo>
                  <a:pt x="76" y="275"/>
                  <a:pt x="76" y="275"/>
                  <a:pt x="76" y="275"/>
                </a:cubicBezTo>
                <a:cubicBezTo>
                  <a:pt x="107" y="118"/>
                  <a:pt x="246" y="0"/>
                  <a:pt x="412" y="0"/>
                </a:cubicBezTo>
                <a:cubicBezTo>
                  <a:pt x="574" y="0"/>
                  <a:pt x="709" y="113"/>
                  <a:pt x="745" y="263"/>
                </a:cubicBezTo>
                <a:cubicBezTo>
                  <a:pt x="768" y="247"/>
                  <a:pt x="796" y="238"/>
                  <a:pt x="822" y="238"/>
                </a:cubicBezTo>
                <a:cubicBezTo>
                  <a:pt x="849" y="238"/>
                  <a:pt x="878" y="247"/>
                  <a:pt x="903" y="265"/>
                </a:cubicBezTo>
                <a:cubicBezTo>
                  <a:pt x="938" y="114"/>
                  <a:pt x="1074" y="0"/>
                  <a:pt x="1236" y="0"/>
                </a:cubicBezTo>
                <a:cubicBezTo>
                  <a:pt x="1402" y="0"/>
                  <a:pt x="1541" y="118"/>
                  <a:pt x="1572" y="275"/>
                </a:cubicBezTo>
                <a:cubicBezTo>
                  <a:pt x="1579" y="275"/>
                  <a:pt x="1579" y="275"/>
                  <a:pt x="1579" y="275"/>
                </a:cubicBezTo>
                <a:cubicBezTo>
                  <a:pt x="1617" y="275"/>
                  <a:pt x="1648" y="306"/>
                  <a:pt x="1648" y="344"/>
                </a:cubicBezTo>
                <a:close/>
                <a:moveTo>
                  <a:pt x="687" y="344"/>
                </a:moveTo>
                <a:cubicBezTo>
                  <a:pt x="687" y="192"/>
                  <a:pt x="563" y="69"/>
                  <a:pt x="412" y="69"/>
                </a:cubicBezTo>
                <a:cubicBezTo>
                  <a:pt x="261" y="69"/>
                  <a:pt x="137" y="192"/>
                  <a:pt x="137" y="344"/>
                </a:cubicBezTo>
                <a:cubicBezTo>
                  <a:pt x="137" y="495"/>
                  <a:pt x="261" y="618"/>
                  <a:pt x="412" y="618"/>
                </a:cubicBezTo>
                <a:cubicBezTo>
                  <a:pt x="563" y="618"/>
                  <a:pt x="687" y="495"/>
                  <a:pt x="687" y="344"/>
                </a:cubicBezTo>
                <a:close/>
                <a:moveTo>
                  <a:pt x="1511" y="344"/>
                </a:moveTo>
                <a:cubicBezTo>
                  <a:pt x="1511" y="192"/>
                  <a:pt x="1387" y="69"/>
                  <a:pt x="1236" y="69"/>
                </a:cubicBezTo>
                <a:cubicBezTo>
                  <a:pt x="1085" y="69"/>
                  <a:pt x="961" y="192"/>
                  <a:pt x="961" y="344"/>
                </a:cubicBezTo>
                <a:cubicBezTo>
                  <a:pt x="961" y="495"/>
                  <a:pt x="1085" y="618"/>
                  <a:pt x="1236" y="618"/>
                </a:cubicBezTo>
                <a:cubicBezTo>
                  <a:pt x="1387" y="618"/>
                  <a:pt x="1511" y="495"/>
                  <a:pt x="1511" y="344"/>
                </a:cubicBezTo>
                <a:close/>
                <a:moveTo>
                  <a:pt x="1167" y="142"/>
                </a:moveTo>
                <a:cubicBezTo>
                  <a:pt x="1181" y="139"/>
                  <a:pt x="1195" y="138"/>
                  <a:pt x="1209" y="138"/>
                </a:cubicBezTo>
                <a:cubicBezTo>
                  <a:pt x="1338" y="138"/>
                  <a:pt x="1442" y="242"/>
                  <a:pt x="1442" y="370"/>
                </a:cubicBezTo>
                <a:cubicBezTo>
                  <a:pt x="1442" y="377"/>
                  <a:pt x="1441" y="383"/>
                  <a:pt x="1440" y="390"/>
                </a:cubicBezTo>
                <a:cubicBezTo>
                  <a:pt x="1388" y="274"/>
                  <a:pt x="1289" y="183"/>
                  <a:pt x="1167" y="142"/>
                </a:cubicBezTo>
                <a:close/>
                <a:moveTo>
                  <a:pt x="208" y="390"/>
                </a:moveTo>
                <a:cubicBezTo>
                  <a:pt x="207" y="383"/>
                  <a:pt x="206" y="377"/>
                  <a:pt x="206" y="370"/>
                </a:cubicBezTo>
                <a:cubicBezTo>
                  <a:pt x="206" y="242"/>
                  <a:pt x="310" y="138"/>
                  <a:pt x="439" y="138"/>
                </a:cubicBezTo>
                <a:cubicBezTo>
                  <a:pt x="453" y="138"/>
                  <a:pt x="467" y="139"/>
                  <a:pt x="481" y="142"/>
                </a:cubicBezTo>
                <a:cubicBezTo>
                  <a:pt x="359" y="183"/>
                  <a:pt x="260" y="274"/>
                  <a:pt x="208" y="390"/>
                </a:cubicBezTo>
                <a:close/>
                <a:moveTo>
                  <a:pt x="98" y="609"/>
                </a:moveTo>
                <a:cubicBezTo>
                  <a:pt x="10" y="697"/>
                  <a:pt x="10" y="697"/>
                  <a:pt x="10" y="697"/>
                </a:cubicBezTo>
                <a:cubicBezTo>
                  <a:pt x="3" y="704"/>
                  <a:pt x="0" y="713"/>
                  <a:pt x="0" y="721"/>
                </a:cubicBezTo>
                <a:cubicBezTo>
                  <a:pt x="0" y="740"/>
                  <a:pt x="15" y="756"/>
                  <a:pt x="34" y="756"/>
                </a:cubicBezTo>
                <a:cubicBezTo>
                  <a:pt x="43" y="756"/>
                  <a:pt x="52" y="752"/>
                  <a:pt x="59" y="746"/>
                </a:cubicBezTo>
                <a:cubicBezTo>
                  <a:pt x="147" y="657"/>
                  <a:pt x="147" y="657"/>
                  <a:pt x="147" y="657"/>
                </a:cubicBezTo>
                <a:cubicBezTo>
                  <a:pt x="129" y="642"/>
                  <a:pt x="113" y="626"/>
                  <a:pt x="98" y="609"/>
                </a:cubicBezTo>
                <a:close/>
                <a:moveTo>
                  <a:pt x="1550" y="609"/>
                </a:moveTo>
                <a:cubicBezTo>
                  <a:pt x="1535" y="626"/>
                  <a:pt x="1519" y="642"/>
                  <a:pt x="1501" y="657"/>
                </a:cubicBezTo>
                <a:cubicBezTo>
                  <a:pt x="1589" y="746"/>
                  <a:pt x="1589" y="746"/>
                  <a:pt x="1589" y="746"/>
                </a:cubicBezTo>
                <a:cubicBezTo>
                  <a:pt x="1596" y="752"/>
                  <a:pt x="1605" y="756"/>
                  <a:pt x="1614" y="756"/>
                </a:cubicBezTo>
                <a:cubicBezTo>
                  <a:pt x="1633" y="756"/>
                  <a:pt x="1648" y="740"/>
                  <a:pt x="1648" y="721"/>
                </a:cubicBezTo>
                <a:cubicBezTo>
                  <a:pt x="1648" y="713"/>
                  <a:pt x="1645" y="704"/>
                  <a:pt x="1638" y="697"/>
                </a:cubicBezTo>
                <a:lnTo>
                  <a:pt x="1550" y="6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6573621" y="2398147"/>
            <a:ext cx="273059" cy="274365"/>
          </a:xfrm>
          <a:custGeom>
            <a:avLst/>
            <a:gdLst>
              <a:gd name="T0" fmla="*/ 1092 w 1644"/>
              <a:gd name="T1" fmla="*/ 260 h 1648"/>
              <a:gd name="T2" fmla="*/ 1118 w 1644"/>
              <a:gd name="T3" fmla="*/ 351 h 1648"/>
              <a:gd name="T4" fmla="*/ 527 w 1644"/>
              <a:gd name="T5" fmla="*/ 351 h 1648"/>
              <a:gd name="T6" fmla="*/ 553 w 1644"/>
              <a:gd name="T7" fmla="*/ 260 h 1648"/>
              <a:gd name="T8" fmla="*/ 1092 w 1644"/>
              <a:gd name="T9" fmla="*/ 260 h 1648"/>
              <a:gd name="T10" fmla="*/ 471 w 1644"/>
              <a:gd name="T11" fmla="*/ 160 h 1648"/>
              <a:gd name="T12" fmla="*/ 1174 w 1644"/>
              <a:gd name="T13" fmla="*/ 160 h 1648"/>
              <a:gd name="T14" fmla="*/ 1334 w 1644"/>
              <a:gd name="T15" fmla="*/ 721 h 1648"/>
              <a:gd name="T16" fmla="*/ 1500 w 1644"/>
              <a:gd name="T17" fmla="*/ 721 h 1648"/>
              <a:gd name="T18" fmla="*/ 1292 w 1644"/>
              <a:gd name="T19" fmla="*/ 0 h 1648"/>
              <a:gd name="T20" fmla="*/ 352 w 1644"/>
              <a:gd name="T21" fmla="*/ 0 h 1648"/>
              <a:gd name="T22" fmla="*/ 144 w 1644"/>
              <a:gd name="T23" fmla="*/ 721 h 1648"/>
              <a:gd name="T24" fmla="*/ 311 w 1644"/>
              <a:gd name="T25" fmla="*/ 721 h 1648"/>
              <a:gd name="T26" fmla="*/ 471 w 1644"/>
              <a:gd name="T27" fmla="*/ 160 h 1648"/>
              <a:gd name="T28" fmla="*/ 478 w 1644"/>
              <a:gd name="T29" fmla="*/ 526 h 1648"/>
              <a:gd name="T30" fmla="*/ 1167 w 1644"/>
              <a:gd name="T31" fmla="*/ 526 h 1648"/>
              <a:gd name="T32" fmla="*/ 1136 w 1644"/>
              <a:gd name="T33" fmla="*/ 418 h 1648"/>
              <a:gd name="T34" fmla="*/ 508 w 1644"/>
              <a:gd name="T35" fmla="*/ 418 h 1648"/>
              <a:gd name="T36" fmla="*/ 478 w 1644"/>
              <a:gd name="T37" fmla="*/ 526 h 1648"/>
              <a:gd name="T38" fmla="*/ 423 w 1644"/>
              <a:gd name="T39" fmla="*/ 721 h 1648"/>
              <a:gd name="T40" fmla="*/ 1222 w 1644"/>
              <a:gd name="T41" fmla="*/ 721 h 1648"/>
              <a:gd name="T42" fmla="*/ 1187 w 1644"/>
              <a:gd name="T43" fmla="*/ 597 h 1648"/>
              <a:gd name="T44" fmla="*/ 458 w 1644"/>
              <a:gd name="T45" fmla="*/ 597 h 1648"/>
              <a:gd name="T46" fmla="*/ 423 w 1644"/>
              <a:gd name="T47" fmla="*/ 721 h 1648"/>
              <a:gd name="T48" fmla="*/ 1459 w 1644"/>
              <a:gd name="T49" fmla="*/ 1001 h 1648"/>
              <a:gd name="T50" fmla="*/ 1388 w 1644"/>
              <a:gd name="T51" fmla="*/ 1488 h 1648"/>
              <a:gd name="T52" fmla="*/ 256 w 1644"/>
              <a:gd name="T53" fmla="*/ 1488 h 1648"/>
              <a:gd name="T54" fmla="*/ 185 w 1644"/>
              <a:gd name="T55" fmla="*/ 1001 h 1648"/>
              <a:gd name="T56" fmla="*/ 1459 w 1644"/>
              <a:gd name="T57" fmla="*/ 1001 h 1648"/>
              <a:gd name="T58" fmla="*/ 1644 w 1644"/>
              <a:gd name="T59" fmla="*/ 841 h 1648"/>
              <a:gd name="T60" fmla="*/ 0 w 1644"/>
              <a:gd name="T61" fmla="*/ 841 h 1648"/>
              <a:gd name="T62" fmla="*/ 118 w 1644"/>
              <a:gd name="T63" fmla="*/ 1648 h 1648"/>
              <a:gd name="T64" fmla="*/ 1526 w 1644"/>
              <a:gd name="T65" fmla="*/ 1648 h 1648"/>
              <a:gd name="T66" fmla="*/ 1644 w 1644"/>
              <a:gd name="T67" fmla="*/ 841 h 1648"/>
              <a:gd name="T68" fmla="*/ 1052 w 1644"/>
              <a:gd name="T69" fmla="*/ 1194 h 1648"/>
              <a:gd name="T70" fmla="*/ 982 w 1644"/>
              <a:gd name="T71" fmla="*/ 1124 h 1648"/>
              <a:gd name="T72" fmla="*/ 662 w 1644"/>
              <a:gd name="T73" fmla="*/ 1124 h 1648"/>
              <a:gd name="T74" fmla="*/ 592 w 1644"/>
              <a:gd name="T75" fmla="*/ 1194 h 1648"/>
              <a:gd name="T76" fmla="*/ 662 w 1644"/>
              <a:gd name="T77" fmla="*/ 1264 h 1648"/>
              <a:gd name="T78" fmla="*/ 982 w 1644"/>
              <a:gd name="T79" fmla="*/ 1264 h 1648"/>
              <a:gd name="T80" fmla="*/ 1052 w 1644"/>
              <a:gd name="T81" fmla="*/ 119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44" h="1648">
                <a:moveTo>
                  <a:pt x="1092" y="260"/>
                </a:moveTo>
                <a:cubicBezTo>
                  <a:pt x="1118" y="351"/>
                  <a:pt x="1118" y="351"/>
                  <a:pt x="1118" y="351"/>
                </a:cubicBezTo>
                <a:cubicBezTo>
                  <a:pt x="527" y="351"/>
                  <a:pt x="527" y="351"/>
                  <a:pt x="527" y="351"/>
                </a:cubicBezTo>
                <a:cubicBezTo>
                  <a:pt x="553" y="260"/>
                  <a:pt x="553" y="260"/>
                  <a:pt x="553" y="260"/>
                </a:cubicBezTo>
                <a:lnTo>
                  <a:pt x="1092" y="260"/>
                </a:lnTo>
                <a:close/>
                <a:moveTo>
                  <a:pt x="471" y="160"/>
                </a:moveTo>
                <a:cubicBezTo>
                  <a:pt x="1174" y="160"/>
                  <a:pt x="1174" y="160"/>
                  <a:pt x="1174" y="160"/>
                </a:cubicBezTo>
                <a:cubicBezTo>
                  <a:pt x="1334" y="721"/>
                  <a:pt x="1334" y="721"/>
                  <a:pt x="1334" y="721"/>
                </a:cubicBezTo>
                <a:cubicBezTo>
                  <a:pt x="1500" y="721"/>
                  <a:pt x="1500" y="721"/>
                  <a:pt x="1500" y="721"/>
                </a:cubicBezTo>
                <a:cubicBezTo>
                  <a:pt x="1292" y="0"/>
                  <a:pt x="1292" y="0"/>
                  <a:pt x="129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144" y="721"/>
                  <a:pt x="144" y="721"/>
                  <a:pt x="144" y="721"/>
                </a:cubicBezTo>
                <a:cubicBezTo>
                  <a:pt x="311" y="721"/>
                  <a:pt x="311" y="721"/>
                  <a:pt x="311" y="721"/>
                </a:cubicBezTo>
                <a:lnTo>
                  <a:pt x="471" y="160"/>
                </a:lnTo>
                <a:close/>
                <a:moveTo>
                  <a:pt x="478" y="526"/>
                </a:moveTo>
                <a:cubicBezTo>
                  <a:pt x="1167" y="526"/>
                  <a:pt x="1167" y="526"/>
                  <a:pt x="1167" y="526"/>
                </a:cubicBezTo>
                <a:cubicBezTo>
                  <a:pt x="1136" y="418"/>
                  <a:pt x="1136" y="418"/>
                  <a:pt x="1136" y="418"/>
                </a:cubicBezTo>
                <a:cubicBezTo>
                  <a:pt x="508" y="418"/>
                  <a:pt x="508" y="418"/>
                  <a:pt x="508" y="418"/>
                </a:cubicBezTo>
                <a:lnTo>
                  <a:pt x="478" y="526"/>
                </a:lnTo>
                <a:close/>
                <a:moveTo>
                  <a:pt x="423" y="721"/>
                </a:moveTo>
                <a:cubicBezTo>
                  <a:pt x="1222" y="721"/>
                  <a:pt x="1222" y="721"/>
                  <a:pt x="1222" y="721"/>
                </a:cubicBezTo>
                <a:cubicBezTo>
                  <a:pt x="1187" y="597"/>
                  <a:pt x="1187" y="597"/>
                  <a:pt x="1187" y="597"/>
                </a:cubicBezTo>
                <a:cubicBezTo>
                  <a:pt x="458" y="597"/>
                  <a:pt x="458" y="597"/>
                  <a:pt x="458" y="597"/>
                </a:cubicBezTo>
                <a:lnTo>
                  <a:pt x="423" y="721"/>
                </a:lnTo>
                <a:close/>
                <a:moveTo>
                  <a:pt x="1459" y="1001"/>
                </a:moveTo>
                <a:cubicBezTo>
                  <a:pt x="1388" y="1488"/>
                  <a:pt x="1388" y="1488"/>
                  <a:pt x="1388" y="1488"/>
                </a:cubicBezTo>
                <a:cubicBezTo>
                  <a:pt x="256" y="1488"/>
                  <a:pt x="256" y="1488"/>
                  <a:pt x="256" y="1488"/>
                </a:cubicBezTo>
                <a:cubicBezTo>
                  <a:pt x="185" y="1001"/>
                  <a:pt x="185" y="1001"/>
                  <a:pt x="185" y="1001"/>
                </a:cubicBezTo>
                <a:lnTo>
                  <a:pt x="1459" y="1001"/>
                </a:lnTo>
                <a:close/>
                <a:moveTo>
                  <a:pt x="1644" y="841"/>
                </a:moveTo>
                <a:cubicBezTo>
                  <a:pt x="0" y="841"/>
                  <a:pt x="0" y="841"/>
                  <a:pt x="0" y="841"/>
                </a:cubicBezTo>
                <a:cubicBezTo>
                  <a:pt x="118" y="1648"/>
                  <a:pt x="118" y="1648"/>
                  <a:pt x="118" y="1648"/>
                </a:cubicBezTo>
                <a:cubicBezTo>
                  <a:pt x="1526" y="1648"/>
                  <a:pt x="1526" y="1648"/>
                  <a:pt x="1526" y="1648"/>
                </a:cubicBezTo>
                <a:lnTo>
                  <a:pt x="1644" y="841"/>
                </a:lnTo>
                <a:close/>
                <a:moveTo>
                  <a:pt x="1052" y="1194"/>
                </a:moveTo>
                <a:cubicBezTo>
                  <a:pt x="1052" y="1155"/>
                  <a:pt x="1020" y="1124"/>
                  <a:pt x="982" y="1124"/>
                </a:cubicBezTo>
                <a:cubicBezTo>
                  <a:pt x="662" y="1124"/>
                  <a:pt x="662" y="1124"/>
                  <a:pt x="662" y="1124"/>
                </a:cubicBezTo>
                <a:cubicBezTo>
                  <a:pt x="624" y="1124"/>
                  <a:pt x="592" y="1155"/>
                  <a:pt x="592" y="1194"/>
                </a:cubicBezTo>
                <a:cubicBezTo>
                  <a:pt x="592" y="1233"/>
                  <a:pt x="624" y="1264"/>
                  <a:pt x="662" y="1264"/>
                </a:cubicBezTo>
                <a:cubicBezTo>
                  <a:pt x="982" y="1264"/>
                  <a:pt x="982" y="1264"/>
                  <a:pt x="982" y="1264"/>
                </a:cubicBezTo>
                <a:cubicBezTo>
                  <a:pt x="1020" y="1264"/>
                  <a:pt x="1052" y="1233"/>
                  <a:pt x="1052" y="11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5459831" y="2413322"/>
            <a:ext cx="292296" cy="244015"/>
          </a:xfrm>
          <a:custGeom>
            <a:avLst/>
            <a:gdLst>
              <a:gd name="T0" fmla="*/ 961 w 1648"/>
              <a:gd name="T1" fmla="*/ 412 h 1374"/>
              <a:gd name="T2" fmla="*/ 755 w 1648"/>
              <a:gd name="T3" fmla="*/ 412 h 1374"/>
              <a:gd name="T4" fmla="*/ 755 w 1648"/>
              <a:gd name="T5" fmla="*/ 481 h 1374"/>
              <a:gd name="T6" fmla="*/ 961 w 1648"/>
              <a:gd name="T7" fmla="*/ 481 h 1374"/>
              <a:gd name="T8" fmla="*/ 961 w 1648"/>
              <a:gd name="T9" fmla="*/ 412 h 1374"/>
              <a:gd name="T10" fmla="*/ 961 w 1648"/>
              <a:gd name="T11" fmla="*/ 550 h 1374"/>
              <a:gd name="T12" fmla="*/ 755 w 1648"/>
              <a:gd name="T13" fmla="*/ 550 h 1374"/>
              <a:gd name="T14" fmla="*/ 755 w 1648"/>
              <a:gd name="T15" fmla="*/ 618 h 1374"/>
              <a:gd name="T16" fmla="*/ 961 w 1648"/>
              <a:gd name="T17" fmla="*/ 618 h 1374"/>
              <a:gd name="T18" fmla="*/ 961 w 1648"/>
              <a:gd name="T19" fmla="*/ 550 h 1374"/>
              <a:gd name="T20" fmla="*/ 858 w 1648"/>
              <a:gd name="T21" fmla="*/ 1095 h 1374"/>
              <a:gd name="T22" fmla="*/ 692 w 1648"/>
              <a:gd name="T23" fmla="*/ 923 h 1374"/>
              <a:gd name="T24" fmla="*/ 755 w 1648"/>
              <a:gd name="T25" fmla="*/ 687 h 1374"/>
              <a:gd name="T26" fmla="*/ 961 w 1648"/>
              <a:gd name="T27" fmla="*/ 687 h 1374"/>
              <a:gd name="T28" fmla="*/ 1025 w 1648"/>
              <a:gd name="T29" fmla="*/ 923 h 1374"/>
              <a:gd name="T30" fmla="*/ 858 w 1648"/>
              <a:gd name="T31" fmla="*/ 1095 h 1374"/>
              <a:gd name="T32" fmla="*/ 961 w 1648"/>
              <a:gd name="T33" fmla="*/ 961 h 1374"/>
              <a:gd name="T34" fmla="*/ 755 w 1648"/>
              <a:gd name="T35" fmla="*/ 961 h 1374"/>
              <a:gd name="T36" fmla="*/ 961 w 1648"/>
              <a:gd name="T37" fmla="*/ 961 h 1374"/>
              <a:gd name="T38" fmla="*/ 418 w 1648"/>
              <a:gd name="T39" fmla="*/ 138 h 1374"/>
              <a:gd name="T40" fmla="*/ 755 w 1648"/>
              <a:gd name="T41" fmla="*/ 344 h 1374"/>
              <a:gd name="T42" fmla="*/ 1511 w 1648"/>
              <a:gd name="T43" fmla="*/ 344 h 1374"/>
              <a:gd name="T44" fmla="*/ 1511 w 1648"/>
              <a:gd name="T45" fmla="*/ 1236 h 1374"/>
              <a:gd name="T46" fmla="*/ 137 w 1648"/>
              <a:gd name="T47" fmla="*/ 1236 h 1374"/>
              <a:gd name="T48" fmla="*/ 137 w 1648"/>
              <a:gd name="T49" fmla="*/ 138 h 1374"/>
              <a:gd name="T50" fmla="*/ 418 w 1648"/>
              <a:gd name="T51" fmla="*/ 138 h 1374"/>
              <a:gd name="T52" fmla="*/ 481 w 1648"/>
              <a:gd name="T53" fmla="*/ 0 h 1374"/>
              <a:gd name="T54" fmla="*/ 0 w 1648"/>
              <a:gd name="T55" fmla="*/ 0 h 1374"/>
              <a:gd name="T56" fmla="*/ 0 w 1648"/>
              <a:gd name="T57" fmla="*/ 1374 h 1374"/>
              <a:gd name="T58" fmla="*/ 1648 w 1648"/>
              <a:gd name="T59" fmla="*/ 1374 h 1374"/>
              <a:gd name="T60" fmla="*/ 1648 w 1648"/>
              <a:gd name="T61" fmla="*/ 206 h 1374"/>
              <a:gd name="T62" fmla="*/ 755 w 1648"/>
              <a:gd name="T63" fmla="*/ 206 h 1374"/>
              <a:gd name="T64" fmla="*/ 481 w 1648"/>
              <a:gd name="T65" fmla="*/ 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8" h="1374">
                <a:moveTo>
                  <a:pt x="961" y="412"/>
                </a:moveTo>
                <a:cubicBezTo>
                  <a:pt x="755" y="412"/>
                  <a:pt x="755" y="412"/>
                  <a:pt x="755" y="412"/>
                </a:cubicBezTo>
                <a:cubicBezTo>
                  <a:pt x="755" y="481"/>
                  <a:pt x="755" y="481"/>
                  <a:pt x="755" y="481"/>
                </a:cubicBezTo>
                <a:cubicBezTo>
                  <a:pt x="961" y="481"/>
                  <a:pt x="961" y="481"/>
                  <a:pt x="961" y="481"/>
                </a:cubicBezTo>
                <a:lnTo>
                  <a:pt x="961" y="412"/>
                </a:lnTo>
                <a:close/>
                <a:moveTo>
                  <a:pt x="961" y="550"/>
                </a:moveTo>
                <a:cubicBezTo>
                  <a:pt x="755" y="550"/>
                  <a:pt x="755" y="550"/>
                  <a:pt x="755" y="550"/>
                </a:cubicBezTo>
                <a:cubicBezTo>
                  <a:pt x="755" y="618"/>
                  <a:pt x="755" y="618"/>
                  <a:pt x="755" y="618"/>
                </a:cubicBezTo>
                <a:cubicBezTo>
                  <a:pt x="961" y="618"/>
                  <a:pt x="961" y="618"/>
                  <a:pt x="961" y="618"/>
                </a:cubicBezTo>
                <a:lnTo>
                  <a:pt x="961" y="550"/>
                </a:lnTo>
                <a:close/>
                <a:moveTo>
                  <a:pt x="858" y="1095"/>
                </a:moveTo>
                <a:cubicBezTo>
                  <a:pt x="747" y="1095"/>
                  <a:pt x="665" y="1031"/>
                  <a:pt x="692" y="923"/>
                </a:cubicBezTo>
                <a:cubicBezTo>
                  <a:pt x="755" y="687"/>
                  <a:pt x="755" y="687"/>
                  <a:pt x="755" y="687"/>
                </a:cubicBezTo>
                <a:cubicBezTo>
                  <a:pt x="961" y="687"/>
                  <a:pt x="961" y="687"/>
                  <a:pt x="961" y="687"/>
                </a:cubicBezTo>
                <a:cubicBezTo>
                  <a:pt x="1025" y="923"/>
                  <a:pt x="1025" y="923"/>
                  <a:pt x="1025" y="923"/>
                </a:cubicBezTo>
                <a:cubicBezTo>
                  <a:pt x="1052" y="1031"/>
                  <a:pt x="970" y="1095"/>
                  <a:pt x="858" y="1095"/>
                </a:cubicBezTo>
                <a:close/>
                <a:moveTo>
                  <a:pt x="961" y="961"/>
                </a:moveTo>
                <a:cubicBezTo>
                  <a:pt x="961" y="869"/>
                  <a:pt x="755" y="871"/>
                  <a:pt x="755" y="961"/>
                </a:cubicBezTo>
                <a:cubicBezTo>
                  <a:pt x="755" y="1048"/>
                  <a:pt x="961" y="1049"/>
                  <a:pt x="961" y="961"/>
                </a:cubicBezTo>
                <a:close/>
                <a:moveTo>
                  <a:pt x="418" y="138"/>
                </a:moveTo>
                <a:cubicBezTo>
                  <a:pt x="512" y="248"/>
                  <a:pt x="595" y="344"/>
                  <a:pt x="755" y="344"/>
                </a:cubicBezTo>
                <a:cubicBezTo>
                  <a:pt x="1511" y="344"/>
                  <a:pt x="1511" y="344"/>
                  <a:pt x="1511" y="344"/>
                </a:cubicBezTo>
                <a:cubicBezTo>
                  <a:pt x="1511" y="1236"/>
                  <a:pt x="1511" y="1236"/>
                  <a:pt x="1511" y="1236"/>
                </a:cubicBezTo>
                <a:cubicBezTo>
                  <a:pt x="137" y="1236"/>
                  <a:pt x="137" y="1236"/>
                  <a:pt x="137" y="1236"/>
                </a:cubicBezTo>
                <a:cubicBezTo>
                  <a:pt x="137" y="138"/>
                  <a:pt x="137" y="138"/>
                  <a:pt x="137" y="138"/>
                </a:cubicBezTo>
                <a:lnTo>
                  <a:pt x="418" y="138"/>
                </a:lnTo>
                <a:close/>
                <a:moveTo>
                  <a:pt x="48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74"/>
                  <a:pt x="0" y="1374"/>
                  <a:pt x="0" y="1374"/>
                </a:cubicBezTo>
                <a:cubicBezTo>
                  <a:pt x="1648" y="1374"/>
                  <a:pt x="1648" y="1374"/>
                  <a:pt x="1648" y="1374"/>
                </a:cubicBezTo>
                <a:cubicBezTo>
                  <a:pt x="1648" y="206"/>
                  <a:pt x="1648" y="206"/>
                  <a:pt x="1648" y="206"/>
                </a:cubicBezTo>
                <a:cubicBezTo>
                  <a:pt x="755" y="206"/>
                  <a:pt x="755" y="206"/>
                  <a:pt x="755" y="206"/>
                </a:cubicBezTo>
                <a:cubicBezTo>
                  <a:pt x="643" y="206"/>
                  <a:pt x="597" y="134"/>
                  <a:pt x="4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43" name="Freeform 17"/>
          <p:cNvSpPr>
            <a:spLocks noEditPoints="1"/>
          </p:cNvSpPr>
          <p:nvPr/>
        </p:nvSpPr>
        <p:spPr bwMode="auto">
          <a:xfrm>
            <a:off x="4411592" y="2391038"/>
            <a:ext cx="288583" cy="288583"/>
          </a:xfrm>
          <a:custGeom>
            <a:avLst/>
            <a:gdLst>
              <a:gd name="T0" fmla="*/ 824 w 1648"/>
              <a:gd name="T1" fmla="*/ 549 h 1648"/>
              <a:gd name="T2" fmla="*/ 549 w 1648"/>
              <a:gd name="T3" fmla="*/ 824 h 1648"/>
              <a:gd name="T4" fmla="*/ 824 w 1648"/>
              <a:gd name="T5" fmla="*/ 1099 h 1648"/>
              <a:gd name="T6" fmla="*/ 1099 w 1648"/>
              <a:gd name="T7" fmla="*/ 824 h 1648"/>
              <a:gd name="T8" fmla="*/ 824 w 1648"/>
              <a:gd name="T9" fmla="*/ 549 h 1648"/>
              <a:gd name="T10" fmla="*/ 824 w 1648"/>
              <a:gd name="T11" fmla="*/ 961 h 1648"/>
              <a:gd name="T12" fmla="*/ 687 w 1648"/>
              <a:gd name="T13" fmla="*/ 824 h 1648"/>
              <a:gd name="T14" fmla="*/ 824 w 1648"/>
              <a:gd name="T15" fmla="*/ 687 h 1648"/>
              <a:gd name="T16" fmla="*/ 961 w 1648"/>
              <a:gd name="T17" fmla="*/ 824 h 1648"/>
              <a:gd name="T18" fmla="*/ 824 w 1648"/>
              <a:gd name="T19" fmla="*/ 961 h 1648"/>
              <a:gd name="T20" fmla="*/ 824 w 1648"/>
              <a:gd name="T21" fmla="*/ 137 h 1648"/>
              <a:gd name="T22" fmla="*/ 1511 w 1648"/>
              <a:gd name="T23" fmla="*/ 824 h 1648"/>
              <a:gd name="T24" fmla="*/ 824 w 1648"/>
              <a:gd name="T25" fmla="*/ 1511 h 1648"/>
              <a:gd name="T26" fmla="*/ 137 w 1648"/>
              <a:gd name="T27" fmla="*/ 824 h 1648"/>
              <a:gd name="T28" fmla="*/ 824 w 1648"/>
              <a:gd name="T29" fmla="*/ 137 h 1648"/>
              <a:gd name="T30" fmla="*/ 824 w 1648"/>
              <a:gd name="T31" fmla="*/ 0 h 1648"/>
              <a:gd name="T32" fmla="*/ 0 w 1648"/>
              <a:gd name="T33" fmla="*/ 824 h 1648"/>
              <a:gd name="T34" fmla="*/ 824 w 1648"/>
              <a:gd name="T35" fmla="*/ 1648 h 1648"/>
              <a:gd name="T36" fmla="*/ 1648 w 1648"/>
              <a:gd name="T37" fmla="*/ 824 h 1648"/>
              <a:gd name="T38" fmla="*/ 824 w 1648"/>
              <a:gd name="T39" fmla="*/ 0 h 1648"/>
              <a:gd name="T40" fmla="*/ 1145 w 1648"/>
              <a:gd name="T41" fmla="*/ 297 h 1648"/>
              <a:gd name="T42" fmla="*/ 1351 w 1648"/>
              <a:gd name="T43" fmla="*/ 503 h 1648"/>
              <a:gd name="T44" fmla="*/ 1161 w 1648"/>
              <a:gd name="T45" fmla="*/ 588 h 1648"/>
              <a:gd name="T46" fmla="*/ 1060 w 1648"/>
              <a:gd name="T47" fmla="*/ 487 h 1648"/>
              <a:gd name="T48" fmla="*/ 1145 w 1648"/>
              <a:gd name="T49" fmla="*/ 297 h 1648"/>
              <a:gd name="T50" fmla="*/ 503 w 1648"/>
              <a:gd name="T51" fmla="*/ 1351 h 1648"/>
              <a:gd name="T52" fmla="*/ 297 w 1648"/>
              <a:gd name="T53" fmla="*/ 1145 h 1648"/>
              <a:gd name="T54" fmla="*/ 487 w 1648"/>
              <a:gd name="T55" fmla="*/ 1060 h 1648"/>
              <a:gd name="T56" fmla="*/ 588 w 1648"/>
              <a:gd name="T57" fmla="*/ 1161 h 1648"/>
              <a:gd name="T58" fmla="*/ 503 w 1648"/>
              <a:gd name="T59" fmla="*/ 1351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48" h="1648">
                <a:moveTo>
                  <a:pt x="824" y="549"/>
                </a:moveTo>
                <a:cubicBezTo>
                  <a:pt x="672" y="549"/>
                  <a:pt x="549" y="672"/>
                  <a:pt x="549" y="824"/>
                </a:cubicBezTo>
                <a:cubicBezTo>
                  <a:pt x="549" y="976"/>
                  <a:pt x="672" y="1099"/>
                  <a:pt x="824" y="1099"/>
                </a:cubicBezTo>
                <a:cubicBezTo>
                  <a:pt x="976" y="1099"/>
                  <a:pt x="1099" y="976"/>
                  <a:pt x="1099" y="824"/>
                </a:cubicBezTo>
                <a:cubicBezTo>
                  <a:pt x="1099" y="672"/>
                  <a:pt x="976" y="549"/>
                  <a:pt x="824" y="549"/>
                </a:cubicBezTo>
                <a:close/>
                <a:moveTo>
                  <a:pt x="824" y="961"/>
                </a:moveTo>
                <a:cubicBezTo>
                  <a:pt x="748" y="961"/>
                  <a:pt x="687" y="900"/>
                  <a:pt x="687" y="824"/>
                </a:cubicBezTo>
                <a:cubicBezTo>
                  <a:pt x="687" y="748"/>
                  <a:pt x="748" y="687"/>
                  <a:pt x="824" y="687"/>
                </a:cubicBezTo>
                <a:cubicBezTo>
                  <a:pt x="900" y="687"/>
                  <a:pt x="961" y="748"/>
                  <a:pt x="961" y="824"/>
                </a:cubicBezTo>
                <a:cubicBezTo>
                  <a:pt x="961" y="900"/>
                  <a:pt x="900" y="961"/>
                  <a:pt x="824" y="961"/>
                </a:cubicBezTo>
                <a:close/>
                <a:moveTo>
                  <a:pt x="824" y="137"/>
                </a:moveTo>
                <a:cubicBezTo>
                  <a:pt x="1203" y="137"/>
                  <a:pt x="1511" y="445"/>
                  <a:pt x="1511" y="824"/>
                </a:cubicBezTo>
                <a:cubicBezTo>
                  <a:pt x="1511" y="1203"/>
                  <a:pt x="1203" y="1511"/>
                  <a:pt x="824" y="1511"/>
                </a:cubicBezTo>
                <a:cubicBezTo>
                  <a:pt x="445" y="1511"/>
                  <a:pt x="137" y="1203"/>
                  <a:pt x="137" y="824"/>
                </a:cubicBezTo>
                <a:cubicBezTo>
                  <a:pt x="137" y="445"/>
                  <a:pt x="445" y="137"/>
                  <a:pt x="824" y="137"/>
                </a:cubicBezTo>
                <a:close/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1145" y="297"/>
                </a:moveTo>
                <a:cubicBezTo>
                  <a:pt x="1229" y="348"/>
                  <a:pt x="1300" y="419"/>
                  <a:pt x="1351" y="503"/>
                </a:cubicBezTo>
                <a:cubicBezTo>
                  <a:pt x="1161" y="588"/>
                  <a:pt x="1161" y="588"/>
                  <a:pt x="1161" y="588"/>
                </a:cubicBezTo>
                <a:cubicBezTo>
                  <a:pt x="1134" y="549"/>
                  <a:pt x="1099" y="514"/>
                  <a:pt x="1060" y="487"/>
                </a:cubicBezTo>
                <a:lnTo>
                  <a:pt x="1145" y="297"/>
                </a:lnTo>
                <a:close/>
                <a:moveTo>
                  <a:pt x="503" y="1351"/>
                </a:moveTo>
                <a:cubicBezTo>
                  <a:pt x="419" y="1300"/>
                  <a:pt x="348" y="1229"/>
                  <a:pt x="297" y="1145"/>
                </a:cubicBezTo>
                <a:cubicBezTo>
                  <a:pt x="487" y="1060"/>
                  <a:pt x="487" y="1060"/>
                  <a:pt x="487" y="1060"/>
                </a:cubicBezTo>
                <a:cubicBezTo>
                  <a:pt x="514" y="1100"/>
                  <a:pt x="549" y="1134"/>
                  <a:pt x="588" y="1161"/>
                </a:cubicBezTo>
                <a:lnTo>
                  <a:pt x="503" y="135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2" name="Freeform 21"/>
          <p:cNvSpPr>
            <a:spLocks noEditPoints="1"/>
          </p:cNvSpPr>
          <p:nvPr/>
        </p:nvSpPr>
        <p:spPr bwMode="auto">
          <a:xfrm>
            <a:off x="3348797" y="2387322"/>
            <a:ext cx="246674" cy="296008"/>
          </a:xfrm>
          <a:custGeom>
            <a:avLst/>
            <a:gdLst>
              <a:gd name="T0" fmla="*/ 935 w 1374"/>
              <a:gd name="T1" fmla="*/ 1491 h 1648"/>
              <a:gd name="T2" fmla="*/ 550 w 1374"/>
              <a:gd name="T3" fmla="*/ 1648 h 1648"/>
              <a:gd name="T4" fmla="*/ 0 w 1374"/>
              <a:gd name="T5" fmla="*/ 1104 h 1648"/>
              <a:gd name="T6" fmla="*/ 550 w 1374"/>
              <a:gd name="T7" fmla="*/ 0 h 1648"/>
              <a:gd name="T8" fmla="*/ 954 w 1374"/>
              <a:gd name="T9" fmla="*/ 632 h 1648"/>
              <a:gd name="T10" fmla="*/ 618 w 1374"/>
              <a:gd name="T11" fmla="*/ 1064 h 1648"/>
              <a:gd name="T12" fmla="*/ 935 w 1374"/>
              <a:gd name="T13" fmla="*/ 1491 h 1648"/>
              <a:gd name="T14" fmla="*/ 1374 w 1374"/>
              <a:gd name="T15" fmla="*/ 1064 h 1648"/>
              <a:gd name="T16" fmla="*/ 1065 w 1374"/>
              <a:gd name="T17" fmla="*/ 1373 h 1648"/>
              <a:gd name="T18" fmla="*/ 756 w 1374"/>
              <a:gd name="T19" fmla="*/ 1064 h 1648"/>
              <a:gd name="T20" fmla="*/ 1065 w 1374"/>
              <a:gd name="T21" fmla="*/ 755 h 1648"/>
              <a:gd name="T22" fmla="*/ 1374 w 1374"/>
              <a:gd name="T23" fmla="*/ 1064 h 1648"/>
              <a:gd name="T24" fmla="*/ 1236 w 1374"/>
              <a:gd name="T25" fmla="*/ 1030 h 1648"/>
              <a:gd name="T26" fmla="*/ 1099 w 1374"/>
              <a:gd name="T27" fmla="*/ 1030 h 1648"/>
              <a:gd name="T28" fmla="*/ 1099 w 1374"/>
              <a:gd name="T29" fmla="*/ 893 h 1648"/>
              <a:gd name="T30" fmla="*/ 1030 w 1374"/>
              <a:gd name="T31" fmla="*/ 893 h 1648"/>
              <a:gd name="T32" fmla="*/ 1030 w 1374"/>
              <a:gd name="T33" fmla="*/ 1030 h 1648"/>
              <a:gd name="T34" fmla="*/ 893 w 1374"/>
              <a:gd name="T35" fmla="*/ 1030 h 1648"/>
              <a:gd name="T36" fmla="*/ 893 w 1374"/>
              <a:gd name="T37" fmla="*/ 1099 h 1648"/>
              <a:gd name="T38" fmla="*/ 1030 w 1374"/>
              <a:gd name="T39" fmla="*/ 1099 h 1648"/>
              <a:gd name="T40" fmla="*/ 1030 w 1374"/>
              <a:gd name="T41" fmla="*/ 1236 h 1648"/>
              <a:gd name="T42" fmla="*/ 1099 w 1374"/>
              <a:gd name="T43" fmla="*/ 1236 h 1648"/>
              <a:gd name="T44" fmla="*/ 1099 w 1374"/>
              <a:gd name="T45" fmla="*/ 1099 h 1648"/>
              <a:gd name="T46" fmla="*/ 1236 w 1374"/>
              <a:gd name="T47" fmla="*/ 1099 h 1648"/>
              <a:gd name="T48" fmla="*/ 1236 w 1374"/>
              <a:gd name="T49" fmla="*/ 1030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74" h="1648">
                <a:moveTo>
                  <a:pt x="935" y="1491"/>
                </a:moveTo>
                <a:cubicBezTo>
                  <a:pt x="836" y="1588"/>
                  <a:pt x="700" y="1648"/>
                  <a:pt x="550" y="1648"/>
                </a:cubicBezTo>
                <a:cubicBezTo>
                  <a:pt x="246" y="1648"/>
                  <a:pt x="0" y="1404"/>
                  <a:pt x="0" y="1104"/>
                </a:cubicBezTo>
                <a:cubicBezTo>
                  <a:pt x="0" y="803"/>
                  <a:pt x="215" y="494"/>
                  <a:pt x="550" y="0"/>
                </a:cubicBezTo>
                <a:cubicBezTo>
                  <a:pt x="719" y="251"/>
                  <a:pt x="858" y="454"/>
                  <a:pt x="954" y="632"/>
                </a:cubicBezTo>
                <a:cubicBezTo>
                  <a:pt x="761" y="682"/>
                  <a:pt x="618" y="857"/>
                  <a:pt x="618" y="1064"/>
                </a:cubicBezTo>
                <a:cubicBezTo>
                  <a:pt x="618" y="1265"/>
                  <a:pt x="752" y="1436"/>
                  <a:pt x="935" y="1491"/>
                </a:cubicBezTo>
                <a:close/>
                <a:moveTo>
                  <a:pt x="1374" y="1064"/>
                </a:moveTo>
                <a:cubicBezTo>
                  <a:pt x="1374" y="1235"/>
                  <a:pt x="1235" y="1373"/>
                  <a:pt x="1065" y="1373"/>
                </a:cubicBezTo>
                <a:cubicBezTo>
                  <a:pt x="894" y="1373"/>
                  <a:pt x="756" y="1235"/>
                  <a:pt x="756" y="1064"/>
                </a:cubicBezTo>
                <a:cubicBezTo>
                  <a:pt x="756" y="894"/>
                  <a:pt x="894" y="755"/>
                  <a:pt x="1065" y="755"/>
                </a:cubicBezTo>
                <a:cubicBezTo>
                  <a:pt x="1235" y="755"/>
                  <a:pt x="1374" y="894"/>
                  <a:pt x="1374" y="1064"/>
                </a:cubicBezTo>
                <a:close/>
                <a:moveTo>
                  <a:pt x="1236" y="1030"/>
                </a:moveTo>
                <a:cubicBezTo>
                  <a:pt x="1099" y="1030"/>
                  <a:pt x="1099" y="1030"/>
                  <a:pt x="1099" y="1030"/>
                </a:cubicBezTo>
                <a:cubicBezTo>
                  <a:pt x="1099" y="893"/>
                  <a:pt x="1099" y="893"/>
                  <a:pt x="1099" y="893"/>
                </a:cubicBezTo>
                <a:cubicBezTo>
                  <a:pt x="1030" y="893"/>
                  <a:pt x="1030" y="893"/>
                  <a:pt x="1030" y="893"/>
                </a:cubicBezTo>
                <a:cubicBezTo>
                  <a:pt x="1030" y="1030"/>
                  <a:pt x="1030" y="1030"/>
                  <a:pt x="1030" y="1030"/>
                </a:cubicBezTo>
                <a:cubicBezTo>
                  <a:pt x="893" y="1030"/>
                  <a:pt x="893" y="1030"/>
                  <a:pt x="893" y="1030"/>
                </a:cubicBezTo>
                <a:cubicBezTo>
                  <a:pt x="893" y="1099"/>
                  <a:pt x="893" y="1099"/>
                  <a:pt x="893" y="1099"/>
                </a:cubicBezTo>
                <a:cubicBezTo>
                  <a:pt x="1030" y="1099"/>
                  <a:pt x="1030" y="1099"/>
                  <a:pt x="1030" y="1099"/>
                </a:cubicBezTo>
                <a:cubicBezTo>
                  <a:pt x="1030" y="1236"/>
                  <a:pt x="1030" y="1236"/>
                  <a:pt x="1030" y="1236"/>
                </a:cubicBezTo>
                <a:cubicBezTo>
                  <a:pt x="1099" y="1236"/>
                  <a:pt x="1099" y="1236"/>
                  <a:pt x="1099" y="1236"/>
                </a:cubicBezTo>
                <a:cubicBezTo>
                  <a:pt x="1099" y="1099"/>
                  <a:pt x="1099" y="1099"/>
                  <a:pt x="1099" y="1099"/>
                </a:cubicBezTo>
                <a:cubicBezTo>
                  <a:pt x="1236" y="1099"/>
                  <a:pt x="1236" y="1099"/>
                  <a:pt x="1236" y="1099"/>
                </a:cubicBezTo>
                <a:cubicBezTo>
                  <a:pt x="1236" y="1030"/>
                  <a:pt x="1236" y="1030"/>
                  <a:pt x="1236" y="10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94" name="Freeform 25"/>
          <p:cNvSpPr>
            <a:spLocks noEditPoints="1"/>
          </p:cNvSpPr>
          <p:nvPr/>
        </p:nvSpPr>
        <p:spPr bwMode="auto">
          <a:xfrm>
            <a:off x="2258840" y="2383855"/>
            <a:ext cx="302949" cy="302949"/>
          </a:xfrm>
          <a:custGeom>
            <a:avLst/>
            <a:gdLst>
              <a:gd name="T0" fmla="*/ 1639 w 1648"/>
              <a:gd name="T1" fmla="*/ 674 h 1648"/>
              <a:gd name="T2" fmla="*/ 1648 w 1648"/>
              <a:gd name="T3" fmla="*/ 621 h 1648"/>
              <a:gd name="T4" fmla="*/ 1576 w 1648"/>
              <a:gd name="T5" fmla="*/ 485 h 1648"/>
              <a:gd name="T6" fmla="*/ 1392 w 1648"/>
              <a:gd name="T7" fmla="*/ 242 h 1648"/>
              <a:gd name="T8" fmla="*/ 1225 w 1648"/>
              <a:gd name="T9" fmla="*/ 125 h 1648"/>
              <a:gd name="T10" fmla="*/ 1225 w 1648"/>
              <a:gd name="T11" fmla="*/ 125 h 1648"/>
              <a:gd name="T12" fmla="*/ 927 w 1648"/>
              <a:gd name="T13" fmla="*/ 32 h 1648"/>
              <a:gd name="T14" fmla="*/ 824 w 1648"/>
              <a:gd name="T15" fmla="*/ 0 h 1648"/>
              <a:gd name="T16" fmla="*/ 721 w 1648"/>
              <a:gd name="T17" fmla="*/ 32 h 1648"/>
              <a:gd name="T18" fmla="*/ 423 w 1648"/>
              <a:gd name="T19" fmla="*/ 125 h 1648"/>
              <a:gd name="T20" fmla="*/ 423 w 1648"/>
              <a:gd name="T21" fmla="*/ 125 h 1648"/>
              <a:gd name="T22" fmla="*/ 256 w 1648"/>
              <a:gd name="T23" fmla="*/ 242 h 1648"/>
              <a:gd name="T24" fmla="*/ 73 w 1648"/>
              <a:gd name="T25" fmla="*/ 485 h 1648"/>
              <a:gd name="T26" fmla="*/ 0 w 1648"/>
              <a:gd name="T27" fmla="*/ 621 h 1648"/>
              <a:gd name="T28" fmla="*/ 9 w 1648"/>
              <a:gd name="T29" fmla="*/ 674 h 1648"/>
              <a:gd name="T30" fmla="*/ 9 w 1648"/>
              <a:gd name="T31" fmla="*/ 974 h 1648"/>
              <a:gd name="T32" fmla="*/ 0 w 1648"/>
              <a:gd name="T33" fmla="*/ 1027 h 1648"/>
              <a:gd name="T34" fmla="*/ 73 w 1648"/>
              <a:gd name="T35" fmla="*/ 1163 h 1648"/>
              <a:gd name="T36" fmla="*/ 256 w 1648"/>
              <a:gd name="T37" fmla="*/ 1406 h 1648"/>
              <a:gd name="T38" fmla="*/ 423 w 1648"/>
              <a:gd name="T39" fmla="*/ 1523 h 1648"/>
              <a:gd name="T40" fmla="*/ 423 w 1648"/>
              <a:gd name="T41" fmla="*/ 1523 h 1648"/>
              <a:gd name="T42" fmla="*/ 721 w 1648"/>
              <a:gd name="T43" fmla="*/ 1616 h 1648"/>
              <a:gd name="T44" fmla="*/ 824 w 1648"/>
              <a:gd name="T45" fmla="*/ 1648 h 1648"/>
              <a:gd name="T46" fmla="*/ 927 w 1648"/>
              <a:gd name="T47" fmla="*/ 1616 h 1648"/>
              <a:gd name="T48" fmla="*/ 1225 w 1648"/>
              <a:gd name="T49" fmla="*/ 1523 h 1648"/>
              <a:gd name="T50" fmla="*/ 1225 w 1648"/>
              <a:gd name="T51" fmla="*/ 1523 h 1648"/>
              <a:gd name="T52" fmla="*/ 1392 w 1648"/>
              <a:gd name="T53" fmla="*/ 1406 h 1648"/>
              <a:gd name="T54" fmla="*/ 1576 w 1648"/>
              <a:gd name="T55" fmla="*/ 1163 h 1648"/>
              <a:gd name="T56" fmla="*/ 1648 w 1648"/>
              <a:gd name="T57" fmla="*/ 1027 h 1648"/>
              <a:gd name="T58" fmla="*/ 1639 w 1648"/>
              <a:gd name="T59" fmla="*/ 974 h 1648"/>
              <a:gd name="T60" fmla="*/ 1639 w 1648"/>
              <a:gd name="T61" fmla="*/ 674 h 1648"/>
              <a:gd name="T62" fmla="*/ 824 w 1648"/>
              <a:gd name="T63" fmla="*/ 1408 h 1648"/>
              <a:gd name="T64" fmla="*/ 240 w 1648"/>
              <a:gd name="T65" fmla="*/ 824 h 1648"/>
              <a:gd name="T66" fmla="*/ 824 w 1648"/>
              <a:gd name="T67" fmla="*/ 240 h 1648"/>
              <a:gd name="T68" fmla="*/ 1408 w 1648"/>
              <a:gd name="T69" fmla="*/ 824 h 1648"/>
              <a:gd name="T70" fmla="*/ 824 w 1648"/>
              <a:gd name="T71" fmla="*/ 1408 h 1648"/>
              <a:gd name="T72" fmla="*/ 738 w 1648"/>
              <a:gd name="T73" fmla="*/ 1096 h 1648"/>
              <a:gd name="T74" fmla="*/ 481 w 1648"/>
              <a:gd name="T75" fmla="*/ 846 h 1648"/>
              <a:gd name="T76" fmla="*/ 587 w 1648"/>
              <a:gd name="T77" fmla="*/ 740 h 1648"/>
              <a:gd name="T78" fmla="*/ 738 w 1648"/>
              <a:gd name="T79" fmla="*/ 883 h 1648"/>
              <a:gd name="T80" fmla="*/ 1061 w 1648"/>
              <a:gd name="T81" fmla="*/ 552 h 1648"/>
              <a:gd name="T82" fmla="*/ 1167 w 1648"/>
              <a:gd name="T83" fmla="*/ 658 h 1648"/>
              <a:gd name="T84" fmla="*/ 738 w 1648"/>
              <a:gd name="T85" fmla="*/ 109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48" h="1648">
                <a:moveTo>
                  <a:pt x="1639" y="674"/>
                </a:moveTo>
                <a:cubicBezTo>
                  <a:pt x="1645" y="656"/>
                  <a:pt x="1648" y="639"/>
                  <a:pt x="1648" y="621"/>
                </a:cubicBezTo>
                <a:cubicBezTo>
                  <a:pt x="1648" y="568"/>
                  <a:pt x="1622" y="517"/>
                  <a:pt x="1576" y="485"/>
                </a:cubicBezTo>
                <a:cubicBezTo>
                  <a:pt x="1428" y="383"/>
                  <a:pt x="1447" y="408"/>
                  <a:pt x="1392" y="242"/>
                </a:cubicBezTo>
                <a:cubicBezTo>
                  <a:pt x="1368" y="172"/>
                  <a:pt x="1301" y="125"/>
                  <a:pt x="1225" y="125"/>
                </a:cubicBezTo>
                <a:cubicBezTo>
                  <a:pt x="1225" y="125"/>
                  <a:pt x="1225" y="125"/>
                  <a:pt x="1225" y="125"/>
                </a:cubicBezTo>
                <a:cubicBezTo>
                  <a:pt x="1043" y="126"/>
                  <a:pt x="1074" y="136"/>
                  <a:pt x="927" y="32"/>
                </a:cubicBezTo>
                <a:cubicBezTo>
                  <a:pt x="896" y="11"/>
                  <a:pt x="860" y="0"/>
                  <a:pt x="824" y="0"/>
                </a:cubicBezTo>
                <a:cubicBezTo>
                  <a:pt x="788" y="0"/>
                  <a:pt x="752" y="11"/>
                  <a:pt x="721" y="32"/>
                </a:cubicBezTo>
                <a:cubicBezTo>
                  <a:pt x="573" y="136"/>
                  <a:pt x="605" y="126"/>
                  <a:pt x="423" y="125"/>
                </a:cubicBezTo>
                <a:cubicBezTo>
                  <a:pt x="423" y="125"/>
                  <a:pt x="423" y="125"/>
                  <a:pt x="423" y="125"/>
                </a:cubicBezTo>
                <a:cubicBezTo>
                  <a:pt x="347" y="125"/>
                  <a:pt x="280" y="172"/>
                  <a:pt x="256" y="242"/>
                </a:cubicBezTo>
                <a:cubicBezTo>
                  <a:pt x="201" y="409"/>
                  <a:pt x="220" y="383"/>
                  <a:pt x="73" y="485"/>
                </a:cubicBezTo>
                <a:cubicBezTo>
                  <a:pt x="26" y="517"/>
                  <a:pt x="0" y="568"/>
                  <a:pt x="0" y="621"/>
                </a:cubicBezTo>
                <a:cubicBezTo>
                  <a:pt x="0" y="639"/>
                  <a:pt x="3" y="656"/>
                  <a:pt x="9" y="674"/>
                </a:cubicBezTo>
                <a:cubicBezTo>
                  <a:pt x="66" y="840"/>
                  <a:pt x="66" y="808"/>
                  <a:pt x="9" y="974"/>
                </a:cubicBezTo>
                <a:cubicBezTo>
                  <a:pt x="3" y="992"/>
                  <a:pt x="0" y="1009"/>
                  <a:pt x="0" y="1027"/>
                </a:cubicBezTo>
                <a:cubicBezTo>
                  <a:pt x="0" y="1080"/>
                  <a:pt x="26" y="1131"/>
                  <a:pt x="73" y="1163"/>
                </a:cubicBezTo>
                <a:cubicBezTo>
                  <a:pt x="220" y="1265"/>
                  <a:pt x="201" y="1239"/>
                  <a:pt x="256" y="1406"/>
                </a:cubicBezTo>
                <a:cubicBezTo>
                  <a:pt x="280" y="1476"/>
                  <a:pt x="347" y="1523"/>
                  <a:pt x="423" y="1523"/>
                </a:cubicBezTo>
                <a:cubicBezTo>
                  <a:pt x="423" y="1523"/>
                  <a:pt x="423" y="1523"/>
                  <a:pt x="423" y="1523"/>
                </a:cubicBezTo>
                <a:cubicBezTo>
                  <a:pt x="605" y="1522"/>
                  <a:pt x="574" y="1512"/>
                  <a:pt x="721" y="1616"/>
                </a:cubicBezTo>
                <a:cubicBezTo>
                  <a:pt x="752" y="1637"/>
                  <a:pt x="788" y="1648"/>
                  <a:pt x="824" y="1648"/>
                </a:cubicBezTo>
                <a:cubicBezTo>
                  <a:pt x="860" y="1648"/>
                  <a:pt x="896" y="1637"/>
                  <a:pt x="927" y="1616"/>
                </a:cubicBezTo>
                <a:cubicBezTo>
                  <a:pt x="1074" y="1512"/>
                  <a:pt x="1042" y="1522"/>
                  <a:pt x="1225" y="1523"/>
                </a:cubicBezTo>
                <a:cubicBezTo>
                  <a:pt x="1225" y="1523"/>
                  <a:pt x="1225" y="1523"/>
                  <a:pt x="1225" y="1523"/>
                </a:cubicBezTo>
                <a:cubicBezTo>
                  <a:pt x="1301" y="1523"/>
                  <a:pt x="1368" y="1476"/>
                  <a:pt x="1392" y="1406"/>
                </a:cubicBezTo>
                <a:cubicBezTo>
                  <a:pt x="1447" y="1239"/>
                  <a:pt x="1428" y="1265"/>
                  <a:pt x="1576" y="1163"/>
                </a:cubicBezTo>
                <a:cubicBezTo>
                  <a:pt x="1622" y="1131"/>
                  <a:pt x="1648" y="1080"/>
                  <a:pt x="1648" y="1027"/>
                </a:cubicBezTo>
                <a:cubicBezTo>
                  <a:pt x="1648" y="1009"/>
                  <a:pt x="1645" y="992"/>
                  <a:pt x="1639" y="974"/>
                </a:cubicBezTo>
                <a:cubicBezTo>
                  <a:pt x="1582" y="808"/>
                  <a:pt x="1582" y="840"/>
                  <a:pt x="1639" y="674"/>
                </a:cubicBezTo>
                <a:close/>
                <a:moveTo>
                  <a:pt x="824" y="1408"/>
                </a:moveTo>
                <a:cubicBezTo>
                  <a:pt x="502" y="1408"/>
                  <a:pt x="240" y="1146"/>
                  <a:pt x="240" y="824"/>
                </a:cubicBezTo>
                <a:cubicBezTo>
                  <a:pt x="240" y="502"/>
                  <a:pt x="502" y="240"/>
                  <a:pt x="824" y="240"/>
                </a:cubicBezTo>
                <a:cubicBezTo>
                  <a:pt x="1146" y="240"/>
                  <a:pt x="1408" y="502"/>
                  <a:pt x="1408" y="824"/>
                </a:cubicBezTo>
                <a:cubicBezTo>
                  <a:pt x="1408" y="1146"/>
                  <a:pt x="1146" y="1408"/>
                  <a:pt x="824" y="1408"/>
                </a:cubicBezTo>
                <a:close/>
                <a:moveTo>
                  <a:pt x="738" y="1096"/>
                </a:moveTo>
                <a:cubicBezTo>
                  <a:pt x="481" y="846"/>
                  <a:pt x="481" y="846"/>
                  <a:pt x="481" y="846"/>
                </a:cubicBezTo>
                <a:cubicBezTo>
                  <a:pt x="587" y="740"/>
                  <a:pt x="587" y="740"/>
                  <a:pt x="587" y="740"/>
                </a:cubicBezTo>
                <a:cubicBezTo>
                  <a:pt x="738" y="883"/>
                  <a:pt x="738" y="883"/>
                  <a:pt x="738" y="883"/>
                </a:cubicBezTo>
                <a:cubicBezTo>
                  <a:pt x="1061" y="552"/>
                  <a:pt x="1061" y="552"/>
                  <a:pt x="1061" y="552"/>
                </a:cubicBezTo>
                <a:cubicBezTo>
                  <a:pt x="1167" y="658"/>
                  <a:pt x="1167" y="658"/>
                  <a:pt x="1167" y="658"/>
                </a:cubicBezTo>
                <a:lnTo>
                  <a:pt x="738" y="109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95" name="Freeform 587"/>
          <p:cNvSpPr>
            <a:spLocks noEditPoints="1"/>
          </p:cNvSpPr>
          <p:nvPr/>
        </p:nvSpPr>
        <p:spPr bwMode="auto">
          <a:xfrm rot="13500000">
            <a:off x="2790733" y="2497627"/>
            <a:ext cx="299424" cy="300486"/>
          </a:xfrm>
          <a:custGeom>
            <a:avLst/>
            <a:gdLst>
              <a:gd name="T0" fmla="*/ 256 w 512"/>
              <a:gd name="T1" fmla="*/ 512 h 512"/>
              <a:gd name="T2" fmla="*/ 512 w 512"/>
              <a:gd name="T3" fmla="*/ 256 h 512"/>
              <a:gd name="T4" fmla="*/ 256 w 512"/>
              <a:gd name="T5" fmla="*/ 0 h 512"/>
              <a:gd name="T6" fmla="*/ 0 w 512"/>
              <a:gd name="T7" fmla="*/ 256 h 512"/>
              <a:gd name="T8" fmla="*/ 256 w 512"/>
              <a:gd name="T9" fmla="*/ 512 h 512"/>
              <a:gd name="T10" fmla="*/ 256 w 512"/>
              <a:gd name="T11" fmla="*/ 48 h 512"/>
              <a:gd name="T12" fmla="*/ 464 w 512"/>
              <a:gd name="T13" fmla="*/ 256 h 512"/>
              <a:gd name="T14" fmla="*/ 256 w 512"/>
              <a:gd name="T15" fmla="*/ 464 h 512"/>
              <a:gd name="T16" fmla="*/ 48 w 512"/>
              <a:gd name="T17" fmla="*/ 256 h 512"/>
              <a:gd name="T18" fmla="*/ 256 w 512"/>
              <a:gd name="T19" fmla="*/ 48 h 512"/>
              <a:gd name="T20" fmla="*/ 320 w 512"/>
              <a:gd name="T21" fmla="*/ 384 h 512"/>
              <a:gd name="T22" fmla="*/ 352 w 512"/>
              <a:gd name="T23" fmla="*/ 352 h 512"/>
              <a:gd name="T24" fmla="*/ 320 w 512"/>
              <a:gd name="T25" fmla="*/ 320 h 512"/>
              <a:gd name="T26" fmla="*/ 237 w 512"/>
              <a:gd name="T27" fmla="*/ 320 h 512"/>
              <a:gd name="T28" fmla="*/ 375 w 512"/>
              <a:gd name="T29" fmla="*/ 183 h 512"/>
              <a:gd name="T30" fmla="*/ 375 w 512"/>
              <a:gd name="T31" fmla="*/ 137 h 512"/>
              <a:gd name="T32" fmla="*/ 352 w 512"/>
              <a:gd name="T33" fmla="*/ 128 h 512"/>
              <a:gd name="T34" fmla="*/ 329 w 512"/>
              <a:gd name="T35" fmla="*/ 137 h 512"/>
              <a:gd name="T36" fmla="*/ 192 w 512"/>
              <a:gd name="T37" fmla="*/ 275 h 512"/>
              <a:gd name="T38" fmla="*/ 192 w 512"/>
              <a:gd name="T39" fmla="*/ 192 h 512"/>
              <a:gd name="T40" fmla="*/ 160 w 512"/>
              <a:gd name="T41" fmla="*/ 160 h 512"/>
              <a:gd name="T42" fmla="*/ 128 w 512"/>
              <a:gd name="T43" fmla="*/ 192 h 512"/>
              <a:gd name="T44" fmla="*/ 128 w 512"/>
              <a:gd name="T45" fmla="*/ 384 h 512"/>
              <a:gd name="T46" fmla="*/ 320 w 512"/>
              <a:gd name="T47" fmla="*/ 38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512"/>
                </a:move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lose/>
                <a:moveTo>
                  <a:pt x="256" y="48"/>
                </a:move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lose/>
                <a:moveTo>
                  <a:pt x="320" y="384"/>
                </a:moveTo>
                <a:cubicBezTo>
                  <a:pt x="338" y="384"/>
                  <a:pt x="352" y="370"/>
                  <a:pt x="352" y="352"/>
                </a:cubicBezTo>
                <a:cubicBezTo>
                  <a:pt x="352" y="334"/>
                  <a:pt x="338" y="320"/>
                  <a:pt x="320" y="320"/>
                </a:cubicBezTo>
                <a:cubicBezTo>
                  <a:pt x="237" y="320"/>
                  <a:pt x="237" y="320"/>
                  <a:pt x="237" y="320"/>
                </a:cubicBezTo>
                <a:cubicBezTo>
                  <a:pt x="375" y="183"/>
                  <a:pt x="375" y="183"/>
                  <a:pt x="375" y="183"/>
                </a:cubicBezTo>
                <a:cubicBezTo>
                  <a:pt x="387" y="170"/>
                  <a:pt x="387" y="150"/>
                  <a:pt x="375" y="137"/>
                </a:cubicBezTo>
                <a:cubicBezTo>
                  <a:pt x="368" y="131"/>
                  <a:pt x="360" y="128"/>
                  <a:pt x="352" y="128"/>
                </a:cubicBezTo>
                <a:cubicBezTo>
                  <a:pt x="344" y="128"/>
                  <a:pt x="336" y="131"/>
                  <a:pt x="329" y="137"/>
                </a:cubicBezTo>
                <a:cubicBezTo>
                  <a:pt x="192" y="275"/>
                  <a:pt x="192" y="275"/>
                  <a:pt x="192" y="275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192" y="174"/>
                  <a:pt x="178" y="160"/>
                  <a:pt x="160" y="160"/>
                </a:cubicBezTo>
                <a:cubicBezTo>
                  <a:pt x="142" y="160"/>
                  <a:pt x="128" y="174"/>
                  <a:pt x="128" y="192"/>
                </a:cubicBezTo>
                <a:cubicBezTo>
                  <a:pt x="128" y="384"/>
                  <a:pt x="128" y="384"/>
                  <a:pt x="128" y="384"/>
                </a:cubicBezTo>
                <a:lnTo>
                  <a:pt x="320" y="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587"/>
          <p:cNvSpPr>
            <a:spLocks noEditPoints="1"/>
          </p:cNvSpPr>
          <p:nvPr/>
        </p:nvSpPr>
        <p:spPr bwMode="auto">
          <a:xfrm rot="13500000">
            <a:off x="4931275" y="2504663"/>
            <a:ext cx="299424" cy="300486"/>
          </a:xfrm>
          <a:custGeom>
            <a:avLst/>
            <a:gdLst>
              <a:gd name="T0" fmla="*/ 256 w 512"/>
              <a:gd name="T1" fmla="*/ 512 h 512"/>
              <a:gd name="T2" fmla="*/ 512 w 512"/>
              <a:gd name="T3" fmla="*/ 256 h 512"/>
              <a:gd name="T4" fmla="*/ 256 w 512"/>
              <a:gd name="T5" fmla="*/ 0 h 512"/>
              <a:gd name="T6" fmla="*/ 0 w 512"/>
              <a:gd name="T7" fmla="*/ 256 h 512"/>
              <a:gd name="T8" fmla="*/ 256 w 512"/>
              <a:gd name="T9" fmla="*/ 512 h 512"/>
              <a:gd name="T10" fmla="*/ 256 w 512"/>
              <a:gd name="T11" fmla="*/ 48 h 512"/>
              <a:gd name="T12" fmla="*/ 464 w 512"/>
              <a:gd name="T13" fmla="*/ 256 h 512"/>
              <a:gd name="T14" fmla="*/ 256 w 512"/>
              <a:gd name="T15" fmla="*/ 464 h 512"/>
              <a:gd name="T16" fmla="*/ 48 w 512"/>
              <a:gd name="T17" fmla="*/ 256 h 512"/>
              <a:gd name="T18" fmla="*/ 256 w 512"/>
              <a:gd name="T19" fmla="*/ 48 h 512"/>
              <a:gd name="T20" fmla="*/ 320 w 512"/>
              <a:gd name="T21" fmla="*/ 384 h 512"/>
              <a:gd name="T22" fmla="*/ 352 w 512"/>
              <a:gd name="T23" fmla="*/ 352 h 512"/>
              <a:gd name="T24" fmla="*/ 320 w 512"/>
              <a:gd name="T25" fmla="*/ 320 h 512"/>
              <a:gd name="T26" fmla="*/ 237 w 512"/>
              <a:gd name="T27" fmla="*/ 320 h 512"/>
              <a:gd name="T28" fmla="*/ 375 w 512"/>
              <a:gd name="T29" fmla="*/ 183 h 512"/>
              <a:gd name="T30" fmla="*/ 375 w 512"/>
              <a:gd name="T31" fmla="*/ 137 h 512"/>
              <a:gd name="T32" fmla="*/ 352 w 512"/>
              <a:gd name="T33" fmla="*/ 128 h 512"/>
              <a:gd name="T34" fmla="*/ 329 w 512"/>
              <a:gd name="T35" fmla="*/ 137 h 512"/>
              <a:gd name="T36" fmla="*/ 192 w 512"/>
              <a:gd name="T37" fmla="*/ 275 h 512"/>
              <a:gd name="T38" fmla="*/ 192 w 512"/>
              <a:gd name="T39" fmla="*/ 192 h 512"/>
              <a:gd name="T40" fmla="*/ 160 w 512"/>
              <a:gd name="T41" fmla="*/ 160 h 512"/>
              <a:gd name="T42" fmla="*/ 128 w 512"/>
              <a:gd name="T43" fmla="*/ 192 h 512"/>
              <a:gd name="T44" fmla="*/ 128 w 512"/>
              <a:gd name="T45" fmla="*/ 384 h 512"/>
              <a:gd name="T46" fmla="*/ 320 w 512"/>
              <a:gd name="T47" fmla="*/ 38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512"/>
                </a:move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lose/>
                <a:moveTo>
                  <a:pt x="256" y="48"/>
                </a:move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lose/>
                <a:moveTo>
                  <a:pt x="320" y="384"/>
                </a:moveTo>
                <a:cubicBezTo>
                  <a:pt x="338" y="384"/>
                  <a:pt x="352" y="370"/>
                  <a:pt x="352" y="352"/>
                </a:cubicBezTo>
                <a:cubicBezTo>
                  <a:pt x="352" y="334"/>
                  <a:pt x="338" y="320"/>
                  <a:pt x="320" y="320"/>
                </a:cubicBezTo>
                <a:cubicBezTo>
                  <a:pt x="237" y="320"/>
                  <a:pt x="237" y="320"/>
                  <a:pt x="237" y="320"/>
                </a:cubicBezTo>
                <a:cubicBezTo>
                  <a:pt x="375" y="183"/>
                  <a:pt x="375" y="183"/>
                  <a:pt x="375" y="183"/>
                </a:cubicBezTo>
                <a:cubicBezTo>
                  <a:pt x="387" y="170"/>
                  <a:pt x="387" y="150"/>
                  <a:pt x="375" y="137"/>
                </a:cubicBezTo>
                <a:cubicBezTo>
                  <a:pt x="368" y="131"/>
                  <a:pt x="360" y="128"/>
                  <a:pt x="352" y="128"/>
                </a:cubicBezTo>
                <a:cubicBezTo>
                  <a:pt x="344" y="128"/>
                  <a:pt x="336" y="131"/>
                  <a:pt x="329" y="137"/>
                </a:cubicBezTo>
                <a:cubicBezTo>
                  <a:pt x="192" y="275"/>
                  <a:pt x="192" y="275"/>
                  <a:pt x="192" y="275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192" y="174"/>
                  <a:pt x="178" y="160"/>
                  <a:pt x="160" y="160"/>
                </a:cubicBezTo>
                <a:cubicBezTo>
                  <a:pt x="142" y="160"/>
                  <a:pt x="128" y="174"/>
                  <a:pt x="128" y="192"/>
                </a:cubicBezTo>
                <a:cubicBezTo>
                  <a:pt x="128" y="384"/>
                  <a:pt x="128" y="384"/>
                  <a:pt x="128" y="384"/>
                </a:cubicBezTo>
                <a:lnTo>
                  <a:pt x="320" y="3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587"/>
          <p:cNvSpPr>
            <a:spLocks noEditPoints="1"/>
          </p:cNvSpPr>
          <p:nvPr/>
        </p:nvSpPr>
        <p:spPr bwMode="auto">
          <a:xfrm rot="13500000">
            <a:off x="7066506" y="2504665"/>
            <a:ext cx="299424" cy="300486"/>
          </a:xfrm>
          <a:custGeom>
            <a:avLst/>
            <a:gdLst>
              <a:gd name="T0" fmla="*/ 256 w 512"/>
              <a:gd name="T1" fmla="*/ 512 h 512"/>
              <a:gd name="T2" fmla="*/ 512 w 512"/>
              <a:gd name="T3" fmla="*/ 256 h 512"/>
              <a:gd name="T4" fmla="*/ 256 w 512"/>
              <a:gd name="T5" fmla="*/ 0 h 512"/>
              <a:gd name="T6" fmla="*/ 0 w 512"/>
              <a:gd name="T7" fmla="*/ 256 h 512"/>
              <a:gd name="T8" fmla="*/ 256 w 512"/>
              <a:gd name="T9" fmla="*/ 512 h 512"/>
              <a:gd name="T10" fmla="*/ 256 w 512"/>
              <a:gd name="T11" fmla="*/ 48 h 512"/>
              <a:gd name="T12" fmla="*/ 464 w 512"/>
              <a:gd name="T13" fmla="*/ 256 h 512"/>
              <a:gd name="T14" fmla="*/ 256 w 512"/>
              <a:gd name="T15" fmla="*/ 464 h 512"/>
              <a:gd name="T16" fmla="*/ 48 w 512"/>
              <a:gd name="T17" fmla="*/ 256 h 512"/>
              <a:gd name="T18" fmla="*/ 256 w 512"/>
              <a:gd name="T19" fmla="*/ 48 h 512"/>
              <a:gd name="T20" fmla="*/ 320 w 512"/>
              <a:gd name="T21" fmla="*/ 384 h 512"/>
              <a:gd name="T22" fmla="*/ 352 w 512"/>
              <a:gd name="T23" fmla="*/ 352 h 512"/>
              <a:gd name="T24" fmla="*/ 320 w 512"/>
              <a:gd name="T25" fmla="*/ 320 h 512"/>
              <a:gd name="T26" fmla="*/ 237 w 512"/>
              <a:gd name="T27" fmla="*/ 320 h 512"/>
              <a:gd name="T28" fmla="*/ 375 w 512"/>
              <a:gd name="T29" fmla="*/ 183 h 512"/>
              <a:gd name="T30" fmla="*/ 375 w 512"/>
              <a:gd name="T31" fmla="*/ 137 h 512"/>
              <a:gd name="T32" fmla="*/ 352 w 512"/>
              <a:gd name="T33" fmla="*/ 128 h 512"/>
              <a:gd name="T34" fmla="*/ 329 w 512"/>
              <a:gd name="T35" fmla="*/ 137 h 512"/>
              <a:gd name="T36" fmla="*/ 192 w 512"/>
              <a:gd name="T37" fmla="*/ 275 h 512"/>
              <a:gd name="T38" fmla="*/ 192 w 512"/>
              <a:gd name="T39" fmla="*/ 192 h 512"/>
              <a:gd name="T40" fmla="*/ 160 w 512"/>
              <a:gd name="T41" fmla="*/ 160 h 512"/>
              <a:gd name="T42" fmla="*/ 128 w 512"/>
              <a:gd name="T43" fmla="*/ 192 h 512"/>
              <a:gd name="T44" fmla="*/ 128 w 512"/>
              <a:gd name="T45" fmla="*/ 384 h 512"/>
              <a:gd name="T46" fmla="*/ 320 w 512"/>
              <a:gd name="T47" fmla="*/ 38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512"/>
                </a:move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lose/>
                <a:moveTo>
                  <a:pt x="256" y="48"/>
                </a:move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lose/>
                <a:moveTo>
                  <a:pt x="320" y="384"/>
                </a:moveTo>
                <a:cubicBezTo>
                  <a:pt x="338" y="384"/>
                  <a:pt x="352" y="370"/>
                  <a:pt x="352" y="352"/>
                </a:cubicBezTo>
                <a:cubicBezTo>
                  <a:pt x="352" y="334"/>
                  <a:pt x="338" y="320"/>
                  <a:pt x="320" y="320"/>
                </a:cubicBezTo>
                <a:cubicBezTo>
                  <a:pt x="237" y="320"/>
                  <a:pt x="237" y="320"/>
                  <a:pt x="237" y="320"/>
                </a:cubicBezTo>
                <a:cubicBezTo>
                  <a:pt x="375" y="183"/>
                  <a:pt x="375" y="183"/>
                  <a:pt x="375" y="183"/>
                </a:cubicBezTo>
                <a:cubicBezTo>
                  <a:pt x="387" y="170"/>
                  <a:pt x="387" y="150"/>
                  <a:pt x="375" y="137"/>
                </a:cubicBezTo>
                <a:cubicBezTo>
                  <a:pt x="368" y="131"/>
                  <a:pt x="360" y="128"/>
                  <a:pt x="352" y="128"/>
                </a:cubicBezTo>
                <a:cubicBezTo>
                  <a:pt x="344" y="128"/>
                  <a:pt x="336" y="131"/>
                  <a:pt x="329" y="137"/>
                </a:cubicBezTo>
                <a:cubicBezTo>
                  <a:pt x="192" y="275"/>
                  <a:pt x="192" y="275"/>
                  <a:pt x="192" y="275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192" y="174"/>
                  <a:pt x="178" y="160"/>
                  <a:pt x="160" y="160"/>
                </a:cubicBezTo>
                <a:cubicBezTo>
                  <a:pt x="142" y="160"/>
                  <a:pt x="128" y="174"/>
                  <a:pt x="128" y="192"/>
                </a:cubicBezTo>
                <a:cubicBezTo>
                  <a:pt x="128" y="384"/>
                  <a:pt x="128" y="384"/>
                  <a:pt x="128" y="384"/>
                </a:cubicBezTo>
                <a:lnTo>
                  <a:pt x="320" y="3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996110" y="2715906"/>
            <a:ext cx="816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Drehbuch</a:t>
            </a:r>
            <a:endParaRPr lang="bg-BG" sz="1100" dirty="0">
              <a:solidFill>
                <a:schemeClr val="accent6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22690" y="2712683"/>
            <a:ext cx="9220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Aufnahmen</a:t>
            </a:r>
            <a:endParaRPr lang="bg-BG" sz="1100" dirty="0">
              <a:solidFill>
                <a:schemeClr val="accent6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101756" y="2723089"/>
            <a:ext cx="8867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Medien</a:t>
            </a:r>
            <a:r>
              <a:rPr lang="en-US" sz="11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</a:t>
            </a:r>
          </a:p>
          <a:p>
            <a:pPr algn="ctr"/>
            <a:r>
              <a:rPr lang="en-US" sz="1100" dirty="0" err="1">
                <a:solidFill>
                  <a:schemeClr val="accent6"/>
                </a:solidFill>
                <a:latin typeface="Open Sans Light" panose="020B0306030504020204" pitchFamily="34" charset="0"/>
              </a:rPr>
              <a:t>produktion</a:t>
            </a:r>
            <a:endParaRPr lang="bg-BG" sz="1100" dirty="0">
              <a:solidFill>
                <a:schemeClr val="accent6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205859" y="2728181"/>
            <a:ext cx="8098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Reviewing</a:t>
            </a:r>
            <a:endParaRPr lang="bg-BG" sz="1100" dirty="0">
              <a:solidFill>
                <a:schemeClr val="accent6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112568" y="2724958"/>
            <a:ext cx="11817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sz="11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Optimierungen</a:t>
            </a:r>
            <a:endParaRPr lang="en-US" sz="11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1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Vornehmen</a:t>
            </a:r>
            <a:r>
              <a:rPr lang="en-US" sz="11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bg-BG" sz="1100" dirty="0">
              <a:solidFill>
                <a:schemeClr val="accent6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244096" y="2735364"/>
            <a:ext cx="10310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Veröffentlich</a:t>
            </a:r>
            <a:r>
              <a:rPr lang="en-US" sz="11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</a:t>
            </a:r>
          </a:p>
          <a:p>
            <a:pPr algn="ctr"/>
            <a:r>
              <a:rPr lang="en-US" sz="11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ung</a:t>
            </a:r>
            <a:endParaRPr lang="bg-BG" sz="1100" dirty="0">
              <a:solidFill>
                <a:schemeClr val="accent6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842944" y="3256042"/>
            <a:ext cx="2167912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Thema inkl. eines Film-Drehbuchs erstellen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Bildschirmaufnahmen vornehmen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Dokumente hochladen (z. B. PowerPoint-Präsentation)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003821" y="3256042"/>
            <a:ext cx="216791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Die Aufnahmen werden zu einem Film mit Corporate Branding produziert (vollautomatisch)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Der Film kann (auf Wunsch) mit Sprachsynthese (Text-</a:t>
            </a:r>
            <a:r>
              <a:rPr lang="de-DE" sz="8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</a:t>
            </a: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-Speech) angereichert werden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Das Thema kann (auf Wunsch) in einen Qualitätssicherungsprozess (</a:t>
            </a:r>
            <a:r>
              <a:rPr lang="de-DE" sz="8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Reviewing</a:t>
            </a: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 überführt werden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149146" y="3252264"/>
            <a:ext cx="216791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Der Autor bessert ggf. nach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Das Thema wird veröffentlicht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de-DE" sz="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19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" grpId="0" animBg="1"/>
      <p:bldP spid="77" grpId="0" animBg="1"/>
      <p:bldP spid="84" grpId="0" animBg="1"/>
      <p:bldP spid="14" grpId="0" animBg="1"/>
      <p:bldP spid="91" grpId="0" animBg="1"/>
      <p:bldP spid="92" grpId="0" animBg="1"/>
      <p:bldP spid="29" grpId="0" animBg="1"/>
      <p:bldP spid="32" grpId="0" animBg="1"/>
      <p:bldP spid="39" grpId="0" animBg="1"/>
      <p:bldP spid="43" grpId="0" animBg="1"/>
      <p:bldP spid="52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  <p:bldP spid="102" grpId="0"/>
      <p:bldP spid="103" grpId="0"/>
      <p:bldP spid="107" grpId="0"/>
      <p:bldP spid="108" grpId="0"/>
      <p:bldP spid="109" grpId="0"/>
    </p:bldLst>
  </p:timing>
</p:sld>
</file>

<file path=ppt/theme/theme1.xml><?xml version="1.0" encoding="utf-8"?>
<a:theme xmlns:a="http://schemas.openxmlformats.org/drawingml/2006/main" name="Office Theme">
  <a:themeElements>
    <a:clrScheme name="Harmony Bright C6">
      <a:dk1>
        <a:srgbClr val="FAFAFA"/>
      </a:dk1>
      <a:lt1>
        <a:srgbClr val="E74E3E"/>
      </a:lt1>
      <a:dk2>
        <a:srgbClr val="44546A"/>
      </a:dk2>
      <a:lt2>
        <a:srgbClr val="565656"/>
      </a:lt2>
      <a:accent1>
        <a:srgbClr val="1CBB9F"/>
      </a:accent1>
      <a:accent2>
        <a:srgbClr val="FBA41F"/>
      </a:accent2>
      <a:accent3>
        <a:srgbClr val="3CBDDC"/>
      </a:accent3>
      <a:accent4>
        <a:srgbClr val="A6D49F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1484</Words>
  <Application>Microsoft Office PowerPoint</Application>
  <PresentationFormat>Benutzerdefiniert</PresentationFormat>
  <Paragraphs>316</Paragraphs>
  <Slides>17</Slides>
  <Notes>17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Open Sans</vt:lpstr>
      <vt:lpstr>Open Sans Light</vt:lpstr>
      <vt:lpstr>Wingdings</vt:lpstr>
      <vt:lpstr>Office Theme</vt:lpstr>
      <vt:lpstr>PowerPoint-Präsentation</vt:lpstr>
      <vt:lpstr>PowerPoint-Präsentation</vt:lpstr>
      <vt:lpstr>Nutzenversprechen</vt:lpstr>
      <vt:lpstr>PowerPoint-Präsentation</vt:lpstr>
      <vt:lpstr>Anwendungsbereiche</vt:lpstr>
      <vt:lpstr>PowerPoint-Präsentation</vt:lpstr>
      <vt:lpstr>Kernfunktionen</vt:lpstr>
      <vt:lpstr>Produktivitätssteigerung</vt:lpstr>
      <vt:lpstr>Workflow: Filmerstellung</vt:lpstr>
      <vt:lpstr>Rollensystem</vt:lpstr>
      <vt:lpstr>Sites</vt:lpstr>
      <vt:lpstr>Lizenzmodelle</vt:lpstr>
      <vt:lpstr>PowerPoint-Präsentation</vt:lpstr>
      <vt:lpstr>verstehe.new - Portfoliovision</vt:lpstr>
      <vt:lpstr>Roadmap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Maximilian Busch</dc:creator>
  <cp:lastModifiedBy>Maximilian Busch</cp:lastModifiedBy>
  <cp:revision>401</cp:revision>
  <cp:lastPrinted>2015-06-25T09:44:10Z</cp:lastPrinted>
  <dcterms:created xsi:type="dcterms:W3CDTF">2014-12-06T22:49:37Z</dcterms:created>
  <dcterms:modified xsi:type="dcterms:W3CDTF">2016-04-11T07:55:28Z</dcterms:modified>
</cp:coreProperties>
</file>