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0"/>
  </p:notesMasterIdLst>
  <p:handoutMasterIdLst>
    <p:handoutMasterId r:id="rId31"/>
  </p:handoutMasterIdLst>
  <p:sldIdLst>
    <p:sldId id="320" r:id="rId2"/>
    <p:sldId id="3887" r:id="rId3"/>
    <p:sldId id="3909" r:id="rId4"/>
    <p:sldId id="3929" r:id="rId5"/>
    <p:sldId id="3930" r:id="rId6"/>
    <p:sldId id="3914" r:id="rId7"/>
    <p:sldId id="3905" r:id="rId8"/>
    <p:sldId id="3907" r:id="rId9"/>
    <p:sldId id="3912" r:id="rId10"/>
    <p:sldId id="3935" r:id="rId11"/>
    <p:sldId id="3936" r:id="rId12"/>
    <p:sldId id="3906" r:id="rId13"/>
    <p:sldId id="3932" r:id="rId14"/>
    <p:sldId id="3934" r:id="rId15"/>
    <p:sldId id="3904" r:id="rId16"/>
    <p:sldId id="3931" r:id="rId17"/>
    <p:sldId id="3903" r:id="rId18"/>
    <p:sldId id="3928" r:id="rId19"/>
    <p:sldId id="3916" r:id="rId20"/>
    <p:sldId id="3925" r:id="rId21"/>
    <p:sldId id="3917" r:id="rId22"/>
    <p:sldId id="3918" r:id="rId23"/>
    <p:sldId id="3919" r:id="rId24"/>
    <p:sldId id="3920" r:id="rId25"/>
    <p:sldId id="3921" r:id="rId26"/>
    <p:sldId id="3922" r:id="rId27"/>
    <p:sldId id="3926" r:id="rId28"/>
    <p:sldId id="3927" r:id="rId29"/>
  </p:sldIdLst>
  <p:sldSz cx="9906000" cy="7048500"/>
  <p:notesSz cx="7099300" cy="10234613"/>
  <p:custDataLst>
    <p:tags r:id="rId32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24">
          <p15:clr>
            <a:srgbClr val="A4A3A4"/>
          </p15:clr>
        </p15:guide>
        <p15:guide id="2" orient="horz" pos="1976">
          <p15:clr>
            <a:srgbClr val="A4A3A4"/>
          </p15:clr>
        </p15:guide>
        <p15:guide id="3" orient="horz" pos="3497">
          <p15:clr>
            <a:srgbClr val="A4A3A4"/>
          </p15:clr>
        </p15:guide>
        <p15:guide id="4" orient="horz" pos="1768">
          <p15:clr>
            <a:srgbClr val="A4A3A4"/>
          </p15:clr>
        </p15:guide>
        <p15:guide id="5" orient="horz" pos="2000">
          <p15:clr>
            <a:srgbClr val="A4A3A4"/>
          </p15:clr>
        </p15:guide>
        <p15:guide id="6" orient="horz" pos="4008">
          <p15:clr>
            <a:srgbClr val="A4A3A4"/>
          </p15:clr>
        </p15:guide>
        <p15:guide id="7" pos="936">
          <p15:clr>
            <a:srgbClr val="A4A3A4"/>
          </p15:clr>
        </p15:guide>
        <p15:guide id="8" pos="1728">
          <p15:clr>
            <a:srgbClr val="A4A3A4"/>
          </p15:clr>
        </p15:guide>
        <p15:guide id="9" pos="5584">
          <p15:clr>
            <a:srgbClr val="A4A3A4"/>
          </p15:clr>
        </p15:guide>
        <p15:guide id="10" pos="232">
          <p15:clr>
            <a:srgbClr val="A4A3A4"/>
          </p15:clr>
        </p15:guide>
        <p15:guide id="11" pos="5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1C5"/>
    <a:srgbClr val="00FFCC"/>
    <a:srgbClr val="DDDDDD"/>
    <a:srgbClr val="99CCFF"/>
    <a:srgbClr val="FFCCFF"/>
    <a:srgbClr val="FFCC99"/>
    <a:srgbClr val="008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801" autoAdjust="0"/>
    <p:restoredTop sz="87059" autoAdjust="0"/>
  </p:normalViewPr>
  <p:slideViewPr>
    <p:cSldViewPr snapToGrid="0">
      <p:cViewPr varScale="1">
        <p:scale>
          <a:sx n="110" d="100"/>
          <a:sy n="110" d="100"/>
        </p:scale>
        <p:origin x="-1236" y="-90"/>
      </p:cViewPr>
      <p:guideLst>
        <p:guide orient="horz" pos="2024"/>
        <p:guide orient="horz" pos="1976"/>
        <p:guide orient="horz" pos="3497"/>
        <p:guide orient="horz" pos="1768"/>
        <p:guide orient="horz" pos="2000"/>
        <p:guide orient="horz" pos="4008"/>
        <p:guide pos="936"/>
        <p:guide pos="1728"/>
        <p:guide pos="5584"/>
        <p:guide pos="232"/>
        <p:guide pos="5576"/>
      </p:guideLst>
    </p:cSldViewPr>
  </p:slideViewPr>
  <p:outlineViewPr>
    <p:cViewPr>
      <p:scale>
        <a:sx n="100" d="100"/>
        <a:sy n="100" d="100"/>
      </p:scale>
      <p:origin x="173" y="70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74" y="-312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l" defTabSz="958742" eaLnBrk="0" hangingPunct="0">
              <a:defRPr sz="1200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50" y="0"/>
            <a:ext cx="3079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8513"/>
            <a:ext cx="308133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b" anchorCtr="0" compatLnSpc="1">
            <a:prstTxWarp prst="textNoShape">
              <a:avLst/>
            </a:prstTxWarp>
          </a:bodyPr>
          <a:lstStyle>
            <a:lvl1pPr algn="l" defTabSz="958742" eaLnBrk="0" hangingPunct="0">
              <a:defRPr sz="1200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50" y="9688513"/>
            <a:ext cx="30797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b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>
                <a:latin typeface="Frutiger 45" charset="0"/>
              </a:defRPr>
            </a:lvl1pPr>
          </a:lstStyle>
          <a:p>
            <a:fld id="{563011A1-9FA9-41A5-AA78-753333B051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99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l" defTabSz="958742" eaLnBrk="0" hangingPunct="0">
              <a:defRPr sz="1200" b="1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079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 b="1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93750"/>
            <a:ext cx="5356225" cy="3811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913" y="4765676"/>
            <a:ext cx="675481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 Klicken Sie, um die Textformatierung des Masters zu bearbeiten.</a:t>
            </a:r>
          </a:p>
          <a:p>
            <a:pPr lvl="1"/>
            <a:r>
              <a:rPr lang="de-DE" smtClean="0"/>
              <a:t> 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10006014"/>
            <a:ext cx="3079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b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 b="1">
                <a:latin typeface="Frutiger 45" charset="0"/>
              </a:defRPr>
            </a:lvl1pPr>
          </a:lstStyle>
          <a:p>
            <a:fld id="{5CD8A33D-C563-42AC-AB1D-E34FBC9C939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407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54FAF-D0DE-45FF-83FE-779CD19E2D75}" type="slidenum">
              <a:rPr lang="de-DE"/>
              <a:pPr/>
              <a:t>1</a:t>
            </a:fld>
            <a:endParaRPr lang="de-DE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39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Herausgeber-Funktionen</a:t>
            </a:r>
          </a:p>
          <a:p>
            <a:r>
              <a:rPr lang="de-DE" dirty="0"/>
              <a:t>Chefredakteur-Funktionen</a:t>
            </a:r>
          </a:p>
          <a:p>
            <a:r>
              <a:rPr lang="de-DE" dirty="0"/>
              <a:t>Fachredakteur-Funktionen</a:t>
            </a:r>
          </a:p>
          <a:p>
            <a:r>
              <a:rPr lang="de-DE" dirty="0"/>
              <a:t>Erweiterte Autor-Funktionen (Dokumenten- und Quelltext-Bereitstellung)</a:t>
            </a:r>
          </a:p>
          <a:p>
            <a:r>
              <a:rPr lang="de-DE" dirty="0"/>
              <a:t>Erweiterte Recording-Funktionen (u.a. Auswahl Mikrofon, Maushervorhebung)</a:t>
            </a:r>
          </a:p>
          <a:p>
            <a:r>
              <a:rPr lang="de-DE" dirty="0"/>
              <a:t>Erweiterte Administrationsfunktionen</a:t>
            </a:r>
          </a:p>
          <a:p>
            <a:r>
              <a:rPr lang="de-DE" dirty="0" err="1"/>
              <a:t>Embed</a:t>
            </a:r>
            <a:r>
              <a:rPr lang="de-DE" dirty="0"/>
              <a:t>-Funktion</a:t>
            </a:r>
          </a:p>
          <a:p>
            <a:r>
              <a:rPr lang="de-DE" dirty="0" err="1"/>
              <a:t>Notification</a:t>
            </a:r>
            <a:r>
              <a:rPr lang="de-DE" dirty="0"/>
              <a:t>-Funktion</a:t>
            </a:r>
          </a:p>
          <a:p>
            <a:r>
              <a:rPr lang="de-DE" dirty="0"/>
              <a:t>Multi-Instanz-Fähigkeit (noch nicht vollautomatisiert)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A33D-C563-42AC-AB1D-E34FBC9C93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44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Herausgeber-Funktionen</a:t>
            </a:r>
          </a:p>
          <a:p>
            <a:r>
              <a:rPr lang="de-DE" dirty="0"/>
              <a:t>Chefredakteur-Funktionen</a:t>
            </a:r>
          </a:p>
          <a:p>
            <a:r>
              <a:rPr lang="de-DE" dirty="0"/>
              <a:t>Fachredakteur-Funktionen</a:t>
            </a:r>
          </a:p>
          <a:p>
            <a:r>
              <a:rPr lang="de-DE" dirty="0"/>
              <a:t>Erweiterte Autor-Funktionen (Dokumenten- und Quelltext-Bereitstellung)</a:t>
            </a:r>
          </a:p>
          <a:p>
            <a:r>
              <a:rPr lang="de-DE" dirty="0"/>
              <a:t>Erweiterte Recording-Funktionen (u.a. Auswahl Mikrofon, Maushervorhebung)</a:t>
            </a:r>
          </a:p>
          <a:p>
            <a:r>
              <a:rPr lang="de-DE" dirty="0"/>
              <a:t>Erweiterte Administrationsfunktionen</a:t>
            </a:r>
          </a:p>
          <a:p>
            <a:r>
              <a:rPr lang="de-DE" dirty="0" err="1"/>
              <a:t>Embed</a:t>
            </a:r>
            <a:r>
              <a:rPr lang="de-DE" dirty="0"/>
              <a:t>-Funktion</a:t>
            </a:r>
          </a:p>
          <a:p>
            <a:r>
              <a:rPr lang="de-DE" dirty="0" err="1"/>
              <a:t>Notification</a:t>
            </a:r>
            <a:r>
              <a:rPr lang="de-DE" dirty="0"/>
              <a:t>-Funktion</a:t>
            </a:r>
          </a:p>
          <a:p>
            <a:r>
              <a:rPr lang="de-DE" dirty="0"/>
              <a:t>Multi-Instanz-Fähigkeit (noch nicht vollautomatisiert)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A33D-C563-42AC-AB1D-E34FBC9C93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9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Herausgeber-Funktionen</a:t>
            </a:r>
          </a:p>
          <a:p>
            <a:r>
              <a:rPr lang="de-DE" dirty="0"/>
              <a:t>Chefredakteur-Funktionen</a:t>
            </a:r>
          </a:p>
          <a:p>
            <a:r>
              <a:rPr lang="de-DE" dirty="0"/>
              <a:t>Fachredakteur-Funktionen</a:t>
            </a:r>
          </a:p>
          <a:p>
            <a:r>
              <a:rPr lang="de-DE" dirty="0"/>
              <a:t>Erweiterte Autor-Funktionen (Dokumenten- und Quelltext-Bereitstellung)</a:t>
            </a:r>
          </a:p>
          <a:p>
            <a:r>
              <a:rPr lang="de-DE" dirty="0"/>
              <a:t>Erweiterte Recording-Funktionen (u.a. Auswahl Mikrofon, Maushervorhebung)</a:t>
            </a:r>
          </a:p>
          <a:p>
            <a:r>
              <a:rPr lang="de-DE" dirty="0"/>
              <a:t>Erweiterte Administrationsfunktionen</a:t>
            </a:r>
          </a:p>
          <a:p>
            <a:r>
              <a:rPr lang="de-DE" dirty="0" err="1"/>
              <a:t>Embed</a:t>
            </a:r>
            <a:r>
              <a:rPr lang="de-DE" dirty="0"/>
              <a:t>-Funktion</a:t>
            </a:r>
          </a:p>
          <a:p>
            <a:r>
              <a:rPr lang="de-DE" dirty="0" err="1"/>
              <a:t>Notification</a:t>
            </a:r>
            <a:r>
              <a:rPr lang="de-DE" dirty="0"/>
              <a:t>-Funktion</a:t>
            </a:r>
          </a:p>
          <a:p>
            <a:r>
              <a:rPr lang="de-DE" dirty="0"/>
              <a:t>Multi-Instanz-Fähigkeit (noch nicht vollautomatisiert)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8A33D-C563-42AC-AB1D-E34FBC9C93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4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89163"/>
            <a:ext cx="8420100" cy="1511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994150"/>
            <a:ext cx="6934200" cy="18018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05850" y="6781800"/>
            <a:ext cx="1200150" cy="2667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2D1DE7E-B613-4562-808F-57BAEB2CD8F3}" type="slidenum">
              <a:rPr lang="de-DE"/>
              <a:pPr/>
              <a:t>‹Nr.›</a:t>
            </a:fld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1" y="161925"/>
            <a:ext cx="6703060" cy="708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05850" y="6761163"/>
            <a:ext cx="1200150" cy="28733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E5D89B7D-BE49-40AB-B459-F8DB6D439979}" type="slidenum">
              <a:rPr lang="de-DE"/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2101" y="161925"/>
            <a:ext cx="659638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Format des Titel-Masters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3813"/>
            <a:ext cx="9318625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Textformatierung des Masters zu bearbeiten.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05850" y="6761163"/>
            <a:ext cx="1200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t" anchorCtr="0" compatLnSpc="1">
            <a:prstTxWarp prst="textNoShape">
              <a:avLst/>
            </a:prstTxWarp>
          </a:bodyPr>
          <a:lstStyle>
            <a:lvl1pPr algn="r" defTabSz="884238" eaLnBrk="0" hangingPunct="0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Seite </a:t>
            </a:r>
            <a:fld id="{CFFE24D0-E083-4597-893E-BCB1CC7A1CA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318" name="Line 30"/>
          <p:cNvSpPr>
            <a:spLocks noChangeShapeType="1"/>
          </p:cNvSpPr>
          <p:nvPr userDrawn="1"/>
        </p:nvSpPr>
        <p:spPr bwMode="auto">
          <a:xfrm>
            <a:off x="190500" y="1014413"/>
            <a:ext cx="9715500" cy="0"/>
          </a:xfrm>
          <a:prstGeom prst="line">
            <a:avLst/>
          </a:prstGeom>
          <a:noFill/>
          <a:ln w="28575">
            <a:solidFill>
              <a:srgbClr val="ABC1C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30748"/>
            <a:ext cx="2910840" cy="971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884238" rtl="0" eaLnBrk="0" fontAlgn="base" hangingPunct="0">
        <a:spcBef>
          <a:spcPct val="0"/>
        </a:spcBef>
        <a:spcAft>
          <a:spcPct val="0"/>
        </a:spcAft>
        <a:defRPr lang="de-DE" sz="2400" b="0" dirty="0" smtClean="0">
          <a:solidFill>
            <a:schemeClr val="tx1"/>
          </a:solidFill>
          <a:latin typeface="+mj-lt"/>
          <a:ea typeface="+mj-ea"/>
          <a:cs typeface="+mj-cs"/>
        </a:defRPr>
      </a:lvl1pPr>
      <a:lvl2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2pPr>
      <a:lvl3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3pPr>
      <a:lvl4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4pPr>
      <a:lvl5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5pPr>
      <a:lvl6pPr marL="4572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6pPr>
      <a:lvl7pPr marL="9144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7pPr>
      <a:lvl8pPr marL="13716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8pPr>
      <a:lvl9pPr marL="18288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9pPr>
    </p:titleStyle>
    <p:bodyStyle>
      <a:lvl1pPr marL="292100" indent="-292100" algn="l" defTabSz="884238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è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57238" indent="-274638" algn="l" defTabSz="884238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244600" indent="-298450" algn="l" defTabSz="884238" rtl="0" eaLnBrk="0" fontAlgn="base" hangingPunct="0">
        <a:spcBef>
          <a:spcPct val="20000"/>
        </a:spcBef>
        <a:spcAft>
          <a:spcPct val="0"/>
        </a:spcAft>
        <a:buSzPct val="85000"/>
        <a:buChar char="–"/>
        <a:defRPr>
          <a:solidFill>
            <a:schemeClr val="tx1"/>
          </a:solidFill>
          <a:latin typeface="+mn-lt"/>
        </a:defRPr>
      </a:lvl3pPr>
      <a:lvl4pPr marL="1655763" indent="-220663" algn="l" defTabSz="88423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653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5pPr>
      <a:lvl6pPr marL="25225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6pPr>
      <a:lvl7pPr marL="29797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7pPr>
      <a:lvl8pPr marL="34369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8pPr>
      <a:lvl9pPr marL="38941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42355" y="480767"/>
            <a:ext cx="8758015" cy="3648173"/>
          </a:xfrm>
        </p:spPr>
        <p:txBody>
          <a:bodyPr/>
          <a:lstStyle/>
          <a:p>
            <a:pPr algn="ctr"/>
            <a:r>
              <a:rPr lang="de-DE" sz="2800" dirty="0" smtClean="0"/>
              <a:t>Verstehe!</a:t>
            </a:r>
            <a:endParaRPr lang="de-DE" sz="2000" b="0" dirty="0"/>
          </a:p>
        </p:txBody>
      </p:sp>
      <p:sp>
        <p:nvSpPr>
          <p:cNvPr id="8909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51611" y="3342197"/>
            <a:ext cx="6934200" cy="3089910"/>
          </a:xfrm>
        </p:spPr>
        <p:txBody>
          <a:bodyPr/>
          <a:lstStyle/>
          <a:p>
            <a:r>
              <a:rPr lang="de-DE" dirty="0" smtClean="0"/>
              <a:t>Präsentation Bayer AG</a:t>
            </a:r>
          </a:p>
          <a:p>
            <a:endParaRPr lang="de-DE" dirty="0" smtClean="0"/>
          </a:p>
          <a:p>
            <a:r>
              <a:rPr lang="de-DE" dirty="0" smtClean="0"/>
              <a:t>Leverkusen, den 19.03.2014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Prof. Dr. Wolfgang </a:t>
            </a:r>
            <a:r>
              <a:rPr lang="de-DE" dirty="0" smtClean="0"/>
              <a:t>Wicht</a:t>
            </a:r>
          </a:p>
          <a:p>
            <a:r>
              <a:rPr lang="de-DE" dirty="0" smtClean="0"/>
              <a:t>Maximilian Busch, </a:t>
            </a:r>
            <a:r>
              <a:rPr lang="de-DE" dirty="0" err="1" smtClean="0"/>
              <a:t>B.Sc</a:t>
            </a:r>
            <a:r>
              <a:rPr lang="de-DE" dirty="0" smtClean="0"/>
              <a:t>.</a:t>
            </a:r>
          </a:p>
          <a:p>
            <a:r>
              <a:rPr lang="de-DE" dirty="0" smtClean="0"/>
              <a:t>Sebastian Zimmermann, </a:t>
            </a:r>
            <a:r>
              <a:rPr lang="de-DE" dirty="0" err="1" smtClean="0"/>
              <a:t>B.Sc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81" y="1906291"/>
            <a:ext cx="3451860" cy="70622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0" y="0"/>
            <a:ext cx="3665220" cy="1223267"/>
          </a:xfrm>
          <a:prstGeom prst="rect">
            <a:avLst/>
          </a:prstGeom>
        </p:spPr>
      </p:pic>
    </p:spTree>
  </p:cSld>
  <p:clrMapOvr>
    <a:masterClrMapping/>
  </p:clrMapOvr>
  <p:transition advTm="1453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10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7" name="Flussdiagramm: Alternativer Prozess 16"/>
          <p:cNvSpPr/>
          <p:nvPr/>
        </p:nvSpPr>
        <p:spPr bwMode="auto">
          <a:xfrm>
            <a:off x="1790108" y="1995207"/>
            <a:ext cx="6424252" cy="3477185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err="1" smtClean="0">
                <a:solidFill>
                  <a:schemeClr val="accent2"/>
                </a:solidFill>
              </a:rPr>
              <a:t>Continuous</a:t>
            </a:r>
            <a:r>
              <a:rPr lang="de-DE" sz="2400" b="1" dirty="0" smtClean="0">
                <a:solidFill>
                  <a:schemeClr val="accent2"/>
                </a:solidFill>
              </a:rPr>
              <a:t> Knowledge Management </a:t>
            </a:r>
            <a:br>
              <a:rPr lang="de-DE" sz="2400" b="1" dirty="0" smtClean="0">
                <a:solidFill>
                  <a:schemeClr val="accent2"/>
                </a:solidFill>
              </a:rPr>
            </a:br>
            <a:r>
              <a:rPr lang="de-DE" sz="2400" b="1" dirty="0" err="1" smtClean="0">
                <a:solidFill>
                  <a:schemeClr val="accent2"/>
                </a:solidFill>
              </a:rPr>
              <a:t>Role</a:t>
            </a:r>
            <a:r>
              <a:rPr lang="de-DE" sz="2400" b="1" dirty="0" smtClean="0">
                <a:solidFill>
                  <a:schemeClr val="accent2"/>
                </a:solidFill>
              </a:rPr>
              <a:t> Model</a:t>
            </a:r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/>
              <a:t>Administratoren, Herausgeber, Chefredakteure, Fachredakteure, Kritiker, Autoren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85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Rollenmodell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2101" y="1225233"/>
            <a:ext cx="4572000" cy="5272087"/>
          </a:xfrm>
        </p:spPr>
        <p:txBody>
          <a:bodyPr/>
          <a:lstStyle/>
          <a:p>
            <a:r>
              <a:rPr lang="de-DE" sz="2000" dirty="0" smtClean="0">
                <a:solidFill>
                  <a:schemeClr val="accent2"/>
                </a:solidFill>
              </a:rPr>
              <a:t>Administrator</a:t>
            </a:r>
          </a:p>
          <a:p>
            <a:pPr lvl="1"/>
            <a:r>
              <a:rPr lang="de-DE" sz="1800" dirty="0" smtClean="0"/>
              <a:t>Erstellt Mandanten</a:t>
            </a:r>
          </a:p>
          <a:p>
            <a:pPr lvl="1"/>
            <a:r>
              <a:rPr lang="de-DE" sz="1800" dirty="0" smtClean="0"/>
              <a:t>Definiert technische Parameter</a:t>
            </a:r>
          </a:p>
          <a:p>
            <a:pPr lvl="1"/>
            <a:r>
              <a:rPr lang="de-DE" sz="1800" dirty="0" smtClean="0"/>
              <a:t>Überwacht Anwendungsereignisse</a:t>
            </a:r>
            <a:endParaRPr lang="de-DE" sz="1800" dirty="0"/>
          </a:p>
          <a:p>
            <a:r>
              <a:rPr lang="de-DE" sz="2000" dirty="0" smtClean="0">
                <a:solidFill>
                  <a:schemeClr val="accent2"/>
                </a:solidFill>
              </a:rPr>
              <a:t>Herausgeber</a:t>
            </a:r>
          </a:p>
          <a:p>
            <a:pPr lvl="1"/>
            <a:r>
              <a:rPr lang="de-DE" sz="1800" dirty="0" smtClean="0"/>
              <a:t>Definiert funktionale </a:t>
            </a:r>
            <a:r>
              <a:rPr lang="de-DE" sz="1800" dirty="0"/>
              <a:t>P</a:t>
            </a:r>
            <a:r>
              <a:rPr lang="de-DE" sz="1800" dirty="0" smtClean="0"/>
              <a:t>arameter</a:t>
            </a:r>
          </a:p>
          <a:p>
            <a:pPr lvl="1"/>
            <a:r>
              <a:rPr lang="de-DE" sz="1800" dirty="0" smtClean="0"/>
              <a:t>Erstellt </a:t>
            </a:r>
            <a:r>
              <a:rPr lang="de-DE" sz="1800" i="1" dirty="0" smtClean="0"/>
              <a:t>Verstehe!</a:t>
            </a:r>
            <a:r>
              <a:rPr lang="de-DE" sz="1800" dirty="0" smtClean="0"/>
              <a:t> Sites</a:t>
            </a:r>
            <a:endParaRPr lang="de-DE" sz="1800" dirty="0" smtClean="0"/>
          </a:p>
          <a:p>
            <a:pPr lvl="1"/>
            <a:r>
              <a:rPr lang="de-DE" sz="1800" dirty="0" smtClean="0"/>
              <a:t>Ernennt Chefredakteure</a:t>
            </a:r>
          </a:p>
          <a:p>
            <a:r>
              <a:rPr lang="de-DE" sz="2000" dirty="0" smtClean="0">
                <a:solidFill>
                  <a:schemeClr val="accent2"/>
                </a:solidFill>
              </a:rPr>
              <a:t>Chefredakteur</a:t>
            </a:r>
          </a:p>
          <a:p>
            <a:pPr lvl="1"/>
            <a:r>
              <a:rPr lang="de-DE" sz="1800" dirty="0" smtClean="0"/>
              <a:t>Erstellt Themenwelt-Taxonomie und </a:t>
            </a:r>
            <a:r>
              <a:rPr lang="de-DE" sz="1800" dirty="0" err="1" smtClean="0"/>
              <a:t>Landing</a:t>
            </a:r>
            <a:r>
              <a:rPr lang="de-DE" sz="1800" dirty="0" smtClean="0"/>
              <a:t> Pages</a:t>
            </a:r>
          </a:p>
          <a:p>
            <a:pPr lvl="1"/>
            <a:r>
              <a:rPr lang="de-DE" sz="1800" dirty="0" smtClean="0"/>
              <a:t>Ernennt Fachredakteure und Kritiker (alternativ über einen Reputationsprozess)</a:t>
            </a:r>
          </a:p>
          <a:p>
            <a:pPr lvl="1"/>
            <a:r>
              <a:rPr lang="de-DE" sz="1800" dirty="0" smtClean="0"/>
              <a:t>Überwacht Publikations- und Gutachtenprozesse</a:t>
            </a:r>
          </a:p>
          <a:p>
            <a:pPr lvl="1"/>
            <a:r>
              <a:rPr lang="de-DE" sz="1800" dirty="0" smtClean="0"/>
              <a:t>Erstellt Briefings</a:t>
            </a:r>
            <a:r>
              <a:rPr lang="de-DE" sz="1800" dirty="0"/>
              <a:t> </a:t>
            </a:r>
            <a:r>
              <a:rPr lang="de-DE" sz="1800" dirty="0" smtClean="0"/>
              <a:t>&amp; </a:t>
            </a:r>
            <a:r>
              <a:rPr lang="de-DE" sz="1800" dirty="0" err="1" smtClean="0"/>
              <a:t>Promotions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5036821" y="1293812"/>
            <a:ext cx="45720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t" anchorCtr="0" compatLnSpc="1">
            <a:prstTxWarp prst="textNoShape">
              <a:avLst/>
            </a:prstTxWarp>
          </a:bodyPr>
          <a:lstStyle>
            <a:lvl1pPr marL="292100" indent="-292100" algn="l" defTabSz="884238" eaLnBrk="0" hangingPunct="0">
              <a:spcBef>
                <a:spcPct val="20000"/>
              </a:spcBef>
              <a:buSzPct val="90000"/>
              <a:buFont typeface="Wingdings" pitchFamily="2" charset="2"/>
              <a:buChar char="è"/>
              <a:defRPr sz="2000">
                <a:latin typeface="+mn-lt"/>
              </a:defRPr>
            </a:lvl1pPr>
            <a:lvl2pPr marL="757238" lvl="1" indent="-274638" algn="l" defTabSz="884238" eaLnBrk="0" hangingPunct="0">
              <a:spcBef>
                <a:spcPct val="20000"/>
              </a:spcBef>
              <a:buSzPct val="85000"/>
              <a:buFont typeface="Wingdings" pitchFamily="2" charset="2"/>
              <a:buChar char="n"/>
              <a:defRPr sz="1800">
                <a:latin typeface="+mn-lt"/>
              </a:defRPr>
            </a:lvl2pPr>
            <a:lvl3pPr marL="1244600" indent="-298450" algn="l" defTabSz="884238" eaLnBrk="0" hangingPunct="0">
              <a:spcBef>
                <a:spcPct val="20000"/>
              </a:spcBef>
              <a:buSzPct val="85000"/>
              <a:buChar char="–"/>
              <a:defRPr>
                <a:latin typeface="+mn-lt"/>
              </a:defRPr>
            </a:lvl3pPr>
            <a:lvl4pPr marL="1655763" indent="-220663" algn="l" defTabSz="884238" eaLnBrk="0" hangingPunct="0">
              <a:spcBef>
                <a:spcPct val="20000"/>
              </a:spcBef>
              <a:buChar char="–"/>
              <a:defRPr sz="1600">
                <a:latin typeface="+mj-lt"/>
              </a:defRPr>
            </a:lvl4pPr>
            <a:lvl5pPr marL="2065338" indent="-219075" algn="l" defTabSz="884238" eaLnBrk="0" hangingPunct="0">
              <a:spcBef>
                <a:spcPct val="20000"/>
              </a:spcBef>
              <a:buChar char="»"/>
              <a:defRPr sz="1600">
                <a:latin typeface="+mj-lt"/>
              </a:defRPr>
            </a:lvl5pPr>
            <a:lvl6pPr marL="2522538" indent="-219075" defTabSz="884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latin typeface="Times New Roman" pitchFamily="18" charset="0"/>
              </a:defRPr>
            </a:lvl6pPr>
            <a:lvl7pPr marL="2979738" indent="-219075" defTabSz="884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latin typeface="Times New Roman" pitchFamily="18" charset="0"/>
              </a:defRPr>
            </a:lvl7pPr>
            <a:lvl8pPr marL="3436938" indent="-219075" defTabSz="884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latin typeface="Times New Roman" pitchFamily="18" charset="0"/>
              </a:defRPr>
            </a:lvl8pPr>
            <a:lvl9pPr marL="3894138" indent="-219075" defTabSz="884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latin typeface="Times New Roman" pitchFamily="18" charset="0"/>
              </a:defRPr>
            </a:lvl9pPr>
          </a:lstStyle>
          <a:p>
            <a:r>
              <a:rPr lang="de-DE" dirty="0">
                <a:solidFill>
                  <a:schemeClr val="accent2"/>
                </a:solidFill>
              </a:rPr>
              <a:t>Fachredakteur</a:t>
            </a:r>
          </a:p>
          <a:p>
            <a:pPr lvl="1"/>
            <a:r>
              <a:rPr lang="de-DE" dirty="0"/>
              <a:t>Erstellt und pflegt Themenbereiche, </a:t>
            </a:r>
            <a:r>
              <a:rPr lang="de-DE" dirty="0" err="1"/>
              <a:t>Landing</a:t>
            </a:r>
            <a:r>
              <a:rPr lang="de-DE" dirty="0"/>
              <a:t> Pages, Filmlisten, Abzeichen </a:t>
            </a:r>
            <a:r>
              <a:rPr lang="de-DE" dirty="0" smtClean="0"/>
              <a:t>(Release 2), Trainings (Release 2)</a:t>
            </a:r>
            <a:endParaRPr lang="de-DE" dirty="0"/>
          </a:p>
          <a:p>
            <a:pPr lvl="1"/>
            <a:r>
              <a:rPr lang="de-DE" dirty="0"/>
              <a:t>Ist auch als Autor und evtl. als Kritiker </a:t>
            </a:r>
            <a:r>
              <a:rPr lang="de-DE" dirty="0" smtClean="0"/>
              <a:t>tätig</a:t>
            </a:r>
            <a:endParaRPr lang="de-DE" dirty="0"/>
          </a:p>
          <a:p>
            <a:r>
              <a:rPr lang="de-DE" dirty="0">
                <a:solidFill>
                  <a:schemeClr val="accent2"/>
                </a:solidFill>
              </a:rPr>
              <a:t>Kritiker</a:t>
            </a:r>
          </a:p>
          <a:p>
            <a:pPr lvl="1"/>
            <a:r>
              <a:rPr lang="de-DE" dirty="0"/>
              <a:t>Erstellt Filmkritiken</a:t>
            </a:r>
          </a:p>
          <a:p>
            <a:pPr lvl="1"/>
            <a:r>
              <a:rPr lang="de-DE" dirty="0"/>
              <a:t>Ist auch als Autor und</a:t>
            </a:r>
            <a:br>
              <a:rPr lang="de-DE" dirty="0"/>
            </a:br>
            <a:r>
              <a:rPr lang="de-DE" dirty="0"/>
              <a:t>evtl. als Fachredakteur </a:t>
            </a:r>
            <a:r>
              <a:rPr lang="de-DE" dirty="0" smtClean="0"/>
              <a:t>tätig</a:t>
            </a:r>
            <a:endParaRPr lang="de-DE" dirty="0"/>
          </a:p>
          <a:p>
            <a:r>
              <a:rPr lang="de-DE" dirty="0">
                <a:solidFill>
                  <a:schemeClr val="accent2"/>
                </a:solidFill>
              </a:rPr>
              <a:t>Autor</a:t>
            </a:r>
          </a:p>
          <a:p>
            <a:pPr lvl="1"/>
            <a:r>
              <a:rPr lang="de-DE" dirty="0"/>
              <a:t>Erstellt Themen, Filme, Dokumente, Empfehlungen, </a:t>
            </a:r>
            <a:br>
              <a:rPr lang="de-DE" dirty="0"/>
            </a:br>
            <a:r>
              <a:rPr lang="de-DE" dirty="0"/>
              <a:t>Fragen &amp; Antworten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2491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12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5" name="Flussdiagramm: Alternativer Prozess 14"/>
          <p:cNvSpPr/>
          <p:nvPr/>
        </p:nvSpPr>
        <p:spPr bwMode="auto">
          <a:xfrm>
            <a:off x="1790108" y="1995207"/>
            <a:ext cx="6424252" cy="4138893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err="1" smtClean="0">
                <a:solidFill>
                  <a:schemeClr val="accent2"/>
                </a:solidFill>
              </a:rPr>
              <a:t>Fully</a:t>
            </a:r>
            <a:r>
              <a:rPr lang="de-DE" sz="2400" b="1" dirty="0" smtClean="0">
                <a:solidFill>
                  <a:schemeClr val="accent2"/>
                </a:solidFill>
              </a:rPr>
              <a:t> </a:t>
            </a:r>
            <a:r>
              <a:rPr lang="de-DE" sz="2400" b="1" dirty="0" err="1">
                <a:solidFill>
                  <a:schemeClr val="accent2"/>
                </a:solidFill>
              </a:rPr>
              <a:t>a</a:t>
            </a:r>
            <a:r>
              <a:rPr lang="de-DE" sz="2400" b="1" dirty="0" err="1" smtClean="0">
                <a:solidFill>
                  <a:schemeClr val="accent2"/>
                </a:solidFill>
              </a:rPr>
              <a:t>utomated</a:t>
            </a:r>
            <a:r>
              <a:rPr lang="de-DE" sz="2400" b="1" dirty="0" smtClean="0">
                <a:solidFill>
                  <a:schemeClr val="accent2"/>
                </a:solidFill>
              </a:rPr>
              <a:t> Multi-Screen &amp; </a:t>
            </a:r>
            <a:br>
              <a:rPr lang="de-DE" sz="2400" b="1" dirty="0" smtClean="0">
                <a:solidFill>
                  <a:schemeClr val="accent2"/>
                </a:solidFill>
              </a:rPr>
            </a:br>
            <a:r>
              <a:rPr lang="de-DE" sz="2400" b="1" dirty="0" smtClean="0">
                <a:solidFill>
                  <a:schemeClr val="accent2"/>
                </a:solidFill>
              </a:rPr>
              <a:t>Multi-Codec Media </a:t>
            </a:r>
            <a:r>
              <a:rPr lang="de-DE" sz="2400" b="1" dirty="0" err="1" smtClean="0">
                <a:solidFill>
                  <a:schemeClr val="accent2"/>
                </a:solidFill>
              </a:rPr>
              <a:t>Production</a:t>
            </a:r>
            <a:endParaRPr lang="de-DE" sz="2400" b="1" dirty="0" smtClean="0">
              <a:solidFill>
                <a:schemeClr val="accent2"/>
              </a:solidFill>
            </a:endParaRPr>
          </a:p>
          <a:p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/>
              <a:t>Automatische Produktion von Filmen im Corporate Design in mehreren Auflösungen (Desktop, Tablet, Smartphone) und Codecs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01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13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7" name="Flussdiagramm: Alternativer Prozess 16"/>
          <p:cNvSpPr/>
          <p:nvPr/>
        </p:nvSpPr>
        <p:spPr bwMode="auto">
          <a:xfrm>
            <a:off x="1790108" y="1995207"/>
            <a:ext cx="6424252" cy="3477185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solidFill>
                  <a:schemeClr val="accent2"/>
                </a:solidFill>
              </a:rPr>
              <a:t>Multi Device / Screen Support</a:t>
            </a:r>
            <a:r>
              <a:rPr lang="de-DE" sz="2400" b="1" dirty="0">
                <a:solidFill>
                  <a:schemeClr val="accent2"/>
                </a:solidFill>
              </a:rPr>
              <a:t/>
            </a:r>
            <a:br>
              <a:rPr lang="de-DE" sz="2400" b="1" dirty="0">
                <a:solidFill>
                  <a:schemeClr val="accent2"/>
                </a:solidFill>
              </a:rPr>
            </a:br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/>
              <a:t>Filme auf Desktops, </a:t>
            </a:r>
            <a:r>
              <a:rPr lang="de-DE" sz="2400" dirty="0" err="1" smtClean="0"/>
              <a:t>Tablets</a:t>
            </a:r>
            <a:r>
              <a:rPr lang="de-DE" sz="2400" dirty="0" smtClean="0"/>
              <a:t> und </a:t>
            </a:r>
            <a:r>
              <a:rPr lang="de-DE" sz="2400" dirty="0" err="1" smtClean="0"/>
              <a:t>Smartphones</a:t>
            </a:r>
            <a:r>
              <a:rPr lang="de-DE" sz="2400" dirty="0" smtClean="0"/>
              <a:t> ohne Strukturbruch ansehen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896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14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7" name="Flussdiagramm: Alternativer Prozess 16"/>
          <p:cNvSpPr/>
          <p:nvPr/>
        </p:nvSpPr>
        <p:spPr bwMode="auto">
          <a:xfrm>
            <a:off x="1790108" y="1995207"/>
            <a:ext cx="6424252" cy="3477185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solidFill>
                  <a:schemeClr val="accent2"/>
                </a:solidFill>
              </a:rPr>
              <a:t>Embedding in Corporate Web Sites</a:t>
            </a:r>
            <a:r>
              <a:rPr lang="de-DE" sz="2400" b="1" dirty="0">
                <a:solidFill>
                  <a:schemeClr val="accent2"/>
                </a:solidFill>
              </a:rPr>
              <a:t/>
            </a:r>
            <a:br>
              <a:rPr lang="de-DE" sz="2400" b="1" dirty="0">
                <a:solidFill>
                  <a:schemeClr val="accent2"/>
                </a:solidFill>
              </a:rPr>
            </a:br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/>
              <a:t>Filme in bestehende Web Sites einbinden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891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15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7" name="Flussdiagramm: Alternativer Prozess 16"/>
          <p:cNvSpPr/>
          <p:nvPr/>
        </p:nvSpPr>
        <p:spPr bwMode="auto">
          <a:xfrm>
            <a:off x="1790108" y="1995207"/>
            <a:ext cx="6424252" cy="3477185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solidFill>
                  <a:schemeClr val="accent2"/>
                </a:solidFill>
              </a:rPr>
              <a:t>Multi </a:t>
            </a:r>
            <a:r>
              <a:rPr lang="de-DE" sz="2400" b="1" dirty="0" err="1" smtClean="0">
                <a:solidFill>
                  <a:schemeClr val="accent2"/>
                </a:solidFill>
              </a:rPr>
              <a:t>Tenancy</a:t>
            </a:r>
            <a:r>
              <a:rPr lang="de-DE" sz="2400" b="1" dirty="0" smtClean="0">
                <a:solidFill>
                  <a:schemeClr val="accent2"/>
                </a:solidFill>
              </a:rPr>
              <a:t> &amp; Multi Site </a:t>
            </a:r>
            <a:r>
              <a:rPr lang="de-DE" sz="2400" b="1" dirty="0" err="1" smtClean="0">
                <a:solidFill>
                  <a:schemeClr val="accent2"/>
                </a:solidFill>
              </a:rPr>
              <a:t>Capability</a:t>
            </a:r>
            <a:r>
              <a:rPr lang="de-DE" sz="2400" b="1" dirty="0" smtClean="0">
                <a:solidFill>
                  <a:schemeClr val="accent2"/>
                </a:solidFill>
              </a:rPr>
              <a:t>*</a:t>
            </a:r>
            <a:r>
              <a:rPr lang="de-DE" sz="2400" b="1" dirty="0">
                <a:solidFill>
                  <a:schemeClr val="accent2"/>
                </a:solidFill>
              </a:rPr>
              <a:t/>
            </a:r>
            <a:br>
              <a:rPr lang="de-DE" sz="2400" b="1" dirty="0">
                <a:solidFill>
                  <a:schemeClr val="accent2"/>
                </a:solidFill>
              </a:rPr>
            </a:br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/>
              <a:t>Mehrere </a:t>
            </a:r>
            <a:r>
              <a:rPr lang="de-DE" sz="2400" dirty="0" smtClean="0"/>
              <a:t>Mandanten und Knowledge Sites (innerhalb der Mandanten) 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selbstständig </a:t>
            </a:r>
            <a:r>
              <a:rPr lang="de-DE" sz="2400" dirty="0" smtClean="0"/>
              <a:t>anlegen und betreiben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325016" y="670951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 Release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15911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16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5" name="Flussdiagramm: Alternativer Prozess 14"/>
          <p:cNvSpPr/>
          <p:nvPr/>
        </p:nvSpPr>
        <p:spPr bwMode="auto">
          <a:xfrm>
            <a:off x="1706288" y="1864048"/>
            <a:ext cx="6492832" cy="4574852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solidFill>
                  <a:schemeClr val="accent2"/>
                </a:solidFill>
              </a:rPr>
              <a:t>Reputation &amp; Nomination System*</a:t>
            </a:r>
          </a:p>
          <a:p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/>
              <a:t>Nutzer können durch Inhaltserstellung und sonst. Aufgaben eine Reputation aufbauen; Reputationsbasierte Rollen-Nominierung (Nutzer kann Autor, Autor kann Kritiker, Kritiker kann Fachredakteur werden)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439548"/>
            <a:ext cx="3451860" cy="70622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325016" y="670951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 Release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9861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17</a:t>
            </a:fld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32011"/>
              </p:ext>
            </p:extLst>
          </p:nvPr>
        </p:nvGraphicFramePr>
        <p:xfrm>
          <a:off x="1277620" y="1894416"/>
          <a:ext cx="72263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80"/>
                <a:gridCol w="2632286"/>
                <a:gridCol w="282363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endParaRPr lang="de-DE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de-DE" sz="2200" b="1" dirty="0" smtClean="0">
                          <a:solidFill>
                            <a:schemeClr val="bg1"/>
                          </a:solidFill>
                        </a:rPr>
                        <a:t>1-to-1</a:t>
                      </a:r>
                      <a:br>
                        <a:rPr lang="de-DE" sz="2200" b="1" dirty="0" smtClean="0">
                          <a:solidFill>
                            <a:schemeClr val="bg1"/>
                          </a:solidFill>
                        </a:rPr>
                      </a:br>
                      <a:endParaRPr lang="de-DE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de-DE" sz="2200" b="1" dirty="0" smtClean="0">
                          <a:solidFill>
                            <a:schemeClr val="bg1"/>
                          </a:solidFill>
                        </a:rPr>
                        <a:t>1-to-many</a:t>
                      </a:r>
                      <a:br>
                        <a:rPr lang="de-DE" sz="2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de-DE" sz="22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de-DE" sz="2200" b="1" dirty="0" smtClean="0">
                          <a:solidFill>
                            <a:schemeClr val="bg1"/>
                          </a:solidFill>
                        </a:rPr>
                      </a:br>
                      <a:endParaRPr lang="de-DE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de-DE" sz="2200" b="1" dirty="0" smtClean="0">
                          <a:solidFill>
                            <a:schemeClr val="bg1"/>
                          </a:solidFill>
                        </a:rPr>
                        <a:t>asynchron</a:t>
                      </a:r>
                      <a:endParaRPr lang="de-DE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de-DE" sz="2200" dirty="0" err="1" smtClean="0"/>
                        <a:t>Screencast</a:t>
                      </a:r>
                      <a:r>
                        <a:rPr lang="de-DE" sz="2200" dirty="0" smtClean="0"/>
                        <a:t>,</a:t>
                      </a:r>
                      <a:r>
                        <a:rPr lang="de-DE" sz="2200" baseline="0" dirty="0" smtClean="0"/>
                        <a:t> </a:t>
                      </a: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de-DE" sz="2200" baseline="0" dirty="0" smtClean="0"/>
                        <a:t>Video, </a:t>
                      </a: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de-DE" sz="2200" baseline="0" dirty="0" smtClean="0"/>
                        <a:t>Dokument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 err="1" smtClean="0"/>
                        <a:t>Screencast</a:t>
                      </a:r>
                      <a:r>
                        <a:rPr lang="de-DE" sz="2200" dirty="0" smtClean="0"/>
                        <a:t>,</a:t>
                      </a:r>
                      <a:r>
                        <a:rPr lang="de-DE" sz="2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aseline="0" dirty="0" smtClean="0"/>
                        <a:t>Video,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aseline="0" dirty="0" smtClean="0"/>
                        <a:t>Dokument</a:t>
                      </a:r>
                      <a:endParaRPr lang="de-DE" sz="2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de-DE" sz="2200" b="1" dirty="0" smtClean="0">
                          <a:solidFill>
                            <a:schemeClr val="bg1"/>
                          </a:solidFill>
                        </a:rPr>
                        <a:t>synchron</a:t>
                      </a:r>
                      <a:endParaRPr lang="de-DE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de-DE" sz="2200" dirty="0" smtClean="0"/>
                        <a:t>Peer-</a:t>
                      </a:r>
                      <a:r>
                        <a:rPr lang="de-DE" sz="2200" dirty="0" err="1" smtClean="0"/>
                        <a:t>to</a:t>
                      </a:r>
                      <a:r>
                        <a:rPr lang="de-DE" sz="2200" dirty="0" smtClean="0"/>
                        <a:t>-Peer Realtime Communication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de-DE" sz="2200" baseline="0" dirty="0" smtClean="0"/>
                        <a:t>Realtime </a:t>
                      </a:r>
                      <a:br>
                        <a:rPr lang="de-DE" sz="2200" baseline="0" dirty="0" smtClean="0"/>
                      </a:br>
                      <a:r>
                        <a:rPr lang="de-DE" sz="2200" dirty="0" smtClean="0"/>
                        <a:t>Broadcast</a:t>
                      </a:r>
                      <a:r>
                        <a:rPr lang="de-DE" sz="2200" baseline="0" dirty="0" smtClean="0"/>
                        <a:t> </a:t>
                      </a:r>
                      <a:br>
                        <a:rPr lang="de-DE" sz="2200" baseline="0" dirty="0" smtClean="0"/>
                      </a:br>
                      <a:r>
                        <a:rPr lang="de-DE" sz="2200" baseline="0" dirty="0" smtClean="0"/>
                        <a:t>(</a:t>
                      </a:r>
                      <a:r>
                        <a:rPr lang="de-DE" sz="2200" baseline="0" dirty="0" err="1" smtClean="0"/>
                        <a:t>Webinar</a:t>
                      </a:r>
                      <a:r>
                        <a:rPr lang="de-DE" sz="2200" baseline="0" dirty="0" smtClean="0"/>
                        <a:t>)</a:t>
                      </a:r>
                      <a:endParaRPr lang="de-DE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713442" y="3177540"/>
            <a:ext cx="78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de-DE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02525" y="3177540"/>
            <a:ext cx="78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de-DE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rot="16200000">
            <a:off x="-1027119" y="3359422"/>
            <a:ext cx="3547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Zeit zwischen </a:t>
            </a:r>
            <a:br>
              <a:rPr lang="de-DE" sz="2000" dirty="0" smtClean="0"/>
            </a:br>
            <a:r>
              <a:rPr lang="de-DE" sz="2000" dirty="0" smtClean="0"/>
              <a:t>Produktion und Konsumption 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971432" y="1381710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Reichweite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737436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18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424199" y="1488935"/>
            <a:ext cx="6951059" cy="61499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l"/>
            <a:r>
              <a:rPr lang="de-DE" sz="2400" dirty="0" smtClean="0"/>
              <a:t>Kernfunktionen</a:t>
            </a:r>
            <a:endParaRPr lang="de-DE" sz="2400" dirty="0"/>
          </a:p>
        </p:txBody>
      </p:sp>
      <p:sp>
        <p:nvSpPr>
          <p:cNvPr id="7" name="Rechteck 6"/>
          <p:cNvSpPr/>
          <p:nvPr/>
        </p:nvSpPr>
        <p:spPr bwMode="auto">
          <a:xfrm>
            <a:off x="1424199" y="2458631"/>
            <a:ext cx="6951059" cy="6149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l"/>
            <a:r>
              <a:rPr lang="de-DE" sz="2400" dirty="0" smtClean="0"/>
              <a:t>Architektur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 bwMode="auto">
          <a:xfrm>
            <a:off x="1424199" y="3428327"/>
            <a:ext cx="6951059" cy="61499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l"/>
            <a:r>
              <a:rPr lang="de-DE" sz="2400" dirty="0" smtClean="0"/>
              <a:t>Demonstration</a:t>
            </a:r>
            <a:endParaRPr lang="de-DE" sz="2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557003" y="1488934"/>
            <a:ext cx="689170" cy="61499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r>
              <a:rPr lang="de-DE" sz="2400" dirty="0" smtClean="0"/>
              <a:t>1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557003" y="2458630"/>
            <a:ext cx="689170" cy="6149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r>
              <a:rPr lang="de-DE" sz="2400" dirty="0" smtClean="0"/>
              <a:t>2</a:t>
            </a:r>
            <a:endParaRPr lang="de-DE" sz="2400" dirty="0"/>
          </a:p>
        </p:txBody>
      </p:sp>
      <p:sp>
        <p:nvSpPr>
          <p:cNvPr id="11" name="Rechteck 10"/>
          <p:cNvSpPr/>
          <p:nvPr/>
        </p:nvSpPr>
        <p:spPr bwMode="auto">
          <a:xfrm>
            <a:off x="557003" y="3428326"/>
            <a:ext cx="689170" cy="61499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r>
              <a:rPr lang="de-DE" sz="2400" dirty="0" smtClean="0"/>
              <a:t>3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02845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Konzeptuelle Architektur des Anwendungssystems – 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000" dirty="0" smtClean="0">
                <a:solidFill>
                  <a:schemeClr val="accent2"/>
                </a:solidFill>
              </a:rPr>
              <a:t>Frontend </a:t>
            </a:r>
            <a:r>
              <a:rPr lang="de-DE" sz="2000" dirty="0" err="1" smtClean="0">
                <a:solidFill>
                  <a:schemeClr val="accent2"/>
                </a:solidFill>
              </a:rPr>
              <a:t>Applications</a:t>
            </a:r>
            <a:endParaRPr lang="de-DE" sz="2000" dirty="0" smtClean="0">
              <a:solidFill>
                <a:schemeClr val="accent2"/>
              </a:solidFill>
            </a:endParaRPr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Knowledge Management </a:t>
            </a:r>
            <a:r>
              <a:rPr lang="de-DE" sz="1800" dirty="0" err="1" smtClean="0">
                <a:solidFill>
                  <a:schemeClr val="accent2"/>
                </a:solidFill>
              </a:rPr>
              <a:t>Application</a:t>
            </a:r>
            <a:r>
              <a:rPr lang="de-DE" sz="1800" dirty="0" smtClean="0">
                <a:solidFill>
                  <a:schemeClr val="accent2"/>
                </a:solidFill>
              </a:rPr>
              <a:t>: </a:t>
            </a:r>
            <a:r>
              <a:rPr lang="de-DE" sz="1800" dirty="0" smtClean="0"/>
              <a:t>Umfasst alle Module und Services der serverseitigen, webbasierten Anwendung zur Aufnahme, Redaktion und Auslieferung von multimedialen Wissenseinheiten</a:t>
            </a:r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Recording </a:t>
            </a:r>
            <a:r>
              <a:rPr lang="de-DE" sz="1800" dirty="0" err="1" smtClean="0">
                <a:solidFill>
                  <a:schemeClr val="accent2"/>
                </a:solidFill>
              </a:rPr>
              <a:t>Application</a:t>
            </a:r>
            <a:r>
              <a:rPr lang="de-DE" sz="1800" dirty="0" smtClean="0">
                <a:solidFill>
                  <a:schemeClr val="accent2"/>
                </a:solidFill>
              </a:rPr>
              <a:t>: </a:t>
            </a:r>
            <a:r>
              <a:rPr lang="de-DE" sz="1800" dirty="0" smtClean="0"/>
              <a:t>Umfasst alle Module und Services der clientseitigen Anwendung (RIA: Rich Internet </a:t>
            </a:r>
            <a:r>
              <a:rPr lang="de-DE" sz="1800" dirty="0" err="1" smtClean="0"/>
              <a:t>Application</a:t>
            </a:r>
            <a:r>
              <a:rPr lang="de-DE" sz="1800" dirty="0" smtClean="0"/>
              <a:t>) zur Aufzeichnung und zum Upload von multimedialen Wissensmedien (</a:t>
            </a:r>
            <a:r>
              <a:rPr lang="de-DE" sz="1800" dirty="0" err="1" smtClean="0"/>
              <a:t>Screencasts</a:t>
            </a:r>
            <a:r>
              <a:rPr lang="de-DE" sz="1800" dirty="0" smtClean="0"/>
              <a:t>, Videos)</a:t>
            </a:r>
          </a:p>
          <a:p>
            <a:pPr lvl="0"/>
            <a:r>
              <a:rPr lang="de-DE" sz="2000" dirty="0" smtClean="0">
                <a:solidFill>
                  <a:schemeClr val="accent2"/>
                </a:solidFill>
              </a:rPr>
              <a:t>Backend </a:t>
            </a:r>
            <a:r>
              <a:rPr lang="de-DE" sz="2000" dirty="0" err="1" smtClean="0">
                <a:solidFill>
                  <a:schemeClr val="accent2"/>
                </a:solidFill>
              </a:rPr>
              <a:t>Applications</a:t>
            </a:r>
            <a:endParaRPr lang="de-DE" sz="2000" dirty="0" smtClean="0">
              <a:solidFill>
                <a:schemeClr val="accent2"/>
              </a:solidFill>
            </a:endParaRPr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Media </a:t>
            </a:r>
            <a:r>
              <a:rPr lang="de-DE" sz="1800" dirty="0" err="1" smtClean="0">
                <a:solidFill>
                  <a:schemeClr val="accent2"/>
                </a:solidFill>
              </a:rPr>
              <a:t>Production</a:t>
            </a:r>
            <a:r>
              <a:rPr lang="de-DE" sz="1800" dirty="0" smtClean="0">
                <a:solidFill>
                  <a:schemeClr val="accent2"/>
                </a:solidFill>
              </a:rPr>
              <a:t> </a:t>
            </a:r>
            <a:r>
              <a:rPr lang="de-DE" sz="1800" dirty="0" err="1" smtClean="0">
                <a:solidFill>
                  <a:schemeClr val="accent2"/>
                </a:solidFill>
              </a:rPr>
              <a:t>Application</a:t>
            </a:r>
            <a:r>
              <a:rPr lang="de-DE" sz="1800" dirty="0" smtClean="0">
                <a:solidFill>
                  <a:schemeClr val="accent2"/>
                </a:solidFill>
              </a:rPr>
              <a:t>: </a:t>
            </a:r>
            <a:r>
              <a:rPr lang="de-DE" sz="1800" dirty="0" smtClean="0"/>
              <a:t>Umfasst alle Module und Services der serverseitigen Anwendung zur Produktion der multimedialen Wissensmedien </a:t>
            </a:r>
            <a:br>
              <a:rPr lang="de-DE" sz="1800" dirty="0" smtClean="0"/>
            </a:br>
            <a:r>
              <a:rPr lang="de-DE" sz="1800" dirty="0" smtClean="0"/>
              <a:t>(z.B. </a:t>
            </a:r>
            <a:r>
              <a:rPr lang="de-DE" sz="1800" dirty="0" err="1" smtClean="0"/>
              <a:t>Conversion</a:t>
            </a:r>
            <a:r>
              <a:rPr lang="de-DE" sz="1800" dirty="0" smtClean="0"/>
              <a:t>, Assembling) </a:t>
            </a:r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Recommender</a:t>
            </a:r>
            <a:r>
              <a:rPr lang="de-DE" sz="1800" dirty="0" smtClean="0">
                <a:solidFill>
                  <a:schemeClr val="accent2"/>
                </a:solidFill>
              </a:rPr>
              <a:t> </a:t>
            </a:r>
            <a:r>
              <a:rPr lang="de-DE" sz="1800" dirty="0" err="1" smtClean="0">
                <a:solidFill>
                  <a:schemeClr val="accent2"/>
                </a:solidFill>
              </a:rPr>
              <a:t>Application</a:t>
            </a:r>
            <a:r>
              <a:rPr lang="de-DE" sz="1800" dirty="0" smtClean="0">
                <a:solidFill>
                  <a:schemeClr val="accent2"/>
                </a:solidFill>
              </a:rPr>
              <a:t> (</a:t>
            </a:r>
            <a:r>
              <a:rPr lang="de-DE" sz="1800" dirty="0" err="1" smtClean="0">
                <a:solidFill>
                  <a:schemeClr val="accent2"/>
                </a:solidFill>
              </a:rPr>
              <a:t>alpha</a:t>
            </a:r>
            <a:r>
              <a:rPr lang="de-DE" sz="1800" dirty="0" smtClean="0">
                <a:solidFill>
                  <a:schemeClr val="accent2"/>
                </a:solidFill>
              </a:rPr>
              <a:t>): </a:t>
            </a:r>
            <a:r>
              <a:rPr lang="de-DE" sz="1800" dirty="0" smtClean="0"/>
              <a:t>Umfasst alle Module und Services der serverseitigen Anwendung zur Empfehlung von Themen und Filmen (z.B. Collaborative </a:t>
            </a:r>
            <a:r>
              <a:rPr lang="de-DE" sz="1800" dirty="0" err="1" smtClean="0"/>
              <a:t>Filtering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Infrastructure Administration </a:t>
            </a:r>
            <a:r>
              <a:rPr lang="de-DE" sz="1800" dirty="0" err="1" smtClean="0">
                <a:solidFill>
                  <a:schemeClr val="accent2"/>
                </a:solidFill>
              </a:rPr>
              <a:t>Application</a:t>
            </a:r>
            <a:r>
              <a:rPr lang="de-DE" sz="1800" dirty="0" smtClean="0">
                <a:solidFill>
                  <a:schemeClr val="accent2"/>
                </a:solidFill>
              </a:rPr>
              <a:t>: </a:t>
            </a:r>
            <a:r>
              <a:rPr lang="de-DE" sz="1800" dirty="0" smtClean="0"/>
              <a:t>Umfasst alle Module und Services der serverseitigen Anwendung/Skripte zur Steuerung und Überwachung des kompletten Anwendungssystems benötigt werden (z.B. </a:t>
            </a:r>
            <a:r>
              <a:rPr lang="de-DE" sz="1800" dirty="0" err="1" smtClean="0"/>
              <a:t>Resource</a:t>
            </a:r>
            <a:r>
              <a:rPr lang="de-DE" sz="1800" dirty="0" smtClean="0"/>
              <a:t> </a:t>
            </a:r>
            <a:r>
              <a:rPr lang="de-DE" sz="1800" dirty="0" err="1" smtClean="0"/>
              <a:t>Allocation</a:t>
            </a:r>
            <a:r>
              <a:rPr lang="de-DE" sz="1800" dirty="0" smtClean="0"/>
              <a:t>, </a:t>
            </a:r>
            <a:r>
              <a:rPr lang="de-DE" sz="1800" dirty="0" err="1" smtClean="0"/>
              <a:t>Logging</a:t>
            </a:r>
            <a:r>
              <a:rPr lang="de-DE" sz="180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7623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424199" y="1488935"/>
            <a:ext cx="6951059" cy="6149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l"/>
            <a:r>
              <a:rPr lang="de-DE" sz="2400" dirty="0" smtClean="0"/>
              <a:t>Kernfunktionen</a:t>
            </a:r>
            <a:endParaRPr lang="de-DE" sz="2400" dirty="0"/>
          </a:p>
        </p:txBody>
      </p:sp>
      <p:sp>
        <p:nvSpPr>
          <p:cNvPr id="7" name="Rechteck 6"/>
          <p:cNvSpPr/>
          <p:nvPr/>
        </p:nvSpPr>
        <p:spPr bwMode="auto">
          <a:xfrm>
            <a:off x="1424199" y="2458631"/>
            <a:ext cx="6951059" cy="61499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l"/>
            <a:r>
              <a:rPr lang="de-DE" sz="2400" dirty="0" smtClean="0"/>
              <a:t>Architektur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 bwMode="auto">
          <a:xfrm>
            <a:off x="1424199" y="3428327"/>
            <a:ext cx="6951059" cy="61499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l"/>
            <a:r>
              <a:rPr lang="de-DE" sz="2400" dirty="0" smtClean="0"/>
              <a:t>Demonstration</a:t>
            </a:r>
            <a:endParaRPr lang="de-DE" sz="2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557003" y="1488934"/>
            <a:ext cx="689170" cy="6149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r>
              <a:rPr lang="de-DE" sz="2400" dirty="0" smtClean="0"/>
              <a:t>1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557003" y="2458630"/>
            <a:ext cx="689170" cy="61499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r>
              <a:rPr lang="de-DE" sz="2400" dirty="0" smtClean="0"/>
              <a:t>2</a:t>
            </a:r>
            <a:endParaRPr lang="de-DE" sz="2400" dirty="0"/>
          </a:p>
        </p:txBody>
      </p:sp>
      <p:sp>
        <p:nvSpPr>
          <p:cNvPr id="11" name="Rechteck 10"/>
          <p:cNvSpPr/>
          <p:nvPr/>
        </p:nvSpPr>
        <p:spPr bwMode="auto">
          <a:xfrm>
            <a:off x="557003" y="3428326"/>
            <a:ext cx="689170" cy="61499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r>
              <a:rPr lang="de-DE" sz="2400" dirty="0" smtClean="0"/>
              <a:t>3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61429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0" y="161925"/>
            <a:ext cx="6901179" cy="708025"/>
          </a:xfrm>
        </p:spPr>
        <p:txBody>
          <a:bodyPr/>
          <a:lstStyle/>
          <a:p>
            <a:r>
              <a:rPr lang="de-DE" dirty="0"/>
              <a:t>Konzeptuelle Architektur – Frontend </a:t>
            </a:r>
            <a:r>
              <a:rPr lang="de-DE" dirty="0" err="1"/>
              <a:t>Applications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Modules &amp;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000" dirty="0" smtClean="0">
                <a:solidFill>
                  <a:schemeClr val="accent2"/>
                </a:solidFill>
              </a:rPr>
              <a:t>Knowledge </a:t>
            </a:r>
            <a:r>
              <a:rPr lang="de-DE" sz="2000" dirty="0">
                <a:solidFill>
                  <a:schemeClr val="accent2"/>
                </a:solidFill>
              </a:rPr>
              <a:t>Management </a:t>
            </a:r>
            <a:r>
              <a:rPr lang="de-DE" sz="2000" dirty="0" err="1" smtClean="0">
                <a:solidFill>
                  <a:schemeClr val="accent2"/>
                </a:solidFill>
              </a:rPr>
              <a:t>Application</a:t>
            </a:r>
            <a:endParaRPr lang="de-DE" sz="2000" dirty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Authoring</a:t>
            </a:r>
            <a:r>
              <a:rPr lang="de-DE" sz="1800" dirty="0" smtClean="0">
                <a:solidFill>
                  <a:schemeClr val="accent2"/>
                </a:solidFill>
              </a:rPr>
              <a:t> Module</a:t>
            </a:r>
            <a:r>
              <a:rPr lang="de-DE" sz="1800" dirty="0" smtClean="0"/>
              <a:t>: Seiten und Dienste zur Erstellung von multimedialen Wissenseinheiten (Knowledge Units)</a:t>
            </a:r>
            <a:r>
              <a:rPr lang="de-DE" sz="1050" dirty="0"/>
              <a:t> </a:t>
            </a:r>
            <a:endParaRPr lang="de-DE" sz="18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Authoring</a:t>
            </a:r>
            <a:r>
              <a:rPr lang="de-DE" sz="1600" dirty="0" smtClean="0">
                <a:solidFill>
                  <a:schemeClr val="accent2"/>
                </a:solidFill>
              </a:rPr>
              <a:t> Pages: </a:t>
            </a:r>
            <a:r>
              <a:rPr lang="de-DE" sz="1600" dirty="0" smtClean="0"/>
              <a:t>Seiten </a:t>
            </a:r>
            <a:r>
              <a:rPr lang="de-DE" sz="1600" dirty="0"/>
              <a:t>mit </a:t>
            </a:r>
            <a:r>
              <a:rPr lang="de-DE" sz="1600" dirty="0" smtClean="0"/>
              <a:t>Formularen und Funktionen für Autoren</a:t>
            </a:r>
            <a:endParaRPr lang="de-DE" sz="16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Pre</a:t>
            </a:r>
            <a:r>
              <a:rPr lang="de-DE" sz="1600" dirty="0" smtClean="0">
                <a:solidFill>
                  <a:schemeClr val="accent2"/>
                </a:solidFill>
              </a:rPr>
              <a:t>-Assembling Service: </a:t>
            </a:r>
            <a:r>
              <a:rPr lang="de-DE" sz="1600" dirty="0" smtClean="0"/>
              <a:t>Strukturierung und Zusammenstellung des Films aus Szenen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Upload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Upload von </a:t>
            </a:r>
            <a:r>
              <a:rPr lang="de-DE" sz="1600" dirty="0" smtClean="0"/>
              <a:t>Videos (falls außerhalb der Anwendung Videos erstellt wurden) und Dokumenten (z.B. Office-Dokumente) </a:t>
            </a:r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Parsing</a:t>
            </a:r>
            <a:r>
              <a:rPr lang="de-DE" sz="1600" dirty="0" smtClean="0">
                <a:solidFill>
                  <a:schemeClr val="accent2"/>
                </a:solidFill>
              </a:rPr>
              <a:t> Service: </a:t>
            </a:r>
            <a:r>
              <a:rPr lang="de-DE" sz="1600" dirty="0" err="1" smtClean="0"/>
              <a:t>Parsing</a:t>
            </a:r>
            <a:r>
              <a:rPr lang="de-DE" sz="1600" dirty="0" smtClean="0"/>
              <a:t> von </a:t>
            </a:r>
            <a:r>
              <a:rPr lang="de-DE" sz="1600" dirty="0" smtClean="0"/>
              <a:t>Code </a:t>
            </a:r>
            <a:r>
              <a:rPr lang="de-DE" sz="1600" dirty="0" err="1" smtClean="0"/>
              <a:t>Snippets</a:t>
            </a:r>
            <a:r>
              <a:rPr lang="de-DE" sz="1600" dirty="0" smtClean="0"/>
              <a:t> mit Syntax </a:t>
            </a:r>
            <a:r>
              <a:rPr lang="de-DE" sz="1600" dirty="0" err="1" smtClean="0"/>
              <a:t>Highlighting</a:t>
            </a:r>
            <a:r>
              <a:rPr lang="de-DE" sz="1600" dirty="0" smtClean="0"/>
              <a:t> </a:t>
            </a:r>
            <a:endParaRPr lang="de-DE" sz="1600" dirty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Viewing</a:t>
            </a:r>
            <a:r>
              <a:rPr lang="de-DE" sz="1800" dirty="0" smtClean="0">
                <a:solidFill>
                  <a:schemeClr val="accent2"/>
                </a:solidFill>
              </a:rPr>
              <a:t> Module</a:t>
            </a:r>
            <a:r>
              <a:rPr lang="de-DE" sz="1800" dirty="0" smtClean="0"/>
              <a:t>: Seiten und Dienste zur Suche, Information und Auslieferung von Wissenseinheiten</a:t>
            </a:r>
            <a:endParaRPr lang="de-DE" sz="18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Viewing</a:t>
            </a:r>
            <a:r>
              <a:rPr lang="de-DE" sz="1600" dirty="0" smtClean="0">
                <a:solidFill>
                  <a:schemeClr val="accent2"/>
                </a:solidFill>
              </a:rPr>
              <a:t> Pages: </a:t>
            </a:r>
            <a:r>
              <a:rPr lang="de-DE" sz="1600" dirty="0"/>
              <a:t>Seiten mit Formularen und Funktionen für </a:t>
            </a:r>
            <a:r>
              <a:rPr lang="de-DE" sz="1600" dirty="0" smtClean="0"/>
              <a:t>Betrachter</a:t>
            </a:r>
            <a:r>
              <a:rPr lang="de-DE" sz="1000" dirty="0"/>
              <a:t> 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User Administration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 smtClean="0"/>
              <a:t>Registrierung</a:t>
            </a:r>
            <a:r>
              <a:rPr lang="de-DE" sz="1600" dirty="0"/>
              <a:t>, </a:t>
            </a:r>
            <a:r>
              <a:rPr lang="de-DE" sz="1600" dirty="0" smtClean="0"/>
              <a:t>Login</a:t>
            </a:r>
            <a:r>
              <a:rPr lang="de-DE" sz="1600" dirty="0"/>
              <a:t>, sowie das Editieren von vorhandenen </a:t>
            </a:r>
            <a:r>
              <a:rPr lang="de-DE" sz="1600" dirty="0" smtClean="0"/>
              <a:t>Nutzerdaten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Search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Volltextsuche in </a:t>
            </a:r>
            <a:r>
              <a:rPr lang="de-DE" sz="1600" dirty="0" smtClean="0"/>
              <a:t>Wissensbeiträgen</a:t>
            </a:r>
          </a:p>
          <a:p>
            <a:pPr lvl="2"/>
            <a:r>
              <a:rPr lang="de-DE" sz="1600" dirty="0" err="1">
                <a:solidFill>
                  <a:schemeClr val="accent2"/>
                </a:solidFill>
              </a:rPr>
              <a:t>Filtering</a:t>
            </a:r>
            <a:r>
              <a:rPr lang="de-DE" sz="1600" dirty="0">
                <a:solidFill>
                  <a:schemeClr val="accent2"/>
                </a:solidFill>
              </a:rPr>
              <a:t> Service:</a:t>
            </a:r>
            <a:r>
              <a:rPr lang="de-DE" sz="1600" dirty="0"/>
              <a:t> Filterung von Inhalten nach Kategorien</a:t>
            </a:r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Streaming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</a:t>
            </a:r>
            <a:r>
              <a:rPr lang="de-DE" sz="1600" dirty="0" smtClean="0"/>
              <a:t>Online-Videoplayer </a:t>
            </a:r>
            <a:r>
              <a:rPr lang="de-DE" sz="1600" dirty="0"/>
              <a:t>für </a:t>
            </a:r>
            <a:r>
              <a:rPr lang="de-DE" sz="1600" dirty="0" smtClean="0"/>
              <a:t>Streaming-Medien (Videos, </a:t>
            </a:r>
            <a:r>
              <a:rPr lang="de-DE" sz="1600" dirty="0" err="1" smtClean="0"/>
              <a:t>Screencasts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20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640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0" y="161925"/>
            <a:ext cx="6878320" cy="708025"/>
          </a:xfrm>
        </p:spPr>
        <p:txBody>
          <a:bodyPr/>
          <a:lstStyle/>
          <a:p>
            <a:r>
              <a:rPr lang="de-DE" dirty="0" smtClean="0"/>
              <a:t>Konzeptuelle Architektur – Frontend </a:t>
            </a:r>
            <a:r>
              <a:rPr lang="de-DE" dirty="0" err="1" smtClean="0"/>
              <a:t>Applications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Modules &amp;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4461" y="1149033"/>
            <a:ext cx="9537699" cy="5272087"/>
          </a:xfrm>
        </p:spPr>
        <p:txBody>
          <a:bodyPr/>
          <a:lstStyle/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Editing</a:t>
            </a:r>
            <a:r>
              <a:rPr lang="de-DE" sz="1800" dirty="0" smtClean="0">
                <a:solidFill>
                  <a:schemeClr val="accent2"/>
                </a:solidFill>
              </a:rPr>
              <a:t> Module</a:t>
            </a:r>
            <a:r>
              <a:rPr lang="de-DE" sz="1800" dirty="0" smtClean="0"/>
              <a:t>: Seite und Dienste zur Redaktion der Inhalte </a:t>
            </a:r>
            <a:r>
              <a:rPr lang="de-DE" sz="1050" dirty="0"/>
              <a:t> </a:t>
            </a:r>
            <a:endParaRPr lang="de-DE" sz="18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Editing</a:t>
            </a:r>
            <a:r>
              <a:rPr lang="de-DE" sz="1600" dirty="0" smtClean="0">
                <a:solidFill>
                  <a:schemeClr val="accent2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Pages: </a:t>
            </a:r>
            <a:r>
              <a:rPr lang="de-DE" sz="1600" dirty="0"/>
              <a:t>Seiten mit Formularen und Funktionen für </a:t>
            </a:r>
            <a:r>
              <a:rPr lang="de-DE" sz="1600" dirty="0" smtClean="0"/>
              <a:t>Redakteure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Site Management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/>
              <a:t>Eine </a:t>
            </a:r>
            <a:r>
              <a:rPr lang="de-DE" sz="1600" i="1" dirty="0"/>
              <a:t>Site</a:t>
            </a:r>
            <a:r>
              <a:rPr lang="de-DE" sz="1600" dirty="0"/>
              <a:t> entspricht einer Domäne inklusive aller Haupt- und Unterkategorien. Über die </a:t>
            </a:r>
            <a:r>
              <a:rPr lang="de-DE" sz="1600" i="1" dirty="0"/>
              <a:t>Site</a:t>
            </a:r>
            <a:r>
              <a:rPr lang="de-DE" sz="1600" dirty="0"/>
              <a:t>-Verwaltung kann ein Redakteur die Metadaten einer </a:t>
            </a:r>
            <a:r>
              <a:rPr lang="de-DE" sz="1600" i="1" dirty="0"/>
              <a:t>Site</a:t>
            </a:r>
            <a:r>
              <a:rPr lang="de-DE" sz="1600" dirty="0"/>
              <a:t> ändern </a:t>
            </a:r>
            <a:r>
              <a:rPr lang="de-DE" sz="1600" dirty="0" smtClean="0"/>
              <a:t>(z.B. Beschreibungen</a:t>
            </a:r>
            <a:r>
              <a:rPr lang="de-DE" sz="1600" dirty="0"/>
              <a:t>).</a:t>
            </a:r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Taxonomy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/>
              <a:t>Dient der Verwaltung </a:t>
            </a:r>
            <a:r>
              <a:rPr lang="de-DE" sz="1600" dirty="0" smtClean="0"/>
              <a:t>der Themen-Taxonomie</a:t>
            </a:r>
            <a:endParaRPr lang="de-DE" sz="16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Reviewing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/>
              <a:t>Dient der redaktionellen </a:t>
            </a:r>
            <a:r>
              <a:rPr lang="de-DE" sz="1600" dirty="0" smtClean="0"/>
              <a:t>Qualitätssicherung </a:t>
            </a:r>
            <a:r>
              <a:rPr lang="de-DE" sz="1600" dirty="0"/>
              <a:t>von </a:t>
            </a:r>
            <a:r>
              <a:rPr lang="de-DE" sz="1600" dirty="0" smtClean="0"/>
              <a:t>Wissensbeiträgen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Reputation Service (Release 2): </a:t>
            </a:r>
            <a:r>
              <a:rPr lang="de-DE" sz="1600" dirty="0"/>
              <a:t>Berechnung des Reputationsgrades der End-Benutzer auf Grundlage eines </a:t>
            </a:r>
            <a:r>
              <a:rPr lang="de-DE" sz="1600" dirty="0" smtClean="0"/>
              <a:t>Reputationsschemas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Course Service (Release 2): </a:t>
            </a:r>
            <a:r>
              <a:rPr lang="de-DE" sz="1600" dirty="0"/>
              <a:t>Erstellung von Online-Lernkursen aus Kombination mehrerer </a:t>
            </a:r>
            <a:r>
              <a:rPr lang="de-DE" sz="1600" dirty="0" smtClean="0"/>
              <a:t>Wissenseinheiten</a:t>
            </a:r>
          </a:p>
          <a:p>
            <a:pPr lvl="2"/>
            <a:r>
              <a:rPr lang="de-DE" sz="1600" dirty="0" err="1">
                <a:solidFill>
                  <a:schemeClr val="accent2"/>
                </a:solidFill>
              </a:rPr>
              <a:t>Certification</a:t>
            </a:r>
            <a:r>
              <a:rPr lang="de-DE" sz="1600" dirty="0">
                <a:solidFill>
                  <a:schemeClr val="accent2"/>
                </a:solidFill>
              </a:rPr>
              <a:t> Service (Release 2): </a:t>
            </a:r>
            <a:r>
              <a:rPr lang="de-DE" sz="1600" dirty="0"/>
              <a:t>Zertifizierung der End-Benutzer auf Grundlage eines </a:t>
            </a:r>
            <a:r>
              <a:rPr lang="de-DE" sz="1600" dirty="0" smtClean="0"/>
              <a:t>Zertifizierungsschemas</a:t>
            </a:r>
            <a:endParaRPr lang="de-DE" sz="1600" dirty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Publisher Module</a:t>
            </a:r>
            <a:r>
              <a:rPr lang="de-DE" sz="1800" dirty="0" smtClean="0"/>
              <a:t>: Seiten und Dienste für die Erstellung, Konfiguration und Veröffentlichung von </a:t>
            </a:r>
            <a:r>
              <a:rPr lang="de-DE" sz="1800" dirty="0" smtClean="0"/>
              <a:t>neuen </a:t>
            </a:r>
            <a:r>
              <a:rPr lang="de-DE" sz="1800" i="1" dirty="0" smtClean="0"/>
              <a:t>Verstehe!</a:t>
            </a:r>
            <a:r>
              <a:rPr lang="de-DE" sz="1800" dirty="0" smtClean="0"/>
              <a:t> Sites</a:t>
            </a:r>
            <a:endParaRPr lang="de-DE" sz="18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Publisher Pages: </a:t>
            </a:r>
            <a:r>
              <a:rPr lang="de-DE" sz="1600" dirty="0"/>
              <a:t>Seiten mit Formularen und Funktionen für </a:t>
            </a:r>
            <a:r>
              <a:rPr lang="de-DE" sz="1600" dirty="0" smtClean="0"/>
              <a:t>Herausgeber</a:t>
            </a:r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Customizing Services: </a:t>
            </a:r>
            <a:r>
              <a:rPr lang="de-DE" sz="1600" dirty="0" smtClean="0"/>
              <a:t>Dienste </a:t>
            </a:r>
            <a:r>
              <a:rPr lang="de-DE" sz="1600" dirty="0"/>
              <a:t>für Änderungen </a:t>
            </a:r>
            <a:r>
              <a:rPr lang="de-DE" sz="1600" dirty="0" smtClean="0"/>
              <a:t>von </a:t>
            </a:r>
            <a:r>
              <a:rPr lang="de-DE" sz="1600" dirty="0"/>
              <a:t>Site-spezifischen </a:t>
            </a:r>
            <a:r>
              <a:rPr lang="de-DE" sz="1600" dirty="0" smtClean="0"/>
              <a:t>Konfigurations-parametern (z.B. Parameter Recording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, Media </a:t>
            </a:r>
            <a:r>
              <a:rPr lang="de-DE" sz="1600" dirty="0" err="1" smtClean="0"/>
              <a:t>Production</a:t>
            </a:r>
            <a:r>
              <a:rPr lang="de-DE" sz="1600" dirty="0" smtClean="0"/>
              <a:t> Templates)</a:t>
            </a:r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Site </a:t>
            </a:r>
            <a:r>
              <a:rPr lang="de-DE" sz="1600" dirty="0" err="1" smtClean="0">
                <a:solidFill>
                  <a:schemeClr val="accent2"/>
                </a:solidFill>
              </a:rPr>
              <a:t>Meta</a:t>
            </a:r>
            <a:r>
              <a:rPr lang="de-DE" sz="1600" dirty="0" smtClean="0">
                <a:solidFill>
                  <a:schemeClr val="accent2"/>
                </a:solidFill>
              </a:rPr>
              <a:t> Data Service: </a:t>
            </a:r>
            <a:r>
              <a:rPr lang="de-DE" sz="1600" dirty="0" smtClean="0"/>
              <a:t>Dienste für die Nominierung von Chefredakteuren, der Definition von Organisationsstrukturen, Beitragsniveaus und Zielgruppen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21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0425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0" y="161925"/>
            <a:ext cx="6901179" cy="708025"/>
          </a:xfrm>
        </p:spPr>
        <p:txBody>
          <a:bodyPr/>
          <a:lstStyle/>
          <a:p>
            <a:r>
              <a:rPr lang="de-DE" dirty="0"/>
              <a:t>Konzeptuelle Architektur – Frontend </a:t>
            </a:r>
            <a:r>
              <a:rPr lang="de-DE" dirty="0" err="1"/>
              <a:t>Applications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Modules &amp;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2101" y="1156653"/>
            <a:ext cx="9318625" cy="5272087"/>
          </a:xfrm>
        </p:spPr>
        <p:txBody>
          <a:bodyPr/>
          <a:lstStyle/>
          <a:p>
            <a:pPr lvl="0"/>
            <a:r>
              <a:rPr lang="de-DE" sz="2000" dirty="0" smtClean="0">
                <a:solidFill>
                  <a:schemeClr val="accent2"/>
                </a:solidFill>
              </a:rPr>
              <a:t>Recording </a:t>
            </a:r>
            <a:r>
              <a:rPr lang="de-DE" sz="2000" dirty="0" err="1" smtClean="0">
                <a:solidFill>
                  <a:schemeClr val="accent2"/>
                </a:solidFill>
              </a:rPr>
              <a:t>Application</a:t>
            </a:r>
            <a:r>
              <a:rPr lang="de-DE" sz="1100" dirty="0"/>
              <a:t> </a:t>
            </a:r>
            <a:endParaRPr lang="de-DE" sz="2000" dirty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Graphical</a:t>
            </a:r>
            <a:r>
              <a:rPr lang="de-DE" sz="1800" dirty="0" smtClean="0">
                <a:solidFill>
                  <a:schemeClr val="accent2"/>
                </a:solidFill>
              </a:rPr>
              <a:t> User Interface:</a:t>
            </a:r>
            <a:r>
              <a:rPr lang="de-DE" sz="1800" dirty="0" smtClean="0"/>
              <a:t> </a:t>
            </a:r>
            <a:r>
              <a:rPr lang="de-DE" sz="1800" dirty="0"/>
              <a:t>Grafische Oberfläche mit Menüsteuerung der </a:t>
            </a:r>
            <a:r>
              <a:rPr lang="de-DE" sz="1800" dirty="0" smtClean="0"/>
              <a:t>Aufnahme-Applikation</a:t>
            </a:r>
            <a:endParaRPr lang="de-DE" sz="1800" dirty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Screen Recording Service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  <a:r>
              <a:rPr lang="de-DE" sz="1800" dirty="0"/>
              <a:t>Erzeugt eine Videoaufnahme des Benutzer-Bildschirms auf Grundlage von </a:t>
            </a:r>
            <a:r>
              <a:rPr lang="de-DE" sz="1800" dirty="0" smtClean="0"/>
              <a:t>Screen </a:t>
            </a:r>
            <a:r>
              <a:rPr lang="de-DE" sz="1800" dirty="0" err="1" smtClean="0"/>
              <a:t>Captures</a:t>
            </a:r>
            <a:endParaRPr lang="de-DE" sz="1800" dirty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Video Recording Service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  <a:r>
              <a:rPr lang="de-DE" sz="1800" dirty="0"/>
              <a:t> Verwendet </a:t>
            </a:r>
            <a:r>
              <a:rPr lang="de-DE" sz="1800" dirty="0" smtClean="0"/>
              <a:t>eine </a:t>
            </a:r>
            <a:r>
              <a:rPr lang="de-DE" sz="1800" dirty="0"/>
              <a:t>am Rechner des Benutzers </a:t>
            </a:r>
            <a:r>
              <a:rPr lang="de-DE" sz="1800" dirty="0" smtClean="0"/>
              <a:t>angeschlossene Webcam </a:t>
            </a:r>
            <a:r>
              <a:rPr lang="de-DE" sz="1800" dirty="0"/>
              <a:t>zur Aufnahme von </a:t>
            </a:r>
            <a:r>
              <a:rPr lang="de-DE" sz="1800" dirty="0" smtClean="0"/>
              <a:t>Videos</a:t>
            </a:r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Audio Recording Service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  <a:r>
              <a:rPr lang="de-DE" sz="1800" dirty="0"/>
              <a:t> Verwendet ein am Rechner des Benutzers angeschlossenes </a:t>
            </a:r>
            <a:r>
              <a:rPr lang="de-DE" sz="1800" dirty="0" smtClean="0"/>
              <a:t>Mikrofon (oder </a:t>
            </a:r>
            <a:r>
              <a:rPr lang="de-DE" sz="1800" dirty="0" smtClean="0"/>
              <a:t>eine Webcam</a:t>
            </a:r>
            <a:r>
              <a:rPr lang="de-DE" sz="1800" dirty="0" smtClean="0"/>
              <a:t>) </a:t>
            </a:r>
            <a:r>
              <a:rPr lang="de-DE" sz="1800" dirty="0"/>
              <a:t>zur Aufnahme von </a:t>
            </a:r>
            <a:r>
              <a:rPr lang="de-DE" sz="1800" dirty="0" smtClean="0"/>
              <a:t>Audiosignalen</a:t>
            </a:r>
            <a:endParaRPr lang="de-DE" sz="1800" dirty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Media </a:t>
            </a:r>
            <a:r>
              <a:rPr lang="de-DE" sz="1800" dirty="0" err="1" smtClean="0">
                <a:solidFill>
                  <a:schemeClr val="accent2"/>
                </a:solidFill>
              </a:rPr>
              <a:t>Conversion</a:t>
            </a:r>
            <a:r>
              <a:rPr lang="de-DE" sz="1800" dirty="0" smtClean="0">
                <a:solidFill>
                  <a:schemeClr val="accent2"/>
                </a:solidFill>
              </a:rPr>
              <a:t> Service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  <a:r>
              <a:rPr lang="de-DE" sz="1800" dirty="0" smtClean="0"/>
              <a:t>Konvertiert </a:t>
            </a:r>
            <a:r>
              <a:rPr lang="de-DE" sz="1800" dirty="0"/>
              <a:t>das aufgenommene Video in ein anderes </a:t>
            </a:r>
            <a:r>
              <a:rPr lang="de-DE" sz="1800" dirty="0" smtClean="0"/>
              <a:t>Video-Format</a:t>
            </a:r>
            <a:endParaRPr lang="de-DE" sz="1800" dirty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Upload Service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  <a:r>
              <a:rPr lang="de-DE" sz="1800" dirty="0"/>
              <a:t> Teilt die </a:t>
            </a:r>
            <a:r>
              <a:rPr lang="de-DE" sz="1800" dirty="0" smtClean="0"/>
              <a:t>hochzuladenden </a:t>
            </a:r>
            <a:r>
              <a:rPr lang="de-DE" sz="1800" dirty="0"/>
              <a:t>Dateien in Fragmente variabler Größe und </a:t>
            </a:r>
            <a:r>
              <a:rPr lang="de-DE" sz="1800" dirty="0" smtClean="0"/>
              <a:t>sendet </a:t>
            </a:r>
            <a:r>
              <a:rPr lang="de-DE" sz="1800" dirty="0"/>
              <a:t>diese an den </a:t>
            </a:r>
            <a:r>
              <a:rPr lang="de-DE" sz="1800" dirty="0" smtClean="0"/>
              <a:t>Upload-Server</a:t>
            </a:r>
            <a:endParaRPr lang="de-DE" sz="1800" dirty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Logging</a:t>
            </a:r>
            <a:r>
              <a:rPr lang="de-DE" sz="1800" dirty="0" smtClean="0">
                <a:solidFill>
                  <a:schemeClr val="accent2"/>
                </a:solidFill>
              </a:rPr>
              <a:t> Service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  <a:r>
              <a:rPr lang="de-DE" sz="1800" dirty="0"/>
              <a:t> Zeichnet die Aktionen des Benutzers </a:t>
            </a:r>
            <a:r>
              <a:rPr lang="de-DE" sz="1800" dirty="0" smtClean="0"/>
              <a:t>auf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716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0" y="161925"/>
            <a:ext cx="6916419" cy="708025"/>
          </a:xfrm>
        </p:spPr>
        <p:txBody>
          <a:bodyPr/>
          <a:lstStyle/>
          <a:p>
            <a:r>
              <a:rPr lang="de-DE" dirty="0"/>
              <a:t>Konzeptuelle Architektur – </a:t>
            </a:r>
            <a:r>
              <a:rPr lang="de-DE" dirty="0" smtClean="0"/>
              <a:t>Backend </a:t>
            </a:r>
            <a:r>
              <a:rPr lang="de-DE" dirty="0" err="1"/>
              <a:t>Applications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Modules &amp;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2101" y="1156653"/>
            <a:ext cx="9318625" cy="5272087"/>
          </a:xfrm>
        </p:spPr>
        <p:txBody>
          <a:bodyPr/>
          <a:lstStyle/>
          <a:p>
            <a:pPr lvl="0"/>
            <a:r>
              <a:rPr lang="de-DE" sz="2000" dirty="0" smtClean="0">
                <a:solidFill>
                  <a:schemeClr val="accent2"/>
                </a:solidFill>
              </a:rPr>
              <a:t>Media </a:t>
            </a:r>
            <a:r>
              <a:rPr lang="de-DE" sz="2000" dirty="0" err="1">
                <a:solidFill>
                  <a:schemeClr val="accent2"/>
                </a:solidFill>
              </a:rPr>
              <a:t>Production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 smtClean="0">
                <a:solidFill>
                  <a:schemeClr val="accent2"/>
                </a:solidFill>
              </a:rPr>
              <a:t>Application</a:t>
            </a:r>
            <a:endParaRPr lang="de-DE" sz="2000" dirty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Transformation Module</a:t>
            </a:r>
            <a:r>
              <a:rPr lang="de-DE" sz="1800" dirty="0" smtClean="0"/>
              <a:t>: Services </a:t>
            </a:r>
            <a:r>
              <a:rPr lang="de-DE" sz="1800" dirty="0"/>
              <a:t>zur Transformation des hochgeladenen </a:t>
            </a:r>
            <a:r>
              <a:rPr lang="de-DE" sz="1800" dirty="0" smtClean="0"/>
              <a:t>Videomaterials</a:t>
            </a:r>
            <a:endParaRPr lang="de-DE" sz="18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Recoding</a:t>
            </a:r>
            <a:r>
              <a:rPr lang="de-DE" sz="1600" dirty="0" smtClean="0">
                <a:solidFill>
                  <a:schemeClr val="accent2"/>
                </a:solidFill>
              </a:rPr>
              <a:t> Service:</a:t>
            </a:r>
            <a:r>
              <a:rPr lang="de-DE" sz="1600" dirty="0" smtClean="0"/>
              <a:t> </a:t>
            </a:r>
            <a:r>
              <a:rPr lang="de-DE" sz="1600" dirty="0"/>
              <a:t>Umwandlung des Videomaterials aus einem Quellformat in ein anderes </a:t>
            </a:r>
            <a:r>
              <a:rPr lang="de-DE" sz="1600" dirty="0" smtClean="0"/>
              <a:t>Zielformat</a:t>
            </a:r>
            <a:r>
              <a:rPr lang="de-DE" sz="1000" dirty="0"/>
              <a:t> </a:t>
            </a:r>
            <a:endParaRPr lang="de-DE" sz="16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Transcoding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/>
              <a:t>Änderungen an den Eigenschaften des Videomaterials (Beispiel: Bitrate</a:t>
            </a:r>
            <a:r>
              <a:rPr lang="de-DE" sz="1600" dirty="0" smtClean="0"/>
              <a:t>)</a:t>
            </a:r>
            <a:endParaRPr lang="de-DE" sz="1600" dirty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Construction</a:t>
            </a:r>
            <a:r>
              <a:rPr lang="de-DE" sz="1800" dirty="0" smtClean="0">
                <a:solidFill>
                  <a:schemeClr val="accent2"/>
                </a:solidFill>
              </a:rPr>
              <a:t> Module</a:t>
            </a:r>
            <a:r>
              <a:rPr lang="de-DE" sz="1800" dirty="0" smtClean="0"/>
              <a:t>: Services </a:t>
            </a:r>
            <a:r>
              <a:rPr lang="de-DE" sz="1800" dirty="0"/>
              <a:t>zur Herstellung der zur Video-Konstruktion benötigten </a:t>
            </a:r>
            <a:r>
              <a:rPr lang="de-DE" sz="1800" dirty="0" smtClean="0"/>
              <a:t>Artefakte</a:t>
            </a:r>
            <a:endParaRPr lang="de-DE" sz="18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Media File </a:t>
            </a:r>
            <a:r>
              <a:rPr lang="de-DE" sz="1600" dirty="0" err="1" smtClean="0">
                <a:solidFill>
                  <a:schemeClr val="accent2"/>
                </a:solidFill>
              </a:rPr>
              <a:t>Construction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/>
              <a:t>Erstellt aus Base64-kodierten Zeichenketten Mediendateien eines gewählten Formats (Beispiel: MP3-Datei).</a:t>
            </a:r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Video </a:t>
            </a:r>
            <a:r>
              <a:rPr lang="de-DE" sz="1600" dirty="0" err="1" smtClean="0">
                <a:solidFill>
                  <a:schemeClr val="accent2"/>
                </a:solidFill>
              </a:rPr>
              <a:t>Construction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Erstellt aus vorgegebenen Bilddateien ein Video variabler Länge (Beispiel: Video-Intro / Video-</a:t>
            </a:r>
            <a:r>
              <a:rPr lang="de-DE" sz="1600" dirty="0" err="1"/>
              <a:t>Outro</a:t>
            </a:r>
            <a:r>
              <a:rPr lang="de-DE" sz="1600" dirty="0"/>
              <a:t>).</a:t>
            </a:r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Filter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Fügt Filtereffekte zu Videos hinzu (Beispiel: Ein-/Ausblendeffekt eines Videos</a:t>
            </a:r>
            <a:r>
              <a:rPr lang="de-DE" sz="1600" dirty="0" smtClean="0"/>
              <a:t>)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Branding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Fügt das Logo des </a:t>
            </a:r>
            <a:r>
              <a:rPr lang="de-DE" sz="1600" dirty="0" smtClean="0"/>
              <a:t>Site-Betreibers </a:t>
            </a:r>
            <a:r>
              <a:rPr lang="de-DE" sz="1600" dirty="0"/>
              <a:t>in das Video der Wissenseinheit </a:t>
            </a:r>
            <a:r>
              <a:rPr lang="de-DE" sz="1600" dirty="0" smtClean="0"/>
              <a:t>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23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77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0" y="161925"/>
            <a:ext cx="6977379" cy="708025"/>
          </a:xfrm>
        </p:spPr>
        <p:txBody>
          <a:bodyPr/>
          <a:lstStyle/>
          <a:p>
            <a:r>
              <a:rPr lang="de-DE" dirty="0"/>
              <a:t>Konzeptuelle Architektur – </a:t>
            </a:r>
            <a:r>
              <a:rPr lang="de-DE" dirty="0" smtClean="0"/>
              <a:t>Backend </a:t>
            </a:r>
            <a:r>
              <a:rPr lang="de-DE" dirty="0" err="1"/>
              <a:t>Applications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Modules &amp;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2101" y="1156653"/>
            <a:ext cx="9318625" cy="5272087"/>
          </a:xfrm>
        </p:spPr>
        <p:txBody>
          <a:bodyPr/>
          <a:lstStyle/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Assembling Module</a:t>
            </a:r>
            <a:r>
              <a:rPr lang="de-DE" sz="1800" dirty="0" smtClean="0"/>
              <a:t>: Services </a:t>
            </a:r>
            <a:r>
              <a:rPr lang="de-DE" sz="1800" dirty="0"/>
              <a:t>zur Konstruktion </a:t>
            </a:r>
            <a:r>
              <a:rPr lang="de-DE" sz="1050" dirty="0"/>
              <a:t> </a:t>
            </a:r>
            <a:r>
              <a:rPr lang="de-DE" sz="1800" dirty="0"/>
              <a:t>eines </a:t>
            </a:r>
            <a:r>
              <a:rPr lang="de-DE" sz="1800" dirty="0" smtClean="0"/>
              <a:t>Video-Wissensbeitrages</a:t>
            </a:r>
            <a:endParaRPr lang="de-DE" sz="18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Animation Service: </a:t>
            </a:r>
            <a:r>
              <a:rPr lang="de-DE" sz="1600" dirty="0" smtClean="0"/>
              <a:t>Übergangs-/Animationseffekte zwischen Intros, </a:t>
            </a:r>
            <a:r>
              <a:rPr lang="de-DE" sz="1600" dirty="0" err="1" smtClean="0"/>
              <a:t>Sections</a:t>
            </a:r>
            <a:r>
              <a:rPr lang="de-DE" sz="1600" dirty="0" smtClean="0"/>
              <a:t> &amp; </a:t>
            </a:r>
            <a:r>
              <a:rPr lang="de-DE" sz="1600" dirty="0" err="1" smtClean="0"/>
              <a:t>Outros</a:t>
            </a:r>
            <a:r>
              <a:rPr lang="de-DE" sz="1600" dirty="0" smtClean="0"/>
              <a:t> 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Assembling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Verbindet einzelne Video-Fragmente zu einer vollständigen </a:t>
            </a:r>
            <a:r>
              <a:rPr lang="de-DE" sz="1600" dirty="0" smtClean="0"/>
              <a:t>Video-Wissenseinheit</a:t>
            </a:r>
            <a:endParaRPr lang="de-DE" sz="1600" dirty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Data </a:t>
            </a:r>
            <a:r>
              <a:rPr lang="de-DE" sz="1800" dirty="0">
                <a:solidFill>
                  <a:schemeClr val="accent2"/>
                </a:solidFill>
              </a:rPr>
              <a:t>Transfer </a:t>
            </a:r>
            <a:r>
              <a:rPr lang="de-DE" sz="1800" dirty="0" smtClean="0">
                <a:solidFill>
                  <a:schemeClr val="accent2"/>
                </a:solidFill>
              </a:rPr>
              <a:t>Module</a:t>
            </a:r>
            <a:r>
              <a:rPr lang="de-DE" sz="1800" dirty="0" smtClean="0"/>
              <a:t>: Services zum Transfer </a:t>
            </a:r>
            <a:r>
              <a:rPr lang="de-DE" sz="1800" dirty="0"/>
              <a:t>von Daten zwischen den </a:t>
            </a:r>
            <a:r>
              <a:rPr lang="de-DE" sz="1800" dirty="0" smtClean="0"/>
              <a:t>Servern</a:t>
            </a:r>
            <a:endParaRPr lang="de-DE" sz="18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Upload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Transfer von Daten vom System des Anwenders auf einen entfernten </a:t>
            </a:r>
            <a:r>
              <a:rPr lang="de-DE" sz="1600" dirty="0" smtClean="0"/>
              <a:t>Server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Download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Transfer von Daten von einem entfernten Server auf das System des </a:t>
            </a:r>
            <a:r>
              <a:rPr lang="de-DE" sz="1600" dirty="0" smtClean="0"/>
              <a:t>Anwenders</a:t>
            </a:r>
            <a:endParaRPr lang="de-DE" sz="1600" dirty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Messaging Module</a:t>
            </a:r>
            <a:r>
              <a:rPr lang="de-DE" sz="1800" dirty="0" smtClean="0"/>
              <a:t>: Services </a:t>
            </a:r>
            <a:r>
              <a:rPr lang="de-DE" sz="1800" dirty="0"/>
              <a:t>für den Versand und Empfang von </a:t>
            </a:r>
            <a:r>
              <a:rPr lang="de-DE" sz="1800" dirty="0" smtClean="0"/>
              <a:t>automatischen Nachrichten (</a:t>
            </a:r>
            <a:r>
              <a:rPr lang="de-DE" sz="1800" dirty="0" smtClean="0"/>
              <a:t>z.B. Statusmeldung</a:t>
            </a:r>
            <a:r>
              <a:rPr lang="de-DE" sz="1800" dirty="0" smtClean="0"/>
              <a:t>)</a:t>
            </a:r>
            <a:endParaRPr lang="de-DE" sz="18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MOM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Austausch von Nachrichten über eine </a:t>
            </a:r>
            <a:r>
              <a:rPr lang="de-DE" sz="1600" dirty="0" smtClean="0"/>
              <a:t>Message-</a:t>
            </a:r>
            <a:r>
              <a:rPr lang="de-DE" sz="1600" dirty="0" err="1" smtClean="0"/>
              <a:t>Oriented</a:t>
            </a:r>
            <a:r>
              <a:rPr lang="de-DE" sz="1600" dirty="0" smtClean="0"/>
              <a:t> </a:t>
            </a:r>
            <a:r>
              <a:rPr lang="de-DE" sz="1600" dirty="0"/>
              <a:t>Middleware (MOM</a:t>
            </a:r>
            <a:r>
              <a:rPr lang="de-DE" sz="1600" dirty="0" smtClean="0"/>
              <a:t>)</a:t>
            </a:r>
            <a:endParaRPr lang="de-DE" sz="1600" dirty="0"/>
          </a:p>
          <a:p>
            <a:pPr lvl="2"/>
            <a:r>
              <a:rPr lang="de-DE" sz="1600" dirty="0" err="1">
                <a:solidFill>
                  <a:schemeClr val="accent2"/>
                </a:solidFill>
              </a:rPr>
              <a:t>WebSocket</a:t>
            </a:r>
            <a:r>
              <a:rPr lang="de-DE" sz="1600" dirty="0">
                <a:solidFill>
                  <a:schemeClr val="accent2"/>
                </a:solidFill>
              </a:rPr>
              <a:t>-Service:</a:t>
            </a:r>
            <a:r>
              <a:rPr lang="de-DE" sz="1600" dirty="0"/>
              <a:t> Austausch von Nachrichten über </a:t>
            </a:r>
            <a:r>
              <a:rPr lang="de-DE" sz="1600" dirty="0" err="1" smtClean="0"/>
              <a:t>WebSockets</a:t>
            </a:r>
            <a:endParaRPr lang="de-DE" sz="1600" dirty="0" smtClean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Logging</a:t>
            </a:r>
            <a:r>
              <a:rPr lang="de-DE" sz="1800" dirty="0" smtClean="0">
                <a:solidFill>
                  <a:schemeClr val="accent2"/>
                </a:solidFill>
              </a:rPr>
              <a:t> Module</a:t>
            </a:r>
            <a:r>
              <a:rPr lang="de-DE" sz="1800" dirty="0" smtClean="0"/>
              <a:t>: Services </a:t>
            </a:r>
            <a:r>
              <a:rPr lang="de-DE" sz="1800" dirty="0"/>
              <a:t>zur Protokollierung von System-Vorgängen</a:t>
            </a:r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Log File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Speichert System-Vorgänge in Dateien auf der lokalen </a:t>
            </a:r>
            <a:r>
              <a:rPr lang="de-DE" sz="1600" dirty="0" smtClean="0"/>
              <a:t>(virtuellen) Festplatte </a:t>
            </a:r>
            <a:r>
              <a:rPr lang="de-DE" sz="1600" dirty="0"/>
              <a:t>des </a:t>
            </a:r>
            <a:r>
              <a:rPr lang="de-DE" sz="1600" dirty="0" smtClean="0"/>
              <a:t>Servers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Log Message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/>
              <a:t>Sendet System-Vorgänge an die </a:t>
            </a:r>
            <a:r>
              <a:rPr lang="de-DE" sz="1600" dirty="0" smtClean="0"/>
              <a:t>Knowledge </a:t>
            </a:r>
            <a:r>
              <a:rPr lang="de-DE" sz="1600" dirty="0" err="1" smtClean="0"/>
              <a:t>Mgmt</a:t>
            </a:r>
            <a:r>
              <a:rPr lang="de-DE" sz="1600" dirty="0" smtClean="0"/>
              <a:t>. </a:t>
            </a:r>
            <a:r>
              <a:rPr lang="de-DE" sz="1600" dirty="0" err="1" smtClean="0"/>
              <a:t>Application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24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456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0" y="161925"/>
            <a:ext cx="6954519" cy="708025"/>
          </a:xfrm>
        </p:spPr>
        <p:txBody>
          <a:bodyPr/>
          <a:lstStyle/>
          <a:p>
            <a:r>
              <a:rPr lang="de-DE" dirty="0"/>
              <a:t>Konzeptuelle Architektur – </a:t>
            </a:r>
            <a:r>
              <a:rPr lang="de-DE" dirty="0" smtClean="0"/>
              <a:t>Backend </a:t>
            </a:r>
            <a:r>
              <a:rPr lang="de-DE" dirty="0" err="1"/>
              <a:t>Applications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Modules &amp;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2101" y="1156653"/>
            <a:ext cx="9318625" cy="5272087"/>
          </a:xfrm>
        </p:spPr>
        <p:txBody>
          <a:bodyPr/>
          <a:lstStyle/>
          <a:p>
            <a:pPr lvl="0"/>
            <a:r>
              <a:rPr lang="de-DE" sz="2000" dirty="0" err="1" smtClean="0">
                <a:solidFill>
                  <a:schemeClr val="accent2"/>
                </a:solidFill>
              </a:rPr>
              <a:t>Recommender</a:t>
            </a:r>
            <a:r>
              <a:rPr lang="de-DE" sz="2000" dirty="0" smtClean="0">
                <a:solidFill>
                  <a:schemeClr val="accent2"/>
                </a:solidFill>
              </a:rPr>
              <a:t> </a:t>
            </a:r>
            <a:r>
              <a:rPr lang="de-DE" sz="2000" dirty="0" err="1" smtClean="0">
                <a:solidFill>
                  <a:schemeClr val="accent2"/>
                </a:solidFill>
              </a:rPr>
              <a:t>Application</a:t>
            </a:r>
            <a:r>
              <a:rPr lang="de-DE" sz="2000" dirty="0" smtClean="0">
                <a:solidFill>
                  <a:schemeClr val="accent2"/>
                </a:solidFill>
              </a:rPr>
              <a:t> (</a:t>
            </a:r>
            <a:r>
              <a:rPr lang="de-DE" sz="2000" dirty="0" err="1" smtClean="0">
                <a:solidFill>
                  <a:schemeClr val="accent2"/>
                </a:solidFill>
              </a:rPr>
              <a:t>alpha</a:t>
            </a:r>
            <a:r>
              <a:rPr lang="de-DE" sz="2000" dirty="0" smtClean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Preprocessing</a:t>
            </a:r>
            <a:r>
              <a:rPr lang="de-DE" sz="1800" dirty="0" smtClean="0">
                <a:solidFill>
                  <a:schemeClr val="accent2"/>
                </a:solidFill>
              </a:rPr>
              <a:t> Module: </a:t>
            </a:r>
            <a:r>
              <a:rPr lang="de-DE" sz="1800" dirty="0" smtClean="0"/>
              <a:t>Services zur Aufbereitung der Log-Rohdaten für die Datenanalyse (</a:t>
            </a:r>
            <a:r>
              <a:rPr lang="de-DE" sz="1800" dirty="0" err="1" smtClean="0"/>
              <a:t>Modelling</a:t>
            </a:r>
            <a:r>
              <a:rPr lang="de-DE" sz="1800" dirty="0" smtClean="0"/>
              <a:t>)</a:t>
            </a:r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Extraction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Extraktion von Daten aus </a:t>
            </a:r>
            <a:r>
              <a:rPr lang="de-DE" sz="1600" dirty="0" smtClean="0"/>
              <a:t>den operativen Datenbanken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Transformation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Transformation der </a:t>
            </a:r>
            <a:r>
              <a:rPr lang="de-DE" sz="1600" dirty="0" smtClean="0"/>
              <a:t>Datensätze</a:t>
            </a:r>
            <a:endParaRPr lang="de-DE" sz="16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Loading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</a:t>
            </a:r>
            <a:r>
              <a:rPr lang="de-DE" sz="1600" dirty="0" smtClean="0"/>
              <a:t>Laden und Historisierung </a:t>
            </a:r>
            <a:r>
              <a:rPr lang="de-DE" sz="1600" dirty="0"/>
              <a:t>der transformierten </a:t>
            </a:r>
            <a:r>
              <a:rPr lang="de-DE" sz="1600" dirty="0" smtClean="0"/>
              <a:t>Daten</a:t>
            </a:r>
            <a:endParaRPr lang="de-DE" sz="1600" dirty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Modelling</a:t>
            </a:r>
            <a:r>
              <a:rPr lang="de-DE" sz="1800" dirty="0" smtClean="0">
                <a:solidFill>
                  <a:schemeClr val="accent2"/>
                </a:solidFill>
              </a:rPr>
              <a:t> Module: </a:t>
            </a:r>
            <a:r>
              <a:rPr lang="de-DE" sz="1800" dirty="0" smtClean="0"/>
              <a:t>Services</a:t>
            </a:r>
            <a:r>
              <a:rPr lang="de-DE" sz="1800" dirty="0"/>
              <a:t>, die für </a:t>
            </a:r>
            <a:r>
              <a:rPr lang="de-DE" sz="1800" dirty="0" smtClean="0"/>
              <a:t>das Data Mining, insbesondere die Modellierung </a:t>
            </a:r>
            <a:r>
              <a:rPr lang="de-DE" sz="1800" dirty="0"/>
              <a:t>der Datensets </a:t>
            </a:r>
            <a:r>
              <a:rPr lang="de-DE" sz="1800" dirty="0" smtClean="0"/>
              <a:t>erforderlich sind </a:t>
            </a:r>
            <a:r>
              <a:rPr lang="de-DE" sz="1050" dirty="0"/>
              <a:t> </a:t>
            </a:r>
            <a:endParaRPr lang="de-DE" sz="18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Association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Anwendung von Assoziationsregeln auf die zuvor geladenen </a:t>
            </a:r>
            <a:r>
              <a:rPr lang="de-DE" sz="1600" dirty="0" smtClean="0"/>
              <a:t>Daten</a:t>
            </a:r>
            <a:endParaRPr lang="de-DE" sz="16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Classification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Klassifizierung der assoziierten Datensätze nach </a:t>
            </a:r>
            <a:r>
              <a:rPr lang="de-DE" sz="1600" dirty="0" smtClean="0"/>
              <a:t>Klassifikationsregeln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Segmentation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/>
              <a:t>Bildung von segmentierten Daten nach der </a:t>
            </a:r>
            <a:r>
              <a:rPr lang="de-DE" sz="1600" dirty="0" smtClean="0"/>
              <a:t>Klassifizierung</a:t>
            </a:r>
            <a:r>
              <a:rPr lang="de-DE" sz="1000" dirty="0"/>
              <a:t> </a:t>
            </a:r>
            <a:endParaRPr lang="de-DE" sz="16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Ensemble Service</a:t>
            </a:r>
            <a:r>
              <a:rPr lang="de-DE" sz="1600" dirty="0">
                <a:solidFill>
                  <a:schemeClr val="accent2"/>
                </a:solidFill>
              </a:rPr>
              <a:t>:</a:t>
            </a:r>
            <a:r>
              <a:rPr lang="de-DE" sz="1600" dirty="0"/>
              <a:t> </a:t>
            </a:r>
            <a:r>
              <a:rPr lang="de-DE" sz="1600" dirty="0" smtClean="0"/>
              <a:t>Aggregationen </a:t>
            </a:r>
            <a:r>
              <a:rPr lang="de-DE" sz="1600" dirty="0" smtClean="0"/>
              <a:t>mehrerer Data Mining-Modelle</a:t>
            </a:r>
            <a:r>
              <a:rPr lang="de-DE" sz="1000" dirty="0"/>
              <a:t> </a:t>
            </a:r>
            <a:endParaRPr lang="de-DE" sz="1600" dirty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Postprocessing</a:t>
            </a:r>
            <a:r>
              <a:rPr lang="de-DE" sz="1800" dirty="0" smtClean="0">
                <a:solidFill>
                  <a:schemeClr val="accent2"/>
                </a:solidFill>
              </a:rPr>
              <a:t> Module: </a:t>
            </a:r>
            <a:r>
              <a:rPr lang="de-DE" sz="1800" dirty="0"/>
              <a:t>Nachbearbeitung der klassifizierten und segmentierten </a:t>
            </a:r>
            <a:r>
              <a:rPr lang="de-DE" sz="1800" dirty="0" smtClean="0"/>
              <a:t>Datensätze</a:t>
            </a:r>
            <a:endParaRPr lang="de-DE" sz="1800" dirty="0"/>
          </a:p>
          <a:p>
            <a:pPr lvl="2"/>
            <a:r>
              <a:rPr lang="de-DE" sz="1600" dirty="0" smtClean="0">
                <a:solidFill>
                  <a:schemeClr val="accent2"/>
                </a:solidFill>
              </a:rPr>
              <a:t>Evaluation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 smtClean="0"/>
              <a:t>Bewertung der Güte der erzeugten Empfehlungsmodelle</a:t>
            </a:r>
            <a:endParaRPr lang="de-DE" sz="1600" dirty="0"/>
          </a:p>
          <a:p>
            <a:pPr lvl="2"/>
            <a:r>
              <a:rPr lang="de-DE" sz="1600" dirty="0" err="1" smtClean="0">
                <a:solidFill>
                  <a:schemeClr val="accent2"/>
                </a:solidFill>
              </a:rPr>
              <a:t>Deployment</a:t>
            </a:r>
            <a:r>
              <a:rPr lang="de-DE" sz="1600" dirty="0" smtClean="0">
                <a:solidFill>
                  <a:schemeClr val="accent2"/>
                </a:solidFill>
              </a:rPr>
              <a:t> Service</a:t>
            </a:r>
            <a:r>
              <a:rPr lang="de-DE" sz="1600" dirty="0">
                <a:solidFill>
                  <a:schemeClr val="accent2"/>
                </a:solidFill>
              </a:rPr>
              <a:t>: </a:t>
            </a:r>
            <a:r>
              <a:rPr lang="de-DE" sz="1600" dirty="0"/>
              <a:t>Bereitstellung der Ergebnisse für nachgeschaltete (Web-)</a:t>
            </a:r>
            <a:r>
              <a:rPr lang="de-DE" sz="1600" dirty="0" smtClean="0"/>
              <a:t>Services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25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253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0" y="161925"/>
            <a:ext cx="6908799" cy="708025"/>
          </a:xfrm>
        </p:spPr>
        <p:txBody>
          <a:bodyPr/>
          <a:lstStyle/>
          <a:p>
            <a:r>
              <a:rPr lang="de-DE" dirty="0"/>
              <a:t>Konzeptuelle Architektur – </a:t>
            </a:r>
            <a:r>
              <a:rPr lang="de-DE" dirty="0" smtClean="0"/>
              <a:t>Backend </a:t>
            </a:r>
            <a:r>
              <a:rPr lang="de-DE" dirty="0" err="1"/>
              <a:t>Applications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Modules &amp;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2101" y="1156653"/>
            <a:ext cx="9318625" cy="5272087"/>
          </a:xfrm>
        </p:spPr>
        <p:txBody>
          <a:bodyPr/>
          <a:lstStyle/>
          <a:p>
            <a:pPr lvl="0"/>
            <a:r>
              <a:rPr lang="de-DE" sz="2000" dirty="0" smtClean="0">
                <a:solidFill>
                  <a:schemeClr val="accent2"/>
                </a:solidFill>
              </a:rPr>
              <a:t>Administration </a:t>
            </a:r>
            <a:r>
              <a:rPr lang="de-DE" sz="2000" dirty="0" err="1" smtClean="0">
                <a:solidFill>
                  <a:schemeClr val="accent2"/>
                </a:solidFill>
              </a:rPr>
              <a:t>Application</a:t>
            </a:r>
            <a:endParaRPr lang="de-DE" sz="2000" dirty="0" smtClean="0">
              <a:solidFill>
                <a:schemeClr val="accent2"/>
              </a:solidFill>
            </a:endParaRPr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Monitoring Pages: </a:t>
            </a:r>
            <a:r>
              <a:rPr lang="de-DE" sz="1800" dirty="0" smtClean="0"/>
              <a:t>Seiten zur Live-Überwachung und Status-Übersicht von </a:t>
            </a:r>
            <a:r>
              <a:rPr lang="de-DE" sz="1800" dirty="0" smtClean="0"/>
              <a:t>Services</a:t>
            </a:r>
            <a:endParaRPr lang="de-DE" sz="1800" dirty="0" smtClean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Logging</a:t>
            </a:r>
            <a:r>
              <a:rPr lang="de-DE" sz="1800" dirty="0" smtClean="0">
                <a:solidFill>
                  <a:schemeClr val="accent2"/>
                </a:solidFill>
              </a:rPr>
              <a:t> Pages: </a:t>
            </a:r>
            <a:r>
              <a:rPr lang="de-DE" sz="1800" dirty="0"/>
              <a:t>Seite zur Auswertung von Protokollierungen (Beispiel: Fehleranalyse des Webservers</a:t>
            </a:r>
            <a:r>
              <a:rPr lang="de-DE" sz="1800" dirty="0" smtClean="0"/>
              <a:t>).</a:t>
            </a:r>
            <a:endParaRPr lang="de-DE" sz="1600" dirty="0" smtClean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Global Monitoring Module: </a:t>
            </a:r>
            <a:r>
              <a:rPr lang="de-DE" sz="1800" dirty="0"/>
              <a:t>Überwachung </a:t>
            </a:r>
            <a:r>
              <a:rPr lang="de-DE" sz="1800" dirty="0" smtClean="0"/>
              <a:t>aller </a:t>
            </a:r>
            <a:r>
              <a:rPr lang="de-DE" sz="1800" dirty="0"/>
              <a:t>Services </a:t>
            </a:r>
            <a:r>
              <a:rPr lang="de-DE" sz="1800" dirty="0" smtClean="0"/>
              <a:t>von </a:t>
            </a:r>
            <a:r>
              <a:rPr lang="de-DE" sz="1800" dirty="0" smtClean="0"/>
              <a:t>Front- </a:t>
            </a:r>
            <a:r>
              <a:rPr lang="de-DE" sz="1800" dirty="0" smtClean="0"/>
              <a:t>&amp; Backend </a:t>
            </a:r>
            <a:r>
              <a:rPr lang="de-DE" sz="1800" dirty="0" err="1" smtClean="0"/>
              <a:t>Applications</a:t>
            </a:r>
            <a:endParaRPr lang="de-DE" sz="1800" dirty="0"/>
          </a:p>
          <a:p>
            <a:pPr lvl="1"/>
            <a:r>
              <a:rPr lang="de-DE" sz="1800" dirty="0" smtClean="0">
                <a:solidFill>
                  <a:schemeClr val="accent2"/>
                </a:solidFill>
              </a:rPr>
              <a:t>Global </a:t>
            </a:r>
            <a:r>
              <a:rPr lang="de-DE" sz="1800" dirty="0" err="1" smtClean="0">
                <a:solidFill>
                  <a:schemeClr val="accent2"/>
                </a:solidFill>
              </a:rPr>
              <a:t>Logging</a:t>
            </a:r>
            <a:r>
              <a:rPr lang="de-DE" sz="1800" dirty="0">
                <a:solidFill>
                  <a:schemeClr val="accent2"/>
                </a:solidFill>
              </a:rPr>
              <a:t> </a:t>
            </a:r>
            <a:r>
              <a:rPr lang="de-DE" sz="1800" dirty="0" smtClean="0">
                <a:solidFill>
                  <a:schemeClr val="accent2"/>
                </a:solidFill>
              </a:rPr>
              <a:t>Module: </a:t>
            </a:r>
            <a:r>
              <a:rPr lang="de-DE" sz="1800" dirty="0"/>
              <a:t>Zusammenführung der </a:t>
            </a:r>
            <a:r>
              <a:rPr lang="de-DE" sz="1800" dirty="0" smtClean="0"/>
              <a:t>Protokollierungs-Services </a:t>
            </a:r>
            <a:r>
              <a:rPr lang="de-DE" sz="1800" dirty="0"/>
              <a:t>von </a:t>
            </a:r>
            <a:r>
              <a:rPr lang="de-DE" sz="1800" dirty="0" smtClean="0"/>
              <a:t>Front- &amp; </a:t>
            </a:r>
            <a:r>
              <a:rPr lang="de-DE" sz="1800" dirty="0" smtClean="0"/>
              <a:t>Backend </a:t>
            </a:r>
            <a:r>
              <a:rPr lang="de-DE" sz="1800" dirty="0" err="1" smtClean="0"/>
              <a:t>Applications</a:t>
            </a:r>
            <a:endParaRPr lang="de-DE" sz="1800" dirty="0" smtClean="0"/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Deployment</a:t>
            </a:r>
            <a:r>
              <a:rPr lang="de-DE" sz="1800" dirty="0" smtClean="0">
                <a:solidFill>
                  <a:schemeClr val="accent2"/>
                </a:solidFill>
              </a:rPr>
              <a:t> Services (Release 2): </a:t>
            </a:r>
            <a:r>
              <a:rPr lang="de-DE" sz="1800" dirty="0" smtClean="0"/>
              <a:t>Services für die automatische Bereitstellung von Applikationen/Modulen/Diensten inkl. der Software-Infrastruktur</a:t>
            </a:r>
          </a:p>
          <a:p>
            <a:pPr lvl="1"/>
            <a:r>
              <a:rPr lang="de-DE" sz="1800" dirty="0" err="1" smtClean="0">
                <a:solidFill>
                  <a:schemeClr val="accent2"/>
                </a:solidFill>
              </a:rPr>
              <a:t>Resource</a:t>
            </a:r>
            <a:r>
              <a:rPr lang="de-DE" sz="1800" dirty="0" smtClean="0">
                <a:solidFill>
                  <a:schemeClr val="accent2"/>
                </a:solidFill>
              </a:rPr>
              <a:t> </a:t>
            </a:r>
            <a:r>
              <a:rPr lang="de-DE" sz="1800" dirty="0" err="1" smtClean="0">
                <a:solidFill>
                  <a:schemeClr val="accent2"/>
                </a:solidFill>
              </a:rPr>
              <a:t>Allocation</a:t>
            </a:r>
            <a:r>
              <a:rPr lang="de-DE" sz="1800" dirty="0" smtClean="0">
                <a:solidFill>
                  <a:schemeClr val="accent2"/>
                </a:solidFill>
              </a:rPr>
              <a:t> Services (Release 2): </a:t>
            </a:r>
            <a:r>
              <a:rPr lang="de-DE" sz="1800" dirty="0" smtClean="0"/>
              <a:t>Service für die Bereitstellung von </a:t>
            </a:r>
            <a:r>
              <a:rPr lang="de-DE" sz="1800" dirty="0" smtClean="0"/>
              <a:t>virtuellen </a:t>
            </a:r>
            <a:r>
              <a:rPr lang="de-DE" sz="1800" dirty="0" smtClean="0"/>
              <a:t>Maschinen und Zuordnung von Infrastruktur-Ressourcen (CPU, Storage)</a:t>
            </a:r>
          </a:p>
          <a:p>
            <a:pPr lvl="1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26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503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Anwendungs-</a:t>
            </a:r>
            <a:br>
              <a:rPr lang="de-DE" dirty="0" smtClean="0"/>
            </a:br>
            <a:r>
              <a:rPr lang="de-DE" dirty="0" err="1" smtClean="0"/>
              <a:t>architektur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74" y="-1"/>
            <a:ext cx="5326165" cy="706586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27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84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28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13" y="1313860"/>
            <a:ext cx="1016777" cy="1482680"/>
          </a:xfrm>
        </p:spPr>
      </p:pic>
      <p:sp>
        <p:nvSpPr>
          <p:cNvPr id="9" name="Textfeld 8"/>
          <p:cNvSpPr txBox="1"/>
          <p:nvPr/>
        </p:nvSpPr>
        <p:spPr>
          <a:xfrm>
            <a:off x="3460751" y="1243852"/>
            <a:ext cx="3794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Prof. Dr. Wolfgang Wicht</a:t>
            </a:r>
          </a:p>
          <a:p>
            <a:pPr algn="l"/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E-Mail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ww@web-computing.de</a:t>
            </a:r>
            <a:endParaRPr lang="de-DE" sz="1800" b="1" dirty="0" smtClean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Mobil	+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49 177 9721441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556932" y="3145474"/>
            <a:ext cx="3717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Maximilian Busch, </a:t>
            </a:r>
            <a:r>
              <a:rPr lang="de-DE" sz="1800" b="1" dirty="0" err="1" smtClean="0">
                <a:latin typeface="+mn-lt"/>
                <a:cs typeface="Courier New" panose="02070309020205020404" pitchFamily="49" charset="0"/>
              </a:rPr>
              <a:t>B.Sc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. MIS</a:t>
            </a: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Geschäftsführer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E-Mail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	mb@web-computing.de</a:t>
            </a: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Fon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+49 251 39655243</a:t>
            </a:r>
            <a:endParaRPr lang="de-DE" sz="1800" b="1" dirty="0" smtClean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Mobil	+49 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151 54777070</a:t>
            </a:r>
            <a:endParaRPr lang="de-DE" sz="1800" b="1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556932" y="5096194"/>
            <a:ext cx="3967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Sebastian Zimmermann, </a:t>
            </a:r>
            <a:r>
              <a:rPr lang="de-DE" sz="1800" b="1" dirty="0" err="1">
                <a:latin typeface="+mn-lt"/>
                <a:cs typeface="Courier New" panose="02070309020205020404" pitchFamily="49" charset="0"/>
              </a:rPr>
              <a:t>B.Sc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. MIS</a:t>
            </a:r>
            <a:endParaRPr lang="de-DE" sz="1800" b="1" dirty="0" smtClean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Geschäftsführer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E-Mail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	sz@web-computing.de</a:t>
            </a: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Fon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	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+49 251 39655243</a:t>
            </a:r>
            <a:endParaRPr lang="de-DE" sz="1800" b="1" dirty="0" smtClean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Mobil	+49 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177 6563083</a:t>
            </a:r>
          </a:p>
        </p:txBody>
      </p:sp>
      <p:pic>
        <p:nvPicPr>
          <p:cNvPr id="8" name="Picture 3" descr="D:\Dropbox\FH\6. Semester\Tutorium Datenbanken\2013\Übung_1\1989c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31" y="5096194"/>
            <a:ext cx="1015200" cy="151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Media\Fotos\Portraits Max\Bewerbungsfotos\20120828_Bewerbungsfoto_dunkelgra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31" y="3145474"/>
            <a:ext cx="1015200" cy="13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3109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„Verstehe!“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3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5" name="Flussdiagramm: Alternativer Prozess 14"/>
          <p:cNvSpPr/>
          <p:nvPr/>
        </p:nvSpPr>
        <p:spPr bwMode="auto">
          <a:xfrm>
            <a:off x="1790108" y="1995207"/>
            <a:ext cx="6424252" cy="3477185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>
                <a:solidFill>
                  <a:schemeClr val="accent2"/>
                </a:solidFill>
              </a:rPr>
              <a:t>Web-</a:t>
            </a:r>
            <a:r>
              <a:rPr lang="de-DE" sz="2400" b="1" dirty="0" err="1">
                <a:solidFill>
                  <a:schemeClr val="accent2"/>
                </a:solidFill>
              </a:rPr>
              <a:t>based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err="1">
                <a:solidFill>
                  <a:schemeClr val="accent2"/>
                </a:solidFill>
              </a:rPr>
              <a:t>integrated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err="1">
                <a:solidFill>
                  <a:schemeClr val="accent2"/>
                </a:solidFill>
              </a:rPr>
              <a:t>application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err="1">
                <a:solidFill>
                  <a:schemeClr val="accent2"/>
                </a:solidFill>
              </a:rPr>
              <a:t>system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err="1" smtClean="0">
                <a:solidFill>
                  <a:schemeClr val="accent2"/>
                </a:solidFill>
              </a:rPr>
              <a:t>for</a:t>
            </a:r>
            <a:r>
              <a:rPr lang="de-DE" sz="2400" b="1" dirty="0" smtClean="0">
                <a:solidFill>
                  <a:schemeClr val="accent2"/>
                </a:solidFill>
              </a:rPr>
              <a:t> </a:t>
            </a:r>
            <a:r>
              <a:rPr lang="de-DE" sz="2400" b="1" dirty="0" err="1" smtClean="0">
                <a:solidFill>
                  <a:schemeClr val="accent2"/>
                </a:solidFill>
              </a:rPr>
              <a:t>authoring</a:t>
            </a:r>
            <a:r>
              <a:rPr lang="de-DE" sz="2400" b="1" dirty="0">
                <a:solidFill>
                  <a:schemeClr val="accent2"/>
                </a:solidFill>
              </a:rPr>
              <a:t>, </a:t>
            </a:r>
            <a:r>
              <a:rPr lang="de-DE" sz="2400" b="1" dirty="0" err="1">
                <a:solidFill>
                  <a:schemeClr val="accent2"/>
                </a:solidFill>
              </a:rPr>
              <a:t>reviewing</a:t>
            </a:r>
            <a:r>
              <a:rPr lang="de-DE" sz="2400" b="1" dirty="0">
                <a:solidFill>
                  <a:schemeClr val="accent2"/>
                </a:solidFill>
              </a:rPr>
              <a:t>, </a:t>
            </a:r>
            <a:r>
              <a:rPr lang="de-DE" sz="2400" b="1" dirty="0" err="1">
                <a:solidFill>
                  <a:schemeClr val="accent2"/>
                </a:solidFill>
              </a:rPr>
              <a:t>editing</a:t>
            </a:r>
            <a:r>
              <a:rPr lang="de-DE" sz="2400" b="1" dirty="0">
                <a:solidFill>
                  <a:schemeClr val="accent2"/>
                </a:solidFill>
              </a:rPr>
              <a:t>, </a:t>
            </a:r>
            <a:r>
              <a:rPr lang="de-DE" sz="2400" b="1" dirty="0" err="1">
                <a:solidFill>
                  <a:schemeClr val="accent2"/>
                </a:solidFill>
              </a:rPr>
              <a:t>publishing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err="1">
                <a:solidFill>
                  <a:schemeClr val="accent2"/>
                </a:solidFill>
              </a:rPr>
              <a:t>and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err="1">
                <a:solidFill>
                  <a:schemeClr val="accent2"/>
                </a:solidFill>
              </a:rPr>
              <a:t>consuming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err="1" smtClean="0">
                <a:solidFill>
                  <a:schemeClr val="accent2"/>
                </a:solidFill>
              </a:rPr>
              <a:t>of</a:t>
            </a:r>
            <a:r>
              <a:rPr lang="de-DE" sz="2400" b="1" dirty="0" smtClean="0">
                <a:solidFill>
                  <a:schemeClr val="accent2"/>
                </a:solidFill>
              </a:rPr>
              <a:t> </a:t>
            </a:r>
            <a:r>
              <a:rPr lang="de-DE" sz="2400" b="1" dirty="0">
                <a:solidFill>
                  <a:schemeClr val="accent2"/>
                </a:solidFill>
              </a:rPr>
              <a:t>user-</a:t>
            </a:r>
            <a:r>
              <a:rPr lang="de-DE" sz="2400" b="1" dirty="0" err="1">
                <a:solidFill>
                  <a:schemeClr val="accent2"/>
                </a:solidFill>
              </a:rPr>
              <a:t>generated</a:t>
            </a:r>
            <a:r>
              <a:rPr lang="de-DE" sz="2400" b="1" dirty="0">
                <a:solidFill>
                  <a:schemeClr val="accent2"/>
                </a:solidFill>
              </a:rPr>
              <a:t> multi-media </a:t>
            </a:r>
            <a:r>
              <a:rPr lang="de-DE" sz="2400" b="1" dirty="0" err="1" smtClean="0">
                <a:solidFill>
                  <a:schemeClr val="accent2"/>
                </a:solidFill>
              </a:rPr>
              <a:t>knowledge</a:t>
            </a:r>
            <a:r>
              <a:rPr lang="de-DE" sz="2400" b="1" dirty="0" smtClean="0">
                <a:solidFill>
                  <a:schemeClr val="accent2"/>
                </a:solidFill>
              </a:rPr>
              <a:t> </a:t>
            </a:r>
            <a:r>
              <a:rPr lang="de-DE" sz="2400" b="1" dirty="0" err="1" smtClean="0">
                <a:solidFill>
                  <a:schemeClr val="accent2"/>
                </a:solidFill>
              </a:rPr>
              <a:t>units</a:t>
            </a:r>
            <a:r>
              <a:rPr lang="de-DE" sz="2400" b="1" dirty="0" smtClean="0">
                <a:solidFill>
                  <a:schemeClr val="accent2"/>
                </a:solidFill>
              </a:rPr>
              <a:t> </a:t>
            </a:r>
            <a:br>
              <a:rPr lang="de-DE" sz="2400" b="1" dirty="0" smtClean="0">
                <a:solidFill>
                  <a:schemeClr val="accent2"/>
                </a:solidFill>
              </a:rPr>
            </a:br>
            <a:r>
              <a:rPr lang="de-DE" sz="2400" b="1" dirty="0" err="1" smtClean="0">
                <a:solidFill>
                  <a:schemeClr val="accent2"/>
                </a:solidFill>
              </a:rPr>
              <a:t>for</a:t>
            </a:r>
            <a:r>
              <a:rPr lang="de-DE" sz="2400" b="1" dirty="0" smtClean="0">
                <a:solidFill>
                  <a:schemeClr val="accent2"/>
                </a:solidFill>
              </a:rPr>
              <a:t> </a:t>
            </a:r>
            <a:r>
              <a:rPr lang="de-DE" sz="2400" b="1" dirty="0" err="1" smtClean="0">
                <a:solidFill>
                  <a:schemeClr val="accent2"/>
                </a:solidFill>
              </a:rPr>
              <a:t>exploring</a:t>
            </a:r>
            <a:r>
              <a:rPr lang="de-DE" sz="2400" b="1" dirty="0" smtClean="0">
                <a:solidFill>
                  <a:schemeClr val="accent2"/>
                </a:solidFill>
              </a:rPr>
              <a:t>, </a:t>
            </a:r>
            <a:r>
              <a:rPr lang="de-DE" sz="2400" b="1" dirty="0" err="1" smtClean="0">
                <a:solidFill>
                  <a:schemeClr val="accent2"/>
                </a:solidFill>
              </a:rPr>
              <a:t>briefing</a:t>
            </a:r>
            <a:r>
              <a:rPr lang="de-DE" sz="2400" b="1" dirty="0" smtClean="0">
                <a:solidFill>
                  <a:schemeClr val="accent2"/>
                </a:solidFill>
              </a:rPr>
              <a:t>, </a:t>
            </a:r>
            <a:r>
              <a:rPr lang="de-DE" sz="2400" b="1" dirty="0" err="1" smtClean="0">
                <a:solidFill>
                  <a:schemeClr val="accent2"/>
                </a:solidFill>
              </a:rPr>
              <a:t>training</a:t>
            </a:r>
            <a:endParaRPr lang="de-DE" sz="2400" b="1" dirty="0" smtClean="0">
              <a:solidFill>
                <a:schemeClr val="accent2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83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Funktionsaspekte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accent2"/>
                </a:solidFill>
              </a:rPr>
              <a:t>Authoring</a:t>
            </a:r>
            <a:r>
              <a:rPr lang="de-DE" sz="2000" dirty="0" smtClean="0">
                <a:solidFill>
                  <a:schemeClr val="accent2"/>
                </a:solidFill>
              </a:rPr>
              <a:t>: </a:t>
            </a:r>
            <a:r>
              <a:rPr lang="de-DE" sz="2000" dirty="0" smtClean="0"/>
              <a:t>Nutzer-getriebene </a:t>
            </a:r>
            <a:r>
              <a:rPr lang="de-DE" sz="2000" dirty="0" smtClean="0"/>
              <a:t>Erstellung/Änderung/Löschung </a:t>
            </a:r>
            <a:r>
              <a:rPr lang="de-DE" sz="2000" dirty="0" smtClean="0"/>
              <a:t>von Beiträgen</a:t>
            </a:r>
          </a:p>
          <a:p>
            <a:pPr lvl="1"/>
            <a:r>
              <a:rPr lang="de-DE" sz="1800" dirty="0"/>
              <a:t>z</a:t>
            </a:r>
            <a:r>
              <a:rPr lang="de-DE" sz="1800" dirty="0" smtClean="0"/>
              <a:t>.B</a:t>
            </a:r>
            <a:r>
              <a:rPr lang="de-DE" sz="1800" dirty="0" smtClean="0"/>
              <a:t>. „</a:t>
            </a:r>
            <a:r>
              <a:rPr lang="de-DE" sz="1800" dirty="0"/>
              <a:t>Knowledge Unit“ (Container mit Metadaten) </a:t>
            </a:r>
            <a:r>
              <a:rPr lang="de-DE" sz="1800" dirty="0" smtClean="0"/>
              <a:t>mit Video/</a:t>
            </a:r>
            <a:r>
              <a:rPr lang="de-DE" sz="1800" dirty="0" err="1" smtClean="0"/>
              <a:t>Screencast</a:t>
            </a:r>
            <a:r>
              <a:rPr lang="de-DE" sz="1800" dirty="0" smtClean="0"/>
              <a:t> </a:t>
            </a:r>
            <a:r>
              <a:rPr lang="de-DE" sz="1800" dirty="0"/>
              <a:t>(Medium, Container-Inhalt) sowie Bereitstellung von </a:t>
            </a:r>
            <a:r>
              <a:rPr lang="de-DE" sz="1800" dirty="0" smtClean="0"/>
              <a:t>Dokumenten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2000" dirty="0">
              <a:solidFill>
                <a:schemeClr val="accent2"/>
              </a:solidFill>
            </a:endParaRPr>
          </a:p>
          <a:p>
            <a:r>
              <a:rPr lang="de-DE" sz="2000" dirty="0" err="1" smtClean="0">
                <a:solidFill>
                  <a:schemeClr val="accent2"/>
                </a:solidFill>
              </a:rPr>
              <a:t>Editing</a:t>
            </a:r>
            <a:r>
              <a:rPr lang="de-DE" sz="2000" dirty="0" smtClean="0">
                <a:solidFill>
                  <a:schemeClr val="accent2"/>
                </a:solidFill>
              </a:rPr>
              <a:t>: </a:t>
            </a:r>
            <a:r>
              <a:rPr lang="de-DE" sz="2000" dirty="0" smtClean="0"/>
              <a:t>Domänenübergreifende („Master </a:t>
            </a:r>
            <a:r>
              <a:rPr lang="de-DE" sz="2000" dirty="0" err="1" smtClean="0"/>
              <a:t>Editing</a:t>
            </a:r>
            <a:r>
              <a:rPr lang="de-DE" sz="2000" dirty="0" smtClean="0"/>
              <a:t>“) und domänenspezifische Redaktion („Domain/Topic </a:t>
            </a:r>
            <a:r>
              <a:rPr lang="de-DE" sz="2000" dirty="0" err="1" smtClean="0"/>
              <a:t>Editing</a:t>
            </a:r>
            <a:r>
              <a:rPr lang="de-DE" sz="2000" dirty="0" smtClean="0"/>
              <a:t>“) sowie Qualitätssicherung („</a:t>
            </a:r>
            <a:r>
              <a:rPr lang="de-DE" sz="2000" dirty="0" err="1" smtClean="0"/>
              <a:t>Reviewing</a:t>
            </a:r>
            <a:r>
              <a:rPr lang="de-DE" sz="2000" dirty="0" smtClean="0"/>
              <a:t>“) von Beiträgen</a:t>
            </a:r>
          </a:p>
          <a:p>
            <a:pPr lvl="1"/>
            <a:r>
              <a:rPr lang="de-DE" sz="1800" dirty="0" smtClean="0"/>
              <a:t>z.B</a:t>
            </a:r>
            <a:r>
              <a:rPr lang="de-DE" sz="1800" dirty="0"/>
              <a:t>. </a:t>
            </a:r>
            <a:r>
              <a:rPr lang="de-DE" sz="1800" dirty="0" smtClean="0"/>
              <a:t>Erstellen und Ändern der Themen-Taxonomie; </a:t>
            </a:r>
            <a:r>
              <a:rPr lang="de-DE" sz="1800" dirty="0" err="1" smtClean="0"/>
              <a:t>Reviewing</a:t>
            </a:r>
            <a:r>
              <a:rPr lang="de-DE" sz="1800" dirty="0" smtClean="0"/>
              <a:t> von Knowledge Unit </a:t>
            </a:r>
            <a:r>
              <a:rPr lang="de-DE" sz="1800" dirty="0" err="1" smtClean="0"/>
              <a:t>Candidates</a:t>
            </a:r>
            <a:r>
              <a:rPr lang="de-DE" sz="1800" dirty="0" smtClean="0"/>
              <a:t>; Pflege einer „Topic </a:t>
            </a:r>
            <a:r>
              <a:rPr lang="de-DE" sz="1800" dirty="0" err="1" smtClean="0"/>
              <a:t>Landing</a:t>
            </a:r>
            <a:r>
              <a:rPr lang="de-DE" sz="1800" dirty="0" smtClean="0"/>
              <a:t> Page“; Beantwortung von Fragen</a:t>
            </a:r>
            <a:br>
              <a:rPr lang="de-DE" sz="1800" dirty="0" smtClean="0"/>
            </a:br>
            <a:endParaRPr lang="de-DE" sz="2000" dirty="0" smtClean="0"/>
          </a:p>
          <a:p>
            <a:r>
              <a:rPr lang="de-DE" sz="2000" dirty="0" smtClean="0">
                <a:solidFill>
                  <a:schemeClr val="accent2"/>
                </a:solidFill>
              </a:rPr>
              <a:t>Publishing: </a:t>
            </a:r>
            <a:r>
              <a:rPr lang="de-DE" sz="2000" dirty="0" smtClean="0"/>
              <a:t>Herausgabe von „Knowledge Sites“</a:t>
            </a:r>
            <a:endParaRPr lang="de-DE" sz="2000" dirty="0"/>
          </a:p>
          <a:p>
            <a:pPr lvl="1"/>
            <a:r>
              <a:rPr lang="de-DE" sz="1800" dirty="0" smtClean="0"/>
              <a:t>z.B</a:t>
            </a:r>
            <a:r>
              <a:rPr lang="de-DE" sz="1800" dirty="0"/>
              <a:t>. </a:t>
            </a:r>
            <a:r>
              <a:rPr lang="de-DE" sz="1800" dirty="0" smtClean="0"/>
              <a:t>Anlegen, </a:t>
            </a:r>
            <a:r>
              <a:rPr lang="de-DE" sz="1800" dirty="0" smtClean="0"/>
              <a:t>Konfigurieren </a:t>
            </a:r>
            <a:r>
              <a:rPr lang="de-DE" sz="1800" dirty="0" smtClean="0"/>
              <a:t>und </a:t>
            </a:r>
            <a:r>
              <a:rPr lang="de-DE" sz="1800" dirty="0" smtClean="0"/>
              <a:t>Veröffentlichen </a:t>
            </a:r>
            <a:r>
              <a:rPr lang="de-DE" sz="1800" dirty="0" smtClean="0"/>
              <a:t>von „Knowledge Sites“</a:t>
            </a:r>
            <a:br>
              <a:rPr lang="de-DE" sz="1800" dirty="0" smtClean="0"/>
            </a:br>
            <a:endParaRPr lang="de-DE" sz="2000" dirty="0" smtClean="0"/>
          </a:p>
          <a:p>
            <a:r>
              <a:rPr lang="de-DE" sz="2000" dirty="0" err="1" smtClean="0">
                <a:solidFill>
                  <a:schemeClr val="accent2"/>
                </a:solidFill>
              </a:rPr>
              <a:t>Consuming</a:t>
            </a:r>
            <a:r>
              <a:rPr lang="de-DE" sz="2000" dirty="0" smtClean="0">
                <a:solidFill>
                  <a:schemeClr val="accent2"/>
                </a:solidFill>
              </a:rPr>
              <a:t>: </a:t>
            </a:r>
            <a:r>
              <a:rPr lang="de-DE" sz="2000" dirty="0" smtClean="0"/>
              <a:t>Nutzung der bereitgestellten Beiträge</a:t>
            </a:r>
          </a:p>
          <a:p>
            <a:pPr lvl="1"/>
            <a:r>
              <a:rPr lang="de-DE" sz="1800" dirty="0" smtClean="0"/>
              <a:t>z.B. Ansicht eines </a:t>
            </a:r>
            <a:r>
              <a:rPr lang="de-DE" sz="1800" dirty="0" err="1" smtClean="0"/>
              <a:t>Screencasts</a:t>
            </a:r>
            <a:r>
              <a:rPr lang="de-DE" sz="1800" dirty="0" smtClean="0"/>
              <a:t>, </a:t>
            </a:r>
            <a:r>
              <a:rPr lang="de-DE" sz="1800" dirty="0" smtClean="0"/>
              <a:t>Lesen von </a:t>
            </a:r>
            <a:r>
              <a:rPr lang="de-DE" sz="1800" dirty="0" smtClean="0"/>
              <a:t>Dokumenten/</a:t>
            </a:r>
            <a:r>
              <a:rPr lang="de-DE" sz="1800" dirty="0" err="1" smtClean="0"/>
              <a:t>Codesnippets</a:t>
            </a:r>
            <a:r>
              <a:rPr lang="de-DE" sz="1800" dirty="0" smtClean="0"/>
              <a:t>, Bearbeitung eines Trainings und Quiz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794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accent2"/>
                </a:solidFill>
              </a:rPr>
              <a:t>Exploring</a:t>
            </a:r>
            <a:r>
              <a:rPr lang="de-DE" sz="2000" dirty="0" smtClean="0">
                <a:solidFill>
                  <a:schemeClr val="accent2"/>
                </a:solidFill>
              </a:rPr>
              <a:t>: </a:t>
            </a:r>
            <a:r>
              <a:rPr lang="de-DE" sz="2000" dirty="0" smtClean="0"/>
              <a:t>Nutzer-initiiertes </a:t>
            </a:r>
            <a:r>
              <a:rPr lang="de-DE" sz="2000" dirty="0"/>
              <a:t>s</a:t>
            </a:r>
            <a:r>
              <a:rPr lang="de-DE" sz="2000" dirty="0" smtClean="0"/>
              <a:t>elektives „Verstehen“ eines </a:t>
            </a:r>
            <a:r>
              <a:rPr lang="de-DE" sz="2000" dirty="0"/>
              <a:t>Sachverhalts („pull“)</a:t>
            </a:r>
            <a:endParaRPr lang="de-DE" sz="2000" dirty="0" smtClean="0"/>
          </a:p>
          <a:p>
            <a:pPr lvl="1"/>
            <a:r>
              <a:rPr lang="de-DE" sz="1800" dirty="0" smtClean="0"/>
              <a:t>z.B</a:t>
            </a:r>
            <a:r>
              <a:rPr lang="de-DE" sz="1800" dirty="0" smtClean="0"/>
              <a:t>. Anleitung für eine Konfiguration in einem Anwendungssystem  </a:t>
            </a:r>
            <a:br>
              <a:rPr lang="de-DE" sz="1800" dirty="0" smtClean="0"/>
            </a:br>
            <a:endParaRPr lang="de-DE" sz="2000" dirty="0">
              <a:solidFill>
                <a:schemeClr val="accent2"/>
              </a:solidFill>
            </a:endParaRPr>
          </a:p>
          <a:p>
            <a:r>
              <a:rPr lang="de-DE" sz="2000" dirty="0" smtClean="0">
                <a:solidFill>
                  <a:schemeClr val="accent2"/>
                </a:solidFill>
              </a:rPr>
              <a:t>Briefing: </a:t>
            </a:r>
            <a:r>
              <a:rPr lang="de-DE" sz="2000" dirty="0" smtClean="0"/>
              <a:t>Unterrichtung/Kurzeinweisung zu einem Ereignis/Sachverhalt,</a:t>
            </a:r>
            <a:br>
              <a:rPr lang="de-DE" sz="2000" dirty="0" smtClean="0"/>
            </a:br>
            <a:r>
              <a:rPr lang="de-DE" sz="2000" dirty="0" smtClean="0"/>
              <a:t>das an </a:t>
            </a:r>
            <a:r>
              <a:rPr lang="de-DE" sz="2000" dirty="0" smtClean="0"/>
              <a:t>eine konkrete Zielgruppe gerichtet ist („</a:t>
            </a:r>
            <a:r>
              <a:rPr lang="de-DE" sz="2000" dirty="0" err="1" smtClean="0"/>
              <a:t>Allocation</a:t>
            </a:r>
            <a:r>
              <a:rPr lang="de-DE" sz="2000" dirty="0" smtClean="0"/>
              <a:t> </a:t>
            </a:r>
            <a:r>
              <a:rPr lang="de-DE" sz="2000" dirty="0"/>
              <a:t>Group</a:t>
            </a:r>
            <a:r>
              <a:rPr lang="de-DE" sz="2000" dirty="0" smtClean="0"/>
              <a:t>“) und den entsprechenden Adressaten zugeteilt wird („push“)</a:t>
            </a:r>
          </a:p>
          <a:p>
            <a:pPr lvl="1"/>
            <a:r>
              <a:rPr lang="de-DE" sz="1800" dirty="0" smtClean="0"/>
              <a:t>z.B</a:t>
            </a:r>
            <a:r>
              <a:rPr lang="de-DE" sz="1800" dirty="0"/>
              <a:t>. </a:t>
            </a:r>
            <a:r>
              <a:rPr lang="de-DE" sz="1800" dirty="0" smtClean="0"/>
              <a:t>Mitteilung mit Kurzübersicht </a:t>
            </a:r>
            <a:r>
              <a:rPr lang="de-DE" sz="1800" dirty="0"/>
              <a:t>von neuen Features eines </a:t>
            </a:r>
            <a:r>
              <a:rPr lang="de-DE" sz="1800" dirty="0" smtClean="0"/>
              <a:t>Release</a:t>
            </a:r>
            <a:r>
              <a:rPr lang="de-DE" sz="1800" dirty="0"/>
              <a:t/>
            </a:r>
            <a:br>
              <a:rPr lang="de-DE" sz="1800" dirty="0"/>
            </a:br>
            <a:endParaRPr lang="de-DE" sz="2000" dirty="0" smtClean="0"/>
          </a:p>
          <a:p>
            <a:r>
              <a:rPr lang="de-DE" sz="2000" dirty="0" smtClean="0">
                <a:solidFill>
                  <a:schemeClr val="accent2"/>
                </a:solidFill>
              </a:rPr>
              <a:t>Training: </a:t>
            </a:r>
            <a:r>
              <a:rPr lang="de-DE" sz="2000" dirty="0" smtClean="0"/>
              <a:t>Domänenspezifische, </a:t>
            </a:r>
            <a:r>
              <a:rPr lang="de-DE" sz="2000" dirty="0" smtClean="0"/>
              <a:t>systematische Vorbereitung auf operative Aufgaben, die </a:t>
            </a:r>
            <a:r>
              <a:rPr lang="de-DE" sz="2000" dirty="0"/>
              <a:t>an eine konkrete Zielgruppe gerichtet </a:t>
            </a:r>
            <a:r>
              <a:rPr lang="de-DE" sz="2000" dirty="0" smtClean="0"/>
              <a:t>sind („</a:t>
            </a:r>
            <a:r>
              <a:rPr lang="de-DE" sz="2000" dirty="0" err="1"/>
              <a:t>Allocation</a:t>
            </a:r>
            <a:r>
              <a:rPr lang="de-DE" sz="2000" dirty="0"/>
              <a:t> Group</a:t>
            </a:r>
            <a:r>
              <a:rPr lang="de-DE" sz="2000" dirty="0" smtClean="0"/>
              <a:t>“) und </a:t>
            </a:r>
            <a:r>
              <a:rPr lang="de-DE" sz="2000" dirty="0"/>
              <a:t>den entsprechenden Adressaten zugeteilt </a:t>
            </a:r>
            <a:r>
              <a:rPr lang="de-DE" sz="2000" dirty="0" smtClean="0"/>
              <a:t>werden („</a:t>
            </a:r>
            <a:r>
              <a:rPr lang="de-DE" sz="2000" dirty="0"/>
              <a:t>push“)</a:t>
            </a:r>
          </a:p>
          <a:p>
            <a:pPr lvl="1"/>
            <a:r>
              <a:rPr lang="de-DE" sz="1800" dirty="0" smtClean="0"/>
              <a:t>z.B</a:t>
            </a:r>
            <a:r>
              <a:rPr lang="de-DE" sz="1800" dirty="0"/>
              <a:t>. </a:t>
            </a:r>
            <a:r>
              <a:rPr lang="de-DE" sz="1800" dirty="0" smtClean="0"/>
              <a:t>Anleitung für die Nutzung </a:t>
            </a:r>
            <a:r>
              <a:rPr lang="de-DE" sz="1800" dirty="0"/>
              <a:t>eines </a:t>
            </a:r>
            <a:r>
              <a:rPr lang="de-DE" sz="1800" dirty="0" smtClean="0"/>
              <a:t>Anwendungs­systems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9921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6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5" name="Flussdiagramm: Alternativer Prozess 14"/>
          <p:cNvSpPr/>
          <p:nvPr/>
        </p:nvSpPr>
        <p:spPr bwMode="auto">
          <a:xfrm>
            <a:off x="1790108" y="1995207"/>
            <a:ext cx="6424252" cy="3826473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solidFill>
                  <a:schemeClr val="accent2"/>
                </a:solidFill>
              </a:rPr>
              <a:t>User-</a:t>
            </a:r>
            <a:r>
              <a:rPr lang="de-DE" sz="2400" b="1" dirty="0" err="1" smtClean="0">
                <a:solidFill>
                  <a:schemeClr val="accent2"/>
                </a:solidFill>
              </a:rPr>
              <a:t>driven</a:t>
            </a:r>
            <a:r>
              <a:rPr lang="de-DE" sz="2400" b="1" dirty="0" smtClean="0">
                <a:solidFill>
                  <a:schemeClr val="accent2"/>
                </a:solidFill>
              </a:rPr>
              <a:t> </a:t>
            </a:r>
            <a:r>
              <a:rPr lang="de-DE" sz="2400" b="1" dirty="0" err="1" smtClean="0">
                <a:solidFill>
                  <a:schemeClr val="accent2"/>
                </a:solidFill>
              </a:rPr>
              <a:t>Knowledge</a:t>
            </a:r>
            <a:r>
              <a:rPr lang="de-DE" sz="2400" b="1" dirty="0" smtClean="0">
                <a:solidFill>
                  <a:schemeClr val="accent2"/>
                </a:solidFill>
              </a:rPr>
              <a:t> </a:t>
            </a:r>
            <a:r>
              <a:rPr lang="de-DE" sz="2400" b="1" dirty="0" err="1" smtClean="0">
                <a:solidFill>
                  <a:schemeClr val="accent2"/>
                </a:solidFill>
              </a:rPr>
              <a:t>Building</a:t>
            </a:r>
            <a:endParaRPr lang="de-DE" sz="2400" b="1" dirty="0" smtClean="0">
              <a:solidFill>
                <a:schemeClr val="accent2"/>
              </a:solidFill>
            </a:endParaRPr>
          </a:p>
          <a:p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/>
              <a:t>Nutzer („jeder kann ein Experte sein“) erstellen Wissensbeiträge (u.a. Filme aus </a:t>
            </a:r>
            <a:r>
              <a:rPr lang="de-DE" sz="2400" dirty="0" err="1" smtClean="0"/>
              <a:t>Screencasts</a:t>
            </a:r>
            <a:r>
              <a:rPr lang="de-DE" sz="2400" dirty="0"/>
              <a:t> </a:t>
            </a:r>
            <a:r>
              <a:rPr lang="de-DE" sz="2400" dirty="0" smtClean="0"/>
              <a:t>und Videos, Dokumente) für Nutzer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7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5" name="Flussdiagramm: Alternativer Prozess 14"/>
          <p:cNvSpPr/>
          <p:nvPr/>
        </p:nvSpPr>
        <p:spPr bwMode="auto">
          <a:xfrm>
            <a:off x="1790108" y="1995207"/>
            <a:ext cx="6424252" cy="3940773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solidFill>
                  <a:schemeClr val="accent2"/>
                </a:solidFill>
              </a:rPr>
              <a:t>Zero Client &amp; Zero </a:t>
            </a:r>
            <a:r>
              <a:rPr lang="de-DE" sz="2400" b="1" dirty="0" err="1" smtClean="0">
                <a:solidFill>
                  <a:schemeClr val="accent2"/>
                </a:solidFill>
              </a:rPr>
              <a:t>Configuration</a:t>
            </a:r>
            <a:r>
              <a:rPr lang="de-DE" sz="2400" b="1" dirty="0" smtClean="0">
                <a:solidFill>
                  <a:schemeClr val="accent2"/>
                </a:solidFill>
              </a:rPr>
              <a:t> Recording</a:t>
            </a:r>
          </a:p>
          <a:p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/>
              <a:t>Filme (</a:t>
            </a:r>
            <a:r>
              <a:rPr lang="de-DE" sz="2400" dirty="0" err="1" smtClean="0"/>
              <a:t>Screencasts</a:t>
            </a:r>
            <a:r>
              <a:rPr lang="de-DE" sz="2400" dirty="0" smtClean="0"/>
              <a:t>, Videos) ohne technische Einstiegshürden und Schulungsaufwand erstellen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36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8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5" name="Flussdiagramm: Alternativer Prozess 14"/>
          <p:cNvSpPr/>
          <p:nvPr/>
        </p:nvSpPr>
        <p:spPr bwMode="auto">
          <a:xfrm>
            <a:off x="1790108" y="1995207"/>
            <a:ext cx="6424252" cy="3956013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solidFill>
                  <a:schemeClr val="accent2"/>
                </a:solidFill>
              </a:rPr>
              <a:t>Integrated </a:t>
            </a:r>
            <a:r>
              <a:rPr lang="de-DE" sz="2400" b="1" dirty="0" err="1" smtClean="0">
                <a:solidFill>
                  <a:schemeClr val="accent2"/>
                </a:solidFill>
              </a:rPr>
              <a:t>Authoring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smtClean="0">
                <a:solidFill>
                  <a:schemeClr val="accent2"/>
                </a:solidFill>
              </a:rPr>
              <a:t>&amp; </a:t>
            </a:r>
            <a:r>
              <a:rPr lang="de-DE" sz="2400" b="1" dirty="0" err="1" smtClean="0">
                <a:solidFill>
                  <a:schemeClr val="accent2"/>
                </a:solidFill>
              </a:rPr>
              <a:t>Reviewing</a:t>
            </a:r>
            <a:r>
              <a:rPr lang="de-DE" sz="2400" b="1" dirty="0" smtClean="0">
                <a:solidFill>
                  <a:schemeClr val="accent2"/>
                </a:solidFill>
              </a:rPr>
              <a:t> Workflow</a:t>
            </a:r>
          </a:p>
          <a:p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/>
              <a:t>Qualitätssicherung von Wissensbeiträgen (Filme, Dokumente) über „Double </a:t>
            </a:r>
            <a:r>
              <a:rPr lang="de-DE" sz="2400" dirty="0" err="1" smtClean="0"/>
              <a:t>Blinded</a:t>
            </a:r>
            <a:r>
              <a:rPr lang="de-DE" sz="2400" dirty="0" smtClean="0"/>
              <a:t> Reviews“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609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9</a:t>
            </a:fld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48840" y="1821180"/>
            <a:ext cx="3520440" cy="191262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softEdge rad="63500"/>
          </a:effectLst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5" name="Flussdiagramm: Alternativer Prozess 14"/>
          <p:cNvSpPr/>
          <p:nvPr/>
        </p:nvSpPr>
        <p:spPr bwMode="auto">
          <a:xfrm>
            <a:off x="1790108" y="1995207"/>
            <a:ext cx="6424252" cy="3963633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72000" rIns="72000" rtlCol="0" anchor="ctr"/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solidFill>
                  <a:schemeClr val="accent2"/>
                </a:solidFill>
              </a:rPr>
              <a:t>Integrated </a:t>
            </a:r>
            <a:r>
              <a:rPr lang="de-DE" sz="2400" b="1" dirty="0" err="1" smtClean="0">
                <a:solidFill>
                  <a:schemeClr val="accent2"/>
                </a:solidFill>
              </a:rPr>
              <a:t>Editing</a:t>
            </a:r>
            <a:r>
              <a:rPr lang="de-DE" sz="2400" b="1" dirty="0" smtClean="0">
                <a:solidFill>
                  <a:schemeClr val="accent2"/>
                </a:solidFill>
              </a:rPr>
              <a:t> Framework</a:t>
            </a:r>
          </a:p>
          <a:p>
            <a:endParaRPr lang="de-DE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 smtClean="0"/>
              <a:t>Unterstützung redaktioneller Aufgaben, um für die Nutzer-getriebene Inhaltserstellung eine Moderation und Kontrolle zu ermöglichen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1" y="1561468"/>
            <a:ext cx="3451860" cy="7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319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28.01.2008 14:15:42&quot;&gt;&lt;Slide id=&quot;320&quot; dur=&quot;1.453125&quot;/&gt;&lt;/Timings&gt;&lt;/WMTools&gt;"/>
</p:tagLst>
</file>

<file path=ppt/theme/theme1.xml><?xml version="1.0" encoding="utf-8"?>
<a:theme xmlns:a="http://schemas.openxmlformats.org/drawingml/2006/main" name="FH MS">
  <a:themeElements>
    <a:clrScheme name="FH M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H 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7F6E4"/>
            </a:gs>
            <a:gs pos="100000">
              <a:srgbClr val="D9C77F"/>
            </a:gs>
          </a:gsLst>
          <a:lin ang="2700000" scaled="1"/>
        </a:gradFill>
        <a:ln w="9525" algn="ctr">
          <a:solidFill>
            <a:schemeClr val="tx1"/>
          </a:solidFill>
          <a:round/>
          <a:headEnd/>
          <a:tailEnd/>
        </a:ln>
      </a:spPr>
      <a:bodyPr wrap="square" lIns="72000" rIns="72000" rtlCol="0" anchor="ctr"/>
      <a:lstStyle>
        <a:defPPr>
          <a:defRPr sz="22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720" rIns="72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H 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H M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C:\Programme\Microsoft Office\Vorlagen\FH MS.pot</Template>
  <TotalTime>0</TotalTime>
  <Words>884</Words>
  <Application>Microsoft Office PowerPoint</Application>
  <PresentationFormat>Benutzerdefiniert</PresentationFormat>
  <Paragraphs>279</Paragraphs>
  <Slides>28</Slides>
  <Notes>4</Notes>
  <HiddenSlides>7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FH MS</vt:lpstr>
      <vt:lpstr>Verstehe!</vt:lpstr>
      <vt:lpstr>Agenda</vt:lpstr>
      <vt:lpstr>Was ist „Verstehe!“</vt:lpstr>
      <vt:lpstr>Funktionsaspekte</vt:lpstr>
      <vt:lpstr>Zwecke</vt:lpstr>
      <vt:lpstr>Kernfunktionen </vt:lpstr>
      <vt:lpstr>Kernfunktionen </vt:lpstr>
      <vt:lpstr>Kernfunktionen </vt:lpstr>
      <vt:lpstr>Kernfunktionen </vt:lpstr>
      <vt:lpstr>Kernfunktionen </vt:lpstr>
      <vt:lpstr>Rollenmodell</vt:lpstr>
      <vt:lpstr>Kernfunktionen </vt:lpstr>
      <vt:lpstr>Kernfunktionen </vt:lpstr>
      <vt:lpstr>Kernfunktionen </vt:lpstr>
      <vt:lpstr>Kernfunktionen </vt:lpstr>
      <vt:lpstr>Kernfunktionen </vt:lpstr>
      <vt:lpstr>Wissensmedien</vt:lpstr>
      <vt:lpstr>Agenda</vt:lpstr>
      <vt:lpstr>Konzeptuelle Architektur des Anwendungssystems – Übersicht</vt:lpstr>
      <vt:lpstr>Konzeptuelle Architektur – Frontend Applications: Modules &amp; Services</vt:lpstr>
      <vt:lpstr>Konzeptuelle Architektur – Frontend Applications: Modules &amp; Services</vt:lpstr>
      <vt:lpstr>Konzeptuelle Architektur – Frontend Applications: Modules &amp; Services</vt:lpstr>
      <vt:lpstr>Konzeptuelle Architektur – Backend Applications: Modules &amp; Services</vt:lpstr>
      <vt:lpstr>Konzeptuelle Architektur – Backend Applications: Modules &amp; Services</vt:lpstr>
      <vt:lpstr>Konzeptuelle Architektur – Backend Applications: Modules &amp; Services</vt:lpstr>
      <vt:lpstr>Konzeptuelle Architektur – Backend Applications: Modules &amp; Services</vt:lpstr>
      <vt:lpstr>Anwendungs- architektur</vt:lpstr>
      <vt:lpstr>Kontakt</vt:lpstr>
    </vt:vector>
  </TitlesOfParts>
  <Company>FH Muenster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E-Business - Anwendungen und Architekturen</dc:title>
  <dc:creator>Dr. Wolfgang Wicht</dc:creator>
  <cp:lastModifiedBy>Maximilian Busch</cp:lastModifiedBy>
  <cp:revision>2058</cp:revision>
  <cp:lastPrinted>2012-08-23T19:30:29Z</cp:lastPrinted>
  <dcterms:created xsi:type="dcterms:W3CDTF">2000-03-09T12:42:44Z</dcterms:created>
  <dcterms:modified xsi:type="dcterms:W3CDTF">2014-03-19T10:19:53Z</dcterms:modified>
</cp:coreProperties>
</file>