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20"/>
  </p:notesMasterIdLst>
  <p:handoutMasterIdLst>
    <p:handoutMasterId r:id="rId21"/>
  </p:handoutMasterIdLst>
  <p:sldIdLst>
    <p:sldId id="320" r:id="rId2"/>
    <p:sldId id="3987" r:id="rId3"/>
    <p:sldId id="3988" r:id="rId4"/>
    <p:sldId id="3994" r:id="rId5"/>
    <p:sldId id="3986" r:id="rId6"/>
    <p:sldId id="3965" r:id="rId7"/>
    <p:sldId id="3990" r:id="rId8"/>
    <p:sldId id="3991" r:id="rId9"/>
    <p:sldId id="3992" r:id="rId10"/>
    <p:sldId id="3993" r:id="rId11"/>
    <p:sldId id="3999" r:id="rId12"/>
    <p:sldId id="3995" r:id="rId13"/>
    <p:sldId id="4000" r:id="rId14"/>
    <p:sldId id="3997" r:id="rId15"/>
    <p:sldId id="3996" r:id="rId16"/>
    <p:sldId id="4001" r:id="rId17"/>
    <p:sldId id="3989" r:id="rId18"/>
    <p:sldId id="3927" r:id="rId19"/>
  </p:sldIdLst>
  <p:sldSz cx="9906000" cy="7048500"/>
  <p:notesSz cx="7099300" cy="10234613"/>
  <p:custDataLst>
    <p:tags r:id="rId22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>
          <p15:clr>
            <a:srgbClr val="A4A3A4"/>
          </p15:clr>
        </p15:guide>
        <p15:guide id="2" orient="horz" pos="1976">
          <p15:clr>
            <a:srgbClr val="A4A3A4"/>
          </p15:clr>
        </p15:guide>
        <p15:guide id="3" orient="horz" pos="3497">
          <p15:clr>
            <a:srgbClr val="A4A3A4"/>
          </p15:clr>
        </p15:guide>
        <p15:guide id="4" orient="horz" pos="1768">
          <p15:clr>
            <a:srgbClr val="A4A3A4"/>
          </p15:clr>
        </p15:guide>
        <p15:guide id="5" orient="horz" pos="2000">
          <p15:clr>
            <a:srgbClr val="A4A3A4"/>
          </p15:clr>
        </p15:guide>
        <p15:guide id="6" orient="horz" pos="4008">
          <p15:clr>
            <a:srgbClr val="A4A3A4"/>
          </p15:clr>
        </p15:guide>
        <p15:guide id="7" pos="936">
          <p15:clr>
            <a:srgbClr val="A4A3A4"/>
          </p15:clr>
        </p15:guide>
        <p15:guide id="8" pos="1728">
          <p15:clr>
            <a:srgbClr val="A4A3A4"/>
          </p15:clr>
        </p15:guide>
        <p15:guide id="9" pos="5584">
          <p15:clr>
            <a:srgbClr val="A4A3A4"/>
          </p15:clr>
        </p15:guide>
        <p15:guide id="10" pos="232">
          <p15:clr>
            <a:srgbClr val="A4A3A4"/>
          </p15:clr>
        </p15:guide>
        <p15:guide id="11" pos="5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BC1C5"/>
    <a:srgbClr val="00FFCC"/>
    <a:srgbClr val="DDDDDD"/>
    <a:srgbClr val="99CCFF"/>
    <a:srgbClr val="FFCCFF"/>
    <a:srgbClr val="FFCC99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6781" autoAdjust="0"/>
  </p:normalViewPr>
  <p:slideViewPr>
    <p:cSldViewPr snapToGrid="0">
      <p:cViewPr varScale="1">
        <p:scale>
          <a:sx n="121" d="100"/>
          <a:sy n="121" d="100"/>
        </p:scale>
        <p:origin x="774" y="114"/>
      </p:cViewPr>
      <p:guideLst>
        <p:guide orient="horz" pos="2024"/>
        <p:guide orient="horz" pos="1976"/>
        <p:guide orient="horz" pos="3497"/>
        <p:guide orient="horz" pos="1768"/>
        <p:guide orient="horz" pos="2000"/>
        <p:guide orient="horz" pos="4008"/>
        <p:guide pos="936"/>
        <p:guide pos="1728"/>
        <p:guide pos="5584"/>
        <p:guide pos="232"/>
        <p:guide pos="5576"/>
      </p:guideLst>
    </p:cSldViewPr>
  </p:slideViewPr>
  <p:outlineViewPr>
    <p:cViewPr>
      <p:scale>
        <a:sx n="100" d="100"/>
        <a:sy n="100" d="100"/>
      </p:scale>
      <p:origin x="173" y="70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74" y="-312"/>
      </p:cViewPr>
      <p:guideLst>
        <p:guide orient="horz" pos="3224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13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t" anchorCtr="0" compatLnSpc="1">
            <a:prstTxWarp prst="textNoShape">
              <a:avLst/>
            </a:prstTxWarp>
          </a:bodyPr>
          <a:lstStyle>
            <a:lvl1pPr algn="l" defTabSz="958742" eaLnBrk="0" hangingPunct="0">
              <a:defRPr sz="1200">
                <a:latin typeface="Frutiger 45" charset="0"/>
              </a:defRPr>
            </a:lvl1pPr>
          </a:lstStyle>
          <a:p>
            <a:endParaRPr lang="de-DE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7650" y="0"/>
            <a:ext cx="3079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t" anchorCtr="0" compatLnSpc="1">
            <a:prstTxWarp prst="textNoShape">
              <a:avLst/>
            </a:prstTxWarp>
          </a:bodyPr>
          <a:lstStyle>
            <a:lvl1pPr algn="r" defTabSz="958742" eaLnBrk="0" hangingPunct="0">
              <a:defRPr sz="1200">
                <a:latin typeface="Frutiger 45" charset="0"/>
              </a:defRPr>
            </a:lvl1pPr>
          </a:lstStyle>
          <a:p>
            <a:endParaRPr lang="de-DE"/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8513"/>
            <a:ext cx="3081338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b" anchorCtr="0" compatLnSpc="1">
            <a:prstTxWarp prst="textNoShape">
              <a:avLst/>
            </a:prstTxWarp>
          </a:bodyPr>
          <a:lstStyle>
            <a:lvl1pPr algn="l" defTabSz="958742" eaLnBrk="0" hangingPunct="0">
              <a:defRPr sz="1200">
                <a:latin typeface="Frutiger 45" charset="0"/>
              </a:defRPr>
            </a:lvl1pPr>
          </a:lstStyle>
          <a:p>
            <a:endParaRPr lang="de-DE"/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7650" y="9688513"/>
            <a:ext cx="30797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b" anchorCtr="0" compatLnSpc="1">
            <a:prstTxWarp prst="textNoShape">
              <a:avLst/>
            </a:prstTxWarp>
          </a:bodyPr>
          <a:lstStyle>
            <a:lvl1pPr algn="r" defTabSz="958742" eaLnBrk="0" hangingPunct="0">
              <a:defRPr sz="1200">
                <a:latin typeface="Frutiger 45" charset="0"/>
              </a:defRPr>
            </a:lvl1pPr>
          </a:lstStyle>
          <a:p>
            <a:fld id="{563011A1-9FA9-41A5-AA78-753333B051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99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13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t" anchorCtr="0" compatLnSpc="1">
            <a:prstTxWarp prst="textNoShape">
              <a:avLst/>
            </a:prstTxWarp>
          </a:bodyPr>
          <a:lstStyle>
            <a:lvl1pPr algn="l" defTabSz="958742" eaLnBrk="0" hangingPunct="0">
              <a:defRPr sz="1200" b="1">
                <a:latin typeface="Frutiger 45" charset="0"/>
              </a:defRPr>
            </a:lvl1pPr>
          </a:lstStyle>
          <a:p>
            <a:endParaRPr lang="de-DE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7650" y="0"/>
            <a:ext cx="3079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t" anchorCtr="0" compatLnSpc="1">
            <a:prstTxWarp prst="textNoShape">
              <a:avLst/>
            </a:prstTxWarp>
          </a:bodyPr>
          <a:lstStyle>
            <a:lvl1pPr algn="r" defTabSz="958742" eaLnBrk="0" hangingPunct="0">
              <a:defRPr sz="1200" b="1">
                <a:latin typeface="Frutiger 45" charset="0"/>
              </a:defRPr>
            </a:lvl1pPr>
          </a:lstStyle>
          <a:p>
            <a:endParaRPr lang="de-DE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93750"/>
            <a:ext cx="5356225" cy="3811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913" y="4765676"/>
            <a:ext cx="675481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 Klicken Sie, um die Textformatierung des Masters zu bearbeiten.</a:t>
            </a:r>
          </a:p>
          <a:p>
            <a:pPr lvl="1"/>
            <a:r>
              <a:rPr lang="de-DE" smtClean="0"/>
              <a:t> 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7650" y="10006014"/>
            <a:ext cx="30797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5" tIns="47932" rIns="95865" bIns="47932" numCol="1" anchor="b" anchorCtr="0" compatLnSpc="1">
            <a:prstTxWarp prst="textNoShape">
              <a:avLst/>
            </a:prstTxWarp>
          </a:bodyPr>
          <a:lstStyle>
            <a:lvl1pPr algn="r" defTabSz="958742" eaLnBrk="0" hangingPunct="0">
              <a:defRPr sz="1200" b="1">
                <a:latin typeface="Frutiger 45" charset="0"/>
              </a:defRPr>
            </a:lvl1pPr>
          </a:lstStyle>
          <a:p>
            <a:fld id="{5CD8A33D-C563-42AC-AB1D-E34FBC9C939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407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54FAF-D0DE-45FF-83FE-779CD19E2D75}" type="slidenum">
              <a:rPr lang="de-DE"/>
              <a:pPr/>
              <a:t>1</a:t>
            </a:fld>
            <a:endParaRPr lang="de-DE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39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89163"/>
            <a:ext cx="8420100" cy="15113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994150"/>
            <a:ext cx="6934200" cy="180181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05850" y="6781800"/>
            <a:ext cx="1200150" cy="2667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E2D1DE7E-B613-4562-808F-57BAEB2CD8F3}" type="slidenum">
              <a:rPr lang="de-DE"/>
              <a:pPr/>
              <a:t>‹Nr.›</a:t>
            </a:fld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101" y="161925"/>
            <a:ext cx="6703060" cy="708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05850" y="6761163"/>
            <a:ext cx="1200150" cy="28733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E5D89B7D-BE49-40AB-B459-F8DB6D439979}" type="slidenum">
              <a:rPr lang="de-DE"/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2101" y="161925"/>
            <a:ext cx="659638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46" tIns="44224" rIns="88446" bIns="442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Format des Titel-Masters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3813"/>
            <a:ext cx="9318625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46" tIns="44224" rIns="88446" bIns="442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Textformatierung des Masters zu bearbeiten.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05850" y="6761163"/>
            <a:ext cx="12001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46" tIns="44224" rIns="88446" bIns="44224" numCol="1" anchor="t" anchorCtr="0" compatLnSpc="1">
            <a:prstTxWarp prst="textNoShape">
              <a:avLst/>
            </a:prstTxWarp>
          </a:bodyPr>
          <a:lstStyle>
            <a:lvl1pPr algn="r" defTabSz="884238" eaLnBrk="0" hangingPunct="0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Seite </a:t>
            </a:r>
            <a:fld id="{CFFE24D0-E083-4597-893E-BCB1CC7A1CA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318" name="Line 30"/>
          <p:cNvSpPr>
            <a:spLocks noChangeShapeType="1"/>
          </p:cNvSpPr>
          <p:nvPr userDrawn="1"/>
        </p:nvSpPr>
        <p:spPr bwMode="auto">
          <a:xfrm>
            <a:off x="190500" y="1014413"/>
            <a:ext cx="9715500" cy="0"/>
          </a:xfrm>
          <a:prstGeom prst="line">
            <a:avLst/>
          </a:prstGeom>
          <a:noFill/>
          <a:ln w="28575">
            <a:solidFill>
              <a:srgbClr val="ABC1C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60" y="30748"/>
            <a:ext cx="2910840" cy="9714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884238" rtl="0" eaLnBrk="0" fontAlgn="base" hangingPunct="0">
        <a:spcBef>
          <a:spcPct val="0"/>
        </a:spcBef>
        <a:spcAft>
          <a:spcPct val="0"/>
        </a:spcAft>
        <a:defRPr lang="de-DE" sz="2400" b="0" dirty="0" smtClean="0">
          <a:solidFill>
            <a:schemeClr val="tx1"/>
          </a:solidFill>
          <a:latin typeface="+mj-lt"/>
          <a:ea typeface="+mj-ea"/>
          <a:cs typeface="+mj-cs"/>
        </a:defRPr>
      </a:lvl1pPr>
      <a:lvl2pPr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2pPr>
      <a:lvl3pPr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3pPr>
      <a:lvl4pPr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4pPr>
      <a:lvl5pPr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5pPr>
      <a:lvl6pPr marL="457200"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6pPr>
      <a:lvl7pPr marL="914400"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7pPr>
      <a:lvl8pPr marL="1371600"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8pPr>
      <a:lvl9pPr marL="1828800" algn="l" defTabSz="884238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BE6"/>
          </a:solidFill>
          <a:latin typeface="Arial" charset="0"/>
        </a:defRPr>
      </a:lvl9pPr>
    </p:titleStyle>
    <p:bodyStyle>
      <a:lvl1pPr marL="292100" indent="-292100" algn="l" defTabSz="884238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è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57238" indent="-274638" algn="l" defTabSz="884238" rtl="0" eaLnBrk="0" fontAlgn="base" hangingPunct="0">
        <a:spcBef>
          <a:spcPct val="20000"/>
        </a:spcBef>
        <a:spcAft>
          <a:spcPct val="0"/>
        </a:spcAft>
        <a:buSzPct val="8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244600" indent="-298450" algn="l" defTabSz="884238" rtl="0" eaLnBrk="0" fontAlgn="base" hangingPunct="0">
        <a:spcBef>
          <a:spcPct val="20000"/>
        </a:spcBef>
        <a:spcAft>
          <a:spcPct val="0"/>
        </a:spcAft>
        <a:buSzPct val="85000"/>
        <a:buChar char="–"/>
        <a:defRPr>
          <a:solidFill>
            <a:schemeClr val="tx1"/>
          </a:solidFill>
          <a:latin typeface="+mn-lt"/>
        </a:defRPr>
      </a:lvl3pPr>
      <a:lvl4pPr marL="1655763" indent="-220663" algn="l" defTabSz="884238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65338" indent="-219075" algn="l" defTabSz="884238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Times New Roman" pitchFamily="18" charset="0"/>
        </a:defRPr>
      </a:lvl5pPr>
      <a:lvl6pPr marL="2522538" indent="-219075" algn="l" defTabSz="884238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Times New Roman" pitchFamily="18" charset="0"/>
        </a:defRPr>
      </a:lvl6pPr>
      <a:lvl7pPr marL="2979738" indent="-219075" algn="l" defTabSz="884238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Times New Roman" pitchFamily="18" charset="0"/>
        </a:defRPr>
      </a:lvl7pPr>
      <a:lvl8pPr marL="3436938" indent="-219075" algn="l" defTabSz="884238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Times New Roman" pitchFamily="18" charset="0"/>
        </a:defRPr>
      </a:lvl8pPr>
      <a:lvl9pPr marL="3894138" indent="-219075" algn="l" defTabSz="884238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42355" y="480767"/>
            <a:ext cx="8758015" cy="3648173"/>
          </a:xfrm>
        </p:spPr>
        <p:txBody>
          <a:bodyPr/>
          <a:lstStyle/>
          <a:p>
            <a:pPr algn="ctr"/>
            <a:r>
              <a:rPr lang="de-DE" sz="2800" dirty="0" smtClean="0"/>
              <a:t>Verstehe!</a:t>
            </a:r>
            <a:endParaRPr lang="de-DE" sz="2000" b="0" dirty="0"/>
          </a:p>
        </p:txBody>
      </p:sp>
      <p:sp>
        <p:nvSpPr>
          <p:cNvPr id="8909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51611" y="3342197"/>
            <a:ext cx="6934200" cy="3089910"/>
          </a:xfrm>
        </p:spPr>
        <p:txBody>
          <a:bodyPr/>
          <a:lstStyle/>
          <a:p>
            <a:r>
              <a:rPr lang="de-DE" dirty="0" smtClean="0"/>
              <a:t>Funktionsübersicht „Training“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für Bayer AG, Global Accounting </a:t>
            </a:r>
            <a:r>
              <a:rPr lang="de-DE" dirty="0" err="1" smtClean="0"/>
              <a:t>Operations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Münster, den 20.06.2014</a:t>
            </a:r>
            <a:endParaRPr lang="de-DE" dirty="0"/>
          </a:p>
          <a:p>
            <a:endParaRPr lang="de-DE" dirty="0"/>
          </a:p>
          <a:p>
            <a:r>
              <a:rPr lang="de-DE" dirty="0"/>
              <a:t>Prof. Dr. Wolfgang </a:t>
            </a:r>
            <a:r>
              <a:rPr lang="de-DE" dirty="0" smtClean="0"/>
              <a:t>Wicht</a:t>
            </a:r>
          </a:p>
          <a:p>
            <a:r>
              <a:rPr lang="de-DE" dirty="0" smtClean="0"/>
              <a:t>Maximilian Busch, </a:t>
            </a:r>
            <a:r>
              <a:rPr lang="de-DE" dirty="0" err="1" smtClean="0"/>
              <a:t>B.Sc</a:t>
            </a:r>
            <a:r>
              <a:rPr lang="de-DE" dirty="0" smtClean="0"/>
              <a:t>.</a:t>
            </a:r>
          </a:p>
          <a:p>
            <a:r>
              <a:rPr lang="de-DE" dirty="0" smtClean="0"/>
              <a:t>Sebastian Zimmermann, </a:t>
            </a:r>
            <a:r>
              <a:rPr lang="de-DE" dirty="0" err="1" smtClean="0"/>
              <a:t>B.Sc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81" y="1906291"/>
            <a:ext cx="3451860" cy="70622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80" y="0"/>
            <a:ext cx="3665220" cy="1223267"/>
          </a:xfrm>
          <a:prstGeom prst="rect">
            <a:avLst/>
          </a:prstGeom>
        </p:spPr>
      </p:pic>
    </p:spTree>
  </p:cSld>
  <p:clrMapOvr>
    <a:masterClrMapping/>
  </p:clrMapOvr>
  <p:transition advTm="1453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1" y="1123110"/>
            <a:ext cx="9074207" cy="59253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 </a:t>
            </a:r>
            <a:r>
              <a:rPr lang="de-DE" dirty="0" smtClean="0"/>
              <a:t>– </a:t>
            </a:r>
            <a:r>
              <a:rPr lang="de-DE" dirty="0" err="1" smtClean="0"/>
              <a:t>Functions</a:t>
            </a:r>
            <a:r>
              <a:rPr lang="de-DE" dirty="0" smtClean="0"/>
              <a:t>: </a:t>
            </a:r>
            <a:r>
              <a:rPr lang="de-DE" dirty="0" err="1" smtClean="0"/>
              <a:t>Viewing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(</a:t>
            </a:r>
            <a:r>
              <a:rPr lang="de-DE" dirty="0" err="1" smtClean="0"/>
              <a:t>Example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10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635369" y="2180491"/>
            <a:ext cx="7675686" cy="4868009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6" name="Textfeld 15"/>
          <p:cNvSpPr txBox="1"/>
          <p:nvPr/>
        </p:nvSpPr>
        <p:spPr>
          <a:xfrm>
            <a:off x="5963045" y="1843342"/>
            <a:ext cx="3171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Training Workflow – Play Playlist</a:t>
            </a:r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285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10625"/>
            <a:ext cx="9879345" cy="485583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– </a:t>
            </a:r>
            <a:r>
              <a:rPr lang="de-DE" dirty="0" err="1"/>
              <a:t>Functions</a:t>
            </a:r>
            <a:r>
              <a:rPr lang="de-DE" dirty="0"/>
              <a:t>: </a:t>
            </a:r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 (</a:t>
            </a:r>
            <a:r>
              <a:rPr lang="de-DE" dirty="0" err="1"/>
              <a:t>Example</a:t>
            </a:r>
            <a:r>
              <a:rPr lang="de-DE" dirty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11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1569720" y="1752599"/>
            <a:ext cx="8336280" cy="4008121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8" name="Textfeld 7"/>
          <p:cNvSpPr txBox="1"/>
          <p:nvPr/>
        </p:nvSpPr>
        <p:spPr>
          <a:xfrm>
            <a:off x="3766244" y="5899358"/>
            <a:ext cx="2346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Training </a:t>
            </a:r>
            <a:r>
              <a:rPr lang="de-DE" dirty="0" err="1" smtClean="0">
                <a:solidFill>
                  <a:srgbClr val="C00000"/>
                </a:solidFill>
              </a:rPr>
              <a:t>Editing</a:t>
            </a:r>
            <a:r>
              <a:rPr lang="de-DE" dirty="0" smtClean="0">
                <a:solidFill>
                  <a:srgbClr val="C00000"/>
                </a:solidFill>
              </a:rPr>
              <a:t> Dashboard</a:t>
            </a:r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396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140" y="1087821"/>
            <a:ext cx="5245736" cy="602663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 </a:t>
            </a:r>
            <a:r>
              <a:rPr lang="de-DE" dirty="0" smtClean="0"/>
              <a:t>– </a:t>
            </a:r>
            <a:r>
              <a:rPr lang="de-DE" dirty="0" err="1" smtClean="0"/>
              <a:t>Functions</a:t>
            </a:r>
            <a:r>
              <a:rPr lang="de-DE" dirty="0" smtClean="0"/>
              <a:t>: </a:t>
            </a:r>
            <a:r>
              <a:rPr lang="de-DE" dirty="0" err="1" smtClean="0"/>
              <a:t>Editing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(</a:t>
            </a:r>
            <a:r>
              <a:rPr lang="de-DE" dirty="0" err="1" smtClean="0"/>
              <a:t>Example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12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610525" y="1034746"/>
            <a:ext cx="5282966" cy="6013754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6" name="Textfeld 15"/>
          <p:cNvSpPr txBox="1"/>
          <p:nvPr/>
        </p:nvSpPr>
        <p:spPr>
          <a:xfrm>
            <a:off x="180505" y="3518403"/>
            <a:ext cx="232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Create / Update Training – </a:t>
            </a:r>
            <a:br>
              <a:rPr lang="de-DE" dirty="0" smtClean="0">
                <a:solidFill>
                  <a:srgbClr val="C00000"/>
                </a:solidFill>
              </a:rPr>
            </a:br>
            <a:r>
              <a:rPr lang="de-DE" dirty="0" err="1" smtClean="0">
                <a:solidFill>
                  <a:srgbClr val="C00000"/>
                </a:solidFill>
              </a:rPr>
              <a:t>Meta</a:t>
            </a:r>
            <a:r>
              <a:rPr lang="de-DE" dirty="0" smtClean="0">
                <a:solidFill>
                  <a:srgbClr val="C00000"/>
                </a:solidFill>
              </a:rPr>
              <a:t> Data</a:t>
            </a:r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110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368" y="1080371"/>
            <a:ext cx="5427010" cy="595455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– </a:t>
            </a:r>
            <a:r>
              <a:rPr lang="de-DE" dirty="0" err="1"/>
              <a:t>Functions</a:t>
            </a:r>
            <a:r>
              <a:rPr lang="de-DE" dirty="0"/>
              <a:t>: </a:t>
            </a:r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 (</a:t>
            </a:r>
            <a:r>
              <a:rPr lang="de-DE" dirty="0" err="1"/>
              <a:t>Example</a:t>
            </a:r>
            <a:r>
              <a:rPr lang="de-DE" dirty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13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2482368" y="1424940"/>
            <a:ext cx="5427010" cy="5623559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8" name="Textfeld 7"/>
          <p:cNvSpPr txBox="1"/>
          <p:nvPr/>
        </p:nvSpPr>
        <p:spPr>
          <a:xfrm>
            <a:off x="687080" y="3749873"/>
            <a:ext cx="1599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Training </a:t>
            </a:r>
            <a:r>
              <a:rPr lang="de-DE" dirty="0" err="1" smtClean="0">
                <a:solidFill>
                  <a:srgbClr val="C00000"/>
                </a:solidFill>
              </a:rPr>
              <a:t>Structure</a:t>
            </a:r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189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21" y="1075835"/>
            <a:ext cx="6850117" cy="590878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 </a:t>
            </a:r>
            <a:r>
              <a:rPr lang="de-DE" dirty="0" smtClean="0"/>
              <a:t>– </a:t>
            </a:r>
            <a:r>
              <a:rPr lang="de-DE" dirty="0" err="1" smtClean="0"/>
              <a:t>Functions</a:t>
            </a:r>
            <a:r>
              <a:rPr lang="de-DE" dirty="0" smtClean="0"/>
              <a:t>: </a:t>
            </a:r>
            <a:r>
              <a:rPr lang="de-DE" dirty="0" err="1" smtClean="0"/>
              <a:t>Editing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(</a:t>
            </a:r>
            <a:r>
              <a:rPr lang="de-DE" dirty="0" err="1" smtClean="0"/>
              <a:t>Example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14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067503" y="1749973"/>
            <a:ext cx="5282966" cy="5298528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6" name="Textfeld 15"/>
          <p:cNvSpPr txBox="1"/>
          <p:nvPr/>
        </p:nvSpPr>
        <p:spPr>
          <a:xfrm>
            <a:off x="1820917" y="4925501"/>
            <a:ext cx="2119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Create / Update Quizz – </a:t>
            </a:r>
            <a:br>
              <a:rPr lang="de-DE" dirty="0" smtClean="0">
                <a:solidFill>
                  <a:srgbClr val="C00000"/>
                </a:solidFill>
              </a:rPr>
            </a:br>
            <a:r>
              <a:rPr lang="de-DE" dirty="0" err="1" smtClean="0">
                <a:solidFill>
                  <a:srgbClr val="C00000"/>
                </a:solidFill>
              </a:rPr>
              <a:t>Meta</a:t>
            </a:r>
            <a:r>
              <a:rPr lang="de-DE" dirty="0" smtClean="0">
                <a:solidFill>
                  <a:srgbClr val="C00000"/>
                </a:solidFill>
              </a:rPr>
              <a:t> Data</a:t>
            </a:r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201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843" y="1056290"/>
            <a:ext cx="5138995" cy="591206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 </a:t>
            </a:r>
            <a:r>
              <a:rPr lang="de-DE" dirty="0" smtClean="0"/>
              <a:t>– </a:t>
            </a:r>
            <a:r>
              <a:rPr lang="de-DE" dirty="0" err="1" smtClean="0"/>
              <a:t>Functions</a:t>
            </a:r>
            <a:r>
              <a:rPr lang="de-DE" dirty="0" smtClean="0"/>
              <a:t>: </a:t>
            </a:r>
            <a:r>
              <a:rPr lang="de-DE" dirty="0" err="1" smtClean="0"/>
              <a:t>Editing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(</a:t>
            </a:r>
            <a:r>
              <a:rPr lang="de-DE" dirty="0" err="1" smtClean="0"/>
              <a:t>Example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15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322843" y="1056290"/>
            <a:ext cx="5282966" cy="5992210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6" name="Textfeld 15"/>
          <p:cNvSpPr txBox="1"/>
          <p:nvPr/>
        </p:nvSpPr>
        <p:spPr>
          <a:xfrm>
            <a:off x="174614" y="3682406"/>
            <a:ext cx="209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Create / Update Quizz – </a:t>
            </a:r>
            <a:br>
              <a:rPr lang="de-DE" dirty="0" smtClean="0">
                <a:solidFill>
                  <a:srgbClr val="C00000"/>
                </a:solidFill>
              </a:rPr>
            </a:br>
            <a:r>
              <a:rPr lang="de-DE" dirty="0" err="1" smtClean="0">
                <a:solidFill>
                  <a:srgbClr val="C00000"/>
                </a:solidFill>
              </a:rPr>
              <a:t>Questions</a:t>
            </a:r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332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6" y="1702676"/>
            <a:ext cx="9831175" cy="43467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 </a:t>
            </a:r>
            <a:r>
              <a:rPr lang="de-DE" dirty="0" smtClean="0"/>
              <a:t>– </a:t>
            </a:r>
            <a:r>
              <a:rPr lang="de-DE" dirty="0" err="1" smtClean="0"/>
              <a:t>Functions</a:t>
            </a:r>
            <a:r>
              <a:rPr lang="de-DE" dirty="0" smtClean="0"/>
              <a:t>: Publishing </a:t>
            </a:r>
            <a:r>
              <a:rPr lang="de-DE" dirty="0" err="1" smtClean="0"/>
              <a:t>Scope</a:t>
            </a:r>
            <a:r>
              <a:rPr lang="de-DE" dirty="0" smtClean="0"/>
              <a:t> (</a:t>
            </a:r>
            <a:r>
              <a:rPr lang="de-DE" dirty="0" err="1" smtClean="0"/>
              <a:t>Example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16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615966" y="2900854"/>
            <a:ext cx="8174420" cy="2758967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6" name="Textfeld 15"/>
          <p:cNvSpPr txBox="1"/>
          <p:nvPr/>
        </p:nvSpPr>
        <p:spPr>
          <a:xfrm>
            <a:off x="1427973" y="5982545"/>
            <a:ext cx="20963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C00000"/>
                </a:solidFill>
              </a:rPr>
              <a:t>Define</a:t>
            </a:r>
            <a:r>
              <a:rPr lang="de-DE" dirty="0" smtClean="0">
                <a:solidFill>
                  <a:srgbClr val="C00000"/>
                </a:solidFill>
              </a:rPr>
              <a:t> Training Parameter </a:t>
            </a:r>
            <a:r>
              <a:rPr lang="de-DE" dirty="0" err="1" smtClean="0">
                <a:solidFill>
                  <a:srgbClr val="C00000"/>
                </a:solidFill>
              </a:rPr>
              <a:t>across</a:t>
            </a:r>
            <a:r>
              <a:rPr lang="de-DE" dirty="0" smtClean="0">
                <a:solidFill>
                  <a:srgbClr val="C00000"/>
                </a:solidFill>
              </a:rPr>
              <a:t> Knowledge Sites</a:t>
            </a:r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369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17</a:t>
            </a:fld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1" name="Gruppieren 20"/>
          <p:cNvGrpSpPr/>
          <p:nvPr/>
        </p:nvGrpSpPr>
        <p:grpSpPr>
          <a:xfrm>
            <a:off x="557003" y="1218959"/>
            <a:ext cx="7818255" cy="614996"/>
            <a:chOff x="557003" y="1488934"/>
            <a:chExt cx="7818255" cy="614996"/>
          </a:xfrm>
          <a:noFill/>
        </p:grpSpPr>
        <p:sp>
          <p:nvSpPr>
            <p:cNvPr id="5" name="Rechteck 4"/>
            <p:cNvSpPr/>
            <p:nvPr/>
          </p:nvSpPr>
          <p:spPr bwMode="auto">
            <a:xfrm>
              <a:off x="1424199" y="1488935"/>
              <a:ext cx="6951059" cy="61499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72000" rIns="72000" rtlCol="0" anchor="ctr"/>
            <a:lstStyle/>
            <a:p>
              <a:pPr algn="l"/>
              <a:r>
                <a:rPr lang="de-DE" sz="2400" dirty="0" smtClean="0"/>
                <a:t>Training</a:t>
              </a:r>
              <a:endParaRPr lang="de-DE" sz="2400" dirty="0"/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557003" y="1488934"/>
              <a:ext cx="689170" cy="61499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72000" rIns="72000" rtlCol="0" anchor="ctr"/>
            <a:lstStyle/>
            <a:p>
              <a:r>
                <a:rPr lang="de-DE" sz="2400" dirty="0" smtClean="0"/>
                <a:t>1</a:t>
              </a:r>
              <a:endParaRPr lang="de-DE" sz="2400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57003" y="1907918"/>
            <a:ext cx="7818255" cy="614996"/>
            <a:chOff x="557003" y="2458630"/>
            <a:chExt cx="7818255" cy="614996"/>
          </a:xfrm>
          <a:solidFill>
            <a:schemeClr val="bg1">
              <a:lumMod val="85000"/>
            </a:schemeClr>
          </a:solidFill>
        </p:grpSpPr>
        <p:sp>
          <p:nvSpPr>
            <p:cNvPr id="23" name="Rechteck 22"/>
            <p:cNvSpPr/>
            <p:nvPr/>
          </p:nvSpPr>
          <p:spPr bwMode="auto">
            <a:xfrm>
              <a:off x="1424199" y="2458631"/>
              <a:ext cx="6951059" cy="61499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72000" rIns="72000" rtlCol="0" anchor="ctr"/>
            <a:lstStyle/>
            <a:p>
              <a:pPr algn="l"/>
              <a:r>
                <a:rPr lang="de-DE" sz="2400" dirty="0" err="1" smtClean="0"/>
                <a:t>Contact</a:t>
              </a:r>
              <a:endParaRPr lang="de-DE" sz="2400" dirty="0"/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557003" y="2458630"/>
              <a:ext cx="689170" cy="61499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72000" rIns="72000" rtlCol="0" anchor="ctr"/>
            <a:lstStyle/>
            <a:p>
              <a:r>
                <a:rPr lang="de-DE" sz="2400" dirty="0" smtClean="0"/>
                <a:t>2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50228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Kontakt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18</a:t>
            </a:fld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13" y="1313860"/>
            <a:ext cx="1016777" cy="1482680"/>
          </a:xfrm>
        </p:spPr>
      </p:pic>
      <p:sp>
        <p:nvSpPr>
          <p:cNvPr id="9" name="Textfeld 8"/>
          <p:cNvSpPr txBox="1"/>
          <p:nvPr/>
        </p:nvSpPr>
        <p:spPr>
          <a:xfrm>
            <a:off x="3460751" y="1243852"/>
            <a:ext cx="3794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Prof. Dr. Wolfgang Wicht</a:t>
            </a:r>
          </a:p>
          <a:p>
            <a:pPr algn="l"/>
            <a:endParaRPr lang="de-DE" sz="1800" b="1" dirty="0">
              <a:latin typeface="+mn-lt"/>
              <a:cs typeface="Courier New" panose="02070309020205020404" pitchFamily="49" charset="0"/>
            </a:endParaRPr>
          </a:p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E-Mail</a:t>
            </a:r>
            <a:r>
              <a:rPr lang="de-DE" sz="1800" b="1" dirty="0">
                <a:latin typeface="+mn-lt"/>
                <a:cs typeface="Courier New" panose="02070309020205020404" pitchFamily="49" charset="0"/>
              </a:rPr>
              <a:t>	</a:t>
            </a:r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ww@web-computing.de</a:t>
            </a:r>
          </a:p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Mobil	+49 177 9721441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556932" y="3145474"/>
            <a:ext cx="37176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Maximilian Busch, </a:t>
            </a:r>
            <a:r>
              <a:rPr lang="de-DE" sz="1800" b="1" dirty="0" err="1" smtClean="0">
                <a:latin typeface="+mn-lt"/>
                <a:cs typeface="Courier New" panose="02070309020205020404" pitchFamily="49" charset="0"/>
              </a:rPr>
              <a:t>B.Sc</a:t>
            </a:r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. MIS</a:t>
            </a:r>
          </a:p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Geschäftsführer</a:t>
            </a:r>
            <a:endParaRPr lang="de-DE" sz="1800" b="1" dirty="0">
              <a:latin typeface="+mn-lt"/>
              <a:cs typeface="Courier New" panose="02070309020205020404" pitchFamily="49" charset="0"/>
            </a:endParaRPr>
          </a:p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E-Mail	mb@web-computing.de</a:t>
            </a:r>
          </a:p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Fon	</a:t>
            </a:r>
            <a:r>
              <a:rPr lang="de-DE" sz="1800" b="1" dirty="0">
                <a:latin typeface="+mn-lt"/>
                <a:cs typeface="Courier New" panose="02070309020205020404" pitchFamily="49" charset="0"/>
              </a:rPr>
              <a:t>+49 251 39655243</a:t>
            </a:r>
            <a:endParaRPr lang="de-DE" sz="1800" b="1" dirty="0" smtClean="0">
              <a:latin typeface="+mn-lt"/>
              <a:cs typeface="Courier New" panose="02070309020205020404" pitchFamily="49" charset="0"/>
            </a:endParaRPr>
          </a:p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Mobil	+49 </a:t>
            </a:r>
            <a:r>
              <a:rPr lang="de-DE" sz="1800" b="1" dirty="0">
                <a:latin typeface="+mn-lt"/>
                <a:cs typeface="Courier New" panose="02070309020205020404" pitchFamily="49" charset="0"/>
              </a:rPr>
              <a:t>151 54777070</a:t>
            </a:r>
            <a:endParaRPr lang="de-DE" sz="1800" b="1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556932" y="5096194"/>
            <a:ext cx="39677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Sebastian Zimmermann, </a:t>
            </a:r>
            <a:r>
              <a:rPr lang="de-DE" sz="1800" b="1" dirty="0" err="1">
                <a:latin typeface="+mn-lt"/>
                <a:cs typeface="Courier New" panose="02070309020205020404" pitchFamily="49" charset="0"/>
              </a:rPr>
              <a:t>B.Sc</a:t>
            </a:r>
            <a:r>
              <a:rPr lang="de-DE" sz="1800" b="1" dirty="0">
                <a:latin typeface="+mn-lt"/>
                <a:cs typeface="Courier New" panose="02070309020205020404" pitchFamily="49" charset="0"/>
              </a:rPr>
              <a:t>. MIS</a:t>
            </a:r>
            <a:endParaRPr lang="de-DE" sz="1800" b="1" dirty="0" smtClean="0">
              <a:latin typeface="+mn-lt"/>
              <a:cs typeface="Courier New" panose="02070309020205020404" pitchFamily="49" charset="0"/>
            </a:endParaRPr>
          </a:p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Geschäftsführer</a:t>
            </a:r>
            <a:endParaRPr lang="de-DE" sz="1800" b="1" dirty="0">
              <a:latin typeface="+mn-lt"/>
              <a:cs typeface="Courier New" panose="02070309020205020404" pitchFamily="49" charset="0"/>
            </a:endParaRPr>
          </a:p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E-Mail	sz@web-computing.de</a:t>
            </a:r>
          </a:p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Fon	</a:t>
            </a:r>
            <a:r>
              <a:rPr lang="de-DE" sz="1800" b="1" dirty="0">
                <a:latin typeface="+mn-lt"/>
                <a:cs typeface="Courier New" panose="02070309020205020404" pitchFamily="49" charset="0"/>
              </a:rPr>
              <a:t>+49 251 39655243</a:t>
            </a:r>
            <a:endParaRPr lang="de-DE" sz="1800" b="1" dirty="0" smtClean="0">
              <a:latin typeface="+mn-lt"/>
              <a:cs typeface="Courier New" panose="02070309020205020404" pitchFamily="49" charset="0"/>
            </a:endParaRPr>
          </a:p>
          <a:p>
            <a:pPr algn="l"/>
            <a:r>
              <a:rPr lang="de-DE" sz="1800" b="1" dirty="0" smtClean="0">
                <a:latin typeface="+mn-lt"/>
                <a:cs typeface="Courier New" panose="02070309020205020404" pitchFamily="49" charset="0"/>
              </a:rPr>
              <a:t>Mobil	+49 177 6563083</a:t>
            </a:r>
          </a:p>
        </p:txBody>
      </p:sp>
      <p:pic>
        <p:nvPicPr>
          <p:cNvPr id="8" name="Picture 3" descr="D:\Dropbox\FH\6. Semester\Tutorium Datenbanken\2013\Übung_1\1989c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31" y="5096194"/>
            <a:ext cx="1015200" cy="151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Media\Fotos\Portraits Max\Bewerbungsfotos\20120828_Bewerbungsfoto_dunkelgrau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31" y="3145474"/>
            <a:ext cx="1015200" cy="13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3109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Vorbemerkungen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 Wunsch von Herrn Pohl wurde eine „Training Dashboard“-Funktion für Nutzer („</a:t>
            </a:r>
            <a:r>
              <a:rPr lang="de-DE" dirty="0" err="1" smtClean="0"/>
              <a:t>Viewing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“) aufgenommen.</a:t>
            </a:r>
          </a:p>
          <a:p>
            <a:endParaRPr lang="de-DE" dirty="0"/>
          </a:p>
          <a:p>
            <a:r>
              <a:rPr lang="de-DE" dirty="0" smtClean="0"/>
              <a:t>Die Training-Funktionalität in allen Verwendungszusammenhängen („</a:t>
            </a:r>
            <a:r>
              <a:rPr lang="de-DE" dirty="0" err="1" smtClean="0"/>
              <a:t>Viewing</a:t>
            </a:r>
            <a:r>
              <a:rPr lang="de-DE" dirty="0" smtClean="0"/>
              <a:t>, </a:t>
            </a:r>
            <a:r>
              <a:rPr lang="de-DE" dirty="0" err="1" smtClean="0"/>
              <a:t>Editing</a:t>
            </a:r>
            <a:r>
              <a:rPr lang="de-DE" dirty="0" smtClean="0"/>
              <a:t>, Publishing Scopes“) wurde bereits vor dieser Anforderung  konzipiert und entwickelt.</a:t>
            </a:r>
          </a:p>
          <a:p>
            <a:endParaRPr lang="de-DE" dirty="0"/>
          </a:p>
          <a:p>
            <a:r>
              <a:rPr lang="de-DE" dirty="0"/>
              <a:t>Die Funktionen und Benutzeroberflächen repräsentieren den aktuellen Stand und können sich noch ändern.</a:t>
            </a:r>
          </a:p>
          <a:p>
            <a:endParaRPr lang="de-DE" dirty="0"/>
          </a:p>
          <a:p>
            <a:r>
              <a:rPr lang="de-DE" dirty="0" smtClean="0"/>
              <a:t>Dieses Dokument </a:t>
            </a:r>
            <a:r>
              <a:rPr lang="de-DE" dirty="0"/>
              <a:t>enthält nicht alle Benutzeroberflächen.</a:t>
            </a:r>
          </a:p>
          <a:p>
            <a:endParaRPr lang="de-DE" dirty="0"/>
          </a:p>
          <a:p>
            <a:r>
              <a:rPr lang="de-DE" dirty="0" smtClean="0"/>
              <a:t>Dieses Dokument </a:t>
            </a:r>
            <a:r>
              <a:rPr lang="de-DE" dirty="0"/>
              <a:t>wird nur für autorisierte Mitarbeiter der Bayer AG, Global Accounting </a:t>
            </a:r>
            <a:r>
              <a:rPr lang="de-DE" dirty="0" err="1"/>
              <a:t>Operations</a:t>
            </a:r>
            <a:r>
              <a:rPr lang="de-DE" dirty="0"/>
              <a:t>, bereitgestellt. 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2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51015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3</a:t>
            </a:fld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1" name="Gruppieren 20"/>
          <p:cNvGrpSpPr/>
          <p:nvPr/>
        </p:nvGrpSpPr>
        <p:grpSpPr>
          <a:xfrm>
            <a:off x="557003" y="1218959"/>
            <a:ext cx="7818255" cy="614996"/>
            <a:chOff x="557003" y="1488934"/>
            <a:chExt cx="7818255" cy="614996"/>
          </a:xfrm>
          <a:solidFill>
            <a:schemeClr val="bg1">
              <a:lumMod val="85000"/>
            </a:schemeClr>
          </a:solidFill>
        </p:grpSpPr>
        <p:sp>
          <p:nvSpPr>
            <p:cNvPr id="5" name="Rechteck 4"/>
            <p:cNvSpPr/>
            <p:nvPr/>
          </p:nvSpPr>
          <p:spPr bwMode="auto">
            <a:xfrm>
              <a:off x="1424199" y="1488935"/>
              <a:ext cx="6951059" cy="61499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72000" rIns="72000" rtlCol="0" anchor="ctr"/>
            <a:lstStyle/>
            <a:p>
              <a:pPr algn="l"/>
              <a:r>
                <a:rPr lang="de-DE" sz="2400" dirty="0" smtClean="0"/>
                <a:t>Training</a:t>
              </a:r>
              <a:endParaRPr lang="de-DE" sz="2400" dirty="0"/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557003" y="1488934"/>
              <a:ext cx="689170" cy="614995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72000" rIns="72000" rtlCol="0" anchor="ctr"/>
            <a:lstStyle/>
            <a:p>
              <a:r>
                <a:rPr lang="de-DE" sz="2400" dirty="0" smtClean="0"/>
                <a:t>1</a:t>
              </a:r>
              <a:endParaRPr lang="de-DE" sz="2400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57003" y="1907918"/>
            <a:ext cx="7818255" cy="614996"/>
            <a:chOff x="557003" y="2458630"/>
            <a:chExt cx="7818255" cy="614996"/>
          </a:xfrm>
        </p:grpSpPr>
        <p:sp>
          <p:nvSpPr>
            <p:cNvPr id="23" name="Rechteck 22"/>
            <p:cNvSpPr/>
            <p:nvPr/>
          </p:nvSpPr>
          <p:spPr bwMode="auto">
            <a:xfrm>
              <a:off x="1424199" y="2458631"/>
              <a:ext cx="6951059" cy="61499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72000" rIns="72000" rtlCol="0" anchor="ctr"/>
            <a:lstStyle/>
            <a:p>
              <a:pPr algn="l"/>
              <a:r>
                <a:rPr lang="de-DE" sz="2400" dirty="0" err="1" smtClean="0"/>
                <a:t>Contact</a:t>
              </a:r>
              <a:endParaRPr lang="de-DE" sz="2400" dirty="0"/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557003" y="2458630"/>
              <a:ext cx="689170" cy="61499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72000" rIns="72000" rtlCol="0" anchor="ctr"/>
            <a:lstStyle/>
            <a:p>
              <a:r>
                <a:rPr lang="de-DE" sz="2400" dirty="0" smtClean="0"/>
                <a:t>2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6176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 – </a:t>
            </a:r>
            <a:r>
              <a:rPr lang="de-DE" dirty="0" err="1" smtClean="0"/>
              <a:t>Functional</a:t>
            </a:r>
            <a:r>
              <a:rPr lang="de-DE" dirty="0" smtClean="0"/>
              <a:t> Scopes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4</a:t>
            </a:fld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42" y="1178643"/>
            <a:ext cx="6886163" cy="53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039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</a:t>
            </a:r>
            <a:r>
              <a:rPr lang="de-DE" dirty="0" smtClean="0"/>
              <a:t> –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2101" y="1223474"/>
            <a:ext cx="9318625" cy="52720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>
                <a:solidFill>
                  <a:schemeClr val="accent2"/>
                </a:solidFill>
              </a:rPr>
              <a:t>Viewing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Scope</a:t>
            </a:r>
            <a:r>
              <a:rPr lang="de-DE" dirty="0">
                <a:solidFill>
                  <a:schemeClr val="accent2"/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de-DE" dirty="0" smtClean="0">
                <a:solidFill>
                  <a:schemeClr val="accent2"/>
                </a:solidFill>
              </a:rPr>
              <a:t>Training Blog View: </a:t>
            </a:r>
            <a:r>
              <a:rPr lang="de-DE" dirty="0" smtClean="0">
                <a:solidFill>
                  <a:schemeClr val="tx2"/>
                </a:solidFill>
              </a:rPr>
              <a:t>Listing </a:t>
            </a:r>
            <a:r>
              <a:rPr lang="de-DE" dirty="0" err="1" smtClean="0">
                <a:solidFill>
                  <a:schemeClr val="tx2"/>
                </a:solidFill>
              </a:rPr>
              <a:t>and</a:t>
            </a:r>
            <a:r>
              <a:rPr lang="de-DE" dirty="0" smtClean="0">
                <a:solidFill>
                  <a:schemeClr val="tx2"/>
                </a:solidFill>
              </a:rPr>
              <a:t> Select Action</a:t>
            </a:r>
          </a:p>
          <a:p>
            <a:pPr lvl="1">
              <a:lnSpc>
                <a:spcPct val="150000"/>
              </a:lnSpc>
            </a:pPr>
            <a:r>
              <a:rPr lang="de-DE" dirty="0" smtClean="0">
                <a:solidFill>
                  <a:schemeClr val="accent2"/>
                </a:solidFill>
              </a:rPr>
              <a:t>Training </a:t>
            </a:r>
            <a:r>
              <a:rPr lang="de-DE" dirty="0">
                <a:solidFill>
                  <a:schemeClr val="accent2"/>
                </a:solidFill>
              </a:rPr>
              <a:t>Dashboard: </a:t>
            </a:r>
            <a:r>
              <a:rPr lang="de-DE" dirty="0"/>
              <a:t>Recommended, </a:t>
            </a:r>
            <a:r>
              <a:rPr lang="de-DE" dirty="0" err="1"/>
              <a:t>started</a:t>
            </a:r>
            <a:r>
              <a:rPr lang="de-DE" dirty="0"/>
              <a:t>, </a:t>
            </a:r>
            <a:r>
              <a:rPr lang="de-DE" dirty="0" err="1"/>
              <a:t>finalized</a:t>
            </a:r>
            <a:r>
              <a:rPr lang="de-DE" dirty="0"/>
              <a:t> Trainings</a:t>
            </a:r>
            <a:endParaRPr lang="de-DE" dirty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</a:pPr>
            <a:r>
              <a:rPr lang="de-DE" dirty="0" smtClean="0">
                <a:solidFill>
                  <a:schemeClr val="accent2"/>
                </a:solidFill>
              </a:rPr>
              <a:t>Training </a:t>
            </a:r>
            <a:r>
              <a:rPr lang="de-DE" dirty="0">
                <a:solidFill>
                  <a:schemeClr val="accent2"/>
                </a:solidFill>
              </a:rPr>
              <a:t>Workflow: </a:t>
            </a:r>
            <a:r>
              <a:rPr lang="de-DE" dirty="0"/>
              <a:t>Start, Play, Forward, </a:t>
            </a:r>
            <a:r>
              <a:rPr lang="de-DE" dirty="0" err="1"/>
              <a:t>Backward</a:t>
            </a:r>
            <a:r>
              <a:rPr lang="de-DE" dirty="0"/>
              <a:t>, Pause, Stopp </a:t>
            </a:r>
            <a:r>
              <a:rPr lang="de-DE" dirty="0" smtClean="0"/>
              <a:t>Actions</a:t>
            </a:r>
          </a:p>
          <a:p>
            <a:pPr lvl="1">
              <a:lnSpc>
                <a:spcPct val="150000"/>
              </a:lnSpc>
            </a:pPr>
            <a:r>
              <a:rPr lang="de-DE" dirty="0" smtClean="0">
                <a:solidFill>
                  <a:schemeClr val="accent2"/>
                </a:solidFill>
              </a:rPr>
              <a:t>Quizz View: </a:t>
            </a:r>
            <a:r>
              <a:rPr lang="de-DE" dirty="0" err="1" smtClean="0"/>
              <a:t>Answering</a:t>
            </a:r>
            <a:r>
              <a:rPr lang="de-DE" dirty="0" smtClean="0"/>
              <a:t> Actions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 smtClean="0">
                <a:solidFill>
                  <a:schemeClr val="accent2"/>
                </a:solidFill>
              </a:rPr>
              <a:t>Editing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Scope</a:t>
            </a:r>
            <a:r>
              <a:rPr lang="de-DE" dirty="0" smtClean="0">
                <a:solidFill>
                  <a:schemeClr val="accent2"/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de-DE" dirty="0" smtClean="0">
                <a:solidFill>
                  <a:schemeClr val="accent2"/>
                </a:solidFill>
              </a:rPr>
              <a:t>Training </a:t>
            </a:r>
            <a:r>
              <a:rPr lang="de-DE" dirty="0" err="1" smtClean="0">
                <a:solidFill>
                  <a:schemeClr val="accent2"/>
                </a:solidFill>
              </a:rPr>
              <a:t>Editing</a:t>
            </a:r>
            <a:r>
              <a:rPr lang="de-DE" dirty="0" smtClean="0">
                <a:solidFill>
                  <a:schemeClr val="accent2"/>
                </a:solidFill>
              </a:rPr>
              <a:t>: </a:t>
            </a:r>
            <a:r>
              <a:rPr lang="de-DE" dirty="0" smtClean="0"/>
              <a:t>Dashboard, Create / Update / Delete Actions</a:t>
            </a:r>
          </a:p>
          <a:p>
            <a:pPr lvl="1">
              <a:lnSpc>
                <a:spcPct val="150000"/>
              </a:lnSpc>
            </a:pPr>
            <a:r>
              <a:rPr lang="de-DE" dirty="0" smtClean="0">
                <a:solidFill>
                  <a:schemeClr val="accent2"/>
                </a:solidFill>
              </a:rPr>
              <a:t>Quizz </a:t>
            </a:r>
            <a:r>
              <a:rPr lang="de-DE" dirty="0" err="1" smtClean="0">
                <a:solidFill>
                  <a:schemeClr val="accent2"/>
                </a:solidFill>
              </a:rPr>
              <a:t>Editing</a:t>
            </a:r>
            <a:r>
              <a:rPr lang="de-DE" dirty="0" smtClean="0">
                <a:solidFill>
                  <a:schemeClr val="accent2"/>
                </a:solidFill>
              </a:rPr>
              <a:t>: </a:t>
            </a:r>
            <a:r>
              <a:rPr lang="de-DE" dirty="0"/>
              <a:t>Dashboard, Create / Update / Delete Actions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accent2"/>
                </a:solidFill>
              </a:rPr>
              <a:t>Publishing </a:t>
            </a:r>
            <a:r>
              <a:rPr lang="de-DE" dirty="0" err="1">
                <a:solidFill>
                  <a:schemeClr val="accent2"/>
                </a:solidFill>
              </a:rPr>
              <a:t>Scope</a:t>
            </a:r>
            <a:r>
              <a:rPr lang="de-DE" dirty="0">
                <a:solidFill>
                  <a:schemeClr val="accent2"/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solidFill>
                  <a:schemeClr val="accent2"/>
                </a:solidFill>
              </a:rPr>
              <a:t>Training Levels: </a:t>
            </a:r>
            <a:r>
              <a:rPr lang="de-DE" dirty="0"/>
              <a:t>Create / Update / Delete Actions</a:t>
            </a:r>
          </a:p>
          <a:p>
            <a:pPr lvl="1">
              <a:lnSpc>
                <a:spcPct val="150000"/>
              </a:lnSpc>
            </a:pPr>
            <a:endParaRPr lang="de-DE" dirty="0" smtClean="0"/>
          </a:p>
          <a:p>
            <a:pPr lvl="1">
              <a:lnSpc>
                <a:spcPct val="150000"/>
              </a:lnSpc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6979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6" y="1132432"/>
            <a:ext cx="9754709" cy="56287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 </a:t>
            </a:r>
            <a:r>
              <a:rPr lang="de-DE" dirty="0" smtClean="0"/>
              <a:t>– </a:t>
            </a:r>
            <a:r>
              <a:rPr lang="de-DE" dirty="0" err="1" smtClean="0"/>
              <a:t>Functions</a:t>
            </a:r>
            <a:r>
              <a:rPr lang="de-DE" dirty="0" smtClean="0"/>
              <a:t>: </a:t>
            </a:r>
            <a:r>
              <a:rPr lang="de-DE" dirty="0" err="1" smtClean="0"/>
              <a:t>Viewing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(</a:t>
            </a:r>
            <a:r>
              <a:rPr lang="de-DE" dirty="0" err="1" smtClean="0"/>
              <a:t>Example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6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65175" y="1470169"/>
            <a:ext cx="8206460" cy="5290994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6" name="Textfeld 15"/>
          <p:cNvSpPr txBox="1"/>
          <p:nvPr/>
        </p:nvSpPr>
        <p:spPr>
          <a:xfrm>
            <a:off x="270054" y="5713224"/>
            <a:ext cx="97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Training</a:t>
            </a:r>
            <a:br>
              <a:rPr lang="de-DE" dirty="0" smtClean="0">
                <a:solidFill>
                  <a:srgbClr val="C00000"/>
                </a:solidFill>
              </a:rPr>
            </a:br>
            <a:r>
              <a:rPr lang="de-DE" dirty="0" smtClean="0">
                <a:solidFill>
                  <a:srgbClr val="C00000"/>
                </a:solidFill>
              </a:rPr>
              <a:t>Blog View</a:t>
            </a:r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488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" y="1470169"/>
            <a:ext cx="9839015" cy="4110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 </a:t>
            </a:r>
            <a:r>
              <a:rPr lang="de-DE" dirty="0" smtClean="0"/>
              <a:t>– </a:t>
            </a:r>
            <a:r>
              <a:rPr lang="de-DE" dirty="0" err="1" smtClean="0"/>
              <a:t>Functions</a:t>
            </a:r>
            <a:r>
              <a:rPr lang="de-DE" dirty="0" smtClean="0"/>
              <a:t>: </a:t>
            </a:r>
            <a:r>
              <a:rPr lang="de-DE" dirty="0" err="1" smtClean="0"/>
              <a:t>Viewing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(</a:t>
            </a:r>
            <a:r>
              <a:rPr lang="de-DE" dirty="0" err="1" smtClean="0"/>
              <a:t>Example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7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65174" y="2180492"/>
            <a:ext cx="8340825" cy="3068516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6" name="Textfeld 15"/>
          <p:cNvSpPr txBox="1"/>
          <p:nvPr/>
        </p:nvSpPr>
        <p:spPr>
          <a:xfrm>
            <a:off x="4381291" y="1805234"/>
            <a:ext cx="3171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Training Dashboard (</a:t>
            </a:r>
            <a:r>
              <a:rPr lang="de-DE" dirty="0" err="1" smtClean="0">
                <a:solidFill>
                  <a:srgbClr val="C00000"/>
                </a:solidFill>
              </a:rPr>
              <a:t>Viewing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Scope</a:t>
            </a:r>
            <a:r>
              <a:rPr lang="de-DE" dirty="0" smtClean="0">
                <a:solidFill>
                  <a:srgbClr val="C00000"/>
                </a:solidFill>
              </a:rPr>
              <a:t>)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708781" y="2823334"/>
            <a:ext cx="3346796" cy="456197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0" name="Textfeld 9"/>
          <p:cNvSpPr txBox="1"/>
          <p:nvPr/>
        </p:nvSpPr>
        <p:spPr>
          <a:xfrm>
            <a:off x="3469926" y="2405453"/>
            <a:ext cx="367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Recommended, </a:t>
            </a:r>
            <a:r>
              <a:rPr lang="de-DE" dirty="0" err="1" smtClean="0">
                <a:solidFill>
                  <a:srgbClr val="C00000"/>
                </a:solidFill>
              </a:rPr>
              <a:t>started</a:t>
            </a:r>
            <a:r>
              <a:rPr lang="de-DE" dirty="0" smtClean="0">
                <a:solidFill>
                  <a:srgbClr val="C00000"/>
                </a:solidFill>
              </a:rPr>
              <a:t>, </a:t>
            </a:r>
            <a:r>
              <a:rPr lang="de-DE" dirty="0" err="1" smtClean="0">
                <a:solidFill>
                  <a:srgbClr val="C00000"/>
                </a:solidFill>
              </a:rPr>
              <a:t>finalized</a:t>
            </a:r>
            <a:r>
              <a:rPr lang="de-DE" dirty="0" smtClean="0">
                <a:solidFill>
                  <a:srgbClr val="C00000"/>
                </a:solidFill>
              </a:rPr>
              <a:t> Trainings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8484577" y="3753020"/>
            <a:ext cx="791308" cy="1135503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2" name="Textfeld 11"/>
          <p:cNvSpPr txBox="1"/>
          <p:nvPr/>
        </p:nvSpPr>
        <p:spPr>
          <a:xfrm>
            <a:off x="7552592" y="4320771"/>
            <a:ext cx="1125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Work Status</a:t>
            </a:r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62867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9" y="1044375"/>
            <a:ext cx="9027286" cy="586045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 </a:t>
            </a:r>
            <a:r>
              <a:rPr lang="de-DE" dirty="0" smtClean="0"/>
              <a:t>– </a:t>
            </a:r>
            <a:r>
              <a:rPr lang="de-DE" dirty="0" err="1" smtClean="0"/>
              <a:t>Functions</a:t>
            </a:r>
            <a:r>
              <a:rPr lang="de-DE" dirty="0" smtClean="0"/>
              <a:t>: </a:t>
            </a:r>
            <a:r>
              <a:rPr lang="de-DE" dirty="0" err="1" smtClean="0"/>
              <a:t>Viewing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(</a:t>
            </a:r>
            <a:r>
              <a:rPr lang="de-DE" dirty="0" err="1" smtClean="0"/>
              <a:t>Example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8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65175" y="2180491"/>
            <a:ext cx="7745880" cy="4724339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6" name="Textfeld 15"/>
          <p:cNvSpPr txBox="1"/>
          <p:nvPr/>
        </p:nvSpPr>
        <p:spPr>
          <a:xfrm>
            <a:off x="5963045" y="1843342"/>
            <a:ext cx="3171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Training Workflow - </a:t>
            </a:r>
            <a:r>
              <a:rPr lang="de-DE" dirty="0" err="1" smtClean="0">
                <a:solidFill>
                  <a:srgbClr val="C00000"/>
                </a:solidFill>
              </a:rPr>
              <a:t>Introduction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732085" y="2637691"/>
            <a:ext cx="7472600" cy="360485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0" name="Textfeld 9"/>
          <p:cNvSpPr txBox="1"/>
          <p:nvPr/>
        </p:nvSpPr>
        <p:spPr>
          <a:xfrm>
            <a:off x="2431468" y="3002551"/>
            <a:ext cx="3171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Training Workflow Controls</a:t>
            </a:r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7084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0" y="1070118"/>
            <a:ext cx="8364067" cy="597838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 </a:t>
            </a:r>
            <a:r>
              <a:rPr lang="de-DE" dirty="0" smtClean="0"/>
              <a:t>– </a:t>
            </a:r>
            <a:r>
              <a:rPr lang="de-DE" dirty="0" err="1" smtClean="0"/>
              <a:t>Functions</a:t>
            </a:r>
            <a:r>
              <a:rPr lang="de-DE" dirty="0" smtClean="0"/>
              <a:t>: </a:t>
            </a:r>
            <a:r>
              <a:rPr lang="de-DE" dirty="0" err="1" smtClean="0"/>
              <a:t>Viewing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(</a:t>
            </a:r>
            <a:r>
              <a:rPr lang="de-DE" dirty="0" err="1" smtClean="0"/>
              <a:t>Example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E5D89B7D-BE49-40AB-B459-F8DB6D439979}" type="slidenum">
              <a:rPr lang="de-DE" smtClean="0"/>
              <a:pPr/>
              <a:t>9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978269" y="2180491"/>
            <a:ext cx="7332786" cy="4868009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wrap="square" lIns="72000" rIns="72000" rtlCol="0" anchor="ctr"/>
          <a:lstStyle/>
          <a:p>
            <a:pPr algn="ctr"/>
            <a:endParaRPr lang="de-DE" sz="2200"/>
          </a:p>
        </p:txBody>
      </p:sp>
      <p:sp>
        <p:nvSpPr>
          <p:cNvPr id="16" name="Textfeld 15"/>
          <p:cNvSpPr txBox="1"/>
          <p:nvPr/>
        </p:nvSpPr>
        <p:spPr>
          <a:xfrm>
            <a:off x="5963045" y="1843342"/>
            <a:ext cx="3171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Training Workflow – Play Topic</a:t>
            </a:r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627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28.01.2008 14:15:42&quot;&gt;&lt;Slide id=&quot;320&quot; dur=&quot;1.453125&quot;/&gt;&lt;/Timings&gt;&lt;/WMTools&gt;"/>
</p:tagLst>
</file>

<file path=ppt/theme/theme1.xml><?xml version="1.0" encoding="utf-8"?>
<a:theme xmlns:a="http://schemas.openxmlformats.org/drawingml/2006/main" name="FH MS">
  <a:themeElements>
    <a:clrScheme name="FH M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H M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7F6E4"/>
            </a:gs>
            <a:gs pos="100000">
              <a:srgbClr val="D9C77F"/>
            </a:gs>
          </a:gsLst>
          <a:lin ang="2700000" scaled="1"/>
        </a:gradFill>
        <a:ln w="9525" algn="ctr">
          <a:solidFill>
            <a:schemeClr val="tx1"/>
          </a:solidFill>
          <a:round/>
          <a:headEnd/>
          <a:tailEnd/>
        </a:ln>
      </a:spPr>
      <a:bodyPr wrap="square" lIns="72000" rIns="72000" rtlCol="0" anchor="ctr"/>
      <a:lstStyle>
        <a:defPPr>
          <a:defRPr sz="220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5720" rIns="72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H M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H M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H M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H M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H M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H M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H M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C:\Programme\Microsoft Office\Vorlagen\FH MS.pot</Template>
  <TotalTime>0</TotalTime>
  <Words>397</Words>
  <Application>Microsoft Office PowerPoint</Application>
  <PresentationFormat>Benutzerdefiniert</PresentationFormat>
  <Paragraphs>99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Frutiger 45</vt:lpstr>
      <vt:lpstr>Times New Roman</vt:lpstr>
      <vt:lpstr>Wingdings</vt:lpstr>
      <vt:lpstr>FH MS</vt:lpstr>
      <vt:lpstr>Verstehe!</vt:lpstr>
      <vt:lpstr>Vorbemerkungen</vt:lpstr>
      <vt:lpstr>Agenda</vt:lpstr>
      <vt:lpstr>Training – Functional Scopes</vt:lpstr>
      <vt:lpstr>Training – Functions</vt:lpstr>
      <vt:lpstr>Training – Functions: Viewing Scope (Example)</vt:lpstr>
      <vt:lpstr>Training – Functions: Viewing Scope (Example)</vt:lpstr>
      <vt:lpstr>Training – Functions: Viewing Scope (Example)</vt:lpstr>
      <vt:lpstr>Training – Functions: Viewing Scope (Example)</vt:lpstr>
      <vt:lpstr>Training – Functions: Viewing Scope (Example)</vt:lpstr>
      <vt:lpstr>Training – Functions: Editing Scope (Example)</vt:lpstr>
      <vt:lpstr>Training – Functions: Editing Scope (Example)</vt:lpstr>
      <vt:lpstr>Training – Functions: Editing Scope (Example)</vt:lpstr>
      <vt:lpstr>Training – Functions: Editing Scope (Example)</vt:lpstr>
      <vt:lpstr>Training – Functions: Editing Scope (Example)</vt:lpstr>
      <vt:lpstr>Training – Functions: Publishing Scope (Example)</vt:lpstr>
      <vt:lpstr>Agenda</vt:lpstr>
      <vt:lpstr>Kontakt</vt:lpstr>
    </vt:vector>
  </TitlesOfParts>
  <Company>FH Muenster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E-Business - Anwendungen und Architekturen</dc:title>
  <dc:creator>Dr. Wolfgang Wicht</dc:creator>
  <cp:lastModifiedBy>ww</cp:lastModifiedBy>
  <cp:revision>2100</cp:revision>
  <cp:lastPrinted>2014-06-19T15:37:37Z</cp:lastPrinted>
  <dcterms:created xsi:type="dcterms:W3CDTF">2000-03-09T12:42:44Z</dcterms:created>
  <dcterms:modified xsi:type="dcterms:W3CDTF">2014-06-19T16:47:19Z</dcterms:modified>
</cp:coreProperties>
</file>