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8"/>
  </p:notesMasterIdLst>
  <p:sldIdLst>
    <p:sldId id="256" r:id="rId2"/>
    <p:sldId id="395" r:id="rId3"/>
    <p:sldId id="396" r:id="rId4"/>
    <p:sldId id="397" r:id="rId5"/>
    <p:sldId id="356" r:id="rId6"/>
    <p:sldId id="392" r:id="rId7"/>
  </p:sldIdLst>
  <p:sldSz cx="10160000" cy="5715000"/>
  <p:notesSz cx="7099300" cy="10234613"/>
  <p:defaultTextStyle>
    <a:defPPr>
      <a:defRPr lang="bg-BG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J" lastIdx="1" clrIdx="0">
    <p:extLst/>
  </p:cmAuthor>
  <p:cmAuthor id="2" name="Maximilian Busch" initials="MB" lastIdx="1" clrIdx="1">
    <p:extLst>
      <p:ext uri="{19B8F6BF-5375-455C-9EA6-DF929625EA0E}">
        <p15:presenceInfo xmlns:p15="http://schemas.microsoft.com/office/powerpoint/2012/main" userId="3a4d9ff0248875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F0F0F0"/>
    <a:srgbClr val="F7F7F7"/>
    <a:srgbClr val="F5F5F5"/>
    <a:srgbClr val="FFFFFF"/>
    <a:srgbClr val="FAFAFA"/>
    <a:srgbClr val="FBFBFB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4148" autoAdjust="0"/>
  </p:normalViewPr>
  <p:slideViewPr>
    <p:cSldViewPr snapToGrid="0">
      <p:cViewPr varScale="1">
        <p:scale>
          <a:sx n="142" d="100"/>
          <a:sy n="142" d="100"/>
        </p:scale>
        <p:origin x="486" y="120"/>
      </p:cViewPr>
      <p:guideLst>
        <p:guide orient="horz" pos="18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35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49B31F7-1D0F-4100-A99C-DC93AA4BA939}" type="datetimeFigureOut">
              <a:rPr lang="bg-BG" smtClean="0"/>
              <a:t>10.5.2016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1FA003C-ACE2-4EF7-AF62-71758D32E637}" type="slidenum">
              <a:rPr lang="bg-BG" smtClean="0"/>
              <a:t>‹Nr.›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33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en-US" sz="1300" b="1" dirty="0">
                <a:solidFill>
                  <a:srgbClr val="FF0000"/>
                </a:solidFill>
              </a:rPr>
              <a:t>READ PLEASE!</a:t>
            </a:r>
          </a:p>
          <a:p>
            <a:pPr defTabSz="990478">
              <a:defRPr/>
            </a:pPr>
            <a:r>
              <a:rPr lang="en-US" sz="1300" dirty="0">
                <a:solidFill>
                  <a:srgbClr val="FF0000"/>
                </a:solidFill>
              </a:rPr>
              <a:t>Before you open this template be sure that you have </a:t>
            </a:r>
            <a:r>
              <a:rPr lang="en-US" dirty="0"/>
              <a:t>installed these fonts:</a:t>
            </a:r>
          </a:p>
          <a:p>
            <a:pPr defTabSz="990478">
              <a:defRPr/>
            </a:pPr>
            <a:endParaRPr lang="en-US" dirty="0"/>
          </a:p>
          <a:p>
            <a:pPr marL="185715" indent="-185715" defTabSz="990478">
              <a:buFont typeface="Arial" pitchFamily="34" charset="0"/>
              <a:buChar char="•"/>
              <a:defRPr/>
            </a:pPr>
            <a:r>
              <a:rPr lang="en-US" sz="1300" b="1" dirty="0"/>
              <a:t>OpenSans-Light.ttf </a:t>
            </a:r>
            <a:r>
              <a:rPr lang="en-US" sz="1300" dirty="0"/>
              <a:t>from: </a:t>
            </a:r>
            <a:r>
              <a:rPr lang="en-US" u="sng" dirty="0"/>
              <a:t>http://www.fontsquirrel.com/fonts/open-sans</a:t>
            </a:r>
          </a:p>
          <a:p>
            <a:pPr defTabSz="990478">
              <a:defRPr/>
            </a:pPr>
            <a:endParaRPr lang="en-US" dirty="0"/>
          </a:p>
          <a:p>
            <a:pPr defTabSz="990478">
              <a:defRPr/>
            </a:pPr>
            <a:r>
              <a:rPr lang="en-US" dirty="0"/>
              <a:t>All</a:t>
            </a:r>
            <a:r>
              <a:rPr lang="en-US" baseline="0" dirty="0"/>
              <a:t> fonts are free for use in commercial projects!</a:t>
            </a:r>
          </a:p>
          <a:p>
            <a:pPr defTabSz="990478">
              <a:defRPr/>
            </a:pPr>
            <a:r>
              <a:rPr lang="en-US" baseline="0" dirty="0"/>
              <a:t>If you have any problems with this presentation, please contact with me from this page: http://graphicriver.net/user/Bandidos?ref=bandidos</a:t>
            </a:r>
          </a:p>
          <a:p>
            <a:pPr defTabSz="990478">
              <a:defRPr/>
            </a:pPr>
            <a:endParaRPr lang="en-US" baseline="0" dirty="0"/>
          </a:p>
          <a:p>
            <a:pPr defTabSz="990478">
              <a:defRPr/>
            </a:pPr>
            <a:r>
              <a:rPr lang="en-US" dirty="0"/>
              <a:t>In</a:t>
            </a:r>
            <a:r>
              <a:rPr lang="en-US" baseline="0" dirty="0"/>
              <a:t> this slide there is a background placeholder. Click to the small icon on the center of the slide and choose an image from computer.</a:t>
            </a:r>
          </a:p>
          <a:p>
            <a:pPr defTabSz="990478">
              <a:defRPr/>
            </a:pPr>
            <a:r>
              <a:rPr lang="en-US" dirty="0"/>
              <a:t>When </a:t>
            </a:r>
            <a:r>
              <a:rPr lang="en-US" baseline="0" dirty="0"/>
              <a:t>add an image, you must sent it to back with </a:t>
            </a:r>
            <a:r>
              <a:rPr lang="en-US" b="1" baseline="0" dirty="0"/>
              <a:t>Right Click on Image </a:t>
            </a:r>
            <a:r>
              <a:rPr lang="en-US" b="0" baseline="0" dirty="0"/>
              <a:t>-&gt; </a:t>
            </a:r>
            <a:r>
              <a:rPr lang="en-US" b="1" baseline="0" dirty="0"/>
              <a:t>Send to Back</a:t>
            </a:r>
            <a:r>
              <a:rPr lang="en-US" b="0" baseline="0" dirty="0"/>
              <a:t> -&gt; </a:t>
            </a:r>
            <a:r>
              <a:rPr lang="en-US" b="1" baseline="0" dirty="0"/>
              <a:t>Send to Back.</a:t>
            </a:r>
            <a:endParaRPr lang="bg-BG" b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868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683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3651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en-US" dirty="0"/>
              <a:t>In</a:t>
            </a:r>
            <a:r>
              <a:rPr lang="en-US" baseline="0" dirty="0"/>
              <a:t> this slide there is a background placeholder. Click to the small icon on the center of the slide and choose an image from computer. </a:t>
            </a:r>
            <a:r>
              <a:rPr lang="en-US" dirty="0"/>
              <a:t>When </a:t>
            </a:r>
            <a:r>
              <a:rPr lang="en-US" baseline="0" dirty="0"/>
              <a:t>add an image, you must sent it to back with </a:t>
            </a:r>
            <a:r>
              <a:rPr lang="en-US" b="1" baseline="0" dirty="0"/>
              <a:t>Right Click on Image </a:t>
            </a:r>
            <a:r>
              <a:rPr lang="en-US" b="0" baseline="0" dirty="0"/>
              <a:t>-&gt; </a:t>
            </a:r>
            <a:r>
              <a:rPr lang="en-US" b="1" baseline="0" dirty="0"/>
              <a:t>Send to Back</a:t>
            </a:r>
            <a:r>
              <a:rPr lang="en-US" b="0" baseline="0" dirty="0"/>
              <a:t> -&gt; </a:t>
            </a:r>
            <a:r>
              <a:rPr lang="en-US" b="1" baseline="0" dirty="0"/>
              <a:t>Send to Back.</a:t>
            </a:r>
            <a:endParaRPr lang="bg-BG" b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096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en-US" dirty="0"/>
              <a:t>You</a:t>
            </a:r>
            <a:r>
              <a:rPr lang="en-US" baseline="0" dirty="0"/>
              <a:t> can change an image with </a:t>
            </a:r>
            <a:r>
              <a:rPr lang="en-US" b="1" baseline="0" dirty="0"/>
              <a:t>Right click </a:t>
            </a:r>
            <a:r>
              <a:rPr lang="en-US" b="0" baseline="0" dirty="0"/>
              <a:t>-&gt; </a:t>
            </a:r>
            <a:r>
              <a:rPr lang="en-US" b="1" baseline="0" dirty="0"/>
              <a:t>Change Picture</a:t>
            </a:r>
            <a:r>
              <a:rPr lang="en-US" b="0" baseline="0" dirty="0"/>
              <a:t>-&gt; </a:t>
            </a:r>
            <a:r>
              <a:rPr lang="en-US" b="1" baseline="0" dirty="0"/>
              <a:t>Browse</a:t>
            </a:r>
            <a:endParaRPr lang="bg-B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084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160000" cy="5715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263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 userDrawn="1"/>
        </p:nvSpPr>
        <p:spPr>
          <a:xfrm>
            <a:off x="697470" y="5424138"/>
            <a:ext cx="401278" cy="16683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404"/>
          </a:p>
        </p:txBody>
      </p:sp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98500" y="304272"/>
            <a:ext cx="8763000" cy="427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4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ounded Rectangle 4"/>
          <p:cNvSpPr/>
          <p:nvPr userDrawn="1"/>
        </p:nvSpPr>
        <p:spPr>
          <a:xfrm>
            <a:off x="4724000" y="708663"/>
            <a:ext cx="712000" cy="4571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404">
              <a:solidFill>
                <a:schemeClr val="accent2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8656" y="5393020"/>
            <a:ext cx="525500" cy="2298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98503" y="759501"/>
            <a:ext cx="8763001" cy="218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15" name="Rounded Rectangle 14"/>
          <p:cNvSpPr/>
          <p:nvPr userDrawn="1"/>
        </p:nvSpPr>
        <p:spPr>
          <a:xfrm flipV="1">
            <a:off x="698500" y="5310263"/>
            <a:ext cx="8763000" cy="45719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404">
              <a:solidFill>
                <a:schemeClr val="accent2"/>
              </a:solidFill>
            </a:endParaRPr>
          </a:p>
        </p:txBody>
      </p:sp>
      <p:sp>
        <p:nvSpPr>
          <p:cNvPr id="18" name="Freeform 539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9283951" y="5426785"/>
            <a:ext cx="176279" cy="176904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464 h 512"/>
              <a:gd name="T12" fmla="*/ 48 w 512"/>
              <a:gd name="T13" fmla="*/ 256 h 512"/>
              <a:gd name="T14" fmla="*/ 256 w 512"/>
              <a:gd name="T15" fmla="*/ 48 h 512"/>
              <a:gd name="T16" fmla="*/ 464 w 512"/>
              <a:gd name="T17" fmla="*/ 256 h 512"/>
              <a:gd name="T18" fmla="*/ 256 w 512"/>
              <a:gd name="T19" fmla="*/ 464 h 512"/>
              <a:gd name="T20" fmla="*/ 192 w 512"/>
              <a:gd name="T21" fmla="*/ 144 h 512"/>
              <a:gd name="T22" fmla="*/ 384 w 512"/>
              <a:gd name="T23" fmla="*/ 256 h 512"/>
              <a:gd name="T24" fmla="*/ 192 w 512"/>
              <a:gd name="T25" fmla="*/ 368 h 512"/>
              <a:gd name="T26" fmla="*/ 192 w 512"/>
              <a:gd name="T27" fmla="*/ 1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256" y="464"/>
                </a:moveTo>
                <a:cubicBezTo>
                  <a:pt x="141" y="464"/>
                  <a:pt x="48" y="371"/>
                  <a:pt x="48" y="256"/>
                </a:cubicBezTo>
                <a:cubicBezTo>
                  <a:pt x="48" y="141"/>
                  <a:pt x="141" y="48"/>
                  <a:pt x="256" y="48"/>
                </a:cubicBezTo>
                <a:cubicBezTo>
                  <a:pt x="371" y="48"/>
                  <a:pt x="464" y="141"/>
                  <a:pt x="464" y="256"/>
                </a:cubicBezTo>
                <a:cubicBezTo>
                  <a:pt x="464" y="371"/>
                  <a:pt x="371" y="464"/>
                  <a:pt x="256" y="464"/>
                </a:cubicBezTo>
                <a:close/>
                <a:moveTo>
                  <a:pt x="192" y="144"/>
                </a:moveTo>
                <a:cubicBezTo>
                  <a:pt x="384" y="256"/>
                  <a:pt x="384" y="256"/>
                  <a:pt x="384" y="256"/>
                </a:cubicBezTo>
                <a:cubicBezTo>
                  <a:pt x="192" y="368"/>
                  <a:pt x="192" y="368"/>
                  <a:pt x="192" y="368"/>
                </a:cubicBezTo>
                <a:lnTo>
                  <a:pt x="192" y="144"/>
                </a:lnTo>
                <a:close/>
              </a:path>
            </a:pathLst>
          </a:custGeom>
          <a:solidFill>
            <a:schemeClr val="tx1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Freeform 539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 flipH="1">
            <a:off x="9082885" y="5426785"/>
            <a:ext cx="176279" cy="176904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464 h 512"/>
              <a:gd name="T12" fmla="*/ 48 w 512"/>
              <a:gd name="T13" fmla="*/ 256 h 512"/>
              <a:gd name="T14" fmla="*/ 256 w 512"/>
              <a:gd name="T15" fmla="*/ 48 h 512"/>
              <a:gd name="T16" fmla="*/ 464 w 512"/>
              <a:gd name="T17" fmla="*/ 256 h 512"/>
              <a:gd name="T18" fmla="*/ 256 w 512"/>
              <a:gd name="T19" fmla="*/ 464 h 512"/>
              <a:gd name="T20" fmla="*/ 192 w 512"/>
              <a:gd name="T21" fmla="*/ 144 h 512"/>
              <a:gd name="T22" fmla="*/ 384 w 512"/>
              <a:gd name="T23" fmla="*/ 256 h 512"/>
              <a:gd name="T24" fmla="*/ 192 w 512"/>
              <a:gd name="T25" fmla="*/ 368 h 512"/>
              <a:gd name="T26" fmla="*/ 192 w 512"/>
              <a:gd name="T27" fmla="*/ 1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256" y="464"/>
                </a:moveTo>
                <a:cubicBezTo>
                  <a:pt x="141" y="464"/>
                  <a:pt x="48" y="371"/>
                  <a:pt x="48" y="256"/>
                </a:cubicBezTo>
                <a:cubicBezTo>
                  <a:pt x="48" y="141"/>
                  <a:pt x="141" y="48"/>
                  <a:pt x="256" y="48"/>
                </a:cubicBezTo>
                <a:cubicBezTo>
                  <a:pt x="371" y="48"/>
                  <a:pt x="464" y="141"/>
                  <a:pt x="464" y="256"/>
                </a:cubicBezTo>
                <a:cubicBezTo>
                  <a:pt x="464" y="371"/>
                  <a:pt x="371" y="464"/>
                  <a:pt x="256" y="464"/>
                </a:cubicBezTo>
                <a:close/>
                <a:moveTo>
                  <a:pt x="192" y="144"/>
                </a:moveTo>
                <a:cubicBezTo>
                  <a:pt x="384" y="256"/>
                  <a:pt x="384" y="256"/>
                  <a:pt x="384" y="256"/>
                </a:cubicBezTo>
                <a:cubicBezTo>
                  <a:pt x="192" y="368"/>
                  <a:pt x="192" y="368"/>
                  <a:pt x="192" y="368"/>
                </a:cubicBezTo>
                <a:lnTo>
                  <a:pt x="192" y="144"/>
                </a:lnTo>
                <a:close/>
              </a:path>
            </a:pathLst>
          </a:custGeom>
          <a:solidFill>
            <a:schemeClr val="tx1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3661268" y="5377419"/>
            <a:ext cx="2898499" cy="257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 Computing</a:t>
            </a:r>
            <a:r>
              <a:rPr lang="en-US" sz="800" baseline="0" dirty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GmbH                 www.web-computing.de</a:t>
            </a:r>
            <a:endParaRPr lang="bg-BG" sz="80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050" name="Picture 2" descr="M:\ownCloud\Management\Vorlagen\WebCom Logos\Logo\Farbe\Logo_Bildmarke_Farbe_BreiteHoehe500px_72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372" y="5378747"/>
            <a:ext cx="302400" cy="3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37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21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7" b="7537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8284000" cy="5715000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053" dirty="0"/>
          </a:p>
        </p:txBody>
      </p:sp>
      <p:sp>
        <p:nvSpPr>
          <p:cNvPr id="23" name="TextBox 22"/>
          <p:cNvSpPr txBox="1"/>
          <p:nvPr/>
        </p:nvSpPr>
        <p:spPr>
          <a:xfrm>
            <a:off x="4991425" y="2847650"/>
            <a:ext cx="2229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de-DE" sz="1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ASK Videotraining @ </a:t>
            </a:r>
            <a:r>
              <a:rPr lang="de-DE" sz="1200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Covestro</a:t>
            </a:r>
            <a:endParaRPr lang="de-DE" sz="12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de-DE" sz="1200" i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System </a:t>
            </a:r>
            <a:r>
              <a:rPr lang="de-DE" sz="1200" i="1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rollout</a:t>
            </a:r>
            <a:r>
              <a:rPr lang="de-DE" sz="1200" i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de-DE" sz="1200" i="1" dirty="0" err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details</a:t>
            </a:r>
            <a:endParaRPr lang="de-DE" sz="1200" i="1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de-DE" sz="1200" i="1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May 2016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7658" y="3688897"/>
            <a:ext cx="495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800" dirty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document includes sensitive information.</a:t>
            </a:r>
          </a:p>
          <a:p>
            <a:pPr algn="ctr">
              <a:lnSpc>
                <a:spcPct val="150000"/>
              </a:lnSpc>
            </a:pPr>
            <a:endParaRPr lang="en-GB" sz="80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GB" sz="800" i="1" dirty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Please do not forward these information without asking for permission.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" y="2304536"/>
            <a:ext cx="1995986" cy="3410464"/>
          </a:xfrm>
          <a:prstGeom prst="rect">
            <a:avLst/>
          </a:prstGeom>
        </p:spPr>
      </p:pic>
      <p:pic>
        <p:nvPicPr>
          <p:cNvPr id="1026" name="Picture 2" descr="M:\ownCloud\Management\Vorlagen\WebCom Logos\Logo\Farbe\Logo_Bildmarke_Farbe_BreiteHoehe500px_72dp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60" y="189720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182384"/>
      </p:ext>
    </p:extLst>
  </p:cSld>
  <p:clrMapOvr>
    <a:masterClrMapping/>
  </p:clrMapOvr>
  <p:transition spd="slow">
    <p:push dir="u"/>
  </p:transition>
</p:sld>
</file>

<file path=ppt/slides/slide2.xml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Single-Sign-On</a:t>
            </a:r>
            <a:endParaRPr lang="bg-B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48F63A3B-78C7-47BE-AE5E-E10140E04643}" type="slidenum">
              <a:rPr lang="en-US" sz="1000"/>
              <a:pPr algn="ctr"/>
              <a:t>3</a:t>
            </a:fld>
            <a:endParaRPr lang="en-US" sz="1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sz="1000" dirty="0">
                <a:solidFill>
                  <a:schemeClr val="tx1">
                    <a:lumMod val="75000"/>
                  </a:schemeClr>
                </a:solidFill>
              </a:rPr>
              <a:t>SSO </a:t>
            </a:r>
            <a:r>
              <a:rPr lang="de-DE" sz="1000" dirty="0" err="1">
                <a:solidFill>
                  <a:schemeClr val="tx1">
                    <a:lumMod val="75000"/>
                  </a:schemeClr>
                </a:solidFill>
              </a:rPr>
              <a:t>is</a:t>
            </a:r>
            <a:r>
              <a:rPr lang="de-DE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75000"/>
                  </a:schemeClr>
                </a:solidFill>
              </a:rPr>
              <a:t>set</a:t>
            </a:r>
            <a:r>
              <a:rPr lang="de-DE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75000"/>
                  </a:schemeClr>
                </a:solidFill>
              </a:rPr>
              <a:t>up</a:t>
            </a:r>
            <a:r>
              <a:rPr lang="de-DE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75000"/>
                  </a:schemeClr>
                </a:solidFill>
              </a:rPr>
              <a:t>with</a:t>
            </a:r>
            <a:r>
              <a:rPr lang="de-DE" sz="1000" dirty="0">
                <a:solidFill>
                  <a:schemeClr val="tx1">
                    <a:lumMod val="75000"/>
                  </a:schemeClr>
                </a:solidFill>
              </a:rPr>
              <a:t> a </a:t>
            </a:r>
            <a:r>
              <a:rPr lang="de-DE" sz="1000" dirty="0" err="1">
                <a:solidFill>
                  <a:schemeClr val="tx1">
                    <a:lumMod val="75000"/>
                  </a:schemeClr>
                </a:solidFill>
              </a:rPr>
              <a:t>custom</a:t>
            </a:r>
            <a:r>
              <a:rPr lang="de-DE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75000"/>
                  </a:schemeClr>
                </a:solidFill>
              </a:rPr>
              <a:t>solution</a:t>
            </a:r>
            <a:r>
              <a:rPr lang="de-DE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75000"/>
                  </a:schemeClr>
                </a:solidFill>
              </a:rPr>
              <a:t>based</a:t>
            </a:r>
            <a:r>
              <a:rPr lang="de-DE" sz="1000" dirty="0">
                <a:solidFill>
                  <a:schemeClr val="tx1">
                    <a:lumMod val="75000"/>
                  </a:schemeClr>
                </a:solidFill>
              </a:rPr>
              <a:t> on </a:t>
            </a:r>
            <a:r>
              <a:rPr lang="en-GB" sz="1000" dirty="0">
                <a:solidFill>
                  <a:schemeClr val="tx1">
                    <a:lumMod val="75000"/>
                  </a:schemeClr>
                </a:solidFill>
              </a:rPr>
              <a:t>Kerberos</a:t>
            </a:r>
            <a:r>
              <a:rPr lang="de-DE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75000"/>
                  </a:schemeClr>
                </a:solidFill>
              </a:rPr>
              <a:t>and</a:t>
            </a:r>
            <a:r>
              <a:rPr lang="de-DE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75000"/>
                  </a:schemeClr>
                </a:solidFill>
              </a:rPr>
              <a:t>Covestro</a:t>
            </a:r>
            <a:r>
              <a:rPr lang="de-DE" sz="1000" dirty="0">
                <a:solidFill>
                  <a:schemeClr val="tx1">
                    <a:lumMod val="75000"/>
                  </a:schemeClr>
                </a:solidFill>
              </a:rPr>
              <a:t> CWID </a:t>
            </a:r>
            <a:r>
              <a:rPr lang="de-DE" sz="1000" dirty="0" err="1">
                <a:solidFill>
                  <a:schemeClr val="tx1">
                    <a:lumMod val="75000"/>
                  </a:schemeClr>
                </a:solidFill>
              </a:rPr>
              <a:t>database</a:t>
            </a:r>
            <a:endParaRPr lang="de-DE" sz="10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de-DE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114" y="978233"/>
            <a:ext cx="7250895" cy="427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2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Pending work packages</a:t>
            </a:r>
            <a:endParaRPr lang="bg-B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48F63A3B-78C7-47BE-AE5E-E10140E04643}" type="slidenum">
              <a:rPr lang="en-US" sz="1000" smtClean="0"/>
              <a:pPr algn="ctr"/>
              <a:t>4</a:t>
            </a:fld>
            <a:endParaRPr lang="en-US" sz="1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sz="1000" dirty="0" err="1">
                <a:solidFill>
                  <a:schemeClr val="tx1">
                    <a:lumMod val="75000"/>
                  </a:schemeClr>
                </a:solidFill>
              </a:rPr>
              <a:t>Overview</a:t>
            </a:r>
            <a:r>
              <a:rPr lang="de-DE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75000"/>
                  </a:schemeClr>
                </a:solidFill>
              </a:rPr>
              <a:t>of</a:t>
            </a:r>
            <a:r>
              <a:rPr lang="de-DE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75000"/>
                  </a:schemeClr>
                </a:solidFill>
              </a:rPr>
              <a:t>points</a:t>
            </a:r>
            <a:r>
              <a:rPr lang="de-DE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75000"/>
                  </a:schemeClr>
                </a:solidFill>
              </a:rPr>
              <a:t>to</a:t>
            </a:r>
            <a:r>
              <a:rPr lang="de-DE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75000"/>
                  </a:schemeClr>
                </a:solidFill>
              </a:rPr>
              <a:t>be</a:t>
            </a:r>
            <a:r>
              <a:rPr lang="de-DE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75000"/>
                  </a:schemeClr>
                </a:solidFill>
              </a:rPr>
              <a:t>addressed</a:t>
            </a:r>
            <a:r>
              <a:rPr lang="de-DE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75000"/>
                  </a:schemeClr>
                </a:solidFill>
              </a:rPr>
              <a:t>within</a:t>
            </a:r>
            <a:r>
              <a:rPr lang="de-DE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75000"/>
                  </a:schemeClr>
                </a:solidFill>
              </a:rPr>
              <a:t>system</a:t>
            </a:r>
            <a:r>
              <a:rPr lang="de-DE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75000"/>
                  </a:schemeClr>
                </a:solidFill>
              </a:rPr>
              <a:t>rollout</a:t>
            </a:r>
            <a:r>
              <a:rPr lang="de-DE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75000"/>
                  </a:schemeClr>
                </a:solidFill>
              </a:rPr>
              <a:t>process</a:t>
            </a:r>
            <a:endParaRPr lang="de-DE" sz="10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de-DE" sz="1000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38656" y="1095469"/>
            <a:ext cx="88228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Technical requirement fulfilment for release 3.3 (domain, SSL certificate and DNS entry)</a:t>
            </a:r>
          </a:p>
          <a:p>
            <a:pPr marL="699516" lvl="1" indent="-342900" algn="just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Domain order: </a:t>
            </a:r>
            <a:r>
              <a:rPr lang="en-GB" sz="1200" i="1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recorder.askvideo.covestro.com</a:t>
            </a:r>
          </a:p>
          <a:p>
            <a:pPr marL="699516" lvl="1" indent="-34290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SSL certificate order for corresponding domain</a:t>
            </a:r>
          </a:p>
          <a:p>
            <a:pPr marL="699516" lvl="1" indent="-34290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DNS entry: </a:t>
            </a:r>
            <a:r>
              <a:rPr lang="en-GB" sz="1200" i="1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recorder.askvideo.covestro.com  A  127.0.0.1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Access to </a:t>
            </a:r>
            <a:r>
              <a:rPr lang="en-GB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Covestro</a:t>
            </a:r>
            <a:r>
              <a:rPr lang="en-GB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infrastructure</a:t>
            </a:r>
          </a:p>
          <a:p>
            <a:pPr marL="699516" lvl="1" indent="-34290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Notebook for CWID CXAHD (Maximilian Busch, maximilian.busch1@covestro.com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Nightly sync of CWID database to </a:t>
            </a:r>
            <a:r>
              <a:rPr lang="en-GB" sz="1200" i="1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mdelevs1075</a:t>
            </a:r>
          </a:p>
          <a:p>
            <a:pPr marL="699516" lvl="1" indent="-34290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Requires an (existing) account to gain access to </a:t>
            </a:r>
            <a:r>
              <a:rPr lang="en-GB" sz="1200" i="1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PUB.USERS3 MSSQL database view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Workflow for technical support</a:t>
            </a:r>
          </a:p>
          <a:p>
            <a:pPr marL="699516" lvl="1" indent="-34290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 Computing needs either root access to all of the servers</a:t>
            </a:r>
          </a:p>
          <a:p>
            <a:pPr marL="699516" lvl="1" indent="-34290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 a contact person whom supports server maintenance/configuration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Re-evaluate Code-Signing-Certificate for ASK </a:t>
            </a:r>
            <a:r>
              <a:rPr lang="en-GB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Videotraining</a:t>
            </a:r>
            <a:r>
              <a:rPr lang="en-GB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Recording Application (Java)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Re-evaluate HTTPS encryption (SSL certificate validation in </a:t>
            </a:r>
            <a:r>
              <a:rPr lang="en-GB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Covestro</a:t>
            </a:r>
            <a:r>
              <a:rPr lang="en-GB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clients)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Clarification on TTS (Text-To-Speech) requirement (additional license needed)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Agreement on content synchronisation between Bayer (BBS) and </a:t>
            </a:r>
            <a:r>
              <a:rPr lang="en-GB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Covestro</a:t>
            </a:r>
            <a:r>
              <a:rPr lang="en-GB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environment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Periodic alignment on progress regarding </a:t>
            </a:r>
            <a:r>
              <a:rPr lang="en-GB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Covestro</a:t>
            </a:r>
            <a:r>
              <a:rPr lang="en-GB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video distribution solution</a:t>
            </a:r>
          </a:p>
          <a:p>
            <a:pPr marL="699516" lvl="1" indent="-34290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Will there be a rollout of a dedicated video distribution platform like </a:t>
            </a:r>
            <a:r>
              <a:rPr lang="en-GB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video@bayer</a:t>
            </a:r>
            <a:r>
              <a:rPr lang="en-GB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 </a:t>
            </a:r>
            <a:r>
              <a:rPr lang="en-GB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Covestro</a:t>
            </a:r>
            <a:r>
              <a:rPr lang="en-GB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? Do we need to integrate ASK </a:t>
            </a:r>
            <a:r>
              <a:rPr lang="en-GB" sz="1200" dirty="0" err="1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Videotraining</a:t>
            </a:r>
            <a:r>
              <a:rPr lang="en-GB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with this solution?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Agreement on deployment procedure</a:t>
            </a:r>
          </a:p>
          <a:p>
            <a:pPr marL="699516" lvl="1" indent="-34290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Shall we deploy every new release (approx. once every two months)?</a:t>
            </a:r>
          </a:p>
          <a:p>
            <a:pPr marL="699516" lvl="1" indent="-34290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If so, we strongly recommended to set up a dedicated QA environment (three additional Linux servers)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rgbClr val="44546A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Dedicated support contract needed?</a:t>
            </a:r>
          </a:p>
          <a:p>
            <a:pPr marL="699516" lvl="1" indent="-342900">
              <a:buFont typeface="Wingdings" panose="05000000000000000000" pitchFamily="2" charset="2"/>
              <a:buChar char="§"/>
            </a:pPr>
            <a:endParaRPr lang="en-GB" sz="1200" dirty="0">
              <a:solidFill>
                <a:srgbClr val="44546A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31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>
            <a:fillRect/>
          </a:stretch>
        </p:blipFill>
        <p:spPr/>
      </p:pic>
      <p:sp>
        <p:nvSpPr>
          <p:cNvPr id="13" name="Rectangle 12"/>
          <p:cNvSpPr/>
          <p:nvPr/>
        </p:nvSpPr>
        <p:spPr>
          <a:xfrm>
            <a:off x="0" y="0"/>
            <a:ext cx="10160000" cy="5715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Freeform 292"/>
          <p:cNvSpPr>
            <a:spLocks noEditPoints="1"/>
          </p:cNvSpPr>
          <p:nvPr/>
        </p:nvSpPr>
        <p:spPr bwMode="auto">
          <a:xfrm>
            <a:off x="12441425" y="2388068"/>
            <a:ext cx="449263" cy="365125"/>
          </a:xfrm>
          <a:custGeom>
            <a:avLst/>
            <a:gdLst>
              <a:gd name="T0" fmla="*/ 152 w 512"/>
              <a:gd name="T1" fmla="*/ 240 h 416"/>
              <a:gd name="T2" fmla="*/ 256 w 512"/>
              <a:gd name="T3" fmla="*/ 344 h 416"/>
              <a:gd name="T4" fmla="*/ 360 w 512"/>
              <a:gd name="T5" fmla="*/ 240 h 416"/>
              <a:gd name="T6" fmla="*/ 256 w 512"/>
              <a:gd name="T7" fmla="*/ 136 h 416"/>
              <a:gd name="T8" fmla="*/ 152 w 512"/>
              <a:gd name="T9" fmla="*/ 240 h 416"/>
              <a:gd name="T10" fmla="*/ 480 w 512"/>
              <a:gd name="T11" fmla="*/ 64 h 416"/>
              <a:gd name="T12" fmla="*/ 368 w 512"/>
              <a:gd name="T13" fmla="*/ 64 h 416"/>
              <a:gd name="T14" fmla="*/ 320 w 512"/>
              <a:gd name="T15" fmla="*/ 0 h 416"/>
              <a:gd name="T16" fmla="*/ 192 w 512"/>
              <a:gd name="T17" fmla="*/ 0 h 416"/>
              <a:gd name="T18" fmla="*/ 144 w 512"/>
              <a:gd name="T19" fmla="*/ 64 h 416"/>
              <a:gd name="T20" fmla="*/ 32 w 512"/>
              <a:gd name="T21" fmla="*/ 64 h 416"/>
              <a:gd name="T22" fmla="*/ 0 w 512"/>
              <a:gd name="T23" fmla="*/ 96 h 416"/>
              <a:gd name="T24" fmla="*/ 0 w 512"/>
              <a:gd name="T25" fmla="*/ 384 h 416"/>
              <a:gd name="T26" fmla="*/ 32 w 512"/>
              <a:gd name="T27" fmla="*/ 416 h 416"/>
              <a:gd name="T28" fmla="*/ 480 w 512"/>
              <a:gd name="T29" fmla="*/ 416 h 416"/>
              <a:gd name="T30" fmla="*/ 512 w 512"/>
              <a:gd name="T31" fmla="*/ 384 h 416"/>
              <a:gd name="T32" fmla="*/ 512 w 512"/>
              <a:gd name="T33" fmla="*/ 96 h 416"/>
              <a:gd name="T34" fmla="*/ 480 w 512"/>
              <a:gd name="T35" fmla="*/ 64 h 416"/>
              <a:gd name="T36" fmla="*/ 256 w 512"/>
              <a:gd name="T37" fmla="*/ 382 h 416"/>
              <a:gd name="T38" fmla="*/ 114 w 512"/>
              <a:gd name="T39" fmla="*/ 240 h 416"/>
              <a:gd name="T40" fmla="*/ 256 w 512"/>
              <a:gd name="T41" fmla="*/ 98 h 416"/>
              <a:gd name="T42" fmla="*/ 398 w 512"/>
              <a:gd name="T43" fmla="*/ 240 h 416"/>
              <a:gd name="T44" fmla="*/ 256 w 512"/>
              <a:gd name="T45" fmla="*/ 382 h 416"/>
              <a:gd name="T46" fmla="*/ 480 w 512"/>
              <a:gd name="T47" fmla="*/ 160 h 416"/>
              <a:gd name="T48" fmla="*/ 416 w 512"/>
              <a:gd name="T49" fmla="*/ 160 h 416"/>
              <a:gd name="T50" fmla="*/ 416 w 512"/>
              <a:gd name="T51" fmla="*/ 128 h 416"/>
              <a:gd name="T52" fmla="*/ 480 w 512"/>
              <a:gd name="T53" fmla="*/ 128 h 416"/>
              <a:gd name="T54" fmla="*/ 480 w 512"/>
              <a:gd name="T55" fmla="*/ 16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12" h="416">
                <a:moveTo>
                  <a:pt x="152" y="240"/>
                </a:moveTo>
                <a:cubicBezTo>
                  <a:pt x="152" y="297"/>
                  <a:pt x="199" y="344"/>
                  <a:pt x="256" y="344"/>
                </a:cubicBezTo>
                <a:cubicBezTo>
                  <a:pt x="313" y="344"/>
                  <a:pt x="360" y="297"/>
                  <a:pt x="360" y="240"/>
                </a:cubicBezTo>
                <a:cubicBezTo>
                  <a:pt x="360" y="183"/>
                  <a:pt x="313" y="136"/>
                  <a:pt x="256" y="136"/>
                </a:cubicBezTo>
                <a:cubicBezTo>
                  <a:pt x="199" y="136"/>
                  <a:pt x="152" y="183"/>
                  <a:pt x="152" y="240"/>
                </a:cubicBezTo>
                <a:close/>
                <a:moveTo>
                  <a:pt x="480" y="64"/>
                </a:moveTo>
                <a:cubicBezTo>
                  <a:pt x="368" y="64"/>
                  <a:pt x="368" y="64"/>
                  <a:pt x="368" y="64"/>
                </a:cubicBezTo>
                <a:cubicBezTo>
                  <a:pt x="360" y="32"/>
                  <a:pt x="352" y="0"/>
                  <a:pt x="320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60" y="0"/>
                  <a:pt x="152" y="32"/>
                  <a:pt x="144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14" y="64"/>
                  <a:pt x="0" y="78"/>
                  <a:pt x="0" y="96"/>
                </a:cubicBezTo>
                <a:cubicBezTo>
                  <a:pt x="0" y="384"/>
                  <a:pt x="0" y="384"/>
                  <a:pt x="0" y="384"/>
                </a:cubicBezTo>
                <a:cubicBezTo>
                  <a:pt x="0" y="402"/>
                  <a:pt x="14" y="416"/>
                  <a:pt x="32" y="416"/>
                </a:cubicBezTo>
                <a:cubicBezTo>
                  <a:pt x="480" y="416"/>
                  <a:pt x="480" y="416"/>
                  <a:pt x="480" y="416"/>
                </a:cubicBezTo>
                <a:cubicBezTo>
                  <a:pt x="498" y="416"/>
                  <a:pt x="512" y="402"/>
                  <a:pt x="512" y="384"/>
                </a:cubicBezTo>
                <a:cubicBezTo>
                  <a:pt x="512" y="96"/>
                  <a:pt x="512" y="96"/>
                  <a:pt x="512" y="96"/>
                </a:cubicBezTo>
                <a:cubicBezTo>
                  <a:pt x="512" y="78"/>
                  <a:pt x="498" y="64"/>
                  <a:pt x="480" y="64"/>
                </a:cubicBezTo>
                <a:close/>
                <a:moveTo>
                  <a:pt x="256" y="382"/>
                </a:moveTo>
                <a:cubicBezTo>
                  <a:pt x="178" y="382"/>
                  <a:pt x="114" y="318"/>
                  <a:pt x="114" y="240"/>
                </a:cubicBezTo>
                <a:cubicBezTo>
                  <a:pt x="114" y="162"/>
                  <a:pt x="178" y="98"/>
                  <a:pt x="256" y="98"/>
                </a:cubicBezTo>
                <a:cubicBezTo>
                  <a:pt x="334" y="98"/>
                  <a:pt x="398" y="162"/>
                  <a:pt x="398" y="240"/>
                </a:cubicBezTo>
                <a:cubicBezTo>
                  <a:pt x="398" y="318"/>
                  <a:pt x="334" y="382"/>
                  <a:pt x="256" y="382"/>
                </a:cubicBezTo>
                <a:close/>
                <a:moveTo>
                  <a:pt x="480" y="160"/>
                </a:moveTo>
                <a:cubicBezTo>
                  <a:pt x="416" y="160"/>
                  <a:pt x="416" y="160"/>
                  <a:pt x="416" y="160"/>
                </a:cubicBezTo>
                <a:cubicBezTo>
                  <a:pt x="416" y="128"/>
                  <a:pt x="416" y="128"/>
                  <a:pt x="416" y="128"/>
                </a:cubicBezTo>
                <a:cubicBezTo>
                  <a:pt x="480" y="128"/>
                  <a:pt x="480" y="128"/>
                  <a:pt x="480" y="128"/>
                </a:cubicBezTo>
                <a:lnTo>
                  <a:pt x="480" y="16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3067" y="1598045"/>
            <a:ext cx="2264467" cy="22415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4392672" y="2031430"/>
            <a:ext cx="1365250" cy="1374775"/>
          </a:xfrm>
          <a:custGeom>
            <a:avLst/>
            <a:gdLst>
              <a:gd name="T0" fmla="*/ 143 w 361"/>
              <a:gd name="T1" fmla="*/ 19 h 364"/>
              <a:gd name="T2" fmla="*/ 198 w 361"/>
              <a:gd name="T3" fmla="*/ 64 h 364"/>
              <a:gd name="T4" fmla="*/ 170 w 361"/>
              <a:gd name="T5" fmla="*/ 55 h 364"/>
              <a:gd name="T6" fmla="*/ 151 w 361"/>
              <a:gd name="T7" fmla="*/ 52 h 364"/>
              <a:gd name="T8" fmla="*/ 358 w 361"/>
              <a:gd name="T9" fmla="*/ 167 h 364"/>
              <a:gd name="T10" fmla="*/ 324 w 361"/>
              <a:gd name="T11" fmla="*/ 61 h 364"/>
              <a:gd name="T12" fmla="*/ 310 w 361"/>
              <a:gd name="T13" fmla="*/ 122 h 364"/>
              <a:gd name="T14" fmla="*/ 213 w 361"/>
              <a:gd name="T15" fmla="*/ 7 h 364"/>
              <a:gd name="T16" fmla="*/ 191 w 361"/>
              <a:gd name="T17" fmla="*/ 27 h 364"/>
              <a:gd name="T18" fmla="*/ 245 w 361"/>
              <a:gd name="T19" fmla="*/ 104 h 364"/>
              <a:gd name="T20" fmla="*/ 270 w 361"/>
              <a:gd name="T21" fmla="*/ 152 h 364"/>
              <a:gd name="T22" fmla="*/ 231 w 361"/>
              <a:gd name="T23" fmla="*/ 236 h 364"/>
              <a:gd name="T24" fmla="*/ 266 w 361"/>
              <a:gd name="T25" fmla="*/ 297 h 364"/>
              <a:gd name="T26" fmla="*/ 358 w 361"/>
              <a:gd name="T27" fmla="*/ 167 h 364"/>
              <a:gd name="T28" fmla="*/ 133 w 361"/>
              <a:gd name="T29" fmla="*/ 60 h 364"/>
              <a:gd name="T30" fmla="*/ 110 w 361"/>
              <a:gd name="T31" fmla="*/ 60 h 364"/>
              <a:gd name="T32" fmla="*/ 125 w 361"/>
              <a:gd name="T33" fmla="*/ 69 h 364"/>
              <a:gd name="T34" fmla="*/ 188 w 361"/>
              <a:gd name="T35" fmla="*/ 275 h 364"/>
              <a:gd name="T36" fmla="*/ 252 w 361"/>
              <a:gd name="T37" fmla="*/ 140 h 364"/>
              <a:gd name="T38" fmla="*/ 225 w 361"/>
              <a:gd name="T39" fmla="*/ 128 h 364"/>
              <a:gd name="T40" fmla="*/ 167 w 361"/>
              <a:gd name="T41" fmla="*/ 203 h 364"/>
              <a:gd name="T42" fmla="*/ 207 w 361"/>
              <a:gd name="T43" fmla="*/ 83 h 364"/>
              <a:gd name="T44" fmla="*/ 140 w 361"/>
              <a:gd name="T45" fmla="*/ 191 h 364"/>
              <a:gd name="T46" fmla="*/ 169 w 361"/>
              <a:gd name="T47" fmla="*/ 91 h 364"/>
              <a:gd name="T48" fmla="*/ 142 w 361"/>
              <a:gd name="T49" fmla="*/ 79 h 364"/>
              <a:gd name="T50" fmla="*/ 79 w 361"/>
              <a:gd name="T51" fmla="*/ 166 h 364"/>
              <a:gd name="T52" fmla="*/ 104 w 361"/>
              <a:gd name="T53" fmla="*/ 77 h 364"/>
              <a:gd name="T54" fmla="*/ 34 w 361"/>
              <a:gd name="T55" fmla="*/ 192 h 364"/>
              <a:gd name="T56" fmla="*/ 18 w 361"/>
              <a:gd name="T57" fmla="*/ 230 h 364"/>
              <a:gd name="T58" fmla="*/ 160 w 361"/>
              <a:gd name="T59" fmla="*/ 343 h 364"/>
              <a:gd name="T60" fmla="*/ 251 w 361"/>
              <a:gd name="T61" fmla="*/ 261 h 364"/>
              <a:gd name="T62" fmla="*/ 219 w 361"/>
              <a:gd name="T63" fmla="*/ 255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61" h="364">
                <a:moveTo>
                  <a:pt x="142" y="40"/>
                </a:moveTo>
                <a:cubicBezTo>
                  <a:pt x="137" y="34"/>
                  <a:pt x="137" y="25"/>
                  <a:pt x="143" y="19"/>
                </a:cubicBezTo>
                <a:cubicBezTo>
                  <a:pt x="151" y="15"/>
                  <a:pt x="160" y="15"/>
                  <a:pt x="164" y="22"/>
                </a:cubicBezTo>
                <a:cubicBezTo>
                  <a:pt x="198" y="64"/>
                  <a:pt x="198" y="64"/>
                  <a:pt x="198" y="64"/>
                </a:cubicBezTo>
                <a:cubicBezTo>
                  <a:pt x="194" y="64"/>
                  <a:pt x="189" y="66"/>
                  <a:pt x="185" y="69"/>
                </a:cubicBezTo>
                <a:cubicBezTo>
                  <a:pt x="182" y="63"/>
                  <a:pt x="176" y="58"/>
                  <a:pt x="170" y="55"/>
                </a:cubicBezTo>
                <a:cubicBezTo>
                  <a:pt x="166" y="54"/>
                  <a:pt x="160" y="52"/>
                  <a:pt x="155" y="52"/>
                </a:cubicBezTo>
                <a:cubicBezTo>
                  <a:pt x="151" y="52"/>
                  <a:pt x="151" y="52"/>
                  <a:pt x="151" y="52"/>
                </a:cubicBezTo>
                <a:lnTo>
                  <a:pt x="142" y="40"/>
                </a:lnTo>
                <a:close/>
                <a:moveTo>
                  <a:pt x="358" y="167"/>
                </a:moveTo>
                <a:cubicBezTo>
                  <a:pt x="348" y="80"/>
                  <a:pt x="348" y="80"/>
                  <a:pt x="348" y="80"/>
                </a:cubicBezTo>
                <a:cubicBezTo>
                  <a:pt x="346" y="69"/>
                  <a:pt x="336" y="60"/>
                  <a:pt x="324" y="61"/>
                </a:cubicBezTo>
                <a:cubicBezTo>
                  <a:pt x="312" y="63"/>
                  <a:pt x="304" y="73"/>
                  <a:pt x="306" y="86"/>
                </a:cubicBezTo>
                <a:cubicBezTo>
                  <a:pt x="310" y="122"/>
                  <a:pt x="310" y="122"/>
                  <a:pt x="310" y="122"/>
                </a:cubicBezTo>
                <a:cubicBezTo>
                  <a:pt x="303" y="115"/>
                  <a:pt x="303" y="115"/>
                  <a:pt x="303" y="115"/>
                </a:cubicBezTo>
                <a:cubicBezTo>
                  <a:pt x="213" y="7"/>
                  <a:pt x="213" y="7"/>
                  <a:pt x="213" y="7"/>
                </a:cubicBezTo>
                <a:cubicBezTo>
                  <a:pt x="209" y="1"/>
                  <a:pt x="198" y="0"/>
                  <a:pt x="192" y="6"/>
                </a:cubicBezTo>
                <a:cubicBezTo>
                  <a:pt x="186" y="10"/>
                  <a:pt x="185" y="21"/>
                  <a:pt x="191" y="27"/>
                </a:cubicBezTo>
                <a:cubicBezTo>
                  <a:pt x="252" y="101"/>
                  <a:pt x="252" y="101"/>
                  <a:pt x="252" y="101"/>
                </a:cubicBezTo>
                <a:cubicBezTo>
                  <a:pt x="249" y="101"/>
                  <a:pt x="248" y="103"/>
                  <a:pt x="245" y="104"/>
                </a:cubicBezTo>
                <a:cubicBezTo>
                  <a:pt x="248" y="104"/>
                  <a:pt x="251" y="106"/>
                  <a:pt x="254" y="107"/>
                </a:cubicBezTo>
                <a:cubicBezTo>
                  <a:pt x="270" y="115"/>
                  <a:pt x="278" y="136"/>
                  <a:pt x="270" y="152"/>
                </a:cubicBezTo>
                <a:cubicBezTo>
                  <a:pt x="230" y="236"/>
                  <a:pt x="230" y="236"/>
                  <a:pt x="230" y="236"/>
                </a:cubicBezTo>
                <a:cubicBezTo>
                  <a:pt x="231" y="236"/>
                  <a:pt x="231" y="236"/>
                  <a:pt x="231" y="236"/>
                </a:cubicBezTo>
                <a:cubicBezTo>
                  <a:pt x="245" y="236"/>
                  <a:pt x="258" y="243"/>
                  <a:pt x="266" y="254"/>
                </a:cubicBezTo>
                <a:cubicBezTo>
                  <a:pt x="275" y="267"/>
                  <a:pt x="273" y="284"/>
                  <a:pt x="266" y="297"/>
                </a:cubicBezTo>
                <a:cubicBezTo>
                  <a:pt x="279" y="293"/>
                  <a:pt x="295" y="284"/>
                  <a:pt x="315" y="269"/>
                </a:cubicBezTo>
                <a:cubicBezTo>
                  <a:pt x="352" y="236"/>
                  <a:pt x="361" y="210"/>
                  <a:pt x="358" y="167"/>
                </a:cubicBezTo>
                <a:close/>
                <a:moveTo>
                  <a:pt x="125" y="69"/>
                </a:moveTo>
                <a:cubicBezTo>
                  <a:pt x="127" y="66"/>
                  <a:pt x="130" y="63"/>
                  <a:pt x="133" y="60"/>
                </a:cubicBezTo>
                <a:cubicBezTo>
                  <a:pt x="128" y="54"/>
                  <a:pt x="118" y="52"/>
                  <a:pt x="112" y="58"/>
                </a:cubicBezTo>
                <a:cubicBezTo>
                  <a:pt x="112" y="58"/>
                  <a:pt x="112" y="60"/>
                  <a:pt x="110" y="60"/>
                </a:cubicBezTo>
                <a:cubicBezTo>
                  <a:pt x="113" y="60"/>
                  <a:pt x="113" y="60"/>
                  <a:pt x="113" y="60"/>
                </a:cubicBezTo>
                <a:cubicBezTo>
                  <a:pt x="118" y="61"/>
                  <a:pt x="122" y="66"/>
                  <a:pt x="125" y="69"/>
                </a:cubicBezTo>
                <a:close/>
                <a:moveTo>
                  <a:pt x="219" y="255"/>
                </a:moveTo>
                <a:cubicBezTo>
                  <a:pt x="188" y="275"/>
                  <a:pt x="188" y="275"/>
                  <a:pt x="188" y="275"/>
                </a:cubicBezTo>
                <a:cubicBezTo>
                  <a:pt x="192" y="266"/>
                  <a:pt x="192" y="266"/>
                  <a:pt x="192" y="266"/>
                </a:cubicBezTo>
                <a:cubicBezTo>
                  <a:pt x="252" y="140"/>
                  <a:pt x="252" y="140"/>
                  <a:pt x="252" y="140"/>
                </a:cubicBezTo>
                <a:cubicBezTo>
                  <a:pt x="255" y="133"/>
                  <a:pt x="252" y="124"/>
                  <a:pt x="245" y="121"/>
                </a:cubicBezTo>
                <a:cubicBezTo>
                  <a:pt x="237" y="118"/>
                  <a:pt x="228" y="121"/>
                  <a:pt x="225" y="128"/>
                </a:cubicBezTo>
                <a:cubicBezTo>
                  <a:pt x="184" y="215"/>
                  <a:pt x="184" y="215"/>
                  <a:pt x="184" y="215"/>
                </a:cubicBezTo>
                <a:cubicBezTo>
                  <a:pt x="179" y="210"/>
                  <a:pt x="175" y="206"/>
                  <a:pt x="167" y="203"/>
                </a:cubicBezTo>
                <a:cubicBezTo>
                  <a:pt x="215" y="103"/>
                  <a:pt x="215" y="103"/>
                  <a:pt x="215" y="103"/>
                </a:cubicBezTo>
                <a:cubicBezTo>
                  <a:pt x="218" y="95"/>
                  <a:pt x="215" y="86"/>
                  <a:pt x="207" y="83"/>
                </a:cubicBezTo>
                <a:cubicBezTo>
                  <a:pt x="200" y="80"/>
                  <a:pt x="191" y="83"/>
                  <a:pt x="188" y="91"/>
                </a:cubicBezTo>
                <a:cubicBezTo>
                  <a:pt x="140" y="191"/>
                  <a:pt x="140" y="191"/>
                  <a:pt x="140" y="191"/>
                </a:cubicBezTo>
                <a:cubicBezTo>
                  <a:pt x="122" y="182"/>
                  <a:pt x="122" y="182"/>
                  <a:pt x="122" y="182"/>
                </a:cubicBezTo>
                <a:cubicBezTo>
                  <a:pt x="169" y="91"/>
                  <a:pt x="169" y="91"/>
                  <a:pt x="169" y="91"/>
                </a:cubicBezTo>
                <a:cubicBezTo>
                  <a:pt x="172" y="83"/>
                  <a:pt x="169" y="74"/>
                  <a:pt x="161" y="71"/>
                </a:cubicBezTo>
                <a:cubicBezTo>
                  <a:pt x="154" y="69"/>
                  <a:pt x="145" y="71"/>
                  <a:pt x="142" y="79"/>
                </a:cubicBezTo>
                <a:cubicBezTo>
                  <a:pt x="98" y="170"/>
                  <a:pt x="98" y="170"/>
                  <a:pt x="98" y="170"/>
                </a:cubicBezTo>
                <a:cubicBezTo>
                  <a:pt x="92" y="167"/>
                  <a:pt x="85" y="166"/>
                  <a:pt x="79" y="166"/>
                </a:cubicBezTo>
                <a:cubicBezTo>
                  <a:pt x="112" y="97"/>
                  <a:pt x="112" y="97"/>
                  <a:pt x="112" y="97"/>
                </a:cubicBezTo>
                <a:cubicBezTo>
                  <a:pt x="115" y="89"/>
                  <a:pt x="112" y="80"/>
                  <a:pt x="104" y="77"/>
                </a:cubicBezTo>
                <a:cubicBezTo>
                  <a:pt x="98" y="74"/>
                  <a:pt x="89" y="77"/>
                  <a:pt x="85" y="85"/>
                </a:cubicBezTo>
                <a:cubicBezTo>
                  <a:pt x="34" y="192"/>
                  <a:pt x="34" y="192"/>
                  <a:pt x="34" y="192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18" y="230"/>
                  <a:pt x="18" y="230"/>
                  <a:pt x="18" y="230"/>
                </a:cubicBezTo>
                <a:cubicBezTo>
                  <a:pt x="0" y="270"/>
                  <a:pt x="3" y="316"/>
                  <a:pt x="60" y="343"/>
                </a:cubicBezTo>
                <a:cubicBezTo>
                  <a:pt x="103" y="364"/>
                  <a:pt x="139" y="358"/>
                  <a:pt x="160" y="343"/>
                </a:cubicBezTo>
                <a:cubicBezTo>
                  <a:pt x="243" y="293"/>
                  <a:pt x="243" y="293"/>
                  <a:pt x="243" y="293"/>
                </a:cubicBezTo>
                <a:cubicBezTo>
                  <a:pt x="254" y="285"/>
                  <a:pt x="257" y="272"/>
                  <a:pt x="251" y="261"/>
                </a:cubicBezTo>
                <a:cubicBezTo>
                  <a:pt x="245" y="251"/>
                  <a:pt x="231" y="249"/>
                  <a:pt x="219" y="255"/>
                </a:cubicBezTo>
                <a:close/>
                <a:moveTo>
                  <a:pt x="219" y="255"/>
                </a:moveTo>
                <a:cubicBezTo>
                  <a:pt x="219" y="255"/>
                  <a:pt x="219" y="255"/>
                  <a:pt x="219" y="255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29" name="Title 2"/>
          <p:cNvSpPr txBox="1">
            <a:spLocks/>
          </p:cNvSpPr>
          <p:nvPr/>
        </p:nvSpPr>
        <p:spPr>
          <a:xfrm>
            <a:off x="1129427" y="678343"/>
            <a:ext cx="7886700" cy="4272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accent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Thank you for your attention!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050904" y="4433938"/>
            <a:ext cx="2058192" cy="308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 Computing GmbH</a:t>
            </a:r>
            <a:endParaRPr lang="bg-BG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29434" y="4678028"/>
            <a:ext cx="1813269" cy="31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1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info@web-computing.de</a:t>
            </a:r>
            <a:endParaRPr lang="bg-BG" sz="11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18116" y="4871410"/>
            <a:ext cx="1684071" cy="31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1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+49 (0251) 39 655 243</a:t>
            </a:r>
            <a:endParaRPr lang="bg-BG" sz="11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3" name="Freeform 341"/>
          <p:cNvSpPr>
            <a:spLocks noEditPoints="1"/>
          </p:cNvSpPr>
          <p:nvPr/>
        </p:nvSpPr>
        <p:spPr bwMode="auto">
          <a:xfrm>
            <a:off x="4229273" y="4806683"/>
            <a:ext cx="148160" cy="120840"/>
          </a:xfrm>
          <a:custGeom>
            <a:avLst/>
            <a:gdLst>
              <a:gd name="T0" fmla="*/ 464 w 512"/>
              <a:gd name="T1" fmla="*/ 0 h 416"/>
              <a:gd name="T2" fmla="*/ 48 w 512"/>
              <a:gd name="T3" fmla="*/ 0 h 416"/>
              <a:gd name="T4" fmla="*/ 0 w 512"/>
              <a:gd name="T5" fmla="*/ 48 h 416"/>
              <a:gd name="T6" fmla="*/ 0 w 512"/>
              <a:gd name="T7" fmla="*/ 368 h 416"/>
              <a:gd name="T8" fmla="*/ 48 w 512"/>
              <a:gd name="T9" fmla="*/ 416 h 416"/>
              <a:gd name="T10" fmla="*/ 464 w 512"/>
              <a:gd name="T11" fmla="*/ 416 h 416"/>
              <a:gd name="T12" fmla="*/ 512 w 512"/>
              <a:gd name="T13" fmla="*/ 368 h 416"/>
              <a:gd name="T14" fmla="*/ 512 w 512"/>
              <a:gd name="T15" fmla="*/ 48 h 416"/>
              <a:gd name="T16" fmla="*/ 464 w 512"/>
              <a:gd name="T17" fmla="*/ 0 h 416"/>
              <a:gd name="T18" fmla="*/ 199 w 512"/>
              <a:gd name="T19" fmla="*/ 211 h 416"/>
              <a:gd name="T20" fmla="*/ 64 w 512"/>
              <a:gd name="T21" fmla="*/ 317 h 416"/>
              <a:gd name="T22" fmla="*/ 64 w 512"/>
              <a:gd name="T23" fmla="*/ 66 h 416"/>
              <a:gd name="T24" fmla="*/ 199 w 512"/>
              <a:gd name="T25" fmla="*/ 211 h 416"/>
              <a:gd name="T26" fmla="*/ 88 w 512"/>
              <a:gd name="T27" fmla="*/ 64 h 416"/>
              <a:gd name="T28" fmla="*/ 424 w 512"/>
              <a:gd name="T29" fmla="*/ 64 h 416"/>
              <a:gd name="T30" fmla="*/ 256 w 512"/>
              <a:gd name="T31" fmla="*/ 190 h 416"/>
              <a:gd name="T32" fmla="*/ 88 w 512"/>
              <a:gd name="T33" fmla="*/ 64 h 416"/>
              <a:gd name="T34" fmla="*/ 205 w 512"/>
              <a:gd name="T35" fmla="*/ 217 h 416"/>
              <a:gd name="T36" fmla="*/ 256 w 512"/>
              <a:gd name="T37" fmla="*/ 272 h 416"/>
              <a:gd name="T38" fmla="*/ 307 w 512"/>
              <a:gd name="T39" fmla="*/ 217 h 416"/>
              <a:gd name="T40" fmla="*/ 413 w 512"/>
              <a:gd name="T41" fmla="*/ 352 h 416"/>
              <a:gd name="T42" fmla="*/ 99 w 512"/>
              <a:gd name="T43" fmla="*/ 352 h 416"/>
              <a:gd name="T44" fmla="*/ 205 w 512"/>
              <a:gd name="T45" fmla="*/ 217 h 416"/>
              <a:gd name="T46" fmla="*/ 313 w 512"/>
              <a:gd name="T47" fmla="*/ 211 h 416"/>
              <a:gd name="T48" fmla="*/ 448 w 512"/>
              <a:gd name="T49" fmla="*/ 66 h 416"/>
              <a:gd name="T50" fmla="*/ 448 w 512"/>
              <a:gd name="T51" fmla="*/ 317 h 416"/>
              <a:gd name="T52" fmla="*/ 313 w 512"/>
              <a:gd name="T53" fmla="*/ 21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12" h="416">
                <a:moveTo>
                  <a:pt x="464" y="0"/>
                </a:moveTo>
                <a:cubicBezTo>
                  <a:pt x="48" y="0"/>
                  <a:pt x="48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368"/>
                  <a:pt x="0" y="368"/>
                  <a:pt x="0" y="368"/>
                </a:cubicBezTo>
                <a:cubicBezTo>
                  <a:pt x="0" y="394"/>
                  <a:pt x="22" y="416"/>
                  <a:pt x="48" y="416"/>
                </a:cubicBezTo>
                <a:cubicBezTo>
                  <a:pt x="464" y="416"/>
                  <a:pt x="464" y="416"/>
                  <a:pt x="464" y="416"/>
                </a:cubicBezTo>
                <a:cubicBezTo>
                  <a:pt x="490" y="416"/>
                  <a:pt x="512" y="394"/>
                  <a:pt x="512" y="368"/>
                </a:cubicBezTo>
                <a:cubicBezTo>
                  <a:pt x="512" y="48"/>
                  <a:pt x="512" y="48"/>
                  <a:pt x="512" y="48"/>
                </a:cubicBezTo>
                <a:cubicBezTo>
                  <a:pt x="512" y="22"/>
                  <a:pt x="490" y="0"/>
                  <a:pt x="464" y="0"/>
                </a:cubicBezTo>
                <a:close/>
                <a:moveTo>
                  <a:pt x="199" y="211"/>
                </a:moveTo>
                <a:cubicBezTo>
                  <a:pt x="64" y="317"/>
                  <a:pt x="64" y="317"/>
                  <a:pt x="64" y="317"/>
                </a:cubicBezTo>
                <a:cubicBezTo>
                  <a:pt x="64" y="66"/>
                  <a:pt x="64" y="66"/>
                  <a:pt x="64" y="66"/>
                </a:cubicBezTo>
                <a:lnTo>
                  <a:pt x="199" y="211"/>
                </a:lnTo>
                <a:close/>
                <a:moveTo>
                  <a:pt x="88" y="64"/>
                </a:moveTo>
                <a:cubicBezTo>
                  <a:pt x="424" y="64"/>
                  <a:pt x="424" y="64"/>
                  <a:pt x="424" y="64"/>
                </a:cubicBezTo>
                <a:cubicBezTo>
                  <a:pt x="256" y="190"/>
                  <a:pt x="256" y="190"/>
                  <a:pt x="256" y="190"/>
                </a:cubicBezTo>
                <a:cubicBezTo>
                  <a:pt x="88" y="64"/>
                  <a:pt x="88" y="64"/>
                  <a:pt x="88" y="64"/>
                </a:cubicBezTo>
                <a:close/>
                <a:moveTo>
                  <a:pt x="205" y="217"/>
                </a:moveTo>
                <a:cubicBezTo>
                  <a:pt x="256" y="272"/>
                  <a:pt x="256" y="272"/>
                  <a:pt x="256" y="272"/>
                </a:cubicBezTo>
                <a:cubicBezTo>
                  <a:pt x="307" y="217"/>
                  <a:pt x="307" y="217"/>
                  <a:pt x="307" y="217"/>
                </a:cubicBezTo>
                <a:cubicBezTo>
                  <a:pt x="413" y="352"/>
                  <a:pt x="413" y="352"/>
                  <a:pt x="413" y="352"/>
                </a:cubicBezTo>
                <a:cubicBezTo>
                  <a:pt x="99" y="352"/>
                  <a:pt x="99" y="352"/>
                  <a:pt x="99" y="352"/>
                </a:cubicBezTo>
                <a:lnTo>
                  <a:pt x="205" y="217"/>
                </a:lnTo>
                <a:close/>
                <a:moveTo>
                  <a:pt x="313" y="211"/>
                </a:moveTo>
                <a:cubicBezTo>
                  <a:pt x="448" y="66"/>
                  <a:pt x="448" y="66"/>
                  <a:pt x="448" y="66"/>
                </a:cubicBezTo>
                <a:cubicBezTo>
                  <a:pt x="448" y="317"/>
                  <a:pt x="448" y="317"/>
                  <a:pt x="448" y="317"/>
                </a:cubicBezTo>
                <a:cubicBezTo>
                  <a:pt x="313" y="211"/>
                  <a:pt x="313" y="211"/>
                  <a:pt x="313" y="2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730"/>
          <p:cNvSpPr>
            <a:spLocks/>
          </p:cNvSpPr>
          <p:nvPr/>
        </p:nvSpPr>
        <p:spPr bwMode="auto">
          <a:xfrm rot="269042">
            <a:off x="4234689" y="4983574"/>
            <a:ext cx="144790" cy="144217"/>
          </a:xfrm>
          <a:custGeom>
            <a:avLst/>
            <a:gdLst>
              <a:gd name="T0" fmla="*/ 266 w 458"/>
              <a:gd name="T1" fmla="*/ 266 h 458"/>
              <a:gd name="T2" fmla="*/ 160 w 458"/>
              <a:gd name="T3" fmla="*/ 327 h 458"/>
              <a:gd name="T4" fmla="*/ 59 w 458"/>
              <a:gd name="T5" fmla="*/ 325 h 458"/>
              <a:gd name="T6" fmla="*/ 71 w 458"/>
              <a:gd name="T7" fmla="*/ 429 h 458"/>
              <a:gd name="T8" fmla="*/ 321 w 458"/>
              <a:gd name="T9" fmla="*/ 321 h 458"/>
              <a:gd name="T10" fmla="*/ 429 w 458"/>
              <a:gd name="T11" fmla="*/ 71 h 458"/>
              <a:gd name="T12" fmla="*/ 325 w 458"/>
              <a:gd name="T13" fmla="*/ 59 h 458"/>
              <a:gd name="T14" fmla="*/ 327 w 458"/>
              <a:gd name="T15" fmla="*/ 160 h 458"/>
              <a:gd name="T16" fmla="*/ 266 w 458"/>
              <a:gd name="T17" fmla="*/ 266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8" h="458">
                <a:moveTo>
                  <a:pt x="266" y="266"/>
                </a:moveTo>
                <a:cubicBezTo>
                  <a:pt x="226" y="307"/>
                  <a:pt x="179" y="346"/>
                  <a:pt x="160" y="327"/>
                </a:cubicBezTo>
                <a:cubicBezTo>
                  <a:pt x="134" y="301"/>
                  <a:pt x="117" y="278"/>
                  <a:pt x="59" y="325"/>
                </a:cubicBezTo>
                <a:cubicBezTo>
                  <a:pt x="0" y="372"/>
                  <a:pt x="45" y="403"/>
                  <a:pt x="71" y="429"/>
                </a:cubicBezTo>
                <a:cubicBezTo>
                  <a:pt x="101" y="458"/>
                  <a:pt x="211" y="430"/>
                  <a:pt x="321" y="321"/>
                </a:cubicBezTo>
                <a:cubicBezTo>
                  <a:pt x="430" y="211"/>
                  <a:pt x="458" y="101"/>
                  <a:pt x="429" y="71"/>
                </a:cubicBezTo>
                <a:cubicBezTo>
                  <a:pt x="403" y="45"/>
                  <a:pt x="372" y="0"/>
                  <a:pt x="325" y="59"/>
                </a:cubicBezTo>
                <a:cubicBezTo>
                  <a:pt x="277" y="117"/>
                  <a:pt x="301" y="134"/>
                  <a:pt x="327" y="160"/>
                </a:cubicBezTo>
                <a:cubicBezTo>
                  <a:pt x="346" y="179"/>
                  <a:pt x="307" y="226"/>
                  <a:pt x="266" y="2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1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Contact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48F63A3B-78C7-47BE-AE5E-E10140E04643}" type="slidenum">
              <a:rPr lang="en-US" sz="1000"/>
              <a:pPr algn="ctr"/>
              <a:t>6</a:t>
            </a:fld>
            <a:endParaRPr lang="en-US" sz="1000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4216000" y="1659812"/>
            <a:ext cx="1728000" cy="2467669"/>
            <a:chOff x="6241964" y="1659812"/>
            <a:chExt cx="1728000" cy="2467669"/>
          </a:xfrm>
        </p:grpSpPr>
        <p:grpSp>
          <p:nvGrpSpPr>
            <p:cNvPr id="5" name="Gruppieren 4"/>
            <p:cNvGrpSpPr/>
            <p:nvPr/>
          </p:nvGrpSpPr>
          <p:grpSpPr>
            <a:xfrm>
              <a:off x="6241964" y="3224644"/>
              <a:ext cx="1728000" cy="902837"/>
              <a:chOff x="6162521" y="3224644"/>
              <a:chExt cx="1728000" cy="902837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6265790" y="3224644"/>
                <a:ext cx="1356462" cy="307777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s-ES" sz="1400" dirty="0">
                    <a:solidFill>
                      <a:schemeClr val="tx2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Maximilian Busch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288491" y="3438235"/>
                <a:ext cx="1311061" cy="21544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2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CEO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162521" y="3665816"/>
                <a:ext cx="1728000" cy="46166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it-IT" sz="800" dirty="0">
                    <a:solidFill>
                      <a:schemeClr val="tx2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Mail        mb@web-computing.de</a:t>
                </a:r>
              </a:p>
              <a:p>
                <a:r>
                  <a:rPr lang="it-IT" sz="800" dirty="0">
                    <a:solidFill>
                      <a:schemeClr val="tx2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Fon        +49 251 39655243</a:t>
                </a:r>
                <a:br>
                  <a:rPr lang="it-IT" sz="800" dirty="0">
                    <a:solidFill>
                      <a:schemeClr val="tx2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</a:br>
                <a:r>
                  <a:rPr lang="it-IT" sz="800" dirty="0">
                    <a:solidFill>
                      <a:schemeClr val="tx2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Mobil     +49 151 54777070</a:t>
                </a:r>
                <a:endParaRPr lang="en-US" sz="800" dirty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  <p:sp>
          <p:nvSpPr>
            <p:cNvPr id="20" name="Rectangle 22"/>
            <p:cNvSpPr/>
            <p:nvPr/>
          </p:nvSpPr>
          <p:spPr>
            <a:xfrm>
              <a:off x="6560253" y="1659812"/>
              <a:ext cx="372240" cy="3519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Round Same Side Corner Rectangle 18"/>
            <p:cNvSpPr/>
            <p:nvPr/>
          </p:nvSpPr>
          <p:spPr>
            <a:xfrm rot="16200000" flipH="1">
              <a:off x="6977118" y="2666858"/>
              <a:ext cx="92693" cy="687708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pic>
          <p:nvPicPr>
            <p:cNvPr id="24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0" r="10358"/>
            <a:stretch/>
          </p:blipFill>
          <p:spPr bwMode="auto">
            <a:xfrm>
              <a:off x="6583682" y="1695349"/>
              <a:ext cx="879565" cy="1307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9066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Harmony Bright C6">
      <a:dk1>
        <a:srgbClr val="FAFAFA"/>
      </a:dk1>
      <a:lt1>
        <a:srgbClr val="E74E3E"/>
      </a:lt1>
      <a:dk2>
        <a:srgbClr val="44546A"/>
      </a:dk2>
      <a:lt2>
        <a:srgbClr val="565656"/>
      </a:lt2>
      <a:accent1>
        <a:srgbClr val="1CBB9F"/>
      </a:accent1>
      <a:accent2>
        <a:srgbClr val="FBA41F"/>
      </a:accent2>
      <a:accent3>
        <a:srgbClr val="3CBDDC"/>
      </a:accent3>
      <a:accent4>
        <a:srgbClr val="A6D49F"/>
      </a:accent4>
      <a:accent5>
        <a:srgbClr val="44546A"/>
      </a:accent5>
      <a:accent6>
        <a:srgbClr val="FAFAFA"/>
      </a:accent6>
      <a:hlink>
        <a:srgbClr val="191919"/>
      </a:hlink>
      <a:folHlink>
        <a:srgbClr val="19191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486</Words>
  <Application>Microsoft Office PowerPoint</Application>
  <PresentationFormat>Benutzerdefiniert</PresentationFormat>
  <Paragraphs>68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Open Sans Light</vt:lpstr>
      <vt:lpstr>Wingdings</vt:lpstr>
      <vt:lpstr>Office Theme</vt:lpstr>
      <vt:lpstr>PowerPoint-Präsentation</vt:lpstr>
      <vt:lpstr>System overview</vt:lpstr>
      <vt:lpstr>Single-Sign-On</vt:lpstr>
      <vt:lpstr>Pending work packages</vt:lpstr>
      <vt:lpstr>PowerPoint-Präsentation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Maximilian Busch</dc:creator>
  <cp:lastModifiedBy>Maximilian Busch</cp:lastModifiedBy>
  <cp:revision>430</cp:revision>
  <cp:lastPrinted>2015-06-25T09:44:10Z</cp:lastPrinted>
  <dcterms:created xsi:type="dcterms:W3CDTF">2014-12-06T22:49:37Z</dcterms:created>
  <dcterms:modified xsi:type="dcterms:W3CDTF">2016-05-10T13:01:00Z</dcterms:modified>
</cp:coreProperties>
</file>