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7"/>
  </p:notesMasterIdLst>
  <p:sldIdLst>
    <p:sldId id="453" r:id="rId2"/>
    <p:sldId id="405" r:id="rId3"/>
    <p:sldId id="407" r:id="rId4"/>
    <p:sldId id="425" r:id="rId5"/>
    <p:sldId id="424" r:id="rId6"/>
    <p:sldId id="454" r:id="rId7"/>
    <p:sldId id="455" r:id="rId8"/>
    <p:sldId id="456" r:id="rId9"/>
    <p:sldId id="430" r:id="rId10"/>
    <p:sldId id="431" r:id="rId11"/>
    <p:sldId id="433" r:id="rId12"/>
    <p:sldId id="432" r:id="rId13"/>
    <p:sldId id="435" r:id="rId14"/>
    <p:sldId id="457" r:id="rId15"/>
    <p:sldId id="443" r:id="rId16"/>
    <p:sldId id="444" r:id="rId17"/>
    <p:sldId id="446" r:id="rId18"/>
    <p:sldId id="447" r:id="rId19"/>
    <p:sldId id="448" r:id="rId20"/>
    <p:sldId id="449" r:id="rId21"/>
    <p:sldId id="450" r:id="rId22"/>
    <p:sldId id="437" r:id="rId23"/>
    <p:sldId id="445" r:id="rId24"/>
    <p:sldId id="452" r:id="rId25"/>
    <p:sldId id="438" r:id="rId26"/>
    <p:sldId id="440" r:id="rId27"/>
    <p:sldId id="439" r:id="rId28"/>
    <p:sldId id="441" r:id="rId29"/>
    <p:sldId id="442" r:id="rId30"/>
    <p:sldId id="406" r:id="rId31"/>
    <p:sldId id="394" r:id="rId32"/>
    <p:sldId id="402" r:id="rId33"/>
    <p:sldId id="408" r:id="rId34"/>
    <p:sldId id="403" r:id="rId35"/>
    <p:sldId id="458" r:id="rId36"/>
  </p:sldIdLst>
  <p:sldSz cx="10160000" cy="5715000"/>
  <p:notesSz cx="7099300" cy="10234613"/>
  <p:defaultTextStyle>
    <a:defPPr>
      <a:defRPr lang="bg-BG"/>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EF4"/>
    <a:srgbClr val="44546A"/>
    <a:srgbClr val="F0F0F0"/>
    <a:srgbClr val="F7F7F7"/>
    <a:srgbClr val="F5F5F5"/>
    <a:srgbClr val="FFFFFF"/>
    <a:srgbClr val="FAFAFA"/>
    <a:srgbClr val="FBFBFB"/>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41" autoAdjust="0"/>
    <p:restoredTop sz="96781" autoAdjust="0"/>
  </p:normalViewPr>
  <p:slideViewPr>
    <p:cSldViewPr snapToGrid="0">
      <p:cViewPr varScale="1">
        <p:scale>
          <a:sx n="130" d="100"/>
          <a:sy n="130" d="100"/>
        </p:scale>
        <p:origin x="156" y="516"/>
      </p:cViewPr>
      <p:guideLst>
        <p:guide orient="horz" pos="1800"/>
        <p:guide pos="3200"/>
      </p:guideLst>
    </p:cSldViewPr>
  </p:slideViewPr>
  <p:notesTextViewPr>
    <p:cViewPr>
      <p:scale>
        <a:sx n="1" d="1"/>
        <a:sy n="1" d="1"/>
      </p:scale>
      <p:origin x="0" y="0"/>
    </p:cViewPr>
  </p:notesTextViewPr>
  <p:sorterViewPr>
    <p:cViewPr>
      <p:scale>
        <a:sx n="40" d="100"/>
        <a:sy n="40" d="100"/>
      </p:scale>
      <p:origin x="0" y="0"/>
    </p:cViewPr>
  </p:sorterViewPr>
  <p:notesViewPr>
    <p:cSldViewPr snapToGrid="0">
      <p:cViewPr varScale="1">
        <p:scale>
          <a:sx n="102" d="100"/>
          <a:sy n="102" d="100"/>
        </p:scale>
        <p:origin x="352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bg-BG"/>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49B31F7-1D0F-4100-A99C-DC93AA4BA939}" type="datetimeFigureOut">
              <a:rPr lang="bg-BG" smtClean="0"/>
              <a:t>14.4.2016 г.</a:t>
            </a:fld>
            <a:endParaRPr lang="bg-BG"/>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bg-BG"/>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bg-BG"/>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FA003C-ACE2-4EF7-AF62-71758D32E637}" type="slidenum">
              <a:rPr lang="bg-BG" smtClean="0"/>
              <a:t>‹Nr.›</a:t>
            </a:fld>
            <a:endParaRPr lang="bg-BG"/>
          </a:p>
        </p:txBody>
      </p:sp>
    </p:spTree>
    <p:extLst>
      <p:ext uri="{BB962C8B-B14F-4D97-AF65-F5344CB8AC3E}">
        <p14:creationId xmlns:p14="http://schemas.microsoft.com/office/powerpoint/2010/main" val="12933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51FA003C-ACE2-4EF7-AF62-71758D32E637}" type="slidenum">
              <a:rPr lang="bg-BG" smtClean="0"/>
              <a:t>1</a:t>
            </a:fld>
            <a:endParaRPr lang="bg-BG"/>
          </a:p>
        </p:txBody>
      </p:sp>
    </p:spTree>
    <p:extLst>
      <p:ext uri="{BB962C8B-B14F-4D97-AF65-F5344CB8AC3E}">
        <p14:creationId xmlns:p14="http://schemas.microsoft.com/office/powerpoint/2010/main" val="286868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11</a:t>
            </a:fld>
            <a:endParaRPr lang="bg-BG"/>
          </a:p>
        </p:txBody>
      </p:sp>
    </p:spTree>
    <p:extLst>
      <p:ext uri="{BB962C8B-B14F-4D97-AF65-F5344CB8AC3E}">
        <p14:creationId xmlns:p14="http://schemas.microsoft.com/office/powerpoint/2010/main" val="1456873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12</a:t>
            </a:fld>
            <a:endParaRPr lang="bg-BG"/>
          </a:p>
        </p:txBody>
      </p:sp>
    </p:spTree>
    <p:extLst>
      <p:ext uri="{BB962C8B-B14F-4D97-AF65-F5344CB8AC3E}">
        <p14:creationId xmlns:p14="http://schemas.microsoft.com/office/powerpoint/2010/main" val="308259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13</a:t>
            </a:fld>
            <a:endParaRPr lang="bg-BG"/>
          </a:p>
        </p:txBody>
      </p:sp>
    </p:spTree>
    <p:extLst>
      <p:ext uri="{BB962C8B-B14F-4D97-AF65-F5344CB8AC3E}">
        <p14:creationId xmlns:p14="http://schemas.microsoft.com/office/powerpoint/2010/main" val="156057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1FA003C-ACE2-4EF7-AF62-71758D32E637}" type="slidenum">
              <a:rPr lang="bg-BG" smtClean="0"/>
              <a:t>14</a:t>
            </a:fld>
            <a:endParaRPr lang="bg-BG"/>
          </a:p>
        </p:txBody>
      </p:sp>
    </p:spTree>
    <p:extLst>
      <p:ext uri="{BB962C8B-B14F-4D97-AF65-F5344CB8AC3E}">
        <p14:creationId xmlns:p14="http://schemas.microsoft.com/office/powerpoint/2010/main" val="366269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pPr marL="171450" indent="-171450">
              <a:buFont typeface="Arial" charset="0"/>
              <a:buChar char="•"/>
            </a:pPr>
            <a:endParaRPr lang="en-US" sz="12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22</a:t>
            </a:fld>
            <a:endParaRPr lang="bg-BG"/>
          </a:p>
        </p:txBody>
      </p:sp>
    </p:spTree>
    <p:extLst>
      <p:ext uri="{BB962C8B-B14F-4D97-AF65-F5344CB8AC3E}">
        <p14:creationId xmlns:p14="http://schemas.microsoft.com/office/powerpoint/2010/main" val="21585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1FA003C-ACE2-4EF7-AF62-71758D32E637}" type="slidenum">
              <a:rPr lang="bg-BG" smtClean="0"/>
              <a:t>29</a:t>
            </a:fld>
            <a:endParaRPr lang="bg-BG"/>
          </a:p>
        </p:txBody>
      </p:sp>
    </p:spTree>
    <p:extLst>
      <p:ext uri="{BB962C8B-B14F-4D97-AF65-F5344CB8AC3E}">
        <p14:creationId xmlns:p14="http://schemas.microsoft.com/office/powerpoint/2010/main" val="221502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30</a:t>
            </a:fld>
            <a:endParaRPr lang="bg-BG"/>
          </a:p>
        </p:txBody>
      </p:sp>
    </p:spTree>
    <p:extLst>
      <p:ext uri="{BB962C8B-B14F-4D97-AF65-F5344CB8AC3E}">
        <p14:creationId xmlns:p14="http://schemas.microsoft.com/office/powerpoint/2010/main" val="260788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10"/>
          </p:nvPr>
        </p:nvSpPr>
        <p:spPr/>
        <p:txBody>
          <a:bodyPr/>
          <a:lstStyle/>
          <a:p>
            <a:fld id="{51FA003C-ACE2-4EF7-AF62-71758D32E637}" type="slidenum">
              <a:rPr lang="bg-BG" smtClean="0"/>
              <a:t>31</a:t>
            </a:fld>
            <a:endParaRPr lang="bg-BG"/>
          </a:p>
        </p:txBody>
      </p:sp>
    </p:spTree>
    <p:extLst>
      <p:ext uri="{BB962C8B-B14F-4D97-AF65-F5344CB8AC3E}">
        <p14:creationId xmlns:p14="http://schemas.microsoft.com/office/powerpoint/2010/main" val="130502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10"/>
          </p:nvPr>
        </p:nvSpPr>
        <p:spPr/>
        <p:txBody>
          <a:bodyPr/>
          <a:lstStyle/>
          <a:p>
            <a:fld id="{51FA003C-ACE2-4EF7-AF62-71758D32E637}" type="slidenum">
              <a:rPr lang="bg-BG" smtClean="0"/>
              <a:t>32</a:t>
            </a:fld>
            <a:endParaRPr lang="bg-BG"/>
          </a:p>
        </p:txBody>
      </p:sp>
    </p:spTree>
    <p:extLst>
      <p:ext uri="{BB962C8B-B14F-4D97-AF65-F5344CB8AC3E}">
        <p14:creationId xmlns:p14="http://schemas.microsoft.com/office/powerpoint/2010/main" val="1305028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10"/>
          </p:nvPr>
        </p:nvSpPr>
        <p:spPr/>
        <p:txBody>
          <a:bodyPr/>
          <a:lstStyle/>
          <a:p>
            <a:fld id="{51FA003C-ACE2-4EF7-AF62-71758D32E637}" type="slidenum">
              <a:rPr lang="bg-BG" smtClean="0"/>
              <a:t>33</a:t>
            </a:fld>
            <a:endParaRPr lang="bg-BG"/>
          </a:p>
        </p:txBody>
      </p:sp>
    </p:spTree>
    <p:extLst>
      <p:ext uri="{BB962C8B-B14F-4D97-AF65-F5344CB8AC3E}">
        <p14:creationId xmlns:p14="http://schemas.microsoft.com/office/powerpoint/2010/main" val="130502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51FA003C-ACE2-4EF7-AF62-71758D32E637}" type="slidenum">
              <a:rPr lang="bg-BG" smtClean="0"/>
              <a:t>2</a:t>
            </a:fld>
            <a:endParaRPr lang="bg-BG"/>
          </a:p>
        </p:txBody>
      </p:sp>
    </p:spTree>
    <p:extLst>
      <p:ext uri="{BB962C8B-B14F-4D97-AF65-F5344CB8AC3E}">
        <p14:creationId xmlns:p14="http://schemas.microsoft.com/office/powerpoint/2010/main" val="1651245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10"/>
          </p:nvPr>
        </p:nvSpPr>
        <p:spPr/>
        <p:txBody>
          <a:bodyPr/>
          <a:lstStyle/>
          <a:p>
            <a:fld id="{51FA003C-ACE2-4EF7-AF62-71758D32E637}" type="slidenum">
              <a:rPr lang="bg-BG" smtClean="0"/>
              <a:t>34</a:t>
            </a:fld>
            <a:endParaRPr lang="bg-BG"/>
          </a:p>
        </p:txBody>
      </p:sp>
    </p:spTree>
    <p:extLst>
      <p:ext uri="{BB962C8B-B14F-4D97-AF65-F5344CB8AC3E}">
        <p14:creationId xmlns:p14="http://schemas.microsoft.com/office/powerpoint/2010/main" val="1305028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pPr defTabSz="990478">
              <a:defRPr/>
            </a:pPr>
            <a:r>
              <a:rPr lang="en-US" dirty="0"/>
              <a:t>You</a:t>
            </a:r>
            <a:r>
              <a:rPr lang="en-US" baseline="0" dirty="0"/>
              <a:t> can change an image with </a:t>
            </a:r>
            <a:r>
              <a:rPr lang="en-US" b="1" baseline="0" dirty="0"/>
              <a:t>Right click </a:t>
            </a:r>
            <a:r>
              <a:rPr lang="en-US" b="0" baseline="0" dirty="0"/>
              <a:t>-&gt; </a:t>
            </a:r>
            <a:r>
              <a:rPr lang="en-US" b="1" baseline="0" dirty="0"/>
              <a:t>Change Picture</a:t>
            </a:r>
            <a:r>
              <a:rPr lang="en-US" b="0" baseline="0" dirty="0"/>
              <a:t>-&gt; </a:t>
            </a:r>
            <a:r>
              <a:rPr lang="en-US" b="1" baseline="0" dirty="0"/>
              <a:t>Browse</a:t>
            </a:r>
            <a:endParaRPr lang="bg-BG" b="1" dirty="0"/>
          </a:p>
        </p:txBody>
      </p:sp>
      <p:sp>
        <p:nvSpPr>
          <p:cNvPr id="4" name="Slide Number Placeholder 3"/>
          <p:cNvSpPr>
            <a:spLocks noGrp="1"/>
          </p:cNvSpPr>
          <p:nvPr>
            <p:ph type="sldNum" sz="quarter" idx="10"/>
          </p:nvPr>
        </p:nvSpPr>
        <p:spPr/>
        <p:txBody>
          <a:bodyPr/>
          <a:lstStyle/>
          <a:p>
            <a:fld id="{51FA003C-ACE2-4EF7-AF62-71758D32E637}" type="slidenum">
              <a:rPr lang="bg-BG" smtClean="0"/>
              <a:t>35</a:t>
            </a:fld>
            <a:endParaRPr lang="bg-BG"/>
          </a:p>
        </p:txBody>
      </p:sp>
    </p:spTree>
    <p:extLst>
      <p:ext uri="{BB962C8B-B14F-4D97-AF65-F5344CB8AC3E}">
        <p14:creationId xmlns:p14="http://schemas.microsoft.com/office/powerpoint/2010/main" val="424101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51FA003C-ACE2-4EF7-AF62-71758D32E637}" type="slidenum">
              <a:rPr lang="bg-BG" smtClean="0"/>
              <a:t>3</a:t>
            </a:fld>
            <a:endParaRPr lang="bg-BG"/>
          </a:p>
        </p:txBody>
      </p:sp>
    </p:spTree>
    <p:extLst>
      <p:ext uri="{BB962C8B-B14F-4D97-AF65-F5344CB8AC3E}">
        <p14:creationId xmlns:p14="http://schemas.microsoft.com/office/powerpoint/2010/main" val="126836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1FA003C-ACE2-4EF7-AF62-71758D32E637}" type="slidenum">
              <a:rPr lang="bg-BG" smtClean="0"/>
              <a:t>5</a:t>
            </a:fld>
            <a:endParaRPr lang="bg-BG"/>
          </a:p>
        </p:txBody>
      </p:sp>
    </p:spTree>
    <p:extLst>
      <p:ext uri="{BB962C8B-B14F-4D97-AF65-F5344CB8AC3E}">
        <p14:creationId xmlns:p14="http://schemas.microsoft.com/office/powerpoint/2010/main" val="9608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1FA003C-ACE2-4EF7-AF62-71758D32E637}" type="slidenum">
              <a:rPr lang="bg-BG" smtClean="0"/>
              <a:t>6</a:t>
            </a:fld>
            <a:endParaRPr lang="bg-BG"/>
          </a:p>
        </p:txBody>
      </p:sp>
    </p:spTree>
    <p:extLst>
      <p:ext uri="{BB962C8B-B14F-4D97-AF65-F5344CB8AC3E}">
        <p14:creationId xmlns:p14="http://schemas.microsoft.com/office/powerpoint/2010/main" val="151472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7</a:t>
            </a:fld>
            <a:endParaRPr lang="bg-BG"/>
          </a:p>
        </p:txBody>
      </p:sp>
    </p:spTree>
    <p:extLst>
      <p:ext uri="{BB962C8B-B14F-4D97-AF65-F5344CB8AC3E}">
        <p14:creationId xmlns:p14="http://schemas.microsoft.com/office/powerpoint/2010/main" val="75102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8</a:t>
            </a:fld>
            <a:endParaRPr lang="bg-BG"/>
          </a:p>
        </p:txBody>
      </p:sp>
    </p:spTree>
    <p:extLst>
      <p:ext uri="{BB962C8B-B14F-4D97-AF65-F5344CB8AC3E}">
        <p14:creationId xmlns:p14="http://schemas.microsoft.com/office/powerpoint/2010/main" val="393183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9</a:t>
            </a:fld>
            <a:endParaRPr lang="bg-BG"/>
          </a:p>
        </p:txBody>
      </p:sp>
    </p:spTree>
    <p:extLst>
      <p:ext uri="{BB962C8B-B14F-4D97-AF65-F5344CB8AC3E}">
        <p14:creationId xmlns:p14="http://schemas.microsoft.com/office/powerpoint/2010/main" val="166737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FA003C-ACE2-4EF7-AF62-71758D32E637}" type="slidenum">
              <a:rPr lang="bg-BG" smtClean="0"/>
              <a:t>10</a:t>
            </a:fld>
            <a:endParaRPr lang="bg-BG"/>
          </a:p>
        </p:txBody>
      </p:sp>
    </p:spTree>
    <p:extLst>
      <p:ext uri="{BB962C8B-B14F-4D97-AF65-F5344CB8AC3E}">
        <p14:creationId xmlns:p14="http://schemas.microsoft.com/office/powerpoint/2010/main" val="13769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0160000" cy="5715000"/>
          </a:xfrm>
          <a:prstGeom prst="rect">
            <a:avLst/>
          </a:prstGeom>
        </p:spPr>
        <p:txBody>
          <a:bodyPr/>
          <a:lstStyle/>
          <a:p>
            <a:endParaRPr lang="bg-BG"/>
          </a:p>
        </p:txBody>
      </p:sp>
    </p:spTree>
    <p:extLst>
      <p:ext uri="{BB962C8B-B14F-4D97-AF65-F5344CB8AC3E}">
        <p14:creationId xmlns:p14="http://schemas.microsoft.com/office/powerpoint/2010/main" val="371263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25" name="Rounded Rectangle 24"/>
          <p:cNvSpPr/>
          <p:nvPr userDrawn="1"/>
        </p:nvSpPr>
        <p:spPr>
          <a:xfrm>
            <a:off x="697470" y="5424138"/>
            <a:ext cx="401278" cy="16683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p>
        </p:txBody>
      </p:sp>
      <p:sp>
        <p:nvSpPr>
          <p:cNvPr id="3" name="Title Placeholder 1"/>
          <p:cNvSpPr>
            <a:spLocks noGrp="1"/>
          </p:cNvSpPr>
          <p:nvPr>
            <p:ph type="title"/>
          </p:nvPr>
        </p:nvSpPr>
        <p:spPr>
          <a:xfrm>
            <a:off x="698500" y="304272"/>
            <a:ext cx="8763000" cy="427249"/>
          </a:xfrm>
          <a:prstGeom prst="rect">
            <a:avLst/>
          </a:prstGeom>
        </p:spPr>
        <p:txBody>
          <a:bodyPr vert="horz" lIns="91440" tIns="45720" rIns="91440" bIns="45720" rtlCol="0" anchor="ctr">
            <a:normAutofit/>
          </a:bodyPr>
          <a:lstStyle>
            <a:lvl1pPr algn="ctr">
              <a:defRPr sz="24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5" name="Rounded Rectangle 4"/>
          <p:cNvSpPr/>
          <p:nvPr userDrawn="1"/>
        </p:nvSpPr>
        <p:spPr>
          <a:xfrm>
            <a:off x="4724000" y="708663"/>
            <a:ext cx="712000"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solidFill>
                <a:schemeClr val="accent2"/>
              </a:solidFill>
            </a:endParaRPr>
          </a:p>
        </p:txBody>
      </p:sp>
      <p:sp>
        <p:nvSpPr>
          <p:cNvPr id="4" name="Slide Number Placeholder 5"/>
          <p:cNvSpPr>
            <a:spLocks noGrp="1"/>
          </p:cNvSpPr>
          <p:nvPr>
            <p:ph type="sldNum" sz="quarter" idx="4"/>
          </p:nvPr>
        </p:nvSpPr>
        <p:spPr>
          <a:xfrm>
            <a:off x="638656" y="5393020"/>
            <a:ext cx="525500" cy="229882"/>
          </a:xfrm>
          <a:prstGeom prst="rect">
            <a:avLst/>
          </a:prstGeom>
        </p:spPr>
        <p:txBody>
          <a:bodyPr vert="horz" lIns="91440" tIns="45720" rIns="91440" bIns="45720" rtlCol="0" anchor="ctr"/>
          <a:lstStyle>
            <a:lvl1pPr algn="ctr">
              <a:defRPr sz="1100"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48F63A3B-78C7-47BE-AE5E-E10140E04643}" type="slidenum">
              <a:rPr lang="en-US" smtClean="0"/>
              <a:pPr/>
              <a:t>‹Nr.›</a:t>
            </a:fld>
            <a:endParaRPr lang="en-US" dirty="0"/>
          </a:p>
        </p:txBody>
      </p:sp>
      <p:sp>
        <p:nvSpPr>
          <p:cNvPr id="14" name="Subtitle 2"/>
          <p:cNvSpPr>
            <a:spLocks noGrp="1"/>
          </p:cNvSpPr>
          <p:nvPr>
            <p:ph type="subTitle" idx="1"/>
          </p:nvPr>
        </p:nvSpPr>
        <p:spPr>
          <a:xfrm>
            <a:off x="698503" y="759501"/>
            <a:ext cx="8763001" cy="218732"/>
          </a:xfrm>
          <a:prstGeom prst="rect">
            <a:avLst/>
          </a:prstGeom>
        </p:spPr>
        <p:txBody>
          <a:bodyPr/>
          <a:lstStyle>
            <a:lvl1pPr marL="0" indent="0" algn="ctr">
              <a:buNone/>
              <a:defRPr sz="11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bg-BG" dirty="0"/>
          </a:p>
        </p:txBody>
      </p:sp>
      <p:sp>
        <p:nvSpPr>
          <p:cNvPr id="15" name="Rounded Rectangle 14"/>
          <p:cNvSpPr/>
          <p:nvPr userDrawn="1"/>
        </p:nvSpPr>
        <p:spPr>
          <a:xfrm flipV="1">
            <a:off x="698500" y="5310263"/>
            <a:ext cx="8763000" cy="45719"/>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solidFill>
                <a:schemeClr val="accent2"/>
              </a:solidFill>
            </a:endParaRPr>
          </a:p>
        </p:txBody>
      </p:sp>
      <p:sp>
        <p:nvSpPr>
          <p:cNvPr id="18" name="Freeform 539">
            <a:hlinkClick r:id="" action="ppaction://hlinkshowjump?jump=nextslide"/>
          </p:cNvPr>
          <p:cNvSpPr>
            <a:spLocks noEditPoints="1"/>
          </p:cNvSpPr>
          <p:nvPr userDrawn="1"/>
        </p:nvSpPr>
        <p:spPr bwMode="auto">
          <a:xfrm>
            <a:off x="9283951" y="5426785"/>
            <a:ext cx="176279" cy="17690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64 h 512"/>
              <a:gd name="T12" fmla="*/ 48 w 512"/>
              <a:gd name="T13" fmla="*/ 256 h 512"/>
              <a:gd name="T14" fmla="*/ 256 w 512"/>
              <a:gd name="T15" fmla="*/ 48 h 512"/>
              <a:gd name="T16" fmla="*/ 464 w 512"/>
              <a:gd name="T17" fmla="*/ 256 h 512"/>
              <a:gd name="T18" fmla="*/ 256 w 512"/>
              <a:gd name="T19" fmla="*/ 464 h 512"/>
              <a:gd name="T20" fmla="*/ 192 w 512"/>
              <a:gd name="T21" fmla="*/ 144 h 512"/>
              <a:gd name="T22" fmla="*/ 384 w 512"/>
              <a:gd name="T23" fmla="*/ 256 h 512"/>
              <a:gd name="T24" fmla="*/ 192 w 512"/>
              <a:gd name="T25" fmla="*/ 368 h 512"/>
              <a:gd name="T26" fmla="*/ 192 w 512"/>
              <a:gd name="T27" fmla="*/ 14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256" y="464"/>
                </a:moveTo>
                <a:cubicBezTo>
                  <a:pt x="141" y="464"/>
                  <a:pt x="48" y="371"/>
                  <a:pt x="48" y="256"/>
                </a:cubicBezTo>
                <a:cubicBezTo>
                  <a:pt x="48" y="141"/>
                  <a:pt x="141" y="48"/>
                  <a:pt x="256" y="48"/>
                </a:cubicBezTo>
                <a:cubicBezTo>
                  <a:pt x="371" y="48"/>
                  <a:pt x="464" y="141"/>
                  <a:pt x="464" y="256"/>
                </a:cubicBezTo>
                <a:cubicBezTo>
                  <a:pt x="464" y="371"/>
                  <a:pt x="371" y="464"/>
                  <a:pt x="256" y="464"/>
                </a:cubicBezTo>
                <a:close/>
                <a:moveTo>
                  <a:pt x="192" y="144"/>
                </a:moveTo>
                <a:cubicBezTo>
                  <a:pt x="384" y="256"/>
                  <a:pt x="384" y="256"/>
                  <a:pt x="384" y="256"/>
                </a:cubicBezTo>
                <a:cubicBezTo>
                  <a:pt x="192" y="368"/>
                  <a:pt x="192" y="368"/>
                  <a:pt x="192" y="368"/>
                </a:cubicBezTo>
                <a:lnTo>
                  <a:pt x="192" y="144"/>
                </a:ln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19" name="Freeform 539">
            <a:hlinkClick r:id="" action="ppaction://hlinkshowjump?jump=previousslide"/>
          </p:cNvPr>
          <p:cNvSpPr>
            <a:spLocks noEditPoints="1"/>
          </p:cNvSpPr>
          <p:nvPr userDrawn="1"/>
        </p:nvSpPr>
        <p:spPr bwMode="auto">
          <a:xfrm flipH="1">
            <a:off x="9082885" y="5426785"/>
            <a:ext cx="176279" cy="17690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64 h 512"/>
              <a:gd name="T12" fmla="*/ 48 w 512"/>
              <a:gd name="T13" fmla="*/ 256 h 512"/>
              <a:gd name="T14" fmla="*/ 256 w 512"/>
              <a:gd name="T15" fmla="*/ 48 h 512"/>
              <a:gd name="T16" fmla="*/ 464 w 512"/>
              <a:gd name="T17" fmla="*/ 256 h 512"/>
              <a:gd name="T18" fmla="*/ 256 w 512"/>
              <a:gd name="T19" fmla="*/ 464 h 512"/>
              <a:gd name="T20" fmla="*/ 192 w 512"/>
              <a:gd name="T21" fmla="*/ 144 h 512"/>
              <a:gd name="T22" fmla="*/ 384 w 512"/>
              <a:gd name="T23" fmla="*/ 256 h 512"/>
              <a:gd name="T24" fmla="*/ 192 w 512"/>
              <a:gd name="T25" fmla="*/ 368 h 512"/>
              <a:gd name="T26" fmla="*/ 192 w 512"/>
              <a:gd name="T27" fmla="*/ 14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256" y="464"/>
                </a:moveTo>
                <a:cubicBezTo>
                  <a:pt x="141" y="464"/>
                  <a:pt x="48" y="371"/>
                  <a:pt x="48" y="256"/>
                </a:cubicBezTo>
                <a:cubicBezTo>
                  <a:pt x="48" y="141"/>
                  <a:pt x="141" y="48"/>
                  <a:pt x="256" y="48"/>
                </a:cubicBezTo>
                <a:cubicBezTo>
                  <a:pt x="371" y="48"/>
                  <a:pt x="464" y="141"/>
                  <a:pt x="464" y="256"/>
                </a:cubicBezTo>
                <a:cubicBezTo>
                  <a:pt x="464" y="371"/>
                  <a:pt x="371" y="464"/>
                  <a:pt x="256" y="464"/>
                </a:cubicBezTo>
                <a:close/>
                <a:moveTo>
                  <a:pt x="192" y="144"/>
                </a:moveTo>
                <a:cubicBezTo>
                  <a:pt x="384" y="256"/>
                  <a:pt x="384" y="256"/>
                  <a:pt x="384" y="256"/>
                </a:cubicBezTo>
                <a:cubicBezTo>
                  <a:pt x="192" y="368"/>
                  <a:pt x="192" y="368"/>
                  <a:pt x="192" y="368"/>
                </a:cubicBezTo>
                <a:lnTo>
                  <a:pt x="192" y="144"/>
                </a:ln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0" name="TextBox 19"/>
          <p:cNvSpPr txBox="1"/>
          <p:nvPr userDrawn="1"/>
        </p:nvSpPr>
        <p:spPr>
          <a:xfrm>
            <a:off x="3661268" y="5377419"/>
            <a:ext cx="2898499" cy="257315"/>
          </a:xfrm>
          <a:prstGeom prst="rect">
            <a:avLst/>
          </a:prstGeom>
          <a:noFill/>
        </p:spPr>
        <p:txBody>
          <a:bodyPr wrap="square" rtlCol="0">
            <a:spAutoFit/>
          </a:bodyPr>
          <a:lstStyle/>
          <a:p>
            <a:pPr algn="ctr">
              <a:lnSpc>
                <a:spcPct val="150000"/>
              </a:lnSpc>
            </a:pPr>
            <a:r>
              <a:rPr lang="en-US" sz="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Web Computing</a:t>
            </a:r>
            <a:r>
              <a:rPr lang="en-US" sz="800" baseline="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GmbH                 www.web-computing.de</a:t>
            </a:r>
            <a:endParaRPr lang="bg-BG" sz="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050" name="Picture 2" descr="M:\ownCloud\Management\Vorlagen\WebCom Logos\Logo\Farbe\Logo_Bildmarke_Farbe_BreiteHoehe500px_72dp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7372" y="5378747"/>
            <a:ext cx="302400" cy="3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37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5" name="Rounded Rectangle 24"/>
          <p:cNvSpPr/>
          <p:nvPr userDrawn="1"/>
        </p:nvSpPr>
        <p:spPr>
          <a:xfrm>
            <a:off x="697470" y="5424138"/>
            <a:ext cx="401278" cy="16683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p>
        </p:txBody>
      </p:sp>
      <p:sp>
        <p:nvSpPr>
          <p:cNvPr id="3" name="Title Placeholder 1"/>
          <p:cNvSpPr>
            <a:spLocks noGrp="1"/>
          </p:cNvSpPr>
          <p:nvPr>
            <p:ph type="title"/>
          </p:nvPr>
        </p:nvSpPr>
        <p:spPr>
          <a:xfrm>
            <a:off x="698500" y="304272"/>
            <a:ext cx="8763000" cy="427249"/>
          </a:xfrm>
          <a:prstGeom prst="rect">
            <a:avLst/>
          </a:prstGeom>
        </p:spPr>
        <p:txBody>
          <a:bodyPr vert="horz" lIns="91440" tIns="45720" rIns="91440" bIns="45720" rtlCol="0" anchor="ctr">
            <a:normAutofit/>
          </a:bodyPr>
          <a:lstStyle>
            <a:lvl1pPr algn="ctr">
              <a:defRPr sz="24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5" name="Rounded Rectangle 4"/>
          <p:cNvSpPr/>
          <p:nvPr userDrawn="1"/>
        </p:nvSpPr>
        <p:spPr>
          <a:xfrm>
            <a:off x="4724000" y="708663"/>
            <a:ext cx="712000"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solidFill>
                <a:schemeClr val="accent2"/>
              </a:solidFill>
            </a:endParaRPr>
          </a:p>
        </p:txBody>
      </p:sp>
      <p:sp>
        <p:nvSpPr>
          <p:cNvPr id="4" name="Slide Number Placeholder 5"/>
          <p:cNvSpPr>
            <a:spLocks noGrp="1"/>
          </p:cNvSpPr>
          <p:nvPr>
            <p:ph type="sldNum" sz="quarter" idx="4"/>
          </p:nvPr>
        </p:nvSpPr>
        <p:spPr>
          <a:xfrm>
            <a:off x="638656" y="5393020"/>
            <a:ext cx="525500" cy="229882"/>
          </a:xfrm>
          <a:prstGeom prst="rect">
            <a:avLst/>
          </a:prstGeom>
        </p:spPr>
        <p:txBody>
          <a:bodyPr vert="horz" lIns="91440" tIns="45720" rIns="91440" bIns="45720" rtlCol="0" anchor="ctr"/>
          <a:lstStyle>
            <a:lvl1pPr algn="ctr">
              <a:defRPr sz="1100"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fld id="{48F63A3B-78C7-47BE-AE5E-E10140E04643}" type="slidenum">
              <a:rPr lang="en-US" smtClean="0"/>
              <a:pPr/>
              <a:t>‹Nr.›</a:t>
            </a:fld>
            <a:endParaRPr lang="en-US" dirty="0"/>
          </a:p>
        </p:txBody>
      </p:sp>
      <p:sp>
        <p:nvSpPr>
          <p:cNvPr id="14" name="Subtitle 2"/>
          <p:cNvSpPr>
            <a:spLocks noGrp="1"/>
          </p:cNvSpPr>
          <p:nvPr>
            <p:ph type="subTitle" idx="1"/>
          </p:nvPr>
        </p:nvSpPr>
        <p:spPr>
          <a:xfrm>
            <a:off x="698503" y="759501"/>
            <a:ext cx="8763001" cy="218732"/>
          </a:xfrm>
          <a:prstGeom prst="rect">
            <a:avLst/>
          </a:prstGeom>
        </p:spPr>
        <p:txBody>
          <a:bodyPr/>
          <a:lstStyle>
            <a:lvl1pPr marL="0" indent="0" algn="ctr">
              <a:buNone/>
              <a:defRPr sz="110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bg-BG" dirty="0"/>
          </a:p>
        </p:txBody>
      </p:sp>
      <p:sp>
        <p:nvSpPr>
          <p:cNvPr id="15" name="Rounded Rectangle 14"/>
          <p:cNvSpPr/>
          <p:nvPr userDrawn="1"/>
        </p:nvSpPr>
        <p:spPr>
          <a:xfrm flipV="1">
            <a:off x="698500" y="5310263"/>
            <a:ext cx="8763000" cy="45719"/>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404">
              <a:solidFill>
                <a:schemeClr val="accent2"/>
              </a:solidFill>
            </a:endParaRPr>
          </a:p>
        </p:txBody>
      </p:sp>
      <p:sp>
        <p:nvSpPr>
          <p:cNvPr id="18" name="Freeform 539">
            <a:hlinkClick r:id="" action="ppaction://hlinkshowjump?jump=nextslide"/>
          </p:cNvPr>
          <p:cNvSpPr>
            <a:spLocks noEditPoints="1"/>
          </p:cNvSpPr>
          <p:nvPr userDrawn="1"/>
        </p:nvSpPr>
        <p:spPr bwMode="auto">
          <a:xfrm>
            <a:off x="9283951" y="5426785"/>
            <a:ext cx="176279" cy="17690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64 h 512"/>
              <a:gd name="T12" fmla="*/ 48 w 512"/>
              <a:gd name="T13" fmla="*/ 256 h 512"/>
              <a:gd name="T14" fmla="*/ 256 w 512"/>
              <a:gd name="T15" fmla="*/ 48 h 512"/>
              <a:gd name="T16" fmla="*/ 464 w 512"/>
              <a:gd name="T17" fmla="*/ 256 h 512"/>
              <a:gd name="T18" fmla="*/ 256 w 512"/>
              <a:gd name="T19" fmla="*/ 464 h 512"/>
              <a:gd name="T20" fmla="*/ 192 w 512"/>
              <a:gd name="T21" fmla="*/ 144 h 512"/>
              <a:gd name="T22" fmla="*/ 384 w 512"/>
              <a:gd name="T23" fmla="*/ 256 h 512"/>
              <a:gd name="T24" fmla="*/ 192 w 512"/>
              <a:gd name="T25" fmla="*/ 368 h 512"/>
              <a:gd name="T26" fmla="*/ 192 w 512"/>
              <a:gd name="T27" fmla="*/ 14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256" y="464"/>
                </a:moveTo>
                <a:cubicBezTo>
                  <a:pt x="141" y="464"/>
                  <a:pt x="48" y="371"/>
                  <a:pt x="48" y="256"/>
                </a:cubicBezTo>
                <a:cubicBezTo>
                  <a:pt x="48" y="141"/>
                  <a:pt x="141" y="48"/>
                  <a:pt x="256" y="48"/>
                </a:cubicBezTo>
                <a:cubicBezTo>
                  <a:pt x="371" y="48"/>
                  <a:pt x="464" y="141"/>
                  <a:pt x="464" y="256"/>
                </a:cubicBezTo>
                <a:cubicBezTo>
                  <a:pt x="464" y="371"/>
                  <a:pt x="371" y="464"/>
                  <a:pt x="256" y="464"/>
                </a:cubicBezTo>
                <a:close/>
                <a:moveTo>
                  <a:pt x="192" y="144"/>
                </a:moveTo>
                <a:cubicBezTo>
                  <a:pt x="384" y="256"/>
                  <a:pt x="384" y="256"/>
                  <a:pt x="384" y="256"/>
                </a:cubicBezTo>
                <a:cubicBezTo>
                  <a:pt x="192" y="368"/>
                  <a:pt x="192" y="368"/>
                  <a:pt x="192" y="368"/>
                </a:cubicBezTo>
                <a:lnTo>
                  <a:pt x="192" y="144"/>
                </a:ln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19" name="Freeform 539">
            <a:hlinkClick r:id="" action="ppaction://hlinkshowjump?jump=previousslide"/>
          </p:cNvPr>
          <p:cNvSpPr>
            <a:spLocks noEditPoints="1"/>
          </p:cNvSpPr>
          <p:nvPr userDrawn="1"/>
        </p:nvSpPr>
        <p:spPr bwMode="auto">
          <a:xfrm flipH="1">
            <a:off x="9082885" y="5426785"/>
            <a:ext cx="176279" cy="17690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64 h 512"/>
              <a:gd name="T12" fmla="*/ 48 w 512"/>
              <a:gd name="T13" fmla="*/ 256 h 512"/>
              <a:gd name="T14" fmla="*/ 256 w 512"/>
              <a:gd name="T15" fmla="*/ 48 h 512"/>
              <a:gd name="T16" fmla="*/ 464 w 512"/>
              <a:gd name="T17" fmla="*/ 256 h 512"/>
              <a:gd name="T18" fmla="*/ 256 w 512"/>
              <a:gd name="T19" fmla="*/ 464 h 512"/>
              <a:gd name="T20" fmla="*/ 192 w 512"/>
              <a:gd name="T21" fmla="*/ 144 h 512"/>
              <a:gd name="T22" fmla="*/ 384 w 512"/>
              <a:gd name="T23" fmla="*/ 256 h 512"/>
              <a:gd name="T24" fmla="*/ 192 w 512"/>
              <a:gd name="T25" fmla="*/ 368 h 512"/>
              <a:gd name="T26" fmla="*/ 192 w 512"/>
              <a:gd name="T27" fmla="*/ 14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256" y="464"/>
                </a:moveTo>
                <a:cubicBezTo>
                  <a:pt x="141" y="464"/>
                  <a:pt x="48" y="371"/>
                  <a:pt x="48" y="256"/>
                </a:cubicBezTo>
                <a:cubicBezTo>
                  <a:pt x="48" y="141"/>
                  <a:pt x="141" y="48"/>
                  <a:pt x="256" y="48"/>
                </a:cubicBezTo>
                <a:cubicBezTo>
                  <a:pt x="371" y="48"/>
                  <a:pt x="464" y="141"/>
                  <a:pt x="464" y="256"/>
                </a:cubicBezTo>
                <a:cubicBezTo>
                  <a:pt x="464" y="371"/>
                  <a:pt x="371" y="464"/>
                  <a:pt x="256" y="464"/>
                </a:cubicBezTo>
                <a:close/>
                <a:moveTo>
                  <a:pt x="192" y="144"/>
                </a:moveTo>
                <a:cubicBezTo>
                  <a:pt x="384" y="256"/>
                  <a:pt x="384" y="256"/>
                  <a:pt x="384" y="256"/>
                </a:cubicBezTo>
                <a:cubicBezTo>
                  <a:pt x="192" y="368"/>
                  <a:pt x="192" y="368"/>
                  <a:pt x="192" y="368"/>
                </a:cubicBezTo>
                <a:lnTo>
                  <a:pt x="192" y="144"/>
                </a:ln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20" name="TextBox 19"/>
          <p:cNvSpPr txBox="1"/>
          <p:nvPr userDrawn="1"/>
        </p:nvSpPr>
        <p:spPr>
          <a:xfrm>
            <a:off x="3661268" y="5377419"/>
            <a:ext cx="2898499" cy="257315"/>
          </a:xfrm>
          <a:prstGeom prst="rect">
            <a:avLst/>
          </a:prstGeom>
          <a:noFill/>
        </p:spPr>
        <p:txBody>
          <a:bodyPr wrap="square" rtlCol="0">
            <a:spAutoFit/>
          </a:bodyPr>
          <a:lstStyle/>
          <a:p>
            <a:pPr algn="ctr">
              <a:lnSpc>
                <a:spcPct val="150000"/>
              </a:lnSpc>
            </a:pPr>
            <a:r>
              <a:rPr lang="en-US" sz="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Web Computing</a:t>
            </a:r>
            <a:r>
              <a:rPr lang="en-US" sz="800" baseline="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GmbH                 www.web-computing.de</a:t>
            </a:r>
            <a:endParaRPr lang="bg-BG" sz="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050" name="Picture 2" descr="M:\ownCloud\Management\Vorlagen\WebCom Logos\Logo\Farbe\Logo_Bildmarke_Farbe_BreiteHoehe500px_72dp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37372" y="5378747"/>
            <a:ext cx="302400" cy="302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type="body" sz="quarter" idx="10" hasCustomPrompt="1"/>
          </p:nvPr>
        </p:nvSpPr>
        <p:spPr>
          <a:xfrm>
            <a:off x="707372" y="1130892"/>
            <a:ext cx="8762400" cy="3780000"/>
          </a:xfrm>
          <a:prstGeom prst="rect">
            <a:avLst/>
          </a:prstGeom>
        </p:spPr>
        <p:txBody>
          <a:bodyPr/>
          <a:lstStyle>
            <a:lvl1pPr>
              <a:defRPr sz="20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defRPr>
            </a:lvl2pPr>
            <a:lvl3pPr>
              <a:defRPr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defRPr>
            </a:lvl3pPr>
            <a:lvl4pPr>
              <a:defRPr sz="14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defRPr>
            </a:lvl4pPr>
            <a:lvl5pPr>
              <a:defRPr sz="12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de-DE" dirty="0"/>
              <a:t>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450982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2103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platzhalter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537" b="7537"/>
          <a:stretch>
            <a:fillRect/>
          </a:stretch>
        </p:blipFill>
        <p:spPr/>
      </p:pic>
      <p:sp>
        <p:nvSpPr>
          <p:cNvPr id="4" name="Rectangle 3"/>
          <p:cNvSpPr/>
          <p:nvPr/>
        </p:nvSpPr>
        <p:spPr>
          <a:xfrm>
            <a:off x="0" y="0"/>
            <a:ext cx="8284000" cy="571500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bg-BG" sz="1053" dirty="0"/>
          </a:p>
        </p:txBody>
      </p:sp>
      <p:sp>
        <p:nvSpPr>
          <p:cNvPr id="23" name="TextBox 22"/>
          <p:cNvSpPr txBox="1"/>
          <p:nvPr/>
        </p:nvSpPr>
        <p:spPr>
          <a:xfrm>
            <a:off x="4991424" y="3009575"/>
            <a:ext cx="3076251" cy="830997"/>
          </a:xfrm>
          <a:prstGeom prst="rect">
            <a:avLst/>
          </a:prstGeom>
          <a:noFill/>
        </p:spPr>
        <p:txBody>
          <a:bodyPr wrap="square" rtlCol="0">
            <a:spAutoFit/>
          </a:bodyPr>
          <a:lstStyle/>
          <a:p>
            <a:r>
              <a:rPr lang="de-DE"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Übersicht aktueller Projekte &amp; Leistungsspektrum</a:t>
            </a:r>
          </a:p>
          <a:p>
            <a:r>
              <a:rPr lang="de-DE" sz="12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Web Computing GmbH</a:t>
            </a:r>
          </a:p>
          <a:p>
            <a:endParaRPr lang="de-DE" sz="12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r>
              <a:rPr lang="de-DE" sz="12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Münster, 25.02.2016</a:t>
            </a:r>
          </a:p>
        </p:txBody>
      </p:sp>
      <p:sp>
        <p:nvSpPr>
          <p:cNvPr id="24" name="TextBox 23"/>
          <p:cNvSpPr txBox="1"/>
          <p:nvPr/>
        </p:nvSpPr>
        <p:spPr>
          <a:xfrm>
            <a:off x="1917658" y="5250997"/>
            <a:ext cx="4956684" cy="461665"/>
          </a:xfrm>
          <a:prstGeom prst="rect">
            <a:avLst/>
          </a:prstGeom>
          <a:noFill/>
        </p:spPr>
        <p:txBody>
          <a:bodyPr wrap="square" rtlCol="0">
            <a:spAutoFit/>
          </a:bodyPr>
          <a:lstStyle/>
          <a:p>
            <a:pPr algn="ctr">
              <a:lnSpc>
                <a:spcPct val="150000"/>
              </a:lnSpc>
            </a:pPr>
            <a:r>
              <a:rPr lang="en-US" sz="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This document contains confidential information.</a:t>
            </a:r>
          </a:p>
          <a:p>
            <a:pPr algn="ctr">
              <a:lnSpc>
                <a:spcPct val="150000"/>
              </a:lnSpc>
            </a:pPr>
            <a:r>
              <a:rPr lang="en-US" sz="800" i="1"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Please do not forward this document without explicit permission.</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 y="2304536"/>
            <a:ext cx="1995986" cy="3410464"/>
          </a:xfrm>
          <a:prstGeom prst="rect">
            <a:avLst/>
          </a:prstGeom>
        </p:spPr>
      </p:pic>
      <p:pic>
        <p:nvPicPr>
          <p:cNvPr id="1026" name="Picture 2" descr="M:\ownCloud\Management\Vorlagen\WebCom Logos\Logo\Farbe\Logo_Bildmarke_Farbe_BreiteHoehe500px_72dp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8860" y="189720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txBox="1">
            <a:spLocks noChangeArrowheads="1"/>
          </p:cNvSpPr>
          <p:nvPr/>
        </p:nvSpPr>
        <p:spPr>
          <a:xfrm>
            <a:off x="4991720" y="2361685"/>
            <a:ext cx="3754614" cy="866280"/>
          </a:xfrm>
          <a:prstGeom prst="rect">
            <a:avLst/>
          </a:prstGeom>
        </p:spPr>
        <p:txBody>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r>
              <a:rPr lang="de-DE" sz="2000" dirty="0">
                <a:solidFill>
                  <a:srgbClr val="00B0F0"/>
                </a:solidFill>
                <a:latin typeface="Open Sans Light" panose="020B0306030504020204" pitchFamily="34" charset="0"/>
                <a:ea typeface="Open Sans Light" panose="020B0306030504020204" pitchFamily="34" charset="0"/>
                <a:cs typeface="Open Sans Light" panose="020B0306030504020204" pitchFamily="34" charset="0"/>
              </a:rPr>
              <a:t>Big Data Projekte / Services</a:t>
            </a:r>
            <a:endParaRPr lang="de-DE" sz="1400" dirty="0">
              <a:solidFill>
                <a:srgbClr val="00B0F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06902965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a:t>
            </a:r>
            <a:r>
              <a:rPr lang="de-DE" dirty="0" err="1"/>
              <a:t>Near</a:t>
            </a:r>
            <a:r>
              <a:rPr lang="de-DE" dirty="0"/>
              <a:t>) Real-time </a:t>
            </a:r>
            <a:r>
              <a:rPr lang="de-DE" dirty="0" err="1"/>
              <a:t>Scalable</a:t>
            </a:r>
            <a:r>
              <a:rPr lang="de-DE" dirty="0"/>
              <a:t> Data Warehousing</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10</a:t>
            </a:fld>
            <a:endParaRPr lang="de-DE" sz="1000" dirty="0"/>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Textfeld 51"/>
          <p:cNvSpPr txBox="1"/>
          <p:nvPr/>
        </p:nvSpPr>
        <p:spPr>
          <a:xfrm>
            <a:off x="548641" y="1886077"/>
            <a:ext cx="9234552" cy="2893100"/>
          </a:xfrm>
          <a:prstGeom prst="rect">
            <a:avLst/>
          </a:prstGeom>
          <a:noFill/>
        </p:spPr>
        <p:txBody>
          <a:bodyPr wrap="square" rtlCol="0">
            <a:spAutoFit/>
          </a:bodyPr>
          <a:lstStyle/>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Atomare Aktualisierungen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Einzel-Transaktionen (Fakten) müssen dem DWH während des laufenden Betriebs hinzugefügt werden können</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Datenkonsistenz und -korrektheit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Gleichzeitig müssen die Daten jederzeit streng konsistent sein (erfordert ACID-Eigenschaften)</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Verfügbarkeit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Kein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single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point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of</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failure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keine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downtime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für geplante oder ungeplante Wartung (inkl. eines Ausfalls eines ganzen Rechenzentrums)</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Nahzeit-Aktualisierungs-Durchsatz</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Kontinuierliche Datenaktualisierung mit Millionen von Zeilen je Sekunde; müssen in Minuten für Abfragen bereitstehen</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Abfragegeschwindigkeit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Abfragen müssen eine Latenz von weniger als Hunderte-</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Millisek</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aufweisen; Abfragedurchsatz: Billionen von Zeilen/Tag</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Skalierbarkeit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Skalierbarkeit für den Daten- und Abfrageumfang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Petabytes</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285750" indent="-285750">
              <a:buFont typeface="Wingdings" panose="05000000000000000000" pitchFamily="2" charset="2"/>
              <a:buChar char="§"/>
            </a:pPr>
            <a:r>
              <a:rPr lang="de-DE" sz="14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Online-Datenschemaänderungen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Datenschema-Änderungen im laufenden Betrieb ohne Update- u. Query-Beeinträchtigungen</a:t>
            </a:r>
          </a:p>
        </p:txBody>
      </p:sp>
      <p:sp>
        <p:nvSpPr>
          <p:cNvPr id="67" name="Rechteck 66"/>
          <p:cNvSpPr/>
          <p:nvPr/>
        </p:nvSpPr>
        <p:spPr>
          <a:xfrm>
            <a:off x="698500" y="5041891"/>
            <a:ext cx="9300906" cy="215444"/>
          </a:xfrm>
          <a:prstGeom prst="rect">
            <a:avLst/>
          </a:prstGeom>
        </p:spPr>
        <p:txBody>
          <a:bodyPr wrap="square" rIns="36000">
            <a:spAutoFit/>
          </a:bodyPr>
          <a:lstStyle/>
          <a:p>
            <a:pPr defTabSz="914400" fontAlgn="base">
              <a:spcBef>
                <a:spcPct val="0"/>
              </a:spcBef>
              <a:spcAft>
                <a:spcPct val="0"/>
              </a:spcAft>
            </a:pPr>
            <a:r>
              <a:rPr lang="en-US" sz="800" dirty="0">
                <a:solidFill>
                  <a:srgbClr val="000000"/>
                </a:solidFill>
              </a:rPr>
              <a:t>In </a:t>
            </a:r>
            <a:r>
              <a:rPr lang="en-US" sz="800" dirty="0" err="1">
                <a:solidFill>
                  <a:srgbClr val="000000"/>
                </a:solidFill>
              </a:rPr>
              <a:t>Anlehnung</a:t>
            </a:r>
            <a:r>
              <a:rPr lang="en-US" sz="800" dirty="0">
                <a:solidFill>
                  <a:srgbClr val="000000"/>
                </a:solidFill>
              </a:rPr>
              <a:t> an.: Gupta, A. et. al.: Mesa: Geo-</a:t>
            </a:r>
            <a:r>
              <a:rPr lang="en-US" sz="800" dirty="0" err="1">
                <a:solidFill>
                  <a:srgbClr val="000000"/>
                </a:solidFill>
              </a:rPr>
              <a:t>Reeplicated</a:t>
            </a:r>
            <a:r>
              <a:rPr lang="en-US" sz="800" dirty="0">
                <a:solidFill>
                  <a:srgbClr val="000000"/>
                </a:solidFill>
              </a:rPr>
              <a:t>, Near Real-Time, Scalable Data Warehousing, http://static.googleusercontent.com/media/research.google.com/en//pubs/archive/42851.pdf, </a:t>
            </a:r>
            <a:r>
              <a:rPr lang="en-US" sz="800" dirty="0" err="1">
                <a:solidFill>
                  <a:srgbClr val="000000"/>
                </a:solidFill>
              </a:rPr>
              <a:t>Abruf</a:t>
            </a:r>
            <a:r>
              <a:rPr lang="en-US" sz="800" dirty="0">
                <a:solidFill>
                  <a:srgbClr val="000000"/>
                </a:solidFill>
              </a:rPr>
              <a:t>: 15.11.2014</a:t>
            </a:r>
          </a:p>
        </p:txBody>
      </p:sp>
      <p:sp>
        <p:nvSpPr>
          <p:cNvPr id="17" name="Rectangle 23"/>
          <p:cNvSpPr/>
          <p:nvPr/>
        </p:nvSpPr>
        <p:spPr>
          <a:xfrm>
            <a:off x="548640" y="920819"/>
            <a:ext cx="8912860" cy="646331"/>
          </a:xfrm>
          <a:prstGeom prst="rect">
            <a:avLst/>
          </a:prstGeom>
        </p:spPr>
        <p:txBody>
          <a:bodyPr wrap="square">
            <a:spAutoFit/>
          </a:bodyPr>
          <a:lstStyle/>
          <a:p>
            <a:pPr>
              <a:tabLst>
                <a:tab pos="9858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Verteiltes DWH-System, das u. g. Anforderungen realisiert</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23"/>
          <p:cNvSpPr/>
          <p:nvPr/>
        </p:nvSpPr>
        <p:spPr>
          <a:xfrm>
            <a:off x="548640" y="1271615"/>
            <a:ext cx="8164973" cy="369332"/>
          </a:xfrm>
          <a:prstGeom prst="rect">
            <a:avLst/>
          </a:prstGeom>
        </p:spPr>
        <p:txBody>
          <a:bodyPr wrap="square">
            <a:spAutoFit/>
          </a:bodyPr>
          <a:lstStyle/>
          <a:p>
            <a:pPr algn="just">
              <a:tabLst>
                <a:tab pos="9858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Multidimensionale</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interaktive</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Auswertung</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für</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Billing, Reporting, … </a:t>
            </a:r>
          </a:p>
        </p:txBody>
      </p:sp>
    </p:spTree>
    <p:extLst>
      <p:ext uri="{BB962C8B-B14F-4D97-AF65-F5344CB8AC3E}">
        <p14:creationId xmlns:p14="http://schemas.microsoft.com/office/powerpoint/2010/main" val="3193906738"/>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Real-time </a:t>
            </a:r>
            <a:r>
              <a:rPr lang="de-DE" dirty="0" err="1"/>
              <a:t>Applications</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11</a:t>
            </a:fld>
            <a:endParaRPr lang="de-DE" sz="1000" dirty="0"/>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Rechteck 21"/>
          <p:cNvSpPr/>
          <p:nvPr/>
        </p:nvSpPr>
        <p:spPr>
          <a:xfrm>
            <a:off x="998290" y="4960763"/>
            <a:ext cx="8163420" cy="215444"/>
          </a:xfrm>
          <a:prstGeom prst="rect">
            <a:avLst/>
          </a:prstGeom>
        </p:spPr>
        <p:txBody>
          <a:bodyPr wrap="square" rIns="36000">
            <a:spAutoFit/>
          </a:bodyPr>
          <a:lstStyle/>
          <a:p>
            <a:pPr defTabSz="914400" fontAlgn="base">
              <a:spcBef>
                <a:spcPct val="0"/>
              </a:spcBef>
              <a:spcAft>
                <a:spcPct val="0"/>
              </a:spcAft>
            </a:pPr>
            <a:r>
              <a:rPr lang="en-US" sz="800" dirty="0">
                <a:solidFill>
                  <a:srgbClr val="000000"/>
                </a:solidFill>
              </a:rPr>
              <a:t>Abb. in </a:t>
            </a:r>
            <a:r>
              <a:rPr lang="en-US" sz="800" dirty="0" err="1">
                <a:solidFill>
                  <a:srgbClr val="000000"/>
                </a:solidFill>
              </a:rPr>
              <a:t>Anlehnung</a:t>
            </a:r>
            <a:r>
              <a:rPr lang="en-US" sz="800" dirty="0">
                <a:solidFill>
                  <a:srgbClr val="000000"/>
                </a:solidFill>
              </a:rPr>
              <a:t> an: Hortonworks: Apache Storm: A System for processing streaming data in real time, http://hortonworks.com/hadoop/storm/, </a:t>
            </a:r>
            <a:r>
              <a:rPr lang="en-US" sz="800" dirty="0" err="1">
                <a:solidFill>
                  <a:srgbClr val="000000"/>
                </a:solidFill>
              </a:rPr>
              <a:t>Abruf</a:t>
            </a:r>
            <a:r>
              <a:rPr lang="en-US" sz="800" dirty="0">
                <a:solidFill>
                  <a:srgbClr val="000000"/>
                </a:solidFill>
              </a:rPr>
              <a:t>: 25.10.2014</a:t>
            </a:r>
          </a:p>
        </p:txBody>
      </p:sp>
      <p:graphicFrame>
        <p:nvGraphicFramePr>
          <p:cNvPr id="2" name="Tabelle 1"/>
          <p:cNvGraphicFramePr>
            <a:graphicFrameLocks noGrp="1"/>
          </p:cNvGraphicFramePr>
          <p:nvPr>
            <p:extLst>
              <p:ext uri="{D42A27DB-BD31-4B8C-83A1-F6EECF244321}">
                <p14:modId xmlns:p14="http://schemas.microsoft.com/office/powerpoint/2010/main" val="3232865365"/>
              </p:ext>
            </p:extLst>
          </p:nvPr>
        </p:nvGraphicFramePr>
        <p:xfrm>
          <a:off x="638656" y="1894571"/>
          <a:ext cx="8770077" cy="2821353"/>
        </p:xfrm>
        <a:graphic>
          <a:graphicData uri="http://schemas.openxmlformats.org/drawingml/2006/table">
            <a:tbl>
              <a:tblPr firstRow="1" bandRow="1">
                <a:tableStyleId>{7DF18680-E054-41AD-8BC1-D1AEF772440D}</a:tableStyleId>
              </a:tblPr>
              <a:tblGrid>
                <a:gridCol w="1806006">
                  <a:extLst>
                    <a:ext uri="{9D8B030D-6E8A-4147-A177-3AD203B41FA5}">
                      <a16:colId xmlns:a16="http://schemas.microsoft.com/office/drawing/2014/main" val="20000"/>
                    </a:ext>
                  </a:extLst>
                </a:gridCol>
                <a:gridCol w="3277712">
                  <a:extLst>
                    <a:ext uri="{9D8B030D-6E8A-4147-A177-3AD203B41FA5}">
                      <a16:colId xmlns:a16="http://schemas.microsoft.com/office/drawing/2014/main" val="20001"/>
                    </a:ext>
                  </a:extLst>
                </a:gridCol>
                <a:gridCol w="3686359">
                  <a:extLst>
                    <a:ext uri="{9D8B030D-6E8A-4147-A177-3AD203B41FA5}">
                      <a16:colId xmlns:a16="http://schemas.microsoft.com/office/drawing/2014/main" val="20002"/>
                    </a:ext>
                  </a:extLst>
                </a:gridCol>
              </a:tblGrid>
              <a:tr h="321993">
                <a:tc>
                  <a:txBody>
                    <a:bodyPr/>
                    <a:lstStyle/>
                    <a:p>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t>
                      </a:r>
                      <a:r>
                        <a:rPr lang="de-DE" b="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Prevent</a:t>
                      </a:r>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b="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Use</a:t>
                      </a:r>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Cases</a:t>
                      </a:r>
                    </a:p>
                  </a:txBody>
                  <a:tcPr/>
                </a:tc>
                <a:tc>
                  <a:txBody>
                    <a:bodyPr/>
                    <a:lstStyle/>
                    <a:p>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t>
                      </a:r>
                      <a:r>
                        <a:rPr lang="de-DE" b="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Optimize</a:t>
                      </a:r>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b="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Use</a:t>
                      </a:r>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Cases</a:t>
                      </a:r>
                    </a:p>
                  </a:txBody>
                  <a:tcPr/>
                </a:tc>
                <a:extLst>
                  <a:ext uri="{0D108BD9-81ED-4DB2-BD59-A6C34878D82A}">
                    <a16:rowId xmlns:a16="http://schemas.microsoft.com/office/drawing/2014/main" val="10000"/>
                  </a:ext>
                </a:extLst>
              </a:tr>
              <a:tr h="564758">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Banking</a:t>
                      </a:r>
                    </a:p>
                  </a:txBody>
                  <a:tcPr/>
                </a:tc>
                <a:tc>
                  <a:txBody>
                    <a:bodyPr/>
                    <a:lstStyle/>
                    <a:p>
                      <a:pPr marL="285750" indent="-285750">
                        <a:buFont typeface="Wingdings" panose="05000000000000000000" pitchFamily="2" charset="2"/>
                        <a:buChar char="§"/>
                      </a:pPr>
                      <a:r>
                        <a:rPr lang="de-DE"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Fraud</a:t>
                      </a:r>
                      <a:r>
                        <a:rPr lang="de-DE"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baseline="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Detection</a:t>
                      </a:r>
                      <a:endParaRPr lang="de-DE"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Compliance </a:t>
                      </a:r>
                      <a:r>
                        <a:rPr lang="de-DE" baseline="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Violations</a:t>
                      </a:r>
                      <a:endPar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Algorithmic</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Trading</a:t>
                      </a: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Dynamic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Pricing</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1"/>
                  </a:ext>
                </a:extLst>
              </a:tr>
              <a:tr h="564758">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Telecom</a:t>
                      </a: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Network Monitoring</a:t>
                      </a: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Security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Intelligence</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Bandwith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Allocation</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Customer Service</a:t>
                      </a:r>
                    </a:p>
                  </a:txBody>
                  <a:tcPr/>
                </a:tc>
                <a:extLst>
                  <a:ext uri="{0D108BD9-81ED-4DB2-BD59-A6C34878D82A}">
                    <a16:rowId xmlns:a16="http://schemas.microsoft.com/office/drawing/2014/main" val="10002"/>
                  </a:ext>
                </a:extLst>
              </a:tr>
              <a:tr h="564758">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E-Commerce</a:t>
                      </a:r>
                    </a:p>
                  </a:txBody>
                  <a:tcPr/>
                </a:tc>
                <a:tc>
                  <a:txBody>
                    <a:bodyPr/>
                    <a:lstStyle/>
                    <a:p>
                      <a:pPr marL="285750" marR="0" indent="-285750" algn="l" defTabSz="76197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Recommendations</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l" defTabSz="761970" rtl="0" eaLnBrk="1" latinLnBrk="0" hangingPunct="1">
                        <a:spcBef>
                          <a:spcPts val="600"/>
                        </a:spcBef>
                        <a:buFont typeface="Wingdings" panose="05000000000000000000" pitchFamily="2" charset="2"/>
                        <a:buChar char="§"/>
                      </a:pP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Fraud</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Detection</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Customer Scoring </a:t>
                      </a: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Dynamic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Pricing</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3"/>
                  </a:ext>
                </a:extLst>
              </a:tr>
              <a:tr h="564758">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Web </a:t>
                      </a:r>
                      <a:r>
                        <a:rPr lang="de-DE"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of</a:t>
                      </a:r>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Things</a:t>
                      </a: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Sensor Data Monitoring</a:t>
                      </a: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Control Devices</a:t>
                      </a:r>
                    </a:p>
                  </a:txBody>
                  <a:tcPr/>
                </a:tc>
                <a:tc>
                  <a:txBody>
                    <a:bodyPr/>
                    <a:lstStyle/>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Event Analytics</a:t>
                      </a:r>
                    </a:p>
                    <a:p>
                      <a:pPr marL="285750" indent="-285750" algn="l" defTabSz="761970" rtl="0" eaLnBrk="1" latinLnBrk="0" hangingPunct="1">
                        <a:spcBef>
                          <a:spcPts val="600"/>
                        </a:spcBef>
                        <a:buFont typeface="Wingdings" panose="05000000000000000000" pitchFamily="2" charset="2"/>
                        <a:buChar cha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Control Devices</a:t>
                      </a:r>
                    </a:p>
                  </a:txBody>
                  <a:tcPr/>
                </a:tc>
                <a:extLst>
                  <a:ext uri="{0D108BD9-81ED-4DB2-BD59-A6C34878D82A}">
                    <a16:rowId xmlns:a16="http://schemas.microsoft.com/office/drawing/2014/main" val="10004"/>
                  </a:ext>
                </a:extLst>
              </a:tr>
            </a:tbl>
          </a:graphicData>
        </a:graphic>
      </p:graphicFrame>
      <p:sp>
        <p:nvSpPr>
          <p:cNvPr id="17" name="Rectangle 23"/>
          <p:cNvSpPr/>
          <p:nvPr/>
        </p:nvSpPr>
        <p:spPr>
          <a:xfrm>
            <a:off x="548640" y="920819"/>
            <a:ext cx="8912860" cy="646331"/>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Echtzeit-Auswertung von zeitkritischen Ereignisdaten</a:t>
            </a:r>
          </a:p>
          <a:p>
            <a:pPr>
              <a:tabLst>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Prävention und Optimierung von Geschäftsvorgängen</a:t>
            </a:r>
          </a:p>
        </p:txBody>
      </p:sp>
    </p:spTree>
    <p:extLst>
      <p:ext uri="{BB962C8B-B14F-4D97-AF65-F5344CB8AC3E}">
        <p14:creationId xmlns:p14="http://schemas.microsoft.com/office/powerpoint/2010/main" val="4057154504"/>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Data </a:t>
            </a:r>
            <a:r>
              <a:rPr lang="de-DE" dirty="0"/>
              <a:t>Mining</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51900" y="5386074"/>
            <a:ext cx="525500" cy="229882"/>
          </a:xfrm>
        </p:spPr>
        <p:txBody>
          <a:bodyPr/>
          <a:lstStyle/>
          <a:p>
            <a:pPr algn="ctr"/>
            <a:fld id="{48F63A3B-78C7-47BE-AE5E-E10140E04643}" type="slidenum">
              <a:rPr lang="de-DE" sz="1000" smtClean="0"/>
              <a:pPr algn="ctr"/>
              <a:t>12</a:t>
            </a:fld>
            <a:endParaRPr lang="de-DE" sz="1000" dirty="0"/>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Textfeld 51"/>
          <p:cNvSpPr txBox="1"/>
          <p:nvPr/>
        </p:nvSpPr>
        <p:spPr>
          <a:xfrm>
            <a:off x="3665792" y="1770864"/>
            <a:ext cx="5902553" cy="307777"/>
          </a:xfrm>
          <a:prstGeom prst="rect">
            <a:avLst/>
          </a:prstGeom>
          <a:noFill/>
        </p:spPr>
        <p:txBody>
          <a:bodyPr wrap="square" rtlCol="0">
            <a:spAutoFit/>
          </a:bodyPr>
          <a:lstStyle/>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Exemplarische Anwendung</a:t>
            </a:r>
          </a:p>
        </p:txBody>
      </p:sp>
      <p:sp>
        <p:nvSpPr>
          <p:cNvPr id="67" name="Rechteck 66"/>
          <p:cNvSpPr/>
          <p:nvPr/>
        </p:nvSpPr>
        <p:spPr>
          <a:xfrm>
            <a:off x="598896" y="5017883"/>
            <a:ext cx="9236640" cy="215444"/>
          </a:xfrm>
          <a:prstGeom prst="rect">
            <a:avLst/>
          </a:prstGeom>
        </p:spPr>
        <p:txBody>
          <a:bodyPr wrap="square" rIns="36000">
            <a:spAutoFit/>
          </a:bodyPr>
          <a:lstStyle/>
          <a:p>
            <a:pPr defTabSz="914400" fontAlgn="base">
              <a:spcBef>
                <a:spcPct val="0"/>
              </a:spcBef>
              <a:spcAft>
                <a:spcPct val="0"/>
              </a:spcAft>
            </a:pPr>
            <a:r>
              <a:rPr lang="en-US" sz="800" dirty="0">
                <a:solidFill>
                  <a:srgbClr val="000000"/>
                </a:solidFill>
              </a:rPr>
              <a:t>In </a:t>
            </a:r>
            <a:r>
              <a:rPr lang="en-US" sz="800" dirty="0" err="1">
                <a:solidFill>
                  <a:srgbClr val="000000"/>
                </a:solidFill>
              </a:rPr>
              <a:t>Anlehnung</a:t>
            </a:r>
            <a:r>
              <a:rPr lang="en-US" sz="800" dirty="0">
                <a:solidFill>
                  <a:srgbClr val="000000"/>
                </a:solidFill>
              </a:rPr>
              <a:t> an.: Gupta, A. et. al.: Mesa: Geo-</a:t>
            </a:r>
            <a:r>
              <a:rPr lang="en-US" sz="800" dirty="0" err="1">
                <a:solidFill>
                  <a:srgbClr val="000000"/>
                </a:solidFill>
              </a:rPr>
              <a:t>Reeplicated</a:t>
            </a:r>
            <a:r>
              <a:rPr lang="en-US" sz="800" dirty="0">
                <a:solidFill>
                  <a:srgbClr val="000000"/>
                </a:solidFill>
              </a:rPr>
              <a:t>, Near Real-Time, Scalable Data Warehousing, http://static.googleusercontent.com/media/research.google.com/en//pubs/archive/42851.pdf, </a:t>
            </a:r>
            <a:r>
              <a:rPr lang="en-US" sz="800" dirty="0" err="1">
                <a:solidFill>
                  <a:srgbClr val="000000"/>
                </a:solidFill>
              </a:rPr>
              <a:t>Abruf</a:t>
            </a:r>
            <a:r>
              <a:rPr lang="en-US" sz="800" dirty="0">
                <a:solidFill>
                  <a:srgbClr val="000000"/>
                </a:solidFill>
              </a:rPr>
              <a:t>: 15.11.2014</a:t>
            </a:r>
          </a:p>
        </p:txBody>
      </p:sp>
      <p:sp>
        <p:nvSpPr>
          <p:cNvPr id="16" name="Textfeld 15"/>
          <p:cNvSpPr txBox="1"/>
          <p:nvPr/>
        </p:nvSpPr>
        <p:spPr>
          <a:xfrm>
            <a:off x="549046" y="1780611"/>
            <a:ext cx="3046409" cy="307777"/>
          </a:xfrm>
          <a:prstGeom prst="rect">
            <a:avLst/>
          </a:prstGeom>
          <a:noFill/>
        </p:spPr>
        <p:txBody>
          <a:bodyPr wrap="square" rtlCol="0">
            <a:spAutoFit/>
          </a:bodyPr>
          <a:lstStyle/>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Untersuchungsfragestellungen:</a:t>
            </a:r>
          </a:p>
        </p:txBody>
      </p:sp>
      <p:sp>
        <p:nvSpPr>
          <p:cNvPr id="17" name="Textfeld 16"/>
          <p:cNvSpPr txBox="1"/>
          <p:nvPr/>
        </p:nvSpPr>
        <p:spPr>
          <a:xfrm>
            <a:off x="651901" y="2109418"/>
            <a:ext cx="2743228" cy="523220"/>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Assoziation</a:t>
            </a:r>
          </a:p>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(strukturierte Daten)</a:t>
            </a:r>
          </a:p>
        </p:txBody>
      </p:sp>
      <p:sp>
        <p:nvSpPr>
          <p:cNvPr id="18" name="Textfeld 17"/>
          <p:cNvSpPr txBox="1"/>
          <p:nvPr/>
        </p:nvSpPr>
        <p:spPr>
          <a:xfrm>
            <a:off x="651902" y="2825087"/>
            <a:ext cx="2743228" cy="523220"/>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Klassifikation</a:t>
            </a:r>
          </a:p>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(strukturierte Daten)</a:t>
            </a:r>
          </a:p>
        </p:txBody>
      </p:sp>
      <p:sp>
        <p:nvSpPr>
          <p:cNvPr id="19" name="Textfeld 18"/>
          <p:cNvSpPr txBox="1"/>
          <p:nvPr/>
        </p:nvSpPr>
        <p:spPr>
          <a:xfrm>
            <a:off x="651900" y="3540756"/>
            <a:ext cx="2743229" cy="523220"/>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Segmentierung</a:t>
            </a:r>
          </a:p>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(strukturierte Daten)</a:t>
            </a:r>
          </a:p>
        </p:txBody>
      </p:sp>
      <p:sp>
        <p:nvSpPr>
          <p:cNvPr id="20" name="Textfeld 19"/>
          <p:cNvSpPr txBox="1"/>
          <p:nvPr/>
        </p:nvSpPr>
        <p:spPr>
          <a:xfrm>
            <a:off x="654541" y="4166274"/>
            <a:ext cx="2740588" cy="523220"/>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„Text Mining“</a:t>
            </a:r>
          </a:p>
          <a:p>
            <a:pPr algn="ctr"/>
            <a:r>
              <a:rPr lang="de-DE" sz="14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(unstrukturierte </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a:t>
            </a:r>
          </a:p>
        </p:txBody>
      </p:sp>
      <p:sp>
        <p:nvSpPr>
          <p:cNvPr id="21" name="Textfeld 20"/>
          <p:cNvSpPr txBox="1"/>
          <p:nvPr/>
        </p:nvSpPr>
        <p:spPr>
          <a:xfrm>
            <a:off x="3395130" y="2109418"/>
            <a:ext cx="5902553" cy="2831544"/>
          </a:xfrm>
          <a:prstGeom prst="rect">
            <a:avLst/>
          </a:prstGeom>
          <a:noFill/>
        </p:spPr>
        <p:txBody>
          <a:bodyPr wrap="square" rtlCol="0">
            <a:spAutoFit/>
          </a:bodyPr>
          <a:lstStyle/>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Warenkorb-Analyse („Cross-/Up-</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Selling</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Analysis“)</a:t>
            </a: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Online-Empfehlungen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Recommendation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System“)</a:t>
            </a:r>
          </a:p>
          <a:p>
            <a:pPr marL="285750" indent="-285750">
              <a:buFont typeface="Wingdings"/>
              <a:buChar char="à"/>
            </a:pPr>
            <a:endParaRPr lang="de-DE" sz="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endParaRPr>
          </a:p>
          <a:p>
            <a:pPr marL="285750" indent="-285750">
              <a:buFont typeface="Wingdings"/>
              <a:buChar char="à"/>
            </a:pPr>
            <a:endParaRPr lang="de-DE" sz="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endParaRP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Kreditwürdigkeitsanalyse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Credit</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Scoring“)</a:t>
            </a: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Kundenabwanderungsanalyse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Churn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Analysis“)</a:t>
            </a: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Betrugserkennung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Fraud</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Detection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a:t>
            </a:r>
          </a:p>
          <a:p>
            <a:pPr marL="285750" indent="-285750">
              <a:buFont typeface="Wingdings"/>
              <a:buChar char="à"/>
            </a:pPr>
            <a:endParaRPr lang="de-DE"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endParaRP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Kundensegmentierung („Customer Segmentation“)</a:t>
            </a: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Kundenwertanalyse („Customer Value Analysis“)</a:t>
            </a:r>
          </a:p>
          <a:p>
            <a:pPr marL="285750" indent="-285750">
              <a:buFont typeface="Wingdings"/>
              <a:buChar char="à"/>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endParaRP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Stimmungsanalyse („Customer Sentiment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Detection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a:t>
            </a:r>
          </a:p>
          <a:p>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Wettbewerbsanalyse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Competitive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Intelligence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rPr>
              <a:t>“)</a:t>
            </a:r>
          </a:p>
          <a:p>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panose="05000000000000000000" pitchFamily="2" charset="2"/>
            </a:endParaRPr>
          </a:p>
        </p:txBody>
      </p:sp>
      <p:sp>
        <p:nvSpPr>
          <p:cNvPr id="23" name="Rectangle 23"/>
          <p:cNvSpPr/>
          <p:nvPr/>
        </p:nvSpPr>
        <p:spPr>
          <a:xfrm>
            <a:off x="548640" y="965209"/>
            <a:ext cx="8912860" cy="646331"/>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Mustererkennung in Massendaten zur Entscheidungsvorbereitung</a:t>
            </a:r>
          </a:p>
          <a:p>
            <a:pPr>
              <a:tabLst>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Generierung von Wissen (Muster) aus Erfahrung (Daten)</a:t>
            </a:r>
          </a:p>
        </p:txBody>
      </p:sp>
    </p:spTree>
    <p:extLst>
      <p:ext uri="{BB962C8B-B14F-4D97-AF65-F5344CB8AC3E}">
        <p14:creationId xmlns:p14="http://schemas.microsoft.com/office/powerpoint/2010/main" val="571458315"/>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0160000" cy="5715000"/>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2"/>
          <p:cNvSpPr txBox="1">
            <a:spLocks/>
          </p:cNvSpPr>
          <p:nvPr/>
        </p:nvSpPr>
        <p:spPr>
          <a:xfrm>
            <a:off x="1136650" y="715054"/>
            <a:ext cx="7886700" cy="42724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rPr>
              <a:t>Technologien</a:t>
            </a:r>
            <a:endParaRPr lang="bg-BG" sz="240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AutoShape 3"/>
          <p:cNvSpPr>
            <a:spLocks noChangeAspect="1" noChangeArrowheads="1" noTextEdit="1"/>
          </p:cNvSpPr>
          <p:nvPr/>
        </p:nvSpPr>
        <p:spPr bwMode="auto">
          <a:xfrm>
            <a:off x="1050928" y="2940050"/>
            <a:ext cx="17700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2"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14"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15"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18"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31"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32"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33"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4"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8"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9"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5" name="Freeform 259"/>
          <p:cNvSpPr>
            <a:spLocks noEditPoints="1"/>
          </p:cNvSpPr>
          <p:nvPr/>
        </p:nvSpPr>
        <p:spPr bwMode="auto">
          <a:xfrm>
            <a:off x="6432643" y="3481145"/>
            <a:ext cx="298090" cy="29940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2 w 412"/>
              <a:gd name="T11" fmla="*/ 280 h 412"/>
              <a:gd name="T12" fmla="*/ 140 w 412"/>
              <a:gd name="T13" fmla="*/ 289 h 412"/>
              <a:gd name="T14" fmla="*/ 132 w 412"/>
              <a:gd name="T15" fmla="*/ 257 h 412"/>
              <a:gd name="T16" fmla="*/ 136 w 412"/>
              <a:gd name="T17" fmla="*/ 250 h 412"/>
              <a:gd name="T18" fmla="*/ 149 w 412"/>
              <a:gd name="T19" fmla="*/ 258 h 412"/>
              <a:gd name="T20" fmla="*/ 145 w 412"/>
              <a:gd name="T21" fmla="*/ 265 h 412"/>
              <a:gd name="T22" fmla="*/ 148 w 412"/>
              <a:gd name="T23" fmla="*/ 275 h 412"/>
              <a:gd name="T24" fmla="*/ 159 w 412"/>
              <a:gd name="T25" fmla="*/ 272 h 412"/>
              <a:gd name="T26" fmla="*/ 204 w 412"/>
              <a:gd name="T27" fmla="*/ 199 h 412"/>
              <a:gd name="T28" fmla="*/ 217 w 412"/>
              <a:gd name="T29" fmla="*/ 207 h 412"/>
              <a:gd name="T30" fmla="*/ 172 w 412"/>
              <a:gd name="T31" fmla="*/ 280 h 412"/>
              <a:gd name="T32" fmla="*/ 294 w 412"/>
              <a:gd name="T33" fmla="*/ 249 h 412"/>
              <a:gd name="T34" fmla="*/ 238 w 412"/>
              <a:gd name="T35" fmla="*/ 217 h 412"/>
              <a:gd name="T36" fmla="*/ 184 w 412"/>
              <a:gd name="T37" fmla="*/ 186 h 412"/>
              <a:gd name="T38" fmla="*/ 129 w 412"/>
              <a:gd name="T39" fmla="*/ 155 h 412"/>
              <a:gd name="T40" fmla="*/ 244 w 412"/>
              <a:gd name="T41" fmla="*/ 131 h 412"/>
              <a:gd name="T42" fmla="*/ 248 w 412"/>
              <a:gd name="T43" fmla="*/ 124 h 412"/>
              <a:gd name="T44" fmla="*/ 259 w 412"/>
              <a:gd name="T45" fmla="*/ 121 h 412"/>
              <a:gd name="T46" fmla="*/ 262 w 412"/>
              <a:gd name="T47" fmla="*/ 132 h 412"/>
              <a:gd name="T48" fmla="*/ 258 w 412"/>
              <a:gd name="T49" fmla="*/ 139 h 412"/>
              <a:gd name="T50" fmla="*/ 294 w 412"/>
              <a:gd name="T51" fmla="*/ 24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2" y="280"/>
                </a:moveTo>
                <a:cubicBezTo>
                  <a:pt x="166" y="291"/>
                  <a:pt x="152" y="295"/>
                  <a:pt x="140" y="289"/>
                </a:cubicBezTo>
                <a:cubicBezTo>
                  <a:pt x="129" y="282"/>
                  <a:pt x="125" y="268"/>
                  <a:pt x="132" y="257"/>
                </a:cubicBezTo>
                <a:cubicBezTo>
                  <a:pt x="136" y="250"/>
                  <a:pt x="136" y="250"/>
                  <a:pt x="136" y="250"/>
                </a:cubicBezTo>
                <a:cubicBezTo>
                  <a:pt x="149" y="258"/>
                  <a:pt x="149" y="258"/>
                  <a:pt x="149" y="258"/>
                </a:cubicBezTo>
                <a:cubicBezTo>
                  <a:pt x="145" y="265"/>
                  <a:pt x="145" y="265"/>
                  <a:pt x="145" y="265"/>
                </a:cubicBezTo>
                <a:cubicBezTo>
                  <a:pt x="143" y="268"/>
                  <a:pt x="145" y="273"/>
                  <a:pt x="148" y="275"/>
                </a:cubicBezTo>
                <a:cubicBezTo>
                  <a:pt x="152" y="277"/>
                  <a:pt x="157" y="276"/>
                  <a:pt x="159" y="272"/>
                </a:cubicBezTo>
                <a:cubicBezTo>
                  <a:pt x="204" y="199"/>
                  <a:pt x="204" y="199"/>
                  <a:pt x="204" y="199"/>
                </a:cubicBezTo>
                <a:cubicBezTo>
                  <a:pt x="210" y="200"/>
                  <a:pt x="214" y="203"/>
                  <a:pt x="217" y="207"/>
                </a:cubicBezTo>
                <a:cubicBezTo>
                  <a:pt x="172" y="280"/>
                  <a:pt x="172" y="280"/>
                  <a:pt x="172" y="280"/>
                </a:cubicBezTo>
                <a:close/>
                <a:moveTo>
                  <a:pt x="294" y="249"/>
                </a:moveTo>
                <a:cubicBezTo>
                  <a:pt x="292" y="223"/>
                  <a:pt x="262" y="206"/>
                  <a:pt x="238" y="217"/>
                </a:cubicBezTo>
                <a:cubicBezTo>
                  <a:pt x="236" y="192"/>
                  <a:pt x="207" y="176"/>
                  <a:pt x="184" y="186"/>
                </a:cubicBezTo>
                <a:cubicBezTo>
                  <a:pt x="182" y="161"/>
                  <a:pt x="152" y="144"/>
                  <a:pt x="129" y="155"/>
                </a:cubicBezTo>
                <a:cubicBezTo>
                  <a:pt x="150" y="129"/>
                  <a:pt x="194" y="108"/>
                  <a:pt x="244" y="131"/>
                </a:cubicBezTo>
                <a:cubicBezTo>
                  <a:pt x="248" y="124"/>
                  <a:pt x="248" y="124"/>
                  <a:pt x="248" y="124"/>
                </a:cubicBezTo>
                <a:cubicBezTo>
                  <a:pt x="250" y="120"/>
                  <a:pt x="255" y="119"/>
                  <a:pt x="259" y="121"/>
                </a:cubicBezTo>
                <a:cubicBezTo>
                  <a:pt x="263" y="123"/>
                  <a:pt x="264" y="128"/>
                  <a:pt x="262" y="132"/>
                </a:cubicBezTo>
                <a:cubicBezTo>
                  <a:pt x="258" y="139"/>
                  <a:pt x="258" y="139"/>
                  <a:pt x="258" y="139"/>
                </a:cubicBezTo>
                <a:cubicBezTo>
                  <a:pt x="303" y="170"/>
                  <a:pt x="307" y="218"/>
                  <a:pt x="294" y="24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63"/>
          <p:cNvSpPr>
            <a:spLocks noEditPoints="1"/>
          </p:cNvSpPr>
          <p:nvPr/>
        </p:nvSpPr>
        <p:spPr bwMode="auto">
          <a:xfrm>
            <a:off x="6515915" y="3123178"/>
            <a:ext cx="299490" cy="299490"/>
          </a:xfrm>
          <a:custGeom>
            <a:avLst/>
            <a:gdLst>
              <a:gd name="T0" fmla="*/ 234 w 474"/>
              <a:gd name="T1" fmla="*/ 2 h 474"/>
              <a:gd name="T2" fmla="*/ 2 w 474"/>
              <a:gd name="T3" fmla="*/ 240 h 474"/>
              <a:gd name="T4" fmla="*/ 240 w 474"/>
              <a:gd name="T5" fmla="*/ 472 h 474"/>
              <a:gd name="T6" fmla="*/ 472 w 474"/>
              <a:gd name="T7" fmla="*/ 234 h 474"/>
              <a:gd name="T8" fmla="*/ 234 w 474"/>
              <a:gd name="T9" fmla="*/ 2 h 474"/>
              <a:gd name="T10" fmla="*/ 260 w 474"/>
              <a:gd name="T11" fmla="*/ 80 h 474"/>
              <a:gd name="T12" fmla="*/ 291 w 474"/>
              <a:gd name="T13" fmla="*/ 110 h 474"/>
              <a:gd name="T14" fmla="*/ 248 w 474"/>
              <a:gd name="T15" fmla="*/ 148 h 474"/>
              <a:gd name="T16" fmla="*/ 215 w 474"/>
              <a:gd name="T17" fmla="*/ 118 h 474"/>
              <a:gd name="T18" fmla="*/ 260 w 474"/>
              <a:gd name="T19" fmla="*/ 80 h 474"/>
              <a:gd name="T20" fmla="*/ 199 w 474"/>
              <a:gd name="T21" fmla="*/ 384 h 474"/>
              <a:gd name="T22" fmla="*/ 182 w 474"/>
              <a:gd name="T23" fmla="*/ 331 h 474"/>
              <a:gd name="T24" fmla="*/ 200 w 474"/>
              <a:gd name="T25" fmla="*/ 253 h 474"/>
              <a:gd name="T26" fmla="*/ 200 w 474"/>
              <a:gd name="T27" fmla="*/ 236 h 474"/>
              <a:gd name="T28" fmla="*/ 162 w 474"/>
              <a:gd name="T29" fmla="*/ 253 h 474"/>
              <a:gd name="T30" fmla="*/ 154 w 474"/>
              <a:gd name="T31" fmla="*/ 239 h 474"/>
              <a:gd name="T32" fmla="*/ 259 w 474"/>
              <a:gd name="T33" fmla="*/ 187 h 474"/>
              <a:gd name="T34" fmla="*/ 270 w 474"/>
              <a:gd name="T35" fmla="*/ 236 h 474"/>
              <a:gd name="T36" fmla="*/ 248 w 474"/>
              <a:gd name="T37" fmla="*/ 317 h 474"/>
              <a:gd name="T38" fmla="*/ 250 w 474"/>
              <a:gd name="T39" fmla="*/ 337 h 474"/>
              <a:gd name="T40" fmla="*/ 287 w 474"/>
              <a:gd name="T41" fmla="*/ 318 h 474"/>
              <a:gd name="T42" fmla="*/ 296 w 474"/>
              <a:gd name="T43" fmla="*/ 331 h 474"/>
              <a:gd name="T44" fmla="*/ 199 w 474"/>
              <a:gd name="T45" fmla="*/ 38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4" h="474">
                <a:moveTo>
                  <a:pt x="234" y="2"/>
                </a:moveTo>
                <a:cubicBezTo>
                  <a:pt x="104" y="3"/>
                  <a:pt x="0" y="110"/>
                  <a:pt x="2" y="240"/>
                </a:cubicBezTo>
                <a:cubicBezTo>
                  <a:pt x="3" y="370"/>
                  <a:pt x="110" y="474"/>
                  <a:pt x="240" y="472"/>
                </a:cubicBezTo>
                <a:cubicBezTo>
                  <a:pt x="370" y="471"/>
                  <a:pt x="474" y="364"/>
                  <a:pt x="472" y="234"/>
                </a:cubicBezTo>
                <a:cubicBezTo>
                  <a:pt x="471" y="104"/>
                  <a:pt x="364" y="0"/>
                  <a:pt x="234" y="2"/>
                </a:cubicBezTo>
                <a:close/>
                <a:moveTo>
                  <a:pt x="260" y="80"/>
                </a:moveTo>
                <a:cubicBezTo>
                  <a:pt x="284" y="80"/>
                  <a:pt x="291" y="94"/>
                  <a:pt x="291" y="110"/>
                </a:cubicBezTo>
                <a:cubicBezTo>
                  <a:pt x="291" y="130"/>
                  <a:pt x="275" y="148"/>
                  <a:pt x="248" y="148"/>
                </a:cubicBezTo>
                <a:cubicBezTo>
                  <a:pt x="225" y="148"/>
                  <a:pt x="214" y="137"/>
                  <a:pt x="215" y="118"/>
                </a:cubicBezTo>
                <a:cubicBezTo>
                  <a:pt x="215" y="102"/>
                  <a:pt x="228" y="80"/>
                  <a:pt x="260" y="80"/>
                </a:cubicBezTo>
                <a:close/>
                <a:moveTo>
                  <a:pt x="199" y="384"/>
                </a:moveTo>
                <a:cubicBezTo>
                  <a:pt x="182" y="384"/>
                  <a:pt x="170" y="374"/>
                  <a:pt x="182" y="331"/>
                </a:cubicBezTo>
                <a:cubicBezTo>
                  <a:pt x="200" y="253"/>
                  <a:pt x="200" y="253"/>
                  <a:pt x="200" y="253"/>
                </a:cubicBezTo>
                <a:cubicBezTo>
                  <a:pt x="204" y="241"/>
                  <a:pt x="204" y="236"/>
                  <a:pt x="200" y="236"/>
                </a:cubicBezTo>
                <a:cubicBezTo>
                  <a:pt x="196" y="236"/>
                  <a:pt x="174" y="244"/>
                  <a:pt x="162" y="253"/>
                </a:cubicBezTo>
                <a:cubicBezTo>
                  <a:pt x="154" y="239"/>
                  <a:pt x="154" y="239"/>
                  <a:pt x="154" y="239"/>
                </a:cubicBezTo>
                <a:cubicBezTo>
                  <a:pt x="193" y="206"/>
                  <a:pt x="239" y="187"/>
                  <a:pt x="259" y="187"/>
                </a:cubicBezTo>
                <a:cubicBezTo>
                  <a:pt x="275" y="187"/>
                  <a:pt x="278" y="206"/>
                  <a:pt x="270" y="236"/>
                </a:cubicBezTo>
                <a:cubicBezTo>
                  <a:pt x="248" y="317"/>
                  <a:pt x="248" y="317"/>
                  <a:pt x="248" y="317"/>
                </a:cubicBezTo>
                <a:cubicBezTo>
                  <a:pt x="244" y="332"/>
                  <a:pt x="246" y="337"/>
                  <a:pt x="250" y="337"/>
                </a:cubicBezTo>
                <a:cubicBezTo>
                  <a:pt x="255" y="337"/>
                  <a:pt x="271" y="331"/>
                  <a:pt x="287" y="318"/>
                </a:cubicBezTo>
                <a:cubicBezTo>
                  <a:pt x="296" y="331"/>
                  <a:pt x="296" y="331"/>
                  <a:pt x="296" y="331"/>
                </a:cubicBezTo>
                <a:cubicBezTo>
                  <a:pt x="257" y="369"/>
                  <a:pt x="215" y="384"/>
                  <a:pt x="199" y="38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p:nvSpPr>
        <p:spPr bwMode="auto">
          <a:xfrm>
            <a:off x="6520225" y="2775034"/>
            <a:ext cx="290870" cy="289673"/>
          </a:xfrm>
          <a:custGeom>
            <a:avLst/>
            <a:gdLst>
              <a:gd name="T0" fmla="*/ 0 w 439"/>
              <a:gd name="T1" fmla="*/ 219 h 438"/>
              <a:gd name="T2" fmla="*/ 29 w 439"/>
              <a:gd name="T3" fmla="*/ 109 h 438"/>
              <a:gd name="T4" fmla="*/ 109 w 439"/>
              <a:gd name="T5" fmla="*/ 29 h 438"/>
              <a:gd name="T6" fmla="*/ 219 w 439"/>
              <a:gd name="T7" fmla="*/ 0 h 438"/>
              <a:gd name="T8" fmla="*/ 330 w 439"/>
              <a:gd name="T9" fmla="*/ 29 h 438"/>
              <a:gd name="T10" fmla="*/ 409 w 439"/>
              <a:gd name="T11" fmla="*/ 109 h 438"/>
              <a:gd name="T12" fmla="*/ 439 w 439"/>
              <a:gd name="T13" fmla="*/ 219 h 438"/>
              <a:gd name="T14" fmla="*/ 409 w 439"/>
              <a:gd name="T15" fmla="*/ 329 h 438"/>
              <a:gd name="T16" fmla="*/ 330 w 439"/>
              <a:gd name="T17" fmla="*/ 409 h 438"/>
              <a:gd name="T18" fmla="*/ 219 w 439"/>
              <a:gd name="T19" fmla="*/ 438 h 438"/>
              <a:gd name="T20" fmla="*/ 109 w 439"/>
              <a:gd name="T21" fmla="*/ 409 h 438"/>
              <a:gd name="T22" fmla="*/ 29 w 439"/>
              <a:gd name="T23" fmla="*/ 329 h 438"/>
              <a:gd name="T24" fmla="*/ 0 w 439"/>
              <a:gd name="T25" fmla="*/ 219 h 438"/>
              <a:gd name="T26" fmla="*/ 88 w 439"/>
              <a:gd name="T27" fmla="*/ 292 h 438"/>
              <a:gd name="T28" fmla="*/ 115 w 439"/>
              <a:gd name="T29" fmla="*/ 292 h 438"/>
              <a:gd name="T30" fmla="*/ 145 w 439"/>
              <a:gd name="T31" fmla="*/ 246 h 438"/>
              <a:gd name="T32" fmla="*/ 294 w 439"/>
              <a:gd name="T33" fmla="*/ 246 h 438"/>
              <a:gd name="T34" fmla="*/ 324 w 439"/>
              <a:gd name="T35" fmla="*/ 292 h 438"/>
              <a:gd name="T36" fmla="*/ 351 w 439"/>
              <a:gd name="T37" fmla="*/ 292 h 438"/>
              <a:gd name="T38" fmla="*/ 219 w 439"/>
              <a:gd name="T39" fmla="*/ 95 h 438"/>
              <a:gd name="T40" fmla="*/ 88 w 439"/>
              <a:gd name="T41" fmla="*/ 292 h 438"/>
              <a:gd name="T42" fmla="*/ 162 w 439"/>
              <a:gd name="T43" fmla="*/ 228 h 438"/>
              <a:gd name="T44" fmla="*/ 219 w 439"/>
              <a:gd name="T45" fmla="*/ 141 h 438"/>
              <a:gd name="T46" fmla="*/ 277 w 439"/>
              <a:gd name="T47" fmla="*/ 228 h 438"/>
              <a:gd name="T48" fmla="*/ 162 w 439"/>
              <a:gd name="T49" fmla="*/ 22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9" h="438">
                <a:moveTo>
                  <a:pt x="0" y="219"/>
                </a:moveTo>
                <a:cubicBezTo>
                  <a:pt x="0" y="179"/>
                  <a:pt x="10" y="142"/>
                  <a:pt x="29" y="109"/>
                </a:cubicBezTo>
                <a:cubicBezTo>
                  <a:pt x="49" y="75"/>
                  <a:pt x="76" y="49"/>
                  <a:pt x="109" y="29"/>
                </a:cubicBezTo>
                <a:cubicBezTo>
                  <a:pt x="143" y="9"/>
                  <a:pt x="180" y="0"/>
                  <a:pt x="219" y="0"/>
                </a:cubicBezTo>
                <a:cubicBezTo>
                  <a:pt x="259" y="0"/>
                  <a:pt x="296" y="9"/>
                  <a:pt x="330" y="29"/>
                </a:cubicBezTo>
                <a:cubicBezTo>
                  <a:pt x="363" y="49"/>
                  <a:pt x="390" y="75"/>
                  <a:pt x="409" y="109"/>
                </a:cubicBezTo>
                <a:cubicBezTo>
                  <a:pt x="429" y="142"/>
                  <a:pt x="439" y="179"/>
                  <a:pt x="439" y="219"/>
                </a:cubicBezTo>
                <a:cubicBezTo>
                  <a:pt x="439" y="259"/>
                  <a:pt x="429" y="296"/>
                  <a:pt x="409" y="329"/>
                </a:cubicBezTo>
                <a:cubicBezTo>
                  <a:pt x="390" y="363"/>
                  <a:pt x="363" y="389"/>
                  <a:pt x="330" y="409"/>
                </a:cubicBezTo>
                <a:cubicBezTo>
                  <a:pt x="296" y="429"/>
                  <a:pt x="259" y="438"/>
                  <a:pt x="219" y="438"/>
                </a:cubicBezTo>
                <a:cubicBezTo>
                  <a:pt x="180" y="438"/>
                  <a:pt x="143" y="429"/>
                  <a:pt x="109" y="409"/>
                </a:cubicBezTo>
                <a:cubicBezTo>
                  <a:pt x="76" y="389"/>
                  <a:pt x="49" y="363"/>
                  <a:pt x="29" y="329"/>
                </a:cubicBezTo>
                <a:cubicBezTo>
                  <a:pt x="10" y="296"/>
                  <a:pt x="0" y="259"/>
                  <a:pt x="0" y="219"/>
                </a:cubicBezTo>
                <a:close/>
                <a:moveTo>
                  <a:pt x="88" y="292"/>
                </a:moveTo>
                <a:cubicBezTo>
                  <a:pt x="115" y="292"/>
                  <a:pt x="115" y="292"/>
                  <a:pt x="115" y="292"/>
                </a:cubicBezTo>
                <a:cubicBezTo>
                  <a:pt x="145" y="246"/>
                  <a:pt x="145" y="246"/>
                  <a:pt x="145" y="246"/>
                </a:cubicBezTo>
                <a:cubicBezTo>
                  <a:pt x="294" y="246"/>
                  <a:pt x="294" y="246"/>
                  <a:pt x="294" y="246"/>
                </a:cubicBezTo>
                <a:cubicBezTo>
                  <a:pt x="324" y="292"/>
                  <a:pt x="324" y="292"/>
                  <a:pt x="324" y="292"/>
                </a:cubicBezTo>
                <a:cubicBezTo>
                  <a:pt x="351" y="292"/>
                  <a:pt x="351" y="292"/>
                  <a:pt x="351" y="292"/>
                </a:cubicBezTo>
                <a:cubicBezTo>
                  <a:pt x="219" y="95"/>
                  <a:pt x="219" y="95"/>
                  <a:pt x="219" y="95"/>
                </a:cubicBezTo>
                <a:lnTo>
                  <a:pt x="88" y="292"/>
                </a:lnTo>
                <a:close/>
                <a:moveTo>
                  <a:pt x="162" y="228"/>
                </a:moveTo>
                <a:cubicBezTo>
                  <a:pt x="219" y="141"/>
                  <a:pt x="219" y="141"/>
                  <a:pt x="219" y="141"/>
                </a:cubicBezTo>
                <a:cubicBezTo>
                  <a:pt x="277" y="228"/>
                  <a:pt x="277" y="228"/>
                  <a:pt x="277" y="228"/>
                </a:cubicBezTo>
                <a:lnTo>
                  <a:pt x="162" y="228"/>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15"/>
          <p:cNvSpPr>
            <a:spLocks noEditPoints="1"/>
          </p:cNvSpPr>
          <p:nvPr/>
        </p:nvSpPr>
        <p:spPr bwMode="auto">
          <a:xfrm>
            <a:off x="6430028" y="2422998"/>
            <a:ext cx="303320" cy="303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384 h 512"/>
              <a:gd name="T12" fmla="*/ 192 w 512"/>
              <a:gd name="T13" fmla="*/ 384 h 512"/>
              <a:gd name="T14" fmla="*/ 192 w 512"/>
              <a:gd name="T15" fmla="*/ 352 h 512"/>
              <a:gd name="T16" fmla="*/ 320 w 512"/>
              <a:gd name="T17" fmla="*/ 352 h 512"/>
              <a:gd name="T18" fmla="*/ 320 w 512"/>
              <a:gd name="T19" fmla="*/ 384 h 512"/>
              <a:gd name="T20" fmla="*/ 352 w 512"/>
              <a:gd name="T21" fmla="*/ 128 h 512"/>
              <a:gd name="T22" fmla="*/ 384 w 512"/>
              <a:gd name="T23" fmla="*/ 160 h 512"/>
              <a:gd name="T24" fmla="*/ 352 w 512"/>
              <a:gd name="T25" fmla="*/ 192 h 512"/>
              <a:gd name="T26" fmla="*/ 320 w 512"/>
              <a:gd name="T27" fmla="*/ 160 h 512"/>
              <a:gd name="T28" fmla="*/ 352 w 512"/>
              <a:gd name="T29" fmla="*/ 128 h 512"/>
              <a:gd name="T30" fmla="*/ 160 w 512"/>
              <a:gd name="T31" fmla="*/ 128 h 512"/>
              <a:gd name="T32" fmla="*/ 192 w 512"/>
              <a:gd name="T33" fmla="*/ 160 h 512"/>
              <a:gd name="T34" fmla="*/ 160 w 512"/>
              <a:gd name="T35" fmla="*/ 192 h 512"/>
              <a:gd name="T36" fmla="*/ 128 w 512"/>
              <a:gd name="T37" fmla="*/ 160 h 512"/>
              <a:gd name="T38" fmla="*/ 160 w 512"/>
              <a:gd name="T3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320" y="384"/>
                </a:moveTo>
                <a:cubicBezTo>
                  <a:pt x="192" y="384"/>
                  <a:pt x="192" y="384"/>
                  <a:pt x="192" y="384"/>
                </a:cubicBezTo>
                <a:cubicBezTo>
                  <a:pt x="192" y="352"/>
                  <a:pt x="192" y="352"/>
                  <a:pt x="192" y="352"/>
                </a:cubicBezTo>
                <a:cubicBezTo>
                  <a:pt x="320" y="352"/>
                  <a:pt x="320" y="352"/>
                  <a:pt x="320" y="352"/>
                </a:cubicBezTo>
                <a:lnTo>
                  <a:pt x="320" y="384"/>
                </a:lnTo>
                <a:close/>
                <a:moveTo>
                  <a:pt x="352" y="128"/>
                </a:moveTo>
                <a:cubicBezTo>
                  <a:pt x="370" y="128"/>
                  <a:pt x="384" y="142"/>
                  <a:pt x="384" y="160"/>
                </a:cubicBezTo>
                <a:cubicBezTo>
                  <a:pt x="384" y="178"/>
                  <a:pt x="370" y="192"/>
                  <a:pt x="352" y="192"/>
                </a:cubicBezTo>
                <a:cubicBezTo>
                  <a:pt x="334" y="192"/>
                  <a:pt x="320" y="178"/>
                  <a:pt x="320" y="160"/>
                </a:cubicBezTo>
                <a:cubicBezTo>
                  <a:pt x="320" y="142"/>
                  <a:pt x="334" y="128"/>
                  <a:pt x="352" y="128"/>
                </a:cubicBezTo>
                <a:close/>
                <a:moveTo>
                  <a:pt x="160" y="128"/>
                </a:moveTo>
                <a:cubicBezTo>
                  <a:pt x="178" y="128"/>
                  <a:pt x="192" y="142"/>
                  <a:pt x="192" y="160"/>
                </a:cubicBezTo>
                <a:cubicBezTo>
                  <a:pt x="192" y="178"/>
                  <a:pt x="178" y="192"/>
                  <a:pt x="160" y="192"/>
                </a:cubicBezTo>
                <a:cubicBezTo>
                  <a:pt x="142" y="192"/>
                  <a:pt x="128" y="178"/>
                  <a:pt x="128" y="160"/>
                </a:cubicBezTo>
                <a:cubicBezTo>
                  <a:pt x="128" y="142"/>
                  <a:pt x="142" y="128"/>
                  <a:pt x="160" y="128"/>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80173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500"/>
                            </p:stCondLst>
                            <p:childTnLst>
                              <p:par>
                                <p:cTn id="41" presetID="2" presetClass="entr" presetSubtype="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1+#ppt_w/2"/>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1+#ppt_w/2"/>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ppt_x"/>
                                          </p:val>
                                        </p:tav>
                                        <p:tav tm="100000">
                                          <p:val>
                                            <p:strVal val="#ppt_x"/>
                                          </p:val>
                                        </p:tav>
                                      </p:tavLst>
                                    </p:anim>
                                    <p:anim calcmode="lin" valueType="num">
                                      <p:cBhvr additive="base">
                                        <p:cTn id="57" dur="500" fill="hold"/>
                                        <p:tgtEl>
                                          <p:spTgt spid="4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ppt_x"/>
                                          </p:val>
                                        </p:tav>
                                        <p:tav tm="100000">
                                          <p:val>
                                            <p:strVal val="#ppt_x"/>
                                          </p:val>
                                        </p:tav>
                                      </p:tavLst>
                                    </p:anim>
                                    <p:anim calcmode="lin" valueType="num">
                                      <p:cBhvr additive="base">
                                        <p:cTn id="61" dur="500" fill="hold"/>
                                        <p:tgtEl>
                                          <p:spTgt spid="4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ppt_x"/>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par>
                                <p:cTn id="70" presetID="22" presetClass="entr" presetSubtype="4"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animBg="1"/>
      <p:bldP spid="14" grpId="0" animBg="1"/>
      <p:bldP spid="15" grpId="0" animBg="1"/>
      <p:bldP spid="18" grpId="0" animBg="1"/>
      <p:bldP spid="31" grpId="0" animBg="1"/>
      <p:bldP spid="32" grpId="0" animBg="1"/>
      <p:bldP spid="33" grpId="0" animBg="1"/>
      <p:bldP spid="34" grpId="0" animBg="1"/>
      <p:bldP spid="38" grpId="0" animBg="1"/>
      <p:bldP spid="39" grpId="0" animBg="1"/>
      <p:bldP spid="45" grpId="0" animBg="1"/>
      <p:bldP spid="48" grpId="0" animBg="1"/>
      <p:bldP spid="49"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Exkurs: System Scalability</a:t>
            </a:r>
          </a:p>
        </p:txBody>
      </p:sp>
      <p:sp>
        <p:nvSpPr>
          <p:cNvPr id="3" name="Foliennummernplatzhalter 2"/>
          <p:cNvSpPr>
            <a:spLocks noGrp="1"/>
          </p:cNvSpPr>
          <p:nvPr>
            <p:ph type="sldNum" sz="quarter" idx="4"/>
          </p:nvPr>
        </p:nvSpPr>
        <p:spPr/>
        <p:txBody>
          <a:bodyPr/>
          <a:lstStyle/>
          <a:p>
            <a:fld id="{48F63A3B-78C7-47BE-AE5E-E10140E04643}" type="slidenum">
              <a:rPr lang="en-US" smtClean="0"/>
              <a:pPr/>
              <a:t>14</a:t>
            </a:fld>
            <a:endParaRPr lang="en-US" dirty="0"/>
          </a:p>
        </p:txBody>
      </p:sp>
      <p:pic>
        <p:nvPicPr>
          <p:cNvPr id="16" name="Grafik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504" y="731521"/>
            <a:ext cx="7358039" cy="4702323"/>
          </a:xfrm>
          <a:prstGeom prst="rect">
            <a:avLst/>
          </a:prstGeom>
        </p:spPr>
      </p:pic>
      <p:sp>
        <p:nvSpPr>
          <p:cNvPr id="10" name="Rectangle 23"/>
          <p:cNvSpPr/>
          <p:nvPr/>
        </p:nvSpPr>
        <p:spPr>
          <a:xfrm>
            <a:off x="548640" y="920819"/>
            <a:ext cx="3956992" cy="1477328"/>
          </a:xfrm>
          <a:prstGeom prst="rect">
            <a:avLst/>
          </a:prstGeom>
        </p:spPr>
        <p:txBody>
          <a:bodyPr wrap="square">
            <a:spAutoFit/>
          </a:bodyPr>
          <a:lstStyle/>
          <a:p>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Fähigkeit eines Systems,  die </a:t>
            </a:r>
          </a:p>
          <a:p>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Verarbeitungsleistung durch </a:t>
            </a:r>
          </a:p>
          <a:p>
            <a:pPr>
              <a:tabLst>
                <a:tab pos="719138" algn="l"/>
              </a:tabLst>
            </a:pP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Erweiterung von Ressourcen 	linear steigern zu können</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07043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Exkurs: Shared Nothing Architecture</a:t>
            </a:r>
          </a:p>
        </p:txBody>
      </p:sp>
      <p:sp>
        <p:nvSpPr>
          <p:cNvPr id="3" name="Foliennummernplatzhalter 2"/>
          <p:cNvSpPr>
            <a:spLocks noGrp="1"/>
          </p:cNvSpPr>
          <p:nvPr>
            <p:ph type="sldNum" sz="quarter" idx="4"/>
          </p:nvPr>
        </p:nvSpPr>
        <p:spPr/>
        <p:txBody>
          <a:bodyPr/>
          <a:lstStyle/>
          <a:p>
            <a:fld id="{48F63A3B-78C7-47BE-AE5E-E10140E04643}" type="slidenum">
              <a:rPr lang="en-US" smtClean="0"/>
              <a:pPr/>
              <a:t>15</a:t>
            </a:fld>
            <a:endParaRPr lang="en-US" dirty="0"/>
          </a:p>
        </p:txBody>
      </p:sp>
      <p:sp>
        <p:nvSpPr>
          <p:cNvPr id="5" name="Rectangle 23"/>
          <p:cNvSpPr/>
          <p:nvPr/>
        </p:nvSpPr>
        <p:spPr>
          <a:xfrm>
            <a:off x="548640" y="920819"/>
            <a:ext cx="9341084" cy="1200329"/>
          </a:xfrm>
          <a:prstGeom prst="rect">
            <a:avLst/>
          </a:prstGeom>
        </p:spPr>
        <p:txBody>
          <a:bodyPr wrap="square">
            <a:spAutoFit/>
          </a:bodyPr>
          <a:lstStyle/>
          <a:p>
            <a:pPr>
              <a:tabLst>
                <a:tab pos="7191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Jede Station (</a:t>
            </a:r>
            <a:r>
              <a:rPr lang="de-DE"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syn</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Knoten, </a:t>
            </a:r>
            <a:r>
              <a:rPr lang="de-DE"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node</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ist unabhängig von anderen Stationen im 	verteilten System,  d. h. ist zuständig für eine bestimmte Datenpartition und 	verfügt über eigene Applikationsagenten sowie Ressourcen (CPU, Memory, 	Storage)</a:t>
            </a:r>
          </a:p>
        </p:txBody>
      </p:sp>
      <p:pic>
        <p:nvPicPr>
          <p:cNvPr id="6" name="Grafik 5"/>
          <p:cNvPicPr>
            <a:picLocks noChangeAspect="1"/>
          </p:cNvPicPr>
          <p:nvPr/>
        </p:nvPicPr>
        <p:blipFill>
          <a:blip r:embed="rId2"/>
          <a:stretch>
            <a:fillRect/>
          </a:stretch>
        </p:blipFill>
        <p:spPr>
          <a:xfrm>
            <a:off x="1760028" y="2121148"/>
            <a:ext cx="7369640" cy="3304862"/>
          </a:xfrm>
          <a:prstGeom prst="rect">
            <a:avLst/>
          </a:prstGeom>
        </p:spPr>
      </p:pic>
    </p:spTree>
    <p:extLst>
      <p:ext uri="{BB962C8B-B14F-4D97-AF65-F5344CB8AC3E}">
        <p14:creationId xmlns:p14="http://schemas.microsoft.com/office/powerpoint/2010/main" val="18669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Distributed Data Storage</a:t>
            </a:r>
          </a:p>
        </p:txBody>
      </p:sp>
      <p:sp>
        <p:nvSpPr>
          <p:cNvPr id="3" name="Foliennummernplatzhalter 2"/>
          <p:cNvSpPr>
            <a:spLocks noGrp="1"/>
          </p:cNvSpPr>
          <p:nvPr>
            <p:ph type="sldNum" sz="quarter" idx="4"/>
          </p:nvPr>
        </p:nvSpPr>
        <p:spPr/>
        <p:txBody>
          <a:bodyPr/>
          <a:lstStyle/>
          <a:p>
            <a:fld id="{48F63A3B-78C7-47BE-AE5E-E10140E04643}" type="slidenum">
              <a:rPr lang="en-US" smtClean="0"/>
              <a:pPr/>
              <a:t>16</a:t>
            </a:fld>
            <a:endParaRPr lang="en-US" dirty="0"/>
          </a:p>
        </p:txBody>
      </p:sp>
      <p:sp>
        <p:nvSpPr>
          <p:cNvPr id="5" name="Rectangle 23"/>
          <p:cNvSpPr/>
          <p:nvPr/>
        </p:nvSpPr>
        <p:spPr>
          <a:xfrm>
            <a:off x="548640" y="897916"/>
            <a:ext cx="8912860" cy="646331"/>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Ausfalltolerante verteilte Datenspeicherung und -verarbeitung im Verbund 	(unzuverlässiger) Standard-Rechner</a:t>
            </a:r>
          </a:p>
        </p:txBody>
      </p:sp>
      <p:sp>
        <p:nvSpPr>
          <p:cNvPr id="6" name="Rectangle 23"/>
          <p:cNvSpPr/>
          <p:nvPr/>
        </p:nvSpPr>
        <p:spPr>
          <a:xfrm>
            <a:off x="548636" y="1497996"/>
            <a:ext cx="8164973" cy="369332"/>
          </a:xfrm>
          <a:prstGeom prst="rect">
            <a:avLst/>
          </a:prstGeom>
        </p:spPr>
        <p:txBody>
          <a:bodyPr wrap="square">
            <a:spAutoFit/>
          </a:bodyPr>
          <a:lstStyle/>
          <a:p>
            <a:pPr defTabSz="268288">
              <a:spcBef>
                <a:spcPts val="600"/>
              </a:spcBef>
              <a:tabLst>
                <a:tab pos="357188" algn="l"/>
              </a:tabLst>
            </a:pPr>
            <a:r>
              <a:rPr lang="de-DE"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Kosteneffiziente und skalierbare Massendatenspeicherung</a:t>
            </a:r>
          </a:p>
        </p:txBody>
      </p:sp>
      <p:pic>
        <p:nvPicPr>
          <p:cNvPr id="7" name="Grafik 6"/>
          <p:cNvPicPr>
            <a:picLocks noChangeAspect="1"/>
          </p:cNvPicPr>
          <p:nvPr/>
        </p:nvPicPr>
        <p:blipFill>
          <a:blip r:embed="rId2"/>
          <a:stretch>
            <a:fillRect/>
          </a:stretch>
        </p:blipFill>
        <p:spPr>
          <a:xfrm>
            <a:off x="1502043" y="1990476"/>
            <a:ext cx="6653815" cy="3086543"/>
          </a:xfrm>
          <a:prstGeom prst="rect">
            <a:avLst/>
          </a:prstGeom>
        </p:spPr>
      </p:pic>
      <p:sp>
        <p:nvSpPr>
          <p:cNvPr id="8" name="Rechteck 7"/>
          <p:cNvSpPr/>
          <p:nvPr/>
        </p:nvSpPr>
        <p:spPr>
          <a:xfrm>
            <a:off x="638656" y="5010688"/>
            <a:ext cx="4538422" cy="215444"/>
          </a:xfrm>
          <a:prstGeom prst="rect">
            <a:avLst/>
          </a:prstGeom>
        </p:spPr>
        <p:txBody>
          <a:bodyPr wrap="none">
            <a:spAutoFit/>
          </a:bodyPr>
          <a:lstStyle/>
          <a:p>
            <a:r>
              <a:rPr lang="de-DE" sz="800">
                <a:solidFill>
                  <a:schemeClr val="bg2"/>
                </a:solidFill>
              </a:rPr>
              <a:t>Abbildung in Anlehnung an: http://hadoop.apache.org/docs/r1.2.1/hdfs_design.html, Abruf: 24.10.2014</a:t>
            </a:r>
          </a:p>
        </p:txBody>
      </p:sp>
    </p:spTree>
    <p:extLst>
      <p:ext uri="{BB962C8B-B14F-4D97-AF65-F5344CB8AC3E}">
        <p14:creationId xmlns:p14="http://schemas.microsoft.com/office/powerpoint/2010/main" val="35136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t>Distributed Data Processing - Cluster Resource &amp; Job Management</a:t>
            </a:r>
          </a:p>
        </p:txBody>
      </p:sp>
      <p:sp>
        <p:nvSpPr>
          <p:cNvPr id="3" name="Foliennummernplatzhalter 2"/>
          <p:cNvSpPr>
            <a:spLocks noGrp="1"/>
          </p:cNvSpPr>
          <p:nvPr>
            <p:ph type="sldNum" sz="quarter" idx="4"/>
          </p:nvPr>
        </p:nvSpPr>
        <p:spPr/>
        <p:txBody>
          <a:bodyPr/>
          <a:lstStyle/>
          <a:p>
            <a:fld id="{48F63A3B-78C7-47BE-AE5E-E10140E04643}" type="slidenum">
              <a:rPr lang="en-US" smtClean="0"/>
              <a:pPr/>
              <a:t>17</a:t>
            </a:fld>
            <a:endParaRPr lang="en-US" dirty="0"/>
          </a:p>
        </p:txBody>
      </p:sp>
      <p:sp>
        <p:nvSpPr>
          <p:cNvPr id="5" name="Rectangle 23"/>
          <p:cNvSpPr/>
          <p:nvPr/>
        </p:nvSpPr>
        <p:spPr>
          <a:xfrm>
            <a:off x="548640" y="897916"/>
            <a:ext cx="8912860" cy="369332"/>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Aufgabenverwaltung und Ressourcenzuteilung im Rechnerverbund</a:t>
            </a:r>
          </a:p>
        </p:txBody>
      </p:sp>
      <p:sp>
        <p:nvSpPr>
          <p:cNvPr id="6" name="Rectangle 23"/>
          <p:cNvSpPr/>
          <p:nvPr/>
        </p:nvSpPr>
        <p:spPr>
          <a:xfrm>
            <a:off x="548636" y="1218693"/>
            <a:ext cx="8164973" cy="369332"/>
          </a:xfrm>
          <a:prstGeom prst="rect">
            <a:avLst/>
          </a:prstGeom>
        </p:spPr>
        <p:txBody>
          <a:bodyPr wrap="square">
            <a:spAutoFit/>
          </a:bodyPr>
          <a:lstStyle/>
          <a:p>
            <a:pPr defTabSz="268288">
              <a:spcBef>
                <a:spcPts val="600"/>
              </a:spcBef>
              <a:tabLst>
                <a:tab pos="357188" algn="l"/>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Abstraktion für verteilte Datenverarbeitungsalgorithmen</a:t>
            </a:r>
          </a:p>
        </p:txBody>
      </p:sp>
      <p:sp>
        <p:nvSpPr>
          <p:cNvPr id="8" name="Rechteck 7"/>
          <p:cNvSpPr/>
          <p:nvPr/>
        </p:nvSpPr>
        <p:spPr>
          <a:xfrm>
            <a:off x="638656" y="5010688"/>
            <a:ext cx="5673348" cy="215444"/>
          </a:xfrm>
          <a:prstGeom prst="rect">
            <a:avLst/>
          </a:prstGeom>
        </p:spPr>
        <p:txBody>
          <a:bodyPr wrap="none">
            <a:spAutoFit/>
          </a:bodyPr>
          <a:lstStyle/>
          <a:p>
            <a:r>
              <a:rPr lang="de-DE" sz="800">
                <a:solidFill>
                  <a:schemeClr val="bg2"/>
                </a:solidFill>
              </a:rPr>
              <a:t>Abbildung in Anlehnung an: http://hadoop.apache.org/docs/current/hadoop-yarn/hadoop-yarn-site/YARN.html, Abruf: 24.10.2014</a:t>
            </a:r>
          </a:p>
        </p:txBody>
      </p:sp>
      <p:pic>
        <p:nvPicPr>
          <p:cNvPr id="9" name="Grafik 8"/>
          <p:cNvPicPr>
            <a:picLocks noChangeAspect="1"/>
          </p:cNvPicPr>
          <p:nvPr/>
        </p:nvPicPr>
        <p:blipFill>
          <a:blip r:embed="rId2"/>
          <a:stretch>
            <a:fillRect/>
          </a:stretch>
        </p:blipFill>
        <p:spPr>
          <a:xfrm>
            <a:off x="698500" y="1811635"/>
            <a:ext cx="7170994" cy="3130997"/>
          </a:xfrm>
          <a:prstGeom prst="rect">
            <a:avLst/>
          </a:prstGeom>
        </p:spPr>
      </p:pic>
    </p:spTree>
    <p:extLst>
      <p:ext uri="{BB962C8B-B14F-4D97-AF65-F5344CB8AC3E}">
        <p14:creationId xmlns:p14="http://schemas.microsoft.com/office/powerpoint/2010/main" val="42084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8499" y="304272"/>
            <a:ext cx="9079681" cy="427249"/>
          </a:xfrm>
        </p:spPr>
        <p:txBody>
          <a:bodyPr>
            <a:noAutofit/>
          </a:bodyPr>
          <a:lstStyle/>
          <a:p>
            <a:r>
              <a:rPr lang="de-DE" sz="1800" dirty="0"/>
              <a:t>Data Warehouse Infrastructure </a:t>
            </a:r>
            <a:r>
              <a:rPr lang="de-DE" sz="1800" dirty="0" err="1"/>
              <a:t>based</a:t>
            </a:r>
            <a:r>
              <a:rPr lang="de-DE" sz="1800" dirty="0"/>
              <a:t> on Distributed Data Storage &amp; Processing</a:t>
            </a:r>
          </a:p>
        </p:txBody>
      </p:sp>
      <p:sp>
        <p:nvSpPr>
          <p:cNvPr id="3" name="Foliennummernplatzhalter 2"/>
          <p:cNvSpPr>
            <a:spLocks noGrp="1"/>
          </p:cNvSpPr>
          <p:nvPr>
            <p:ph type="sldNum" sz="quarter" idx="4"/>
          </p:nvPr>
        </p:nvSpPr>
        <p:spPr/>
        <p:txBody>
          <a:bodyPr/>
          <a:lstStyle/>
          <a:p>
            <a:fld id="{48F63A3B-78C7-47BE-AE5E-E10140E04643}" type="slidenum">
              <a:rPr lang="en-US" smtClean="0"/>
              <a:pPr/>
              <a:t>18</a:t>
            </a:fld>
            <a:endParaRPr lang="en-US" dirty="0"/>
          </a:p>
        </p:txBody>
      </p:sp>
      <p:sp>
        <p:nvSpPr>
          <p:cNvPr id="5" name="Rectangle 23"/>
          <p:cNvSpPr/>
          <p:nvPr/>
        </p:nvSpPr>
        <p:spPr>
          <a:xfrm>
            <a:off x="548640" y="897916"/>
            <a:ext cx="8912860" cy="646331"/>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DWH-Metadatenverwaltung und Datenabfrageschnittstelle</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ectangle 23"/>
          <p:cNvSpPr/>
          <p:nvPr/>
        </p:nvSpPr>
        <p:spPr>
          <a:xfrm>
            <a:off x="548636" y="1218693"/>
            <a:ext cx="8164973" cy="369332"/>
          </a:xfrm>
          <a:prstGeom prst="rect">
            <a:avLst/>
          </a:prstGeom>
        </p:spPr>
        <p:txBody>
          <a:bodyPr wrap="square">
            <a:spAutoFit/>
          </a:bodyPr>
          <a:lstStyle/>
          <a:p>
            <a:pPr defTabSz="268288">
              <a:spcBef>
                <a:spcPts val="600"/>
              </a:spcBef>
              <a:tabLst>
                <a:tab pos="357188" algn="l"/>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Ermöglichung SQL-Abfragen auf relationale Schemata</a:t>
            </a:r>
          </a:p>
        </p:txBody>
      </p:sp>
      <p:sp>
        <p:nvSpPr>
          <p:cNvPr id="8" name="Rechteck 7"/>
          <p:cNvSpPr/>
          <p:nvPr/>
        </p:nvSpPr>
        <p:spPr>
          <a:xfrm>
            <a:off x="638656" y="5010688"/>
            <a:ext cx="3918060" cy="215444"/>
          </a:xfrm>
          <a:prstGeom prst="rect">
            <a:avLst/>
          </a:prstGeom>
        </p:spPr>
        <p:txBody>
          <a:bodyPr wrap="none">
            <a:spAutoFit/>
          </a:bodyPr>
          <a:lstStyle/>
          <a:p>
            <a:r>
              <a:rPr lang="de-DE" sz="800">
                <a:solidFill>
                  <a:schemeClr val="bg2"/>
                </a:solidFill>
              </a:rPr>
              <a:t>Vgl. hierzu: https://cwiki.apache.org/confluence/display/Hive/Design/, Abruf: 20.11.2014</a:t>
            </a:r>
          </a:p>
        </p:txBody>
      </p:sp>
      <p:pic>
        <p:nvPicPr>
          <p:cNvPr id="7" name="Grafik 6"/>
          <p:cNvPicPr>
            <a:picLocks noChangeAspect="1"/>
          </p:cNvPicPr>
          <p:nvPr/>
        </p:nvPicPr>
        <p:blipFill>
          <a:blip r:embed="rId2"/>
          <a:stretch>
            <a:fillRect/>
          </a:stretch>
        </p:blipFill>
        <p:spPr>
          <a:xfrm>
            <a:off x="1164156" y="1710642"/>
            <a:ext cx="6701109" cy="3119950"/>
          </a:xfrm>
          <a:prstGeom prst="rect">
            <a:avLst/>
          </a:prstGeom>
        </p:spPr>
      </p:pic>
    </p:spTree>
    <p:extLst>
      <p:ext uri="{BB962C8B-B14F-4D97-AF65-F5344CB8AC3E}">
        <p14:creationId xmlns:p14="http://schemas.microsoft.com/office/powerpoint/2010/main" val="285198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8499" y="304272"/>
            <a:ext cx="9079681" cy="427249"/>
          </a:xfrm>
        </p:spPr>
        <p:txBody>
          <a:bodyPr/>
          <a:lstStyle/>
          <a:p>
            <a:r>
              <a:rPr lang="de-DE"/>
              <a:t>Data Analytics In-Memory Cluster Computing</a:t>
            </a:r>
          </a:p>
        </p:txBody>
      </p:sp>
      <p:sp>
        <p:nvSpPr>
          <p:cNvPr id="3" name="Foliennummernplatzhalter 2"/>
          <p:cNvSpPr>
            <a:spLocks noGrp="1"/>
          </p:cNvSpPr>
          <p:nvPr>
            <p:ph type="sldNum" sz="quarter" idx="4"/>
          </p:nvPr>
        </p:nvSpPr>
        <p:spPr/>
        <p:txBody>
          <a:bodyPr/>
          <a:lstStyle/>
          <a:p>
            <a:fld id="{48F63A3B-78C7-47BE-AE5E-E10140E04643}" type="slidenum">
              <a:rPr lang="en-US" smtClean="0"/>
              <a:pPr/>
              <a:t>19</a:t>
            </a:fld>
            <a:endParaRPr lang="en-US" dirty="0"/>
          </a:p>
        </p:txBody>
      </p:sp>
      <p:sp>
        <p:nvSpPr>
          <p:cNvPr id="5" name="Rectangle 23"/>
          <p:cNvSpPr/>
          <p:nvPr/>
        </p:nvSpPr>
        <p:spPr>
          <a:xfrm>
            <a:off x="548640" y="897916"/>
            <a:ext cx="8912860" cy="923330"/>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Verteilte &amp; parallele Datenverarbeitung im Arbeitsspeicher</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ectangle 23"/>
          <p:cNvSpPr/>
          <p:nvPr/>
        </p:nvSpPr>
        <p:spPr>
          <a:xfrm>
            <a:off x="548636" y="1218693"/>
            <a:ext cx="8164973" cy="369332"/>
          </a:xfrm>
          <a:prstGeom prst="rect">
            <a:avLst/>
          </a:prstGeom>
        </p:spPr>
        <p:txBody>
          <a:bodyPr wrap="square">
            <a:spAutoFit/>
          </a:bodyPr>
          <a:lstStyle/>
          <a:p>
            <a:pPr defTabSz="268288">
              <a:spcBef>
                <a:spcPts val="600"/>
              </a:spcBef>
              <a:tabLst>
                <a:tab pos="357188" algn="l"/>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Voraussetzung für interaktive und Echtzeit-Analysen</a:t>
            </a:r>
          </a:p>
        </p:txBody>
      </p:sp>
      <p:sp>
        <p:nvSpPr>
          <p:cNvPr id="8" name="Rechteck 7"/>
          <p:cNvSpPr/>
          <p:nvPr/>
        </p:nvSpPr>
        <p:spPr>
          <a:xfrm>
            <a:off x="638656" y="4990522"/>
            <a:ext cx="8947796" cy="338554"/>
          </a:xfrm>
          <a:prstGeom prst="rect">
            <a:avLst/>
          </a:prstGeom>
        </p:spPr>
        <p:txBody>
          <a:bodyPr wrap="square">
            <a:spAutoFit/>
          </a:bodyPr>
          <a:lstStyle/>
          <a:p>
            <a:r>
              <a:rPr lang="de-DE" sz="800">
                <a:solidFill>
                  <a:schemeClr val="bg2"/>
                </a:solidFill>
              </a:rPr>
              <a:t>Vgl.: Zaharia, M. et al.: Resilient Distributed Datasets: A Fault-Tolerant Abstraction for In-Memory Cluster Computing,   https://www.cs.berkeley.edu/~matei/papers/2012/nsdi_spark.pdf, Abruf: 25.10.2014</a:t>
            </a:r>
          </a:p>
          <a:p>
            <a:r>
              <a:rPr lang="de-DE" sz="800">
                <a:solidFill>
                  <a:schemeClr val="bg2"/>
                </a:solidFill>
              </a:rPr>
              <a:t>Abkürzungen: Resilient Distributed Dataset (RDD), Distributed File System (DFS), Structured Query Language (SQL), Application Programming Interface (API)</a:t>
            </a:r>
          </a:p>
        </p:txBody>
      </p:sp>
      <p:pic>
        <p:nvPicPr>
          <p:cNvPr id="9" name="Grafik 8"/>
          <p:cNvPicPr>
            <a:picLocks noChangeAspect="1"/>
          </p:cNvPicPr>
          <p:nvPr/>
        </p:nvPicPr>
        <p:blipFill>
          <a:blip r:embed="rId2"/>
          <a:stretch>
            <a:fillRect/>
          </a:stretch>
        </p:blipFill>
        <p:spPr>
          <a:xfrm>
            <a:off x="1303874" y="1640791"/>
            <a:ext cx="7402392" cy="3431317"/>
          </a:xfrm>
          <a:prstGeom prst="rect">
            <a:avLst/>
          </a:prstGeom>
        </p:spPr>
      </p:pic>
    </p:spTree>
    <p:extLst>
      <p:ext uri="{BB962C8B-B14F-4D97-AF65-F5344CB8AC3E}">
        <p14:creationId xmlns:p14="http://schemas.microsoft.com/office/powerpoint/2010/main" val="8810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Services /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Leistungen</a:t>
            </a:r>
            <a:endParaRPr lang="bg-BG"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p:txBody>
          <a:bodyPr/>
          <a:lstStyle/>
          <a:p>
            <a:pPr algn="ctr"/>
            <a:fld id="{48F63A3B-78C7-47BE-AE5E-E10140E04643}" type="slidenum">
              <a:rPr lang="en-US" sz="1000"/>
              <a:pPr algn="ctr"/>
              <a:t>2</a:t>
            </a:fld>
            <a:endParaRPr lang="en-US" sz="1000" dirty="0"/>
          </a:p>
        </p:txBody>
      </p:sp>
      <p:sp>
        <p:nvSpPr>
          <p:cNvPr id="5" name="Subtitle 4"/>
          <p:cNvSpPr>
            <a:spLocks noGrp="1"/>
          </p:cNvSpPr>
          <p:nvPr>
            <p:ph type="subTitle" idx="1"/>
          </p:nvPr>
        </p:nvSpPr>
        <p:spPr>
          <a:xfrm>
            <a:off x="696912" y="766374"/>
            <a:ext cx="8763001" cy="218732"/>
          </a:xfrm>
        </p:spPr>
        <p:txBody>
          <a:bodyPr>
            <a:normAutofit fontScale="92500" lnSpcReduction="10000"/>
          </a:bodyPr>
          <a:lstStyle/>
          <a:p>
            <a:r>
              <a:rPr lang="en-US" dirty="0" err="1">
                <a:solidFill>
                  <a:schemeClr val="tx1">
                    <a:lumMod val="75000"/>
                  </a:schemeClr>
                </a:solidFill>
              </a:rPr>
              <a:t>Servicekompetenzen</a:t>
            </a:r>
            <a:r>
              <a:rPr lang="en-US" dirty="0">
                <a:solidFill>
                  <a:schemeClr val="tx1">
                    <a:lumMod val="75000"/>
                  </a:schemeClr>
                </a:solidFill>
              </a:rPr>
              <a:t> und </a:t>
            </a:r>
            <a:r>
              <a:rPr lang="en-US" dirty="0" err="1">
                <a:solidFill>
                  <a:schemeClr val="tx1">
                    <a:lumMod val="75000"/>
                  </a:schemeClr>
                </a:solidFill>
              </a:rPr>
              <a:t>Leistungsspektrum</a:t>
            </a:r>
            <a:endParaRPr lang="bg-BG" dirty="0">
              <a:solidFill>
                <a:schemeClr val="tx1">
                  <a:lumMod val="75000"/>
                </a:schemeClr>
              </a:solidFill>
            </a:endParaRPr>
          </a:p>
        </p:txBody>
      </p:sp>
      <p:sp>
        <p:nvSpPr>
          <p:cNvPr id="31" name="Freeform 5"/>
          <p:cNvSpPr>
            <a:spLocks/>
          </p:cNvSpPr>
          <p:nvPr/>
        </p:nvSpPr>
        <p:spPr bwMode="auto">
          <a:xfrm>
            <a:off x="4624388" y="1406958"/>
            <a:ext cx="908050" cy="1160463"/>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2" name="Freeform 6"/>
          <p:cNvSpPr>
            <a:spLocks/>
          </p:cNvSpPr>
          <p:nvPr/>
        </p:nvSpPr>
        <p:spPr bwMode="auto">
          <a:xfrm>
            <a:off x="5783263" y="2854758"/>
            <a:ext cx="1157288" cy="830263"/>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bg-BG"/>
          </a:p>
        </p:txBody>
      </p:sp>
      <p:sp>
        <p:nvSpPr>
          <p:cNvPr id="33" name="Freeform 7"/>
          <p:cNvSpPr>
            <a:spLocks/>
          </p:cNvSpPr>
          <p:nvPr/>
        </p:nvSpPr>
        <p:spPr bwMode="auto">
          <a:xfrm>
            <a:off x="3216278" y="2854758"/>
            <a:ext cx="1160463" cy="830263"/>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34" name="Freeform 8"/>
          <p:cNvSpPr>
            <a:spLocks/>
          </p:cNvSpPr>
          <p:nvPr/>
        </p:nvSpPr>
        <p:spPr bwMode="auto">
          <a:xfrm>
            <a:off x="3765550" y="1949883"/>
            <a:ext cx="825500" cy="815975"/>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35" name="Freeform 9"/>
          <p:cNvSpPr>
            <a:spLocks/>
          </p:cNvSpPr>
          <p:nvPr/>
        </p:nvSpPr>
        <p:spPr bwMode="auto">
          <a:xfrm>
            <a:off x="5572125" y="3769158"/>
            <a:ext cx="814388" cy="815975"/>
          </a:xfrm>
          <a:custGeom>
            <a:avLst/>
            <a:gdLst>
              <a:gd name="T0" fmla="*/ 165 w 312"/>
              <a:gd name="T1" fmla="*/ 0 h 312"/>
              <a:gd name="T2" fmla="*/ 0 w 312"/>
              <a:gd name="T3" fmla="*/ 0 h 312"/>
              <a:gd name="T4" fmla="*/ 0 w 312"/>
              <a:gd name="T5" fmla="*/ 162 h 312"/>
              <a:gd name="T6" fmla="*/ 153 w 312"/>
              <a:gd name="T7" fmla="*/ 312 h 312"/>
              <a:gd name="T8" fmla="*/ 312 w 312"/>
              <a:gd name="T9" fmla="*/ 312 h 312"/>
              <a:gd name="T10" fmla="*/ 312 w 312"/>
              <a:gd name="T11" fmla="*/ 150 h 312"/>
              <a:gd name="T12" fmla="*/ 165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165" y="0"/>
                </a:moveTo>
                <a:cubicBezTo>
                  <a:pt x="0" y="0"/>
                  <a:pt x="0" y="0"/>
                  <a:pt x="0" y="0"/>
                </a:cubicBezTo>
                <a:cubicBezTo>
                  <a:pt x="0" y="162"/>
                  <a:pt x="0" y="162"/>
                  <a:pt x="0" y="162"/>
                </a:cubicBezTo>
                <a:cubicBezTo>
                  <a:pt x="0" y="246"/>
                  <a:pt x="69" y="312"/>
                  <a:pt x="153" y="312"/>
                </a:cubicBezTo>
                <a:cubicBezTo>
                  <a:pt x="312" y="312"/>
                  <a:pt x="312" y="312"/>
                  <a:pt x="312" y="312"/>
                </a:cubicBezTo>
                <a:cubicBezTo>
                  <a:pt x="312" y="150"/>
                  <a:pt x="312" y="150"/>
                  <a:pt x="312" y="150"/>
                </a:cubicBezTo>
                <a:cubicBezTo>
                  <a:pt x="312" y="67"/>
                  <a:pt x="248" y="0"/>
                  <a:pt x="165"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bg-BG"/>
          </a:p>
        </p:txBody>
      </p:sp>
      <p:sp>
        <p:nvSpPr>
          <p:cNvPr id="36" name="Freeform 10"/>
          <p:cNvSpPr>
            <a:spLocks/>
          </p:cNvSpPr>
          <p:nvPr/>
        </p:nvSpPr>
        <p:spPr bwMode="auto">
          <a:xfrm>
            <a:off x="5572125" y="1949883"/>
            <a:ext cx="814388" cy="815975"/>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37" name="Freeform 11"/>
          <p:cNvSpPr>
            <a:spLocks/>
          </p:cNvSpPr>
          <p:nvPr/>
        </p:nvSpPr>
        <p:spPr bwMode="auto">
          <a:xfrm>
            <a:off x="3765550" y="3769158"/>
            <a:ext cx="825500" cy="815975"/>
          </a:xfrm>
          <a:custGeom>
            <a:avLst/>
            <a:gdLst>
              <a:gd name="T0" fmla="*/ 316 w 316"/>
              <a:gd name="T1" fmla="*/ 0 h 312"/>
              <a:gd name="T2" fmla="*/ 150 w 316"/>
              <a:gd name="T3" fmla="*/ 0 h 312"/>
              <a:gd name="T4" fmla="*/ 0 w 316"/>
              <a:gd name="T5" fmla="*/ 150 h 312"/>
              <a:gd name="T6" fmla="*/ 0 w 316"/>
              <a:gd name="T7" fmla="*/ 312 h 312"/>
              <a:gd name="T8" fmla="*/ 162 w 316"/>
              <a:gd name="T9" fmla="*/ 312 h 312"/>
              <a:gd name="T10" fmla="*/ 316 w 316"/>
              <a:gd name="T11" fmla="*/ 162 h 312"/>
              <a:gd name="T12" fmla="*/ 316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316" y="0"/>
                </a:moveTo>
                <a:cubicBezTo>
                  <a:pt x="150" y="0"/>
                  <a:pt x="150" y="0"/>
                  <a:pt x="150" y="0"/>
                </a:cubicBezTo>
                <a:cubicBezTo>
                  <a:pt x="67" y="0"/>
                  <a:pt x="0" y="67"/>
                  <a:pt x="0" y="150"/>
                </a:cubicBezTo>
                <a:cubicBezTo>
                  <a:pt x="0" y="312"/>
                  <a:pt x="0" y="312"/>
                  <a:pt x="0" y="312"/>
                </a:cubicBezTo>
                <a:cubicBezTo>
                  <a:pt x="162" y="312"/>
                  <a:pt x="162" y="312"/>
                  <a:pt x="162" y="312"/>
                </a:cubicBezTo>
                <a:cubicBezTo>
                  <a:pt x="245" y="312"/>
                  <a:pt x="316" y="246"/>
                  <a:pt x="316" y="162"/>
                </a:cubicBezTo>
                <a:cubicBezTo>
                  <a:pt x="316" y="0"/>
                  <a:pt x="316" y="0"/>
                  <a:pt x="316"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38" name="Freeform 12"/>
          <p:cNvSpPr>
            <a:spLocks/>
          </p:cNvSpPr>
          <p:nvPr/>
        </p:nvSpPr>
        <p:spPr bwMode="auto">
          <a:xfrm>
            <a:off x="4891091" y="4177143"/>
            <a:ext cx="377825" cy="65088"/>
          </a:xfrm>
          <a:custGeom>
            <a:avLst/>
            <a:gdLst>
              <a:gd name="T0" fmla="*/ 145 w 145"/>
              <a:gd name="T1" fmla="*/ 12 h 25"/>
              <a:gd name="T2" fmla="*/ 129 w 145"/>
              <a:gd name="T3" fmla="*/ 25 h 25"/>
              <a:gd name="T4" fmla="*/ 16 w 145"/>
              <a:gd name="T5" fmla="*/ 25 h 25"/>
              <a:gd name="T6" fmla="*/ 0 w 145"/>
              <a:gd name="T7" fmla="*/ 12 h 25"/>
              <a:gd name="T8" fmla="*/ 16 w 145"/>
              <a:gd name="T9" fmla="*/ 0 h 25"/>
              <a:gd name="T10" fmla="*/ 129 w 145"/>
              <a:gd name="T11" fmla="*/ 0 h 25"/>
              <a:gd name="T12" fmla="*/ 145 w 145"/>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2"/>
                </a:moveTo>
                <a:cubicBezTo>
                  <a:pt x="145" y="19"/>
                  <a:pt x="138" y="25"/>
                  <a:pt x="129" y="25"/>
                </a:cubicBezTo>
                <a:cubicBezTo>
                  <a:pt x="16" y="25"/>
                  <a:pt x="16" y="25"/>
                  <a:pt x="16" y="25"/>
                </a:cubicBezTo>
                <a:cubicBezTo>
                  <a:pt x="7" y="25"/>
                  <a:pt x="0" y="19"/>
                  <a:pt x="0" y="12"/>
                </a:cubicBezTo>
                <a:cubicBezTo>
                  <a:pt x="0" y="6"/>
                  <a:pt x="7" y="0"/>
                  <a:pt x="16" y="0"/>
                </a:cubicBezTo>
                <a:cubicBezTo>
                  <a:pt x="129" y="0"/>
                  <a:pt x="129" y="0"/>
                  <a:pt x="129" y="0"/>
                </a:cubicBezTo>
                <a:cubicBezTo>
                  <a:pt x="138" y="0"/>
                  <a:pt x="145" y="6"/>
                  <a:pt x="145" y="12"/>
                </a:cubicBez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39" name="Freeform 13"/>
          <p:cNvSpPr>
            <a:spLocks/>
          </p:cNvSpPr>
          <p:nvPr/>
        </p:nvSpPr>
        <p:spPr bwMode="auto">
          <a:xfrm>
            <a:off x="4891091" y="4250168"/>
            <a:ext cx="377825" cy="65088"/>
          </a:xfrm>
          <a:custGeom>
            <a:avLst/>
            <a:gdLst>
              <a:gd name="T0" fmla="*/ 145 w 145"/>
              <a:gd name="T1" fmla="*/ 13 h 25"/>
              <a:gd name="T2" fmla="*/ 129 w 145"/>
              <a:gd name="T3" fmla="*/ 25 h 25"/>
              <a:gd name="T4" fmla="*/ 16 w 145"/>
              <a:gd name="T5" fmla="*/ 25 h 25"/>
              <a:gd name="T6" fmla="*/ 0 w 145"/>
              <a:gd name="T7" fmla="*/ 13 h 25"/>
              <a:gd name="T8" fmla="*/ 16 w 145"/>
              <a:gd name="T9" fmla="*/ 0 h 25"/>
              <a:gd name="T10" fmla="*/ 129 w 145"/>
              <a:gd name="T11" fmla="*/ 0 h 25"/>
              <a:gd name="T12" fmla="*/ 145 w 145"/>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3"/>
                </a:moveTo>
                <a:cubicBezTo>
                  <a:pt x="145" y="20"/>
                  <a:pt x="138" y="25"/>
                  <a:pt x="129" y="25"/>
                </a:cubicBezTo>
                <a:cubicBezTo>
                  <a:pt x="16" y="25"/>
                  <a:pt x="16" y="25"/>
                  <a:pt x="16" y="25"/>
                </a:cubicBezTo>
                <a:cubicBezTo>
                  <a:pt x="7" y="25"/>
                  <a:pt x="0" y="20"/>
                  <a:pt x="0" y="13"/>
                </a:cubicBezTo>
                <a:cubicBezTo>
                  <a:pt x="0" y="6"/>
                  <a:pt x="7" y="0"/>
                  <a:pt x="16" y="0"/>
                </a:cubicBezTo>
                <a:cubicBezTo>
                  <a:pt x="129" y="0"/>
                  <a:pt x="129" y="0"/>
                  <a:pt x="129" y="0"/>
                </a:cubicBezTo>
                <a:cubicBezTo>
                  <a:pt x="138" y="0"/>
                  <a:pt x="145" y="6"/>
                  <a:pt x="145" y="13"/>
                </a:cubicBez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0" name="Freeform 14"/>
          <p:cNvSpPr>
            <a:spLocks/>
          </p:cNvSpPr>
          <p:nvPr/>
        </p:nvSpPr>
        <p:spPr bwMode="auto">
          <a:xfrm>
            <a:off x="4891091" y="4326368"/>
            <a:ext cx="377825" cy="65088"/>
          </a:xfrm>
          <a:custGeom>
            <a:avLst/>
            <a:gdLst>
              <a:gd name="T0" fmla="*/ 145 w 145"/>
              <a:gd name="T1" fmla="*/ 12 h 25"/>
              <a:gd name="T2" fmla="*/ 129 w 145"/>
              <a:gd name="T3" fmla="*/ 25 h 25"/>
              <a:gd name="T4" fmla="*/ 16 w 145"/>
              <a:gd name="T5" fmla="*/ 25 h 25"/>
              <a:gd name="T6" fmla="*/ 0 w 145"/>
              <a:gd name="T7" fmla="*/ 12 h 25"/>
              <a:gd name="T8" fmla="*/ 16 w 145"/>
              <a:gd name="T9" fmla="*/ 0 h 25"/>
              <a:gd name="T10" fmla="*/ 129 w 145"/>
              <a:gd name="T11" fmla="*/ 0 h 25"/>
              <a:gd name="T12" fmla="*/ 145 w 145"/>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2"/>
                </a:moveTo>
                <a:cubicBezTo>
                  <a:pt x="145" y="19"/>
                  <a:pt x="138" y="25"/>
                  <a:pt x="129" y="25"/>
                </a:cubicBezTo>
                <a:cubicBezTo>
                  <a:pt x="16" y="25"/>
                  <a:pt x="16" y="25"/>
                  <a:pt x="16" y="25"/>
                </a:cubicBezTo>
                <a:cubicBezTo>
                  <a:pt x="7" y="25"/>
                  <a:pt x="0" y="19"/>
                  <a:pt x="0" y="12"/>
                </a:cubicBezTo>
                <a:cubicBezTo>
                  <a:pt x="0" y="5"/>
                  <a:pt x="7" y="0"/>
                  <a:pt x="16" y="0"/>
                </a:cubicBezTo>
                <a:cubicBezTo>
                  <a:pt x="129" y="0"/>
                  <a:pt x="129" y="0"/>
                  <a:pt x="129" y="0"/>
                </a:cubicBezTo>
                <a:cubicBezTo>
                  <a:pt x="138" y="0"/>
                  <a:pt x="145" y="5"/>
                  <a:pt x="145" y="12"/>
                </a:cubicBez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1" name="Freeform 15"/>
          <p:cNvSpPr>
            <a:spLocks/>
          </p:cNvSpPr>
          <p:nvPr/>
        </p:nvSpPr>
        <p:spPr bwMode="auto">
          <a:xfrm>
            <a:off x="4972053" y="4399393"/>
            <a:ext cx="214313" cy="65088"/>
          </a:xfrm>
          <a:custGeom>
            <a:avLst/>
            <a:gdLst>
              <a:gd name="T0" fmla="*/ 82 w 82"/>
              <a:gd name="T1" fmla="*/ 0 h 25"/>
              <a:gd name="T2" fmla="*/ 41 w 82"/>
              <a:gd name="T3" fmla="*/ 25 h 25"/>
              <a:gd name="T4" fmla="*/ 0 w 82"/>
              <a:gd name="T5" fmla="*/ 0 h 25"/>
              <a:gd name="T6" fmla="*/ 82 w 82"/>
              <a:gd name="T7" fmla="*/ 0 h 25"/>
            </a:gdLst>
            <a:ahLst/>
            <a:cxnLst>
              <a:cxn ang="0">
                <a:pos x="T0" y="T1"/>
              </a:cxn>
              <a:cxn ang="0">
                <a:pos x="T2" y="T3"/>
              </a:cxn>
              <a:cxn ang="0">
                <a:pos x="T4" y="T5"/>
              </a:cxn>
              <a:cxn ang="0">
                <a:pos x="T6" y="T7"/>
              </a:cxn>
            </a:cxnLst>
            <a:rect l="0" t="0" r="r" b="b"/>
            <a:pathLst>
              <a:path w="82" h="25">
                <a:moveTo>
                  <a:pt x="82" y="0"/>
                </a:moveTo>
                <a:cubicBezTo>
                  <a:pt x="82" y="14"/>
                  <a:pt x="64" y="25"/>
                  <a:pt x="41" y="25"/>
                </a:cubicBezTo>
                <a:cubicBezTo>
                  <a:pt x="18" y="25"/>
                  <a:pt x="0" y="14"/>
                  <a:pt x="0" y="0"/>
                </a:cubicBezTo>
                <a:lnTo>
                  <a:pt x="82" y="0"/>
                </a:ln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2" name="Freeform 16"/>
          <p:cNvSpPr>
            <a:spLocks noEditPoints="1"/>
          </p:cNvSpPr>
          <p:nvPr/>
        </p:nvSpPr>
        <p:spPr bwMode="auto">
          <a:xfrm>
            <a:off x="4449766" y="2640446"/>
            <a:ext cx="1260475" cy="1516063"/>
          </a:xfrm>
          <a:custGeom>
            <a:avLst/>
            <a:gdLst>
              <a:gd name="T0" fmla="*/ 241 w 483"/>
              <a:gd name="T1" fmla="*/ 0 h 580"/>
              <a:gd name="T2" fmla="*/ 0 w 483"/>
              <a:gd name="T3" fmla="*/ 241 h 580"/>
              <a:gd name="T4" fmla="*/ 62 w 483"/>
              <a:gd name="T5" fmla="*/ 402 h 580"/>
              <a:gd name="T6" fmla="*/ 62 w 483"/>
              <a:gd name="T7" fmla="*/ 402 h 580"/>
              <a:gd name="T8" fmla="*/ 63 w 483"/>
              <a:gd name="T9" fmla="*/ 403 h 580"/>
              <a:gd name="T10" fmla="*/ 73 w 483"/>
              <a:gd name="T11" fmla="*/ 414 h 580"/>
              <a:gd name="T12" fmla="*/ 129 w 483"/>
              <a:gd name="T13" fmla="*/ 483 h 580"/>
              <a:gd name="T14" fmla="*/ 199 w 483"/>
              <a:gd name="T15" fmla="*/ 580 h 580"/>
              <a:gd name="T16" fmla="*/ 235 w 483"/>
              <a:gd name="T17" fmla="*/ 580 h 580"/>
              <a:gd name="T18" fmla="*/ 247 w 483"/>
              <a:gd name="T19" fmla="*/ 580 h 580"/>
              <a:gd name="T20" fmla="*/ 284 w 483"/>
              <a:gd name="T21" fmla="*/ 580 h 580"/>
              <a:gd name="T22" fmla="*/ 353 w 483"/>
              <a:gd name="T23" fmla="*/ 483 h 580"/>
              <a:gd name="T24" fmla="*/ 407 w 483"/>
              <a:gd name="T25" fmla="*/ 416 h 580"/>
              <a:gd name="T26" fmla="*/ 483 w 483"/>
              <a:gd name="T27" fmla="*/ 241 h 580"/>
              <a:gd name="T28" fmla="*/ 241 w 483"/>
              <a:gd name="T29" fmla="*/ 0 h 580"/>
              <a:gd name="T30" fmla="*/ 331 w 483"/>
              <a:gd name="T31" fmla="*/ 349 h 580"/>
              <a:gd name="T32" fmla="*/ 302 w 483"/>
              <a:gd name="T33" fmla="*/ 388 h 580"/>
              <a:gd name="T34" fmla="*/ 264 w 483"/>
              <a:gd name="T35" fmla="*/ 443 h 580"/>
              <a:gd name="T36" fmla="*/ 245 w 483"/>
              <a:gd name="T37" fmla="*/ 443 h 580"/>
              <a:gd name="T38" fmla="*/ 238 w 483"/>
              <a:gd name="T39" fmla="*/ 443 h 580"/>
              <a:gd name="T40" fmla="*/ 218 w 483"/>
              <a:gd name="T41" fmla="*/ 443 h 580"/>
              <a:gd name="T42" fmla="*/ 181 w 483"/>
              <a:gd name="T43" fmla="*/ 388 h 580"/>
              <a:gd name="T44" fmla="*/ 150 w 483"/>
              <a:gd name="T45" fmla="*/ 348 h 580"/>
              <a:gd name="T46" fmla="*/ 145 w 483"/>
              <a:gd name="T47" fmla="*/ 341 h 580"/>
              <a:gd name="T48" fmla="*/ 144 w 483"/>
              <a:gd name="T49" fmla="*/ 341 h 580"/>
              <a:gd name="T50" fmla="*/ 144 w 483"/>
              <a:gd name="T51" fmla="*/ 341 h 580"/>
              <a:gd name="T52" fmla="*/ 111 w 483"/>
              <a:gd name="T53" fmla="*/ 248 h 580"/>
              <a:gd name="T54" fmla="*/ 241 w 483"/>
              <a:gd name="T55" fmla="*/ 109 h 580"/>
              <a:gd name="T56" fmla="*/ 372 w 483"/>
              <a:gd name="T57" fmla="*/ 248 h 580"/>
              <a:gd name="T58" fmla="*/ 331 w 483"/>
              <a:gd name="T59" fmla="*/ 349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580">
                <a:moveTo>
                  <a:pt x="241" y="0"/>
                </a:moveTo>
                <a:cubicBezTo>
                  <a:pt x="108" y="0"/>
                  <a:pt x="0" y="108"/>
                  <a:pt x="0" y="241"/>
                </a:cubicBezTo>
                <a:cubicBezTo>
                  <a:pt x="0" y="303"/>
                  <a:pt x="23" y="359"/>
                  <a:pt x="62" y="402"/>
                </a:cubicBezTo>
                <a:cubicBezTo>
                  <a:pt x="62" y="402"/>
                  <a:pt x="62" y="402"/>
                  <a:pt x="62" y="402"/>
                </a:cubicBezTo>
                <a:cubicBezTo>
                  <a:pt x="62" y="402"/>
                  <a:pt x="62" y="402"/>
                  <a:pt x="63" y="403"/>
                </a:cubicBezTo>
                <a:cubicBezTo>
                  <a:pt x="66" y="407"/>
                  <a:pt x="70" y="410"/>
                  <a:pt x="73" y="414"/>
                </a:cubicBezTo>
                <a:cubicBezTo>
                  <a:pt x="88" y="429"/>
                  <a:pt x="112" y="457"/>
                  <a:pt x="129" y="483"/>
                </a:cubicBezTo>
                <a:cubicBezTo>
                  <a:pt x="154" y="523"/>
                  <a:pt x="141" y="580"/>
                  <a:pt x="199" y="580"/>
                </a:cubicBezTo>
                <a:cubicBezTo>
                  <a:pt x="235" y="580"/>
                  <a:pt x="235" y="580"/>
                  <a:pt x="235" y="580"/>
                </a:cubicBezTo>
                <a:cubicBezTo>
                  <a:pt x="247" y="580"/>
                  <a:pt x="247" y="580"/>
                  <a:pt x="247" y="580"/>
                </a:cubicBezTo>
                <a:cubicBezTo>
                  <a:pt x="284" y="580"/>
                  <a:pt x="284" y="580"/>
                  <a:pt x="284" y="580"/>
                </a:cubicBezTo>
                <a:cubicBezTo>
                  <a:pt x="341" y="580"/>
                  <a:pt x="329" y="523"/>
                  <a:pt x="353" y="483"/>
                </a:cubicBezTo>
                <a:cubicBezTo>
                  <a:pt x="369" y="458"/>
                  <a:pt x="393" y="431"/>
                  <a:pt x="407" y="416"/>
                </a:cubicBezTo>
                <a:cubicBezTo>
                  <a:pt x="454" y="372"/>
                  <a:pt x="483" y="310"/>
                  <a:pt x="483" y="241"/>
                </a:cubicBezTo>
                <a:cubicBezTo>
                  <a:pt x="483" y="108"/>
                  <a:pt x="375" y="0"/>
                  <a:pt x="241" y="0"/>
                </a:cubicBezTo>
                <a:close/>
                <a:moveTo>
                  <a:pt x="331" y="349"/>
                </a:moveTo>
                <a:cubicBezTo>
                  <a:pt x="323" y="358"/>
                  <a:pt x="311" y="373"/>
                  <a:pt x="302" y="388"/>
                </a:cubicBezTo>
                <a:cubicBezTo>
                  <a:pt x="289" y="411"/>
                  <a:pt x="295" y="443"/>
                  <a:pt x="264" y="443"/>
                </a:cubicBezTo>
                <a:cubicBezTo>
                  <a:pt x="245" y="443"/>
                  <a:pt x="245" y="443"/>
                  <a:pt x="245" y="443"/>
                </a:cubicBezTo>
                <a:cubicBezTo>
                  <a:pt x="238" y="443"/>
                  <a:pt x="238" y="443"/>
                  <a:pt x="238" y="443"/>
                </a:cubicBezTo>
                <a:cubicBezTo>
                  <a:pt x="218" y="443"/>
                  <a:pt x="218" y="443"/>
                  <a:pt x="218" y="443"/>
                </a:cubicBezTo>
                <a:cubicBezTo>
                  <a:pt x="187" y="443"/>
                  <a:pt x="194" y="411"/>
                  <a:pt x="181" y="388"/>
                </a:cubicBezTo>
                <a:cubicBezTo>
                  <a:pt x="172" y="372"/>
                  <a:pt x="158" y="356"/>
                  <a:pt x="150" y="348"/>
                </a:cubicBezTo>
                <a:cubicBezTo>
                  <a:pt x="148" y="345"/>
                  <a:pt x="146" y="343"/>
                  <a:pt x="145" y="341"/>
                </a:cubicBezTo>
                <a:cubicBezTo>
                  <a:pt x="144" y="341"/>
                  <a:pt x="144" y="341"/>
                  <a:pt x="144" y="341"/>
                </a:cubicBezTo>
                <a:cubicBezTo>
                  <a:pt x="144" y="341"/>
                  <a:pt x="144" y="341"/>
                  <a:pt x="144" y="341"/>
                </a:cubicBezTo>
                <a:cubicBezTo>
                  <a:pt x="123" y="316"/>
                  <a:pt x="111" y="284"/>
                  <a:pt x="111" y="248"/>
                </a:cubicBezTo>
                <a:cubicBezTo>
                  <a:pt x="111" y="171"/>
                  <a:pt x="169" y="109"/>
                  <a:pt x="241" y="109"/>
                </a:cubicBezTo>
                <a:cubicBezTo>
                  <a:pt x="314" y="109"/>
                  <a:pt x="372" y="171"/>
                  <a:pt x="372" y="248"/>
                </a:cubicBezTo>
                <a:cubicBezTo>
                  <a:pt x="372" y="288"/>
                  <a:pt x="356" y="323"/>
                  <a:pt x="331" y="349"/>
                </a:cubicBezTo>
                <a:close/>
              </a:path>
            </a:pathLst>
          </a:custGeom>
          <a:solidFill>
            <a:schemeClr val="tx1">
              <a:lumMod val="90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3" name="Rectangle 42"/>
          <p:cNvSpPr/>
          <p:nvPr/>
        </p:nvSpPr>
        <p:spPr>
          <a:xfrm>
            <a:off x="6386516" y="2056903"/>
            <a:ext cx="2002629" cy="400110"/>
          </a:xfrm>
          <a:prstGeom prst="rect">
            <a:avLst/>
          </a:prstGeom>
        </p:spPr>
        <p:txBody>
          <a:bodyPr wrap="square">
            <a:spAutoFit/>
          </a:bodyPr>
          <a:lstStyle/>
          <a:p>
            <a:endPar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Lake</a:t>
            </a:r>
            <a:endParaRPr lang="bg-BG"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6940554" y="3039056"/>
            <a:ext cx="2002629" cy="400110"/>
          </a:xfrm>
          <a:prstGeom prst="rect">
            <a:avLst/>
          </a:prstGeom>
        </p:spPr>
        <p:txBody>
          <a:bodyPr wrap="square">
            <a:spAutoFit/>
          </a:bodyPr>
          <a:lstStyle/>
          <a:p>
            <a:endPar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In-Memory Computing</a:t>
            </a:r>
            <a:endParaRPr lang="bg-BG"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44"/>
          <p:cNvSpPr/>
          <p:nvPr/>
        </p:nvSpPr>
        <p:spPr>
          <a:xfrm>
            <a:off x="6366276" y="4011401"/>
            <a:ext cx="2002629" cy="400110"/>
          </a:xfrm>
          <a:prstGeom prst="rect">
            <a:avLst/>
          </a:prstGeom>
        </p:spPr>
        <p:txBody>
          <a:bodyPr wrap="square">
            <a:spAutoFit/>
          </a:bodyPr>
          <a:lstStyle/>
          <a:p>
            <a:endPar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Mining</a:t>
            </a:r>
            <a:endParaRPr lang="bg-BG"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Rectangle 45"/>
          <p:cNvSpPr/>
          <p:nvPr/>
        </p:nvSpPr>
        <p:spPr>
          <a:xfrm>
            <a:off x="1740377" y="2056903"/>
            <a:ext cx="2002629" cy="400110"/>
          </a:xfrm>
          <a:prstGeom prst="rect">
            <a:avLst/>
          </a:prstGeom>
        </p:spPr>
        <p:txBody>
          <a:bodyPr wrap="square">
            <a:spAutoFit/>
          </a:bodyPr>
          <a:lstStyle/>
          <a:p>
            <a:pPr algn="r"/>
            <a:endPar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r"/>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Frontend(s</a:t>
            </a:r>
            <a:r>
              <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für</a:t>
            </a:r>
            <a:r>
              <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dispositive </a:t>
            </a:r>
            <a:r>
              <a:rPr lang="en-US" sz="1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Systeme</a:t>
            </a:r>
            <a:endParaRPr lang="bg-BG"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Rectangle 46"/>
          <p:cNvSpPr/>
          <p:nvPr/>
        </p:nvSpPr>
        <p:spPr>
          <a:xfrm>
            <a:off x="1177136" y="3146778"/>
            <a:ext cx="2002629" cy="246221"/>
          </a:xfrm>
          <a:prstGeom prst="rect">
            <a:avLst/>
          </a:prstGeom>
        </p:spPr>
        <p:txBody>
          <a:bodyPr wrap="square">
            <a:spAutoFit/>
          </a:bodyPr>
          <a:lstStyle/>
          <a:p>
            <a:pPr algn="r"/>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Big OLAP Systeme</a:t>
            </a:r>
            <a:endParaRPr lang="bg-BG"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Rectangle 47"/>
          <p:cNvSpPr/>
          <p:nvPr/>
        </p:nvSpPr>
        <p:spPr>
          <a:xfrm>
            <a:off x="1720137" y="4011401"/>
            <a:ext cx="2002629" cy="400110"/>
          </a:xfrm>
          <a:prstGeom prst="rect">
            <a:avLst/>
          </a:prstGeom>
        </p:spPr>
        <p:txBody>
          <a:bodyPr wrap="square">
            <a:spAutoFit/>
          </a:bodyPr>
          <a:lstStyle/>
          <a:p>
            <a:pPr algn="r"/>
            <a:endPar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r"/>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(Near) Real-time Integration</a:t>
            </a:r>
            <a:endParaRPr lang="bg-BG"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Freeform 5"/>
          <p:cNvSpPr>
            <a:spLocks noEditPoints="1"/>
          </p:cNvSpPr>
          <p:nvPr/>
        </p:nvSpPr>
        <p:spPr bwMode="auto">
          <a:xfrm>
            <a:off x="4011612" y="2185191"/>
            <a:ext cx="333376" cy="333374"/>
          </a:xfrm>
          <a:custGeom>
            <a:avLst/>
            <a:gdLst>
              <a:gd name="T0" fmla="*/ 1308 w 1648"/>
              <a:gd name="T1" fmla="*/ 480 h 1642"/>
              <a:gd name="T2" fmla="*/ 828 w 1648"/>
              <a:gd name="T3" fmla="*/ 960 h 1642"/>
              <a:gd name="T4" fmla="*/ 348 w 1648"/>
              <a:gd name="T5" fmla="*/ 480 h 1642"/>
              <a:gd name="T6" fmla="*/ 828 w 1648"/>
              <a:gd name="T7" fmla="*/ 0 h 1642"/>
              <a:gd name="T8" fmla="*/ 1308 w 1648"/>
              <a:gd name="T9" fmla="*/ 480 h 1642"/>
              <a:gd name="T10" fmla="*/ 1224 w 1648"/>
              <a:gd name="T11" fmla="*/ 983 h 1642"/>
              <a:gd name="T12" fmla="*/ 828 w 1648"/>
              <a:gd name="T13" fmla="*/ 1120 h 1642"/>
              <a:gd name="T14" fmla="*/ 428 w 1648"/>
              <a:gd name="T15" fmla="*/ 980 h 1642"/>
              <a:gd name="T16" fmla="*/ 0 w 1648"/>
              <a:gd name="T17" fmla="*/ 1642 h 1642"/>
              <a:gd name="T18" fmla="*/ 1648 w 1648"/>
              <a:gd name="T19" fmla="*/ 1642 h 1642"/>
              <a:gd name="T20" fmla="*/ 1224 w 1648"/>
              <a:gd name="T21" fmla="*/ 98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8" h="1642">
                <a:moveTo>
                  <a:pt x="1308" y="480"/>
                </a:moveTo>
                <a:cubicBezTo>
                  <a:pt x="1308" y="745"/>
                  <a:pt x="1093" y="960"/>
                  <a:pt x="828" y="960"/>
                </a:cubicBezTo>
                <a:cubicBezTo>
                  <a:pt x="563" y="960"/>
                  <a:pt x="348" y="745"/>
                  <a:pt x="348" y="480"/>
                </a:cubicBezTo>
                <a:cubicBezTo>
                  <a:pt x="348" y="215"/>
                  <a:pt x="563" y="0"/>
                  <a:pt x="828" y="0"/>
                </a:cubicBezTo>
                <a:cubicBezTo>
                  <a:pt x="1093" y="0"/>
                  <a:pt x="1308" y="215"/>
                  <a:pt x="1308" y="480"/>
                </a:cubicBezTo>
                <a:close/>
                <a:moveTo>
                  <a:pt x="1224" y="983"/>
                </a:moveTo>
                <a:cubicBezTo>
                  <a:pt x="1113" y="1071"/>
                  <a:pt x="974" y="1120"/>
                  <a:pt x="828" y="1120"/>
                </a:cubicBezTo>
                <a:cubicBezTo>
                  <a:pt x="681" y="1120"/>
                  <a:pt x="541" y="1070"/>
                  <a:pt x="428" y="980"/>
                </a:cubicBezTo>
                <a:cubicBezTo>
                  <a:pt x="132" y="1088"/>
                  <a:pt x="0" y="1469"/>
                  <a:pt x="0" y="1642"/>
                </a:cubicBezTo>
                <a:cubicBezTo>
                  <a:pt x="1648" y="1642"/>
                  <a:pt x="1648" y="1642"/>
                  <a:pt x="1648" y="1642"/>
                </a:cubicBezTo>
                <a:cubicBezTo>
                  <a:pt x="1648" y="1470"/>
                  <a:pt x="1515" y="1093"/>
                  <a:pt x="1224" y="983"/>
                </a:cubicBezTo>
                <a:close/>
              </a:path>
            </a:pathLst>
          </a:custGeom>
          <a:solidFill>
            <a:schemeClr val="accent6"/>
          </a:solidFill>
          <a:ln>
            <a:noFill/>
          </a:ln>
          <a:extLst/>
        </p:spPr>
        <p:txBody>
          <a:bodyPr vert="horz" wrap="square" lIns="101600" tIns="50800" rIns="101600" bIns="50800" numCol="1" anchor="t" anchorCtr="0" compatLnSpc="1">
            <a:prstTxWarp prst="textNoShape">
              <a:avLst/>
            </a:prstTxWarp>
          </a:bodyPr>
          <a:lstStyle/>
          <a:p>
            <a:endParaRPr lang="bg-BG" sz="2000"/>
          </a:p>
        </p:txBody>
      </p:sp>
      <p:sp>
        <p:nvSpPr>
          <p:cNvPr id="50" name="Freeform 13"/>
          <p:cNvSpPr>
            <a:spLocks noEditPoints="1"/>
          </p:cNvSpPr>
          <p:nvPr/>
        </p:nvSpPr>
        <p:spPr bwMode="auto">
          <a:xfrm>
            <a:off x="3602805" y="3102045"/>
            <a:ext cx="381846" cy="381846"/>
          </a:xfrm>
          <a:custGeom>
            <a:avLst/>
            <a:gdLst>
              <a:gd name="T0" fmla="*/ 1158 w 1640"/>
              <a:gd name="T1" fmla="*/ 965 h 1642"/>
              <a:gd name="T2" fmla="*/ 705 w 1640"/>
              <a:gd name="T3" fmla="*/ 965 h 1642"/>
              <a:gd name="T4" fmla="*/ 705 w 1640"/>
              <a:gd name="T5" fmla="*/ 467 h 1642"/>
              <a:gd name="T6" fmla="*/ 849 w 1640"/>
              <a:gd name="T7" fmla="*/ 467 h 1642"/>
              <a:gd name="T8" fmla="*/ 849 w 1640"/>
              <a:gd name="T9" fmla="*/ 821 h 1642"/>
              <a:gd name="T10" fmla="*/ 1158 w 1640"/>
              <a:gd name="T11" fmla="*/ 821 h 1642"/>
              <a:gd name="T12" fmla="*/ 1158 w 1640"/>
              <a:gd name="T13" fmla="*/ 965 h 1642"/>
              <a:gd name="T14" fmla="*/ 1354 w 1640"/>
              <a:gd name="T15" fmla="*/ 1311 h 1642"/>
              <a:gd name="T16" fmla="*/ 1543 w 1640"/>
              <a:gd name="T17" fmla="*/ 824 h 1642"/>
              <a:gd name="T18" fmla="*/ 820 w 1640"/>
              <a:gd name="T19" fmla="*/ 101 h 1642"/>
              <a:gd name="T20" fmla="*/ 97 w 1640"/>
              <a:gd name="T21" fmla="*/ 824 h 1642"/>
              <a:gd name="T22" fmla="*/ 286 w 1640"/>
              <a:gd name="T23" fmla="*/ 1311 h 1642"/>
              <a:gd name="T24" fmla="*/ 171 w 1640"/>
              <a:gd name="T25" fmla="*/ 1599 h 1642"/>
              <a:gd name="T26" fmla="*/ 179 w 1640"/>
              <a:gd name="T27" fmla="*/ 1633 h 1642"/>
              <a:gd name="T28" fmla="*/ 215 w 1640"/>
              <a:gd name="T29" fmla="*/ 1635 h 1642"/>
              <a:gd name="T30" fmla="*/ 476 w 1640"/>
              <a:gd name="T31" fmla="*/ 1460 h 1642"/>
              <a:gd name="T32" fmla="*/ 820 w 1640"/>
              <a:gd name="T33" fmla="*/ 1547 h 1642"/>
              <a:gd name="T34" fmla="*/ 1164 w 1640"/>
              <a:gd name="T35" fmla="*/ 1460 h 1642"/>
              <a:gd name="T36" fmla="*/ 1425 w 1640"/>
              <a:gd name="T37" fmla="*/ 1635 h 1642"/>
              <a:gd name="T38" fmla="*/ 1461 w 1640"/>
              <a:gd name="T39" fmla="*/ 1634 h 1642"/>
              <a:gd name="T40" fmla="*/ 1469 w 1640"/>
              <a:gd name="T41" fmla="*/ 1599 h 1642"/>
              <a:gd name="T42" fmla="*/ 1354 w 1640"/>
              <a:gd name="T43" fmla="*/ 1311 h 1642"/>
              <a:gd name="T44" fmla="*/ 820 w 1640"/>
              <a:gd name="T45" fmla="*/ 1367 h 1642"/>
              <a:gd name="T46" fmla="*/ 277 w 1640"/>
              <a:gd name="T47" fmla="*/ 824 h 1642"/>
              <a:gd name="T48" fmla="*/ 820 w 1640"/>
              <a:gd name="T49" fmla="*/ 281 h 1642"/>
              <a:gd name="T50" fmla="*/ 1363 w 1640"/>
              <a:gd name="T51" fmla="*/ 824 h 1642"/>
              <a:gd name="T52" fmla="*/ 820 w 1640"/>
              <a:gd name="T53" fmla="*/ 1367 h 1642"/>
              <a:gd name="T54" fmla="*/ 496 w 1640"/>
              <a:gd name="T55" fmla="*/ 46 h 1642"/>
              <a:gd name="T56" fmla="*/ 328 w 1640"/>
              <a:gd name="T57" fmla="*/ 0 h 1642"/>
              <a:gd name="T58" fmla="*/ 0 w 1640"/>
              <a:gd name="T59" fmla="*/ 328 h 1642"/>
              <a:gd name="T60" fmla="*/ 45 w 1640"/>
              <a:gd name="T61" fmla="*/ 493 h 1642"/>
              <a:gd name="T62" fmla="*/ 496 w 1640"/>
              <a:gd name="T63" fmla="*/ 46 h 1642"/>
              <a:gd name="T64" fmla="*/ 1595 w 1640"/>
              <a:gd name="T65" fmla="*/ 493 h 1642"/>
              <a:gd name="T66" fmla="*/ 1640 w 1640"/>
              <a:gd name="T67" fmla="*/ 328 h 1642"/>
              <a:gd name="T68" fmla="*/ 1312 w 1640"/>
              <a:gd name="T69" fmla="*/ 0 h 1642"/>
              <a:gd name="T70" fmla="*/ 1145 w 1640"/>
              <a:gd name="T71" fmla="*/ 46 h 1642"/>
              <a:gd name="T72" fmla="*/ 1595 w 1640"/>
              <a:gd name="T73" fmla="*/ 49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accent6"/>
          </a:solidFill>
          <a:ln>
            <a:noFill/>
          </a:ln>
        </p:spPr>
        <p:txBody>
          <a:bodyPr vert="horz" wrap="square" lIns="101600" tIns="50800" rIns="101600" bIns="50800" numCol="1" anchor="t" anchorCtr="0" compatLnSpc="1">
            <a:prstTxWarp prst="textNoShape">
              <a:avLst/>
            </a:prstTxWarp>
          </a:bodyPr>
          <a:lstStyle/>
          <a:p>
            <a:endParaRPr lang="bg-BG" sz="2000"/>
          </a:p>
        </p:txBody>
      </p:sp>
      <p:sp>
        <p:nvSpPr>
          <p:cNvPr id="51" name="Freeform 17"/>
          <p:cNvSpPr>
            <a:spLocks noEditPoints="1"/>
          </p:cNvSpPr>
          <p:nvPr/>
        </p:nvSpPr>
        <p:spPr bwMode="auto">
          <a:xfrm>
            <a:off x="3994892" y="4044510"/>
            <a:ext cx="366816" cy="296851"/>
          </a:xfrm>
          <a:custGeom>
            <a:avLst/>
            <a:gdLst>
              <a:gd name="T0" fmla="*/ 1648 w 1648"/>
              <a:gd name="T1" fmla="*/ 1334 h 1334"/>
              <a:gd name="T2" fmla="*/ 0 w 1648"/>
              <a:gd name="T3" fmla="*/ 1334 h 1334"/>
              <a:gd name="T4" fmla="*/ 0 w 1648"/>
              <a:gd name="T5" fmla="*/ 287 h 1334"/>
              <a:gd name="T6" fmla="*/ 1648 w 1648"/>
              <a:gd name="T7" fmla="*/ 287 h 1334"/>
              <a:gd name="T8" fmla="*/ 1648 w 1648"/>
              <a:gd name="T9" fmla="*/ 1334 h 1334"/>
              <a:gd name="T10" fmla="*/ 608 w 1648"/>
              <a:gd name="T11" fmla="*/ 207 h 1334"/>
              <a:gd name="T12" fmla="*/ 608 w 1648"/>
              <a:gd name="T13" fmla="*/ 139 h 1334"/>
              <a:gd name="T14" fmla="*/ 635 w 1648"/>
              <a:gd name="T15" fmla="*/ 112 h 1334"/>
              <a:gd name="T16" fmla="*/ 1013 w 1648"/>
              <a:gd name="T17" fmla="*/ 112 h 1334"/>
              <a:gd name="T18" fmla="*/ 1041 w 1648"/>
              <a:gd name="T19" fmla="*/ 139 h 1334"/>
              <a:gd name="T20" fmla="*/ 1041 w 1648"/>
              <a:gd name="T21" fmla="*/ 207 h 1334"/>
              <a:gd name="T22" fmla="*/ 1161 w 1648"/>
              <a:gd name="T23" fmla="*/ 207 h 1334"/>
              <a:gd name="T24" fmla="*/ 1161 w 1648"/>
              <a:gd name="T25" fmla="*/ 85 h 1334"/>
              <a:gd name="T26" fmla="*/ 1075 w 1648"/>
              <a:gd name="T27" fmla="*/ 0 h 1334"/>
              <a:gd name="T28" fmla="*/ 573 w 1648"/>
              <a:gd name="T29" fmla="*/ 0 h 1334"/>
              <a:gd name="T30" fmla="*/ 488 w 1648"/>
              <a:gd name="T31" fmla="*/ 85 h 1334"/>
              <a:gd name="T32" fmla="*/ 488 w 1648"/>
              <a:gd name="T33" fmla="*/ 207 h 1334"/>
              <a:gd name="T34" fmla="*/ 608 w 1648"/>
              <a:gd name="T35" fmla="*/ 207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8" h="1334">
                <a:moveTo>
                  <a:pt x="1648" y="1334"/>
                </a:moveTo>
                <a:cubicBezTo>
                  <a:pt x="0" y="1334"/>
                  <a:pt x="0" y="1334"/>
                  <a:pt x="0" y="1334"/>
                </a:cubicBezTo>
                <a:cubicBezTo>
                  <a:pt x="0" y="287"/>
                  <a:pt x="0" y="287"/>
                  <a:pt x="0" y="287"/>
                </a:cubicBezTo>
                <a:cubicBezTo>
                  <a:pt x="1648" y="287"/>
                  <a:pt x="1648" y="287"/>
                  <a:pt x="1648" y="287"/>
                </a:cubicBezTo>
                <a:lnTo>
                  <a:pt x="1648" y="1334"/>
                </a:lnTo>
                <a:close/>
                <a:moveTo>
                  <a:pt x="608" y="207"/>
                </a:moveTo>
                <a:cubicBezTo>
                  <a:pt x="608" y="139"/>
                  <a:pt x="608" y="139"/>
                  <a:pt x="608" y="139"/>
                </a:cubicBezTo>
                <a:cubicBezTo>
                  <a:pt x="608" y="124"/>
                  <a:pt x="620" y="112"/>
                  <a:pt x="635" y="112"/>
                </a:cubicBezTo>
                <a:cubicBezTo>
                  <a:pt x="1013" y="112"/>
                  <a:pt x="1013" y="112"/>
                  <a:pt x="1013" y="112"/>
                </a:cubicBezTo>
                <a:cubicBezTo>
                  <a:pt x="1028" y="112"/>
                  <a:pt x="1041" y="124"/>
                  <a:pt x="1041" y="139"/>
                </a:cubicBezTo>
                <a:cubicBezTo>
                  <a:pt x="1041" y="207"/>
                  <a:pt x="1041" y="207"/>
                  <a:pt x="1041" y="207"/>
                </a:cubicBezTo>
                <a:cubicBezTo>
                  <a:pt x="1161" y="207"/>
                  <a:pt x="1161" y="207"/>
                  <a:pt x="1161" y="207"/>
                </a:cubicBezTo>
                <a:cubicBezTo>
                  <a:pt x="1161" y="85"/>
                  <a:pt x="1161" y="85"/>
                  <a:pt x="1161" y="85"/>
                </a:cubicBezTo>
                <a:cubicBezTo>
                  <a:pt x="1161" y="38"/>
                  <a:pt x="1122" y="0"/>
                  <a:pt x="1075" y="0"/>
                </a:cubicBezTo>
                <a:cubicBezTo>
                  <a:pt x="573" y="0"/>
                  <a:pt x="573" y="0"/>
                  <a:pt x="573" y="0"/>
                </a:cubicBezTo>
                <a:cubicBezTo>
                  <a:pt x="526" y="0"/>
                  <a:pt x="488" y="38"/>
                  <a:pt x="488" y="85"/>
                </a:cubicBezTo>
                <a:cubicBezTo>
                  <a:pt x="488" y="207"/>
                  <a:pt x="488" y="207"/>
                  <a:pt x="488" y="207"/>
                </a:cubicBezTo>
                <a:lnTo>
                  <a:pt x="608" y="207"/>
                </a:lnTo>
                <a:close/>
              </a:path>
            </a:pathLst>
          </a:custGeom>
          <a:solidFill>
            <a:schemeClr val="accent6"/>
          </a:solidFill>
          <a:ln>
            <a:noFill/>
          </a:ln>
        </p:spPr>
        <p:txBody>
          <a:bodyPr vert="horz" wrap="square" lIns="101600" tIns="50800" rIns="101600" bIns="50800" numCol="1" anchor="t" anchorCtr="0" compatLnSpc="1">
            <a:prstTxWarp prst="textNoShape">
              <a:avLst/>
            </a:prstTxWarp>
          </a:bodyPr>
          <a:lstStyle/>
          <a:p>
            <a:endParaRPr lang="bg-BG" sz="2000"/>
          </a:p>
        </p:txBody>
      </p:sp>
      <p:sp>
        <p:nvSpPr>
          <p:cNvPr id="52" name="Freeform 5"/>
          <p:cNvSpPr>
            <a:spLocks noEditPoints="1"/>
          </p:cNvSpPr>
          <p:nvPr/>
        </p:nvSpPr>
        <p:spPr bwMode="auto">
          <a:xfrm>
            <a:off x="4878753" y="1783956"/>
            <a:ext cx="405675" cy="406460"/>
          </a:xfrm>
          <a:custGeom>
            <a:avLst/>
            <a:gdLst>
              <a:gd name="T0" fmla="*/ 1348 w 1648"/>
              <a:gd name="T1" fmla="*/ 0 h 1648"/>
              <a:gd name="T2" fmla="*/ 300 w 1648"/>
              <a:gd name="T3" fmla="*/ 0 h 1648"/>
              <a:gd name="T4" fmla="*/ 0 w 1648"/>
              <a:gd name="T5" fmla="*/ 300 h 1648"/>
              <a:gd name="T6" fmla="*/ 0 w 1648"/>
              <a:gd name="T7" fmla="*/ 1348 h 1648"/>
              <a:gd name="T8" fmla="*/ 300 w 1648"/>
              <a:gd name="T9" fmla="*/ 1648 h 1648"/>
              <a:gd name="T10" fmla="*/ 1348 w 1648"/>
              <a:gd name="T11" fmla="*/ 1648 h 1648"/>
              <a:gd name="T12" fmla="*/ 1648 w 1648"/>
              <a:gd name="T13" fmla="*/ 1348 h 1648"/>
              <a:gd name="T14" fmla="*/ 1648 w 1648"/>
              <a:gd name="T15" fmla="*/ 300 h 1648"/>
              <a:gd name="T16" fmla="*/ 1348 w 1648"/>
              <a:gd name="T17" fmla="*/ 0 h 1648"/>
              <a:gd name="T18" fmla="*/ 231 w 1648"/>
              <a:gd name="T19" fmla="*/ 635 h 1648"/>
              <a:gd name="T20" fmla="*/ 231 w 1648"/>
              <a:gd name="T21" fmla="*/ 504 h 1648"/>
              <a:gd name="T22" fmla="*/ 397 w 1648"/>
              <a:gd name="T23" fmla="*/ 504 h 1648"/>
              <a:gd name="T24" fmla="*/ 397 w 1648"/>
              <a:gd name="T25" fmla="*/ 337 h 1648"/>
              <a:gd name="T26" fmla="*/ 529 w 1648"/>
              <a:gd name="T27" fmla="*/ 337 h 1648"/>
              <a:gd name="T28" fmla="*/ 529 w 1648"/>
              <a:gd name="T29" fmla="*/ 504 h 1648"/>
              <a:gd name="T30" fmla="*/ 696 w 1648"/>
              <a:gd name="T31" fmla="*/ 504 h 1648"/>
              <a:gd name="T32" fmla="*/ 696 w 1648"/>
              <a:gd name="T33" fmla="*/ 635 h 1648"/>
              <a:gd name="T34" fmla="*/ 529 w 1648"/>
              <a:gd name="T35" fmla="*/ 635 h 1648"/>
              <a:gd name="T36" fmla="*/ 529 w 1648"/>
              <a:gd name="T37" fmla="*/ 802 h 1648"/>
              <a:gd name="T38" fmla="*/ 397 w 1648"/>
              <a:gd name="T39" fmla="*/ 802 h 1648"/>
              <a:gd name="T40" fmla="*/ 397 w 1648"/>
              <a:gd name="T41" fmla="*/ 635 h 1648"/>
              <a:gd name="T42" fmla="*/ 231 w 1648"/>
              <a:gd name="T43" fmla="*/ 635 h 1648"/>
              <a:gd name="T44" fmla="*/ 591 w 1648"/>
              <a:gd name="T45" fmla="*/ 1329 h 1648"/>
              <a:gd name="T46" fmla="*/ 457 w 1648"/>
              <a:gd name="T47" fmla="*/ 1195 h 1648"/>
              <a:gd name="T48" fmla="*/ 591 w 1648"/>
              <a:gd name="T49" fmla="*/ 1061 h 1648"/>
              <a:gd name="T50" fmla="*/ 725 w 1648"/>
              <a:gd name="T51" fmla="*/ 1195 h 1648"/>
              <a:gd name="T52" fmla="*/ 591 w 1648"/>
              <a:gd name="T53" fmla="*/ 1329 h 1648"/>
              <a:gd name="T54" fmla="*/ 933 w 1648"/>
              <a:gd name="T55" fmla="*/ 514 h 1648"/>
              <a:gd name="T56" fmla="*/ 1045 w 1648"/>
              <a:gd name="T57" fmla="*/ 514 h 1648"/>
              <a:gd name="T58" fmla="*/ 1045 w 1648"/>
              <a:gd name="T59" fmla="*/ 625 h 1648"/>
              <a:gd name="T60" fmla="*/ 933 w 1648"/>
              <a:gd name="T61" fmla="*/ 625 h 1648"/>
              <a:gd name="T62" fmla="*/ 933 w 1648"/>
              <a:gd name="T63" fmla="*/ 514 h 1648"/>
              <a:gd name="T64" fmla="*/ 1065 w 1648"/>
              <a:gd name="T65" fmla="*/ 1329 h 1648"/>
              <a:gd name="T66" fmla="*/ 931 w 1648"/>
              <a:gd name="T67" fmla="*/ 1195 h 1648"/>
              <a:gd name="T68" fmla="*/ 1065 w 1648"/>
              <a:gd name="T69" fmla="*/ 1061 h 1648"/>
              <a:gd name="T70" fmla="*/ 1199 w 1648"/>
              <a:gd name="T71" fmla="*/ 1195 h 1648"/>
              <a:gd name="T72" fmla="*/ 1065 w 1648"/>
              <a:gd name="T73" fmla="*/ 1329 h 1648"/>
              <a:gd name="T74" fmla="*/ 1220 w 1648"/>
              <a:gd name="T75" fmla="*/ 787 h 1648"/>
              <a:gd name="T76" fmla="*/ 1108 w 1648"/>
              <a:gd name="T77" fmla="*/ 787 h 1648"/>
              <a:gd name="T78" fmla="*/ 1108 w 1648"/>
              <a:gd name="T79" fmla="*/ 675 h 1648"/>
              <a:gd name="T80" fmla="*/ 1220 w 1648"/>
              <a:gd name="T81" fmla="*/ 675 h 1648"/>
              <a:gd name="T82" fmla="*/ 1220 w 1648"/>
              <a:gd name="T83" fmla="*/ 787 h 1648"/>
              <a:gd name="T84" fmla="*/ 1220 w 1648"/>
              <a:gd name="T85" fmla="*/ 467 h 1648"/>
              <a:gd name="T86" fmla="*/ 1108 w 1648"/>
              <a:gd name="T87" fmla="*/ 467 h 1648"/>
              <a:gd name="T88" fmla="*/ 1108 w 1648"/>
              <a:gd name="T89" fmla="*/ 355 h 1648"/>
              <a:gd name="T90" fmla="*/ 1220 w 1648"/>
              <a:gd name="T91" fmla="*/ 355 h 1648"/>
              <a:gd name="T92" fmla="*/ 1220 w 1648"/>
              <a:gd name="T93" fmla="*/ 467 h 1648"/>
              <a:gd name="T94" fmla="*/ 1394 w 1648"/>
              <a:gd name="T95" fmla="*/ 625 h 1648"/>
              <a:gd name="T96" fmla="*/ 1282 w 1648"/>
              <a:gd name="T97" fmla="*/ 625 h 1648"/>
              <a:gd name="T98" fmla="*/ 1282 w 1648"/>
              <a:gd name="T99" fmla="*/ 514 h 1648"/>
              <a:gd name="T100" fmla="*/ 1394 w 1648"/>
              <a:gd name="T101" fmla="*/ 514 h 1648"/>
              <a:gd name="T102" fmla="*/ 1394 w 1648"/>
              <a:gd name="T103" fmla="*/ 625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48" h="1648">
                <a:moveTo>
                  <a:pt x="1348" y="0"/>
                </a:moveTo>
                <a:cubicBezTo>
                  <a:pt x="300" y="0"/>
                  <a:pt x="300" y="0"/>
                  <a:pt x="300" y="0"/>
                </a:cubicBezTo>
                <a:cubicBezTo>
                  <a:pt x="134" y="0"/>
                  <a:pt x="0" y="134"/>
                  <a:pt x="0" y="300"/>
                </a:cubicBezTo>
                <a:cubicBezTo>
                  <a:pt x="0" y="1348"/>
                  <a:pt x="0" y="1348"/>
                  <a:pt x="0" y="1348"/>
                </a:cubicBezTo>
                <a:cubicBezTo>
                  <a:pt x="0" y="1514"/>
                  <a:pt x="134" y="1648"/>
                  <a:pt x="300" y="1648"/>
                </a:cubicBezTo>
                <a:cubicBezTo>
                  <a:pt x="1348" y="1648"/>
                  <a:pt x="1348" y="1648"/>
                  <a:pt x="1348" y="1648"/>
                </a:cubicBezTo>
                <a:cubicBezTo>
                  <a:pt x="1514" y="1648"/>
                  <a:pt x="1648" y="1514"/>
                  <a:pt x="1648" y="1348"/>
                </a:cubicBezTo>
                <a:cubicBezTo>
                  <a:pt x="1648" y="300"/>
                  <a:pt x="1648" y="300"/>
                  <a:pt x="1648" y="300"/>
                </a:cubicBezTo>
                <a:cubicBezTo>
                  <a:pt x="1648" y="134"/>
                  <a:pt x="1514" y="0"/>
                  <a:pt x="1348" y="0"/>
                </a:cubicBezTo>
                <a:close/>
                <a:moveTo>
                  <a:pt x="231" y="635"/>
                </a:moveTo>
                <a:cubicBezTo>
                  <a:pt x="231" y="504"/>
                  <a:pt x="231" y="504"/>
                  <a:pt x="231" y="504"/>
                </a:cubicBezTo>
                <a:cubicBezTo>
                  <a:pt x="397" y="504"/>
                  <a:pt x="397" y="504"/>
                  <a:pt x="397" y="504"/>
                </a:cubicBezTo>
                <a:cubicBezTo>
                  <a:pt x="397" y="337"/>
                  <a:pt x="397" y="337"/>
                  <a:pt x="397" y="337"/>
                </a:cubicBezTo>
                <a:cubicBezTo>
                  <a:pt x="529" y="337"/>
                  <a:pt x="529" y="337"/>
                  <a:pt x="529" y="337"/>
                </a:cubicBezTo>
                <a:cubicBezTo>
                  <a:pt x="529" y="504"/>
                  <a:pt x="529" y="504"/>
                  <a:pt x="529" y="504"/>
                </a:cubicBezTo>
                <a:cubicBezTo>
                  <a:pt x="696" y="504"/>
                  <a:pt x="696" y="504"/>
                  <a:pt x="696" y="504"/>
                </a:cubicBezTo>
                <a:cubicBezTo>
                  <a:pt x="696" y="635"/>
                  <a:pt x="696" y="635"/>
                  <a:pt x="696" y="635"/>
                </a:cubicBezTo>
                <a:cubicBezTo>
                  <a:pt x="529" y="635"/>
                  <a:pt x="529" y="635"/>
                  <a:pt x="529" y="635"/>
                </a:cubicBezTo>
                <a:cubicBezTo>
                  <a:pt x="529" y="802"/>
                  <a:pt x="529" y="802"/>
                  <a:pt x="529" y="802"/>
                </a:cubicBezTo>
                <a:cubicBezTo>
                  <a:pt x="397" y="802"/>
                  <a:pt x="397" y="802"/>
                  <a:pt x="397" y="802"/>
                </a:cubicBezTo>
                <a:cubicBezTo>
                  <a:pt x="397" y="635"/>
                  <a:pt x="397" y="635"/>
                  <a:pt x="397" y="635"/>
                </a:cubicBezTo>
                <a:cubicBezTo>
                  <a:pt x="231" y="635"/>
                  <a:pt x="231" y="635"/>
                  <a:pt x="231" y="635"/>
                </a:cubicBezTo>
                <a:close/>
                <a:moveTo>
                  <a:pt x="591" y="1329"/>
                </a:moveTo>
                <a:cubicBezTo>
                  <a:pt x="517" y="1329"/>
                  <a:pt x="457" y="1269"/>
                  <a:pt x="457" y="1195"/>
                </a:cubicBezTo>
                <a:cubicBezTo>
                  <a:pt x="457" y="1121"/>
                  <a:pt x="517" y="1061"/>
                  <a:pt x="591" y="1061"/>
                </a:cubicBezTo>
                <a:cubicBezTo>
                  <a:pt x="665" y="1061"/>
                  <a:pt x="725" y="1121"/>
                  <a:pt x="725" y="1195"/>
                </a:cubicBezTo>
                <a:cubicBezTo>
                  <a:pt x="725" y="1269"/>
                  <a:pt x="665" y="1329"/>
                  <a:pt x="591" y="1329"/>
                </a:cubicBezTo>
                <a:close/>
                <a:moveTo>
                  <a:pt x="933" y="514"/>
                </a:moveTo>
                <a:cubicBezTo>
                  <a:pt x="964" y="483"/>
                  <a:pt x="1014" y="483"/>
                  <a:pt x="1045" y="514"/>
                </a:cubicBezTo>
                <a:cubicBezTo>
                  <a:pt x="1075" y="544"/>
                  <a:pt x="1075" y="595"/>
                  <a:pt x="1045" y="625"/>
                </a:cubicBezTo>
                <a:cubicBezTo>
                  <a:pt x="1014" y="656"/>
                  <a:pt x="964" y="656"/>
                  <a:pt x="933" y="625"/>
                </a:cubicBezTo>
                <a:cubicBezTo>
                  <a:pt x="902" y="595"/>
                  <a:pt x="902" y="544"/>
                  <a:pt x="933" y="514"/>
                </a:cubicBezTo>
                <a:close/>
                <a:moveTo>
                  <a:pt x="1065" y="1329"/>
                </a:moveTo>
                <a:cubicBezTo>
                  <a:pt x="991" y="1329"/>
                  <a:pt x="931" y="1269"/>
                  <a:pt x="931" y="1195"/>
                </a:cubicBezTo>
                <a:cubicBezTo>
                  <a:pt x="931" y="1121"/>
                  <a:pt x="991" y="1061"/>
                  <a:pt x="1065" y="1061"/>
                </a:cubicBezTo>
                <a:cubicBezTo>
                  <a:pt x="1139" y="1061"/>
                  <a:pt x="1199" y="1121"/>
                  <a:pt x="1199" y="1195"/>
                </a:cubicBezTo>
                <a:cubicBezTo>
                  <a:pt x="1199" y="1269"/>
                  <a:pt x="1139" y="1329"/>
                  <a:pt x="1065" y="1329"/>
                </a:cubicBezTo>
                <a:close/>
                <a:moveTo>
                  <a:pt x="1220" y="787"/>
                </a:moveTo>
                <a:cubicBezTo>
                  <a:pt x="1189" y="817"/>
                  <a:pt x="1139" y="817"/>
                  <a:pt x="1108" y="787"/>
                </a:cubicBezTo>
                <a:cubicBezTo>
                  <a:pt x="1077" y="756"/>
                  <a:pt x="1077" y="706"/>
                  <a:pt x="1108" y="675"/>
                </a:cubicBezTo>
                <a:cubicBezTo>
                  <a:pt x="1139" y="644"/>
                  <a:pt x="1189" y="644"/>
                  <a:pt x="1220" y="675"/>
                </a:cubicBezTo>
                <a:cubicBezTo>
                  <a:pt x="1250" y="706"/>
                  <a:pt x="1250" y="756"/>
                  <a:pt x="1220" y="787"/>
                </a:cubicBezTo>
                <a:close/>
                <a:moveTo>
                  <a:pt x="1220" y="467"/>
                </a:moveTo>
                <a:cubicBezTo>
                  <a:pt x="1189" y="498"/>
                  <a:pt x="1139" y="498"/>
                  <a:pt x="1108" y="467"/>
                </a:cubicBezTo>
                <a:cubicBezTo>
                  <a:pt x="1077" y="436"/>
                  <a:pt x="1077" y="386"/>
                  <a:pt x="1108" y="355"/>
                </a:cubicBezTo>
                <a:cubicBezTo>
                  <a:pt x="1139" y="325"/>
                  <a:pt x="1189" y="325"/>
                  <a:pt x="1220" y="355"/>
                </a:cubicBezTo>
                <a:cubicBezTo>
                  <a:pt x="1250" y="386"/>
                  <a:pt x="1250" y="436"/>
                  <a:pt x="1220" y="467"/>
                </a:cubicBezTo>
                <a:close/>
                <a:moveTo>
                  <a:pt x="1394" y="625"/>
                </a:moveTo>
                <a:cubicBezTo>
                  <a:pt x="1363" y="656"/>
                  <a:pt x="1313" y="656"/>
                  <a:pt x="1282" y="625"/>
                </a:cubicBezTo>
                <a:cubicBezTo>
                  <a:pt x="1251" y="595"/>
                  <a:pt x="1251" y="544"/>
                  <a:pt x="1282" y="514"/>
                </a:cubicBezTo>
                <a:cubicBezTo>
                  <a:pt x="1313" y="483"/>
                  <a:pt x="1363" y="483"/>
                  <a:pt x="1394" y="514"/>
                </a:cubicBezTo>
                <a:cubicBezTo>
                  <a:pt x="1425" y="544"/>
                  <a:pt x="1425" y="595"/>
                  <a:pt x="1394" y="625"/>
                </a:cubicBezTo>
                <a:close/>
              </a:path>
            </a:pathLst>
          </a:custGeom>
          <a:solidFill>
            <a:schemeClr val="accent6"/>
          </a:solidFill>
          <a:ln>
            <a:noFill/>
          </a:ln>
        </p:spPr>
        <p:txBody>
          <a:bodyPr vert="horz" wrap="square" lIns="101600" tIns="50800" rIns="101600" bIns="50800" numCol="1" anchor="t" anchorCtr="0" compatLnSpc="1">
            <a:prstTxWarp prst="textNoShape">
              <a:avLst/>
            </a:prstTxWarp>
          </a:bodyPr>
          <a:lstStyle/>
          <a:p>
            <a:endParaRPr lang="bg-BG" sz="2000"/>
          </a:p>
        </p:txBody>
      </p:sp>
      <p:sp>
        <p:nvSpPr>
          <p:cNvPr id="53" name="Freeform 9"/>
          <p:cNvSpPr>
            <a:spLocks noEditPoints="1"/>
          </p:cNvSpPr>
          <p:nvPr/>
        </p:nvSpPr>
        <p:spPr bwMode="auto">
          <a:xfrm>
            <a:off x="5793563" y="2195001"/>
            <a:ext cx="371512" cy="333374"/>
          </a:xfrm>
          <a:custGeom>
            <a:avLst/>
            <a:gdLst>
              <a:gd name="T0" fmla="*/ 1328 w 1648"/>
              <a:gd name="T1" fmla="*/ 0 h 1480"/>
              <a:gd name="T2" fmla="*/ 320 w 1648"/>
              <a:gd name="T3" fmla="*/ 0 h 1480"/>
              <a:gd name="T4" fmla="*/ 0 w 1648"/>
              <a:gd name="T5" fmla="*/ 320 h 1480"/>
              <a:gd name="T6" fmla="*/ 320 w 1648"/>
              <a:gd name="T7" fmla="*/ 640 h 1480"/>
              <a:gd name="T8" fmla="*/ 1328 w 1648"/>
              <a:gd name="T9" fmla="*/ 640 h 1480"/>
              <a:gd name="T10" fmla="*/ 1648 w 1648"/>
              <a:gd name="T11" fmla="*/ 320 h 1480"/>
              <a:gd name="T12" fmla="*/ 1328 w 1648"/>
              <a:gd name="T13" fmla="*/ 0 h 1480"/>
              <a:gd name="T14" fmla="*/ 492 w 1648"/>
              <a:gd name="T15" fmla="*/ 480 h 1480"/>
              <a:gd name="T16" fmla="*/ 332 w 1648"/>
              <a:gd name="T17" fmla="*/ 320 h 1480"/>
              <a:gd name="T18" fmla="*/ 492 w 1648"/>
              <a:gd name="T19" fmla="*/ 160 h 1480"/>
              <a:gd name="T20" fmla="*/ 652 w 1648"/>
              <a:gd name="T21" fmla="*/ 320 h 1480"/>
              <a:gd name="T22" fmla="*/ 492 w 1648"/>
              <a:gd name="T23" fmla="*/ 480 h 1480"/>
              <a:gd name="T24" fmla="*/ 1328 w 1648"/>
              <a:gd name="T25" fmla="*/ 960 h 1480"/>
              <a:gd name="T26" fmla="*/ 1528 w 1648"/>
              <a:gd name="T27" fmla="*/ 1160 h 1480"/>
              <a:gd name="T28" fmla="*/ 1328 w 1648"/>
              <a:gd name="T29" fmla="*/ 1360 h 1480"/>
              <a:gd name="T30" fmla="*/ 320 w 1648"/>
              <a:gd name="T31" fmla="*/ 1360 h 1480"/>
              <a:gd name="T32" fmla="*/ 120 w 1648"/>
              <a:gd name="T33" fmla="*/ 1160 h 1480"/>
              <a:gd name="T34" fmla="*/ 320 w 1648"/>
              <a:gd name="T35" fmla="*/ 960 h 1480"/>
              <a:gd name="T36" fmla="*/ 1328 w 1648"/>
              <a:gd name="T37" fmla="*/ 960 h 1480"/>
              <a:gd name="T38" fmla="*/ 1328 w 1648"/>
              <a:gd name="T39" fmla="*/ 840 h 1480"/>
              <a:gd name="T40" fmla="*/ 320 w 1648"/>
              <a:gd name="T41" fmla="*/ 840 h 1480"/>
              <a:gd name="T42" fmla="*/ 0 w 1648"/>
              <a:gd name="T43" fmla="*/ 1160 h 1480"/>
              <a:gd name="T44" fmla="*/ 320 w 1648"/>
              <a:gd name="T45" fmla="*/ 1480 h 1480"/>
              <a:gd name="T46" fmla="*/ 1328 w 1648"/>
              <a:gd name="T47" fmla="*/ 1480 h 1480"/>
              <a:gd name="T48" fmla="*/ 1648 w 1648"/>
              <a:gd name="T49" fmla="*/ 1160 h 1480"/>
              <a:gd name="T50" fmla="*/ 1328 w 1648"/>
              <a:gd name="T51" fmla="*/ 840 h 1480"/>
              <a:gd name="T52" fmla="*/ 1180 w 1648"/>
              <a:gd name="T53" fmla="*/ 1000 h 1480"/>
              <a:gd name="T54" fmla="*/ 1020 w 1648"/>
              <a:gd name="T55" fmla="*/ 1160 h 1480"/>
              <a:gd name="T56" fmla="*/ 1180 w 1648"/>
              <a:gd name="T57" fmla="*/ 1320 h 1480"/>
              <a:gd name="T58" fmla="*/ 1340 w 1648"/>
              <a:gd name="T59" fmla="*/ 1160 h 1480"/>
              <a:gd name="T60" fmla="*/ 1180 w 1648"/>
              <a:gd name="T61" fmla="*/ 100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8" h="1480">
                <a:moveTo>
                  <a:pt x="1328" y="0"/>
                </a:moveTo>
                <a:cubicBezTo>
                  <a:pt x="320" y="0"/>
                  <a:pt x="320" y="0"/>
                  <a:pt x="320" y="0"/>
                </a:cubicBezTo>
                <a:cubicBezTo>
                  <a:pt x="143" y="0"/>
                  <a:pt x="0" y="143"/>
                  <a:pt x="0" y="320"/>
                </a:cubicBezTo>
                <a:cubicBezTo>
                  <a:pt x="0" y="497"/>
                  <a:pt x="143" y="640"/>
                  <a:pt x="320" y="640"/>
                </a:cubicBezTo>
                <a:cubicBezTo>
                  <a:pt x="1328" y="640"/>
                  <a:pt x="1328" y="640"/>
                  <a:pt x="1328" y="640"/>
                </a:cubicBezTo>
                <a:cubicBezTo>
                  <a:pt x="1505" y="640"/>
                  <a:pt x="1648" y="497"/>
                  <a:pt x="1648" y="320"/>
                </a:cubicBezTo>
                <a:cubicBezTo>
                  <a:pt x="1648" y="143"/>
                  <a:pt x="1505" y="0"/>
                  <a:pt x="1328" y="0"/>
                </a:cubicBezTo>
                <a:close/>
                <a:moveTo>
                  <a:pt x="492" y="480"/>
                </a:moveTo>
                <a:cubicBezTo>
                  <a:pt x="404" y="480"/>
                  <a:pt x="332" y="408"/>
                  <a:pt x="332" y="320"/>
                </a:cubicBezTo>
                <a:cubicBezTo>
                  <a:pt x="332" y="232"/>
                  <a:pt x="404" y="160"/>
                  <a:pt x="492" y="160"/>
                </a:cubicBezTo>
                <a:cubicBezTo>
                  <a:pt x="580" y="160"/>
                  <a:pt x="652" y="232"/>
                  <a:pt x="652" y="320"/>
                </a:cubicBezTo>
                <a:cubicBezTo>
                  <a:pt x="652" y="408"/>
                  <a:pt x="580" y="480"/>
                  <a:pt x="492" y="480"/>
                </a:cubicBezTo>
                <a:close/>
                <a:moveTo>
                  <a:pt x="1328" y="960"/>
                </a:moveTo>
                <a:cubicBezTo>
                  <a:pt x="1438" y="960"/>
                  <a:pt x="1528" y="1050"/>
                  <a:pt x="1528" y="1160"/>
                </a:cubicBezTo>
                <a:cubicBezTo>
                  <a:pt x="1528" y="1270"/>
                  <a:pt x="1438" y="1360"/>
                  <a:pt x="1328" y="1360"/>
                </a:cubicBezTo>
                <a:cubicBezTo>
                  <a:pt x="320" y="1360"/>
                  <a:pt x="320" y="1360"/>
                  <a:pt x="320" y="1360"/>
                </a:cubicBezTo>
                <a:cubicBezTo>
                  <a:pt x="210" y="1360"/>
                  <a:pt x="120" y="1270"/>
                  <a:pt x="120" y="1160"/>
                </a:cubicBezTo>
                <a:cubicBezTo>
                  <a:pt x="120" y="1050"/>
                  <a:pt x="210" y="960"/>
                  <a:pt x="320" y="960"/>
                </a:cubicBezTo>
                <a:lnTo>
                  <a:pt x="1328" y="960"/>
                </a:lnTo>
                <a:close/>
                <a:moveTo>
                  <a:pt x="1328" y="840"/>
                </a:moveTo>
                <a:cubicBezTo>
                  <a:pt x="320" y="840"/>
                  <a:pt x="320" y="840"/>
                  <a:pt x="320" y="840"/>
                </a:cubicBezTo>
                <a:cubicBezTo>
                  <a:pt x="143" y="840"/>
                  <a:pt x="0" y="983"/>
                  <a:pt x="0" y="1160"/>
                </a:cubicBezTo>
                <a:cubicBezTo>
                  <a:pt x="0" y="1337"/>
                  <a:pt x="143" y="1480"/>
                  <a:pt x="320" y="1480"/>
                </a:cubicBezTo>
                <a:cubicBezTo>
                  <a:pt x="1328" y="1480"/>
                  <a:pt x="1328" y="1480"/>
                  <a:pt x="1328" y="1480"/>
                </a:cubicBezTo>
                <a:cubicBezTo>
                  <a:pt x="1505" y="1480"/>
                  <a:pt x="1648" y="1337"/>
                  <a:pt x="1648" y="1160"/>
                </a:cubicBezTo>
                <a:cubicBezTo>
                  <a:pt x="1648" y="983"/>
                  <a:pt x="1505" y="840"/>
                  <a:pt x="1328" y="840"/>
                </a:cubicBezTo>
                <a:close/>
                <a:moveTo>
                  <a:pt x="1180" y="1000"/>
                </a:moveTo>
                <a:cubicBezTo>
                  <a:pt x="1092" y="1000"/>
                  <a:pt x="1020" y="1072"/>
                  <a:pt x="1020" y="1160"/>
                </a:cubicBezTo>
                <a:cubicBezTo>
                  <a:pt x="1020" y="1248"/>
                  <a:pt x="1092" y="1320"/>
                  <a:pt x="1180" y="1320"/>
                </a:cubicBezTo>
                <a:cubicBezTo>
                  <a:pt x="1268" y="1320"/>
                  <a:pt x="1340" y="1248"/>
                  <a:pt x="1340" y="1160"/>
                </a:cubicBezTo>
                <a:cubicBezTo>
                  <a:pt x="1340" y="1072"/>
                  <a:pt x="1268" y="1000"/>
                  <a:pt x="1180" y="1000"/>
                </a:cubicBezTo>
                <a:close/>
              </a:path>
            </a:pathLst>
          </a:custGeom>
          <a:solidFill>
            <a:schemeClr val="accent6"/>
          </a:solidFill>
          <a:ln>
            <a:noFill/>
          </a:ln>
        </p:spPr>
        <p:txBody>
          <a:bodyPr vert="horz" wrap="square" lIns="101600" tIns="50800" rIns="101600" bIns="50800" numCol="1" anchor="t" anchorCtr="0" compatLnSpc="1">
            <a:prstTxWarp prst="textNoShape">
              <a:avLst/>
            </a:prstTxWarp>
          </a:bodyPr>
          <a:lstStyle/>
          <a:p>
            <a:endParaRPr lang="bg-BG" sz="2000"/>
          </a:p>
        </p:txBody>
      </p:sp>
      <p:sp>
        <p:nvSpPr>
          <p:cNvPr id="54" name="Freeform 13"/>
          <p:cNvSpPr>
            <a:spLocks noEditPoints="1"/>
          </p:cNvSpPr>
          <p:nvPr/>
        </p:nvSpPr>
        <p:spPr bwMode="auto">
          <a:xfrm>
            <a:off x="6188106" y="3092837"/>
            <a:ext cx="362725" cy="362725"/>
          </a:xfrm>
          <a:custGeom>
            <a:avLst/>
            <a:gdLst>
              <a:gd name="T0" fmla="*/ 782 w 1648"/>
              <a:gd name="T1" fmla="*/ 1207 h 1648"/>
              <a:gd name="T2" fmla="*/ 642 w 1648"/>
              <a:gd name="T3" fmla="*/ 1207 h 1648"/>
              <a:gd name="T4" fmla="*/ 712 w 1648"/>
              <a:gd name="T5" fmla="*/ 937 h 1648"/>
              <a:gd name="T6" fmla="*/ 472 w 1648"/>
              <a:gd name="T7" fmla="*/ 937 h 1648"/>
              <a:gd name="T8" fmla="*/ 402 w 1648"/>
              <a:gd name="T9" fmla="*/ 1207 h 1648"/>
              <a:gd name="T10" fmla="*/ 542 w 1648"/>
              <a:gd name="T11" fmla="*/ 1207 h 1648"/>
              <a:gd name="T12" fmla="*/ 472 w 1648"/>
              <a:gd name="T13" fmla="*/ 937 h 1648"/>
              <a:gd name="T14" fmla="*/ 1192 w 1648"/>
              <a:gd name="T15" fmla="*/ 374 h 1648"/>
              <a:gd name="T16" fmla="*/ 1122 w 1648"/>
              <a:gd name="T17" fmla="*/ 644 h 1648"/>
              <a:gd name="T18" fmla="*/ 1262 w 1648"/>
              <a:gd name="T19" fmla="*/ 644 h 1648"/>
              <a:gd name="T20" fmla="*/ 952 w 1648"/>
              <a:gd name="T21" fmla="*/ 374 h 1648"/>
              <a:gd name="T22" fmla="*/ 882 w 1648"/>
              <a:gd name="T23" fmla="*/ 644 h 1648"/>
              <a:gd name="T24" fmla="*/ 1022 w 1648"/>
              <a:gd name="T25" fmla="*/ 644 h 1648"/>
              <a:gd name="T26" fmla="*/ 952 w 1648"/>
              <a:gd name="T27" fmla="*/ 374 h 1648"/>
              <a:gd name="T28" fmla="*/ 952 w 1648"/>
              <a:gd name="T29" fmla="*/ 937 h 1648"/>
              <a:gd name="T30" fmla="*/ 882 w 1648"/>
              <a:gd name="T31" fmla="*/ 1207 h 1648"/>
              <a:gd name="T32" fmla="*/ 1022 w 1648"/>
              <a:gd name="T33" fmla="*/ 1207 h 1648"/>
              <a:gd name="T34" fmla="*/ 1648 w 1648"/>
              <a:gd name="T35" fmla="*/ 300 h 1648"/>
              <a:gd name="T36" fmla="*/ 1348 w 1648"/>
              <a:gd name="T37" fmla="*/ 1648 h 1648"/>
              <a:gd name="T38" fmla="*/ 0 w 1648"/>
              <a:gd name="T39" fmla="*/ 1348 h 1648"/>
              <a:gd name="T40" fmla="*/ 300 w 1648"/>
              <a:gd name="T41" fmla="*/ 0 h 1648"/>
              <a:gd name="T42" fmla="*/ 1648 w 1648"/>
              <a:gd name="T43" fmla="*/ 300 h 1648"/>
              <a:gd name="T44" fmla="*/ 1328 w 1648"/>
              <a:gd name="T45" fmla="*/ 160 h 1648"/>
              <a:gd name="T46" fmla="*/ 160 w 1648"/>
              <a:gd name="T47" fmla="*/ 320 h 1648"/>
              <a:gd name="T48" fmla="*/ 782 w 1648"/>
              <a:gd name="T49" fmla="*/ 484 h 1648"/>
              <a:gd name="T50" fmla="*/ 160 w 1648"/>
              <a:gd name="T51" fmla="*/ 604 h 1648"/>
              <a:gd name="T52" fmla="*/ 298 w 1648"/>
              <a:gd name="T53" fmla="*/ 1047 h 1648"/>
              <a:gd name="T54" fmla="*/ 160 w 1648"/>
              <a:gd name="T55" fmla="*/ 1167 h 1648"/>
              <a:gd name="T56" fmla="*/ 320 w 1648"/>
              <a:gd name="T57" fmla="*/ 1488 h 1648"/>
              <a:gd name="T58" fmla="*/ 1488 w 1648"/>
              <a:gd name="T59" fmla="*/ 1328 h 1648"/>
              <a:gd name="T60" fmla="*/ 1126 w 1648"/>
              <a:gd name="T61" fmla="*/ 1167 h 1648"/>
              <a:gd name="T62" fmla="*/ 1488 w 1648"/>
              <a:gd name="T63" fmla="*/ 1047 h 1648"/>
              <a:gd name="T64" fmla="*/ 1362 w 1648"/>
              <a:gd name="T65" fmla="*/ 604 h 1648"/>
              <a:gd name="T66" fmla="*/ 1488 w 1648"/>
              <a:gd name="T67" fmla="*/ 48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48" h="1648">
                <a:moveTo>
                  <a:pt x="782" y="1007"/>
                </a:moveTo>
                <a:cubicBezTo>
                  <a:pt x="782" y="1207"/>
                  <a:pt x="782" y="1207"/>
                  <a:pt x="782" y="1207"/>
                </a:cubicBezTo>
                <a:cubicBezTo>
                  <a:pt x="782" y="1245"/>
                  <a:pt x="751" y="1277"/>
                  <a:pt x="712" y="1277"/>
                </a:cubicBezTo>
                <a:cubicBezTo>
                  <a:pt x="673" y="1277"/>
                  <a:pt x="642" y="1245"/>
                  <a:pt x="642" y="1207"/>
                </a:cubicBezTo>
                <a:cubicBezTo>
                  <a:pt x="642" y="1007"/>
                  <a:pt x="642" y="1007"/>
                  <a:pt x="642" y="1007"/>
                </a:cubicBezTo>
                <a:cubicBezTo>
                  <a:pt x="642" y="968"/>
                  <a:pt x="673" y="937"/>
                  <a:pt x="712" y="937"/>
                </a:cubicBezTo>
                <a:cubicBezTo>
                  <a:pt x="751" y="937"/>
                  <a:pt x="782" y="968"/>
                  <a:pt x="782" y="1007"/>
                </a:cubicBezTo>
                <a:close/>
                <a:moveTo>
                  <a:pt x="472" y="937"/>
                </a:moveTo>
                <a:cubicBezTo>
                  <a:pt x="433" y="937"/>
                  <a:pt x="402" y="968"/>
                  <a:pt x="402" y="1007"/>
                </a:cubicBezTo>
                <a:cubicBezTo>
                  <a:pt x="402" y="1207"/>
                  <a:pt x="402" y="1207"/>
                  <a:pt x="402" y="1207"/>
                </a:cubicBezTo>
                <a:cubicBezTo>
                  <a:pt x="402" y="1245"/>
                  <a:pt x="433" y="1277"/>
                  <a:pt x="472" y="1277"/>
                </a:cubicBezTo>
                <a:cubicBezTo>
                  <a:pt x="511" y="1277"/>
                  <a:pt x="542" y="1245"/>
                  <a:pt x="542" y="1207"/>
                </a:cubicBezTo>
                <a:cubicBezTo>
                  <a:pt x="542" y="1007"/>
                  <a:pt x="542" y="1007"/>
                  <a:pt x="542" y="1007"/>
                </a:cubicBezTo>
                <a:cubicBezTo>
                  <a:pt x="542" y="968"/>
                  <a:pt x="511" y="937"/>
                  <a:pt x="472" y="937"/>
                </a:cubicBezTo>
                <a:close/>
                <a:moveTo>
                  <a:pt x="1262" y="444"/>
                </a:moveTo>
                <a:cubicBezTo>
                  <a:pt x="1262" y="405"/>
                  <a:pt x="1231" y="374"/>
                  <a:pt x="1192" y="374"/>
                </a:cubicBezTo>
                <a:cubicBezTo>
                  <a:pt x="1153" y="374"/>
                  <a:pt x="1122" y="405"/>
                  <a:pt x="1122" y="444"/>
                </a:cubicBezTo>
                <a:cubicBezTo>
                  <a:pt x="1122" y="644"/>
                  <a:pt x="1122" y="644"/>
                  <a:pt x="1122" y="644"/>
                </a:cubicBezTo>
                <a:cubicBezTo>
                  <a:pt x="1122" y="683"/>
                  <a:pt x="1153" y="714"/>
                  <a:pt x="1192" y="714"/>
                </a:cubicBezTo>
                <a:cubicBezTo>
                  <a:pt x="1231" y="714"/>
                  <a:pt x="1262" y="683"/>
                  <a:pt x="1262" y="644"/>
                </a:cubicBezTo>
                <a:lnTo>
                  <a:pt x="1262" y="444"/>
                </a:lnTo>
                <a:close/>
                <a:moveTo>
                  <a:pt x="952" y="374"/>
                </a:moveTo>
                <a:cubicBezTo>
                  <a:pt x="913" y="374"/>
                  <a:pt x="882" y="405"/>
                  <a:pt x="882" y="444"/>
                </a:cubicBezTo>
                <a:cubicBezTo>
                  <a:pt x="882" y="644"/>
                  <a:pt x="882" y="644"/>
                  <a:pt x="882" y="644"/>
                </a:cubicBezTo>
                <a:cubicBezTo>
                  <a:pt x="882" y="683"/>
                  <a:pt x="913" y="714"/>
                  <a:pt x="952" y="714"/>
                </a:cubicBezTo>
                <a:cubicBezTo>
                  <a:pt x="991" y="714"/>
                  <a:pt x="1022" y="683"/>
                  <a:pt x="1022" y="644"/>
                </a:cubicBezTo>
                <a:cubicBezTo>
                  <a:pt x="1022" y="444"/>
                  <a:pt x="1022" y="444"/>
                  <a:pt x="1022" y="444"/>
                </a:cubicBezTo>
                <a:cubicBezTo>
                  <a:pt x="1022" y="405"/>
                  <a:pt x="991" y="374"/>
                  <a:pt x="952" y="374"/>
                </a:cubicBezTo>
                <a:close/>
                <a:moveTo>
                  <a:pt x="1022" y="1007"/>
                </a:moveTo>
                <a:cubicBezTo>
                  <a:pt x="1022" y="968"/>
                  <a:pt x="991" y="937"/>
                  <a:pt x="952" y="937"/>
                </a:cubicBezTo>
                <a:cubicBezTo>
                  <a:pt x="913" y="937"/>
                  <a:pt x="882" y="968"/>
                  <a:pt x="882" y="1007"/>
                </a:cubicBezTo>
                <a:cubicBezTo>
                  <a:pt x="882" y="1207"/>
                  <a:pt x="882" y="1207"/>
                  <a:pt x="882" y="1207"/>
                </a:cubicBezTo>
                <a:cubicBezTo>
                  <a:pt x="882" y="1245"/>
                  <a:pt x="913" y="1277"/>
                  <a:pt x="952" y="1277"/>
                </a:cubicBezTo>
                <a:cubicBezTo>
                  <a:pt x="991" y="1277"/>
                  <a:pt x="1022" y="1245"/>
                  <a:pt x="1022" y="1207"/>
                </a:cubicBezTo>
                <a:lnTo>
                  <a:pt x="1022" y="1007"/>
                </a:lnTo>
                <a:close/>
                <a:moveTo>
                  <a:pt x="1648" y="300"/>
                </a:moveTo>
                <a:cubicBezTo>
                  <a:pt x="1648" y="1348"/>
                  <a:pt x="1648" y="1348"/>
                  <a:pt x="1648" y="1348"/>
                </a:cubicBezTo>
                <a:cubicBezTo>
                  <a:pt x="1648" y="1514"/>
                  <a:pt x="1514" y="1648"/>
                  <a:pt x="1348" y="1648"/>
                </a:cubicBezTo>
                <a:cubicBezTo>
                  <a:pt x="300" y="1648"/>
                  <a:pt x="300" y="1648"/>
                  <a:pt x="300" y="1648"/>
                </a:cubicBezTo>
                <a:cubicBezTo>
                  <a:pt x="134" y="1648"/>
                  <a:pt x="0" y="1514"/>
                  <a:pt x="0" y="1348"/>
                </a:cubicBezTo>
                <a:cubicBezTo>
                  <a:pt x="0" y="300"/>
                  <a:pt x="0" y="300"/>
                  <a:pt x="0" y="300"/>
                </a:cubicBezTo>
                <a:cubicBezTo>
                  <a:pt x="0" y="134"/>
                  <a:pt x="134" y="0"/>
                  <a:pt x="300" y="0"/>
                </a:cubicBezTo>
                <a:cubicBezTo>
                  <a:pt x="1348" y="0"/>
                  <a:pt x="1348" y="0"/>
                  <a:pt x="1348" y="0"/>
                </a:cubicBezTo>
                <a:cubicBezTo>
                  <a:pt x="1514" y="0"/>
                  <a:pt x="1648" y="134"/>
                  <a:pt x="1648" y="300"/>
                </a:cubicBezTo>
                <a:close/>
                <a:moveTo>
                  <a:pt x="1488" y="320"/>
                </a:moveTo>
                <a:cubicBezTo>
                  <a:pt x="1488" y="232"/>
                  <a:pt x="1416" y="160"/>
                  <a:pt x="1328" y="160"/>
                </a:cubicBezTo>
                <a:cubicBezTo>
                  <a:pt x="320" y="160"/>
                  <a:pt x="320" y="160"/>
                  <a:pt x="320" y="160"/>
                </a:cubicBezTo>
                <a:cubicBezTo>
                  <a:pt x="232" y="160"/>
                  <a:pt x="160" y="232"/>
                  <a:pt x="160" y="320"/>
                </a:cubicBezTo>
                <a:cubicBezTo>
                  <a:pt x="160" y="484"/>
                  <a:pt x="160" y="484"/>
                  <a:pt x="160" y="484"/>
                </a:cubicBezTo>
                <a:cubicBezTo>
                  <a:pt x="782" y="484"/>
                  <a:pt x="782" y="484"/>
                  <a:pt x="782" y="484"/>
                </a:cubicBezTo>
                <a:cubicBezTo>
                  <a:pt x="782" y="604"/>
                  <a:pt x="782" y="604"/>
                  <a:pt x="782" y="604"/>
                </a:cubicBezTo>
                <a:cubicBezTo>
                  <a:pt x="160" y="604"/>
                  <a:pt x="160" y="604"/>
                  <a:pt x="160" y="604"/>
                </a:cubicBezTo>
                <a:cubicBezTo>
                  <a:pt x="160" y="1047"/>
                  <a:pt x="160" y="1047"/>
                  <a:pt x="160" y="1047"/>
                </a:cubicBezTo>
                <a:cubicBezTo>
                  <a:pt x="298" y="1047"/>
                  <a:pt x="298" y="1047"/>
                  <a:pt x="298" y="1047"/>
                </a:cubicBezTo>
                <a:cubicBezTo>
                  <a:pt x="298" y="1167"/>
                  <a:pt x="298" y="1167"/>
                  <a:pt x="298" y="1167"/>
                </a:cubicBezTo>
                <a:cubicBezTo>
                  <a:pt x="160" y="1167"/>
                  <a:pt x="160" y="1167"/>
                  <a:pt x="160" y="1167"/>
                </a:cubicBezTo>
                <a:cubicBezTo>
                  <a:pt x="160" y="1328"/>
                  <a:pt x="160" y="1328"/>
                  <a:pt x="160" y="1328"/>
                </a:cubicBezTo>
                <a:cubicBezTo>
                  <a:pt x="160" y="1416"/>
                  <a:pt x="232" y="1488"/>
                  <a:pt x="320" y="1488"/>
                </a:cubicBezTo>
                <a:cubicBezTo>
                  <a:pt x="1328" y="1488"/>
                  <a:pt x="1328" y="1488"/>
                  <a:pt x="1328" y="1488"/>
                </a:cubicBezTo>
                <a:cubicBezTo>
                  <a:pt x="1416" y="1488"/>
                  <a:pt x="1488" y="1416"/>
                  <a:pt x="1488" y="1328"/>
                </a:cubicBezTo>
                <a:cubicBezTo>
                  <a:pt x="1488" y="1167"/>
                  <a:pt x="1488" y="1167"/>
                  <a:pt x="1488" y="1167"/>
                </a:cubicBezTo>
                <a:cubicBezTo>
                  <a:pt x="1126" y="1167"/>
                  <a:pt x="1126" y="1167"/>
                  <a:pt x="1126" y="1167"/>
                </a:cubicBezTo>
                <a:cubicBezTo>
                  <a:pt x="1126" y="1047"/>
                  <a:pt x="1126" y="1047"/>
                  <a:pt x="1126" y="1047"/>
                </a:cubicBezTo>
                <a:cubicBezTo>
                  <a:pt x="1488" y="1047"/>
                  <a:pt x="1488" y="1047"/>
                  <a:pt x="1488" y="1047"/>
                </a:cubicBezTo>
                <a:cubicBezTo>
                  <a:pt x="1488" y="604"/>
                  <a:pt x="1488" y="604"/>
                  <a:pt x="1488" y="604"/>
                </a:cubicBezTo>
                <a:cubicBezTo>
                  <a:pt x="1362" y="604"/>
                  <a:pt x="1362" y="604"/>
                  <a:pt x="1362" y="604"/>
                </a:cubicBezTo>
                <a:cubicBezTo>
                  <a:pt x="1362" y="484"/>
                  <a:pt x="1362" y="484"/>
                  <a:pt x="1362" y="484"/>
                </a:cubicBezTo>
                <a:cubicBezTo>
                  <a:pt x="1488" y="484"/>
                  <a:pt x="1488" y="484"/>
                  <a:pt x="1488" y="484"/>
                </a:cubicBezTo>
                <a:lnTo>
                  <a:pt x="1488" y="320"/>
                </a:lnTo>
                <a:close/>
              </a:path>
            </a:pathLst>
          </a:custGeom>
          <a:solidFill>
            <a:schemeClr val="accent6"/>
          </a:solidFill>
          <a:ln>
            <a:noFill/>
          </a:ln>
        </p:spPr>
        <p:txBody>
          <a:bodyPr vert="horz" wrap="square" lIns="101600" tIns="50800" rIns="101600" bIns="50800" numCol="1" anchor="t" anchorCtr="0" compatLnSpc="1">
            <a:prstTxWarp prst="textNoShape">
              <a:avLst/>
            </a:prstTxWarp>
          </a:bodyPr>
          <a:lstStyle/>
          <a:p>
            <a:endParaRPr lang="bg-BG" sz="2000"/>
          </a:p>
        </p:txBody>
      </p:sp>
      <p:sp>
        <p:nvSpPr>
          <p:cNvPr id="55" name="Freeform 25"/>
          <p:cNvSpPr>
            <a:spLocks noEditPoints="1"/>
          </p:cNvSpPr>
          <p:nvPr/>
        </p:nvSpPr>
        <p:spPr bwMode="auto">
          <a:xfrm>
            <a:off x="5800741" y="4007066"/>
            <a:ext cx="332985" cy="357230"/>
          </a:xfrm>
          <a:custGeom>
            <a:avLst/>
            <a:gdLst>
              <a:gd name="T0" fmla="*/ 1387 w 1584"/>
              <a:gd name="T1" fmla="*/ 404 h 1700"/>
              <a:gd name="T2" fmla="*/ 1387 w 1584"/>
              <a:gd name="T3" fmla="*/ 252 h 1700"/>
              <a:gd name="T4" fmla="*/ 1387 w 1584"/>
              <a:gd name="T5" fmla="*/ 252 h 1700"/>
              <a:gd name="T6" fmla="*/ 1331 w 1584"/>
              <a:gd name="T7" fmla="*/ 43 h 1700"/>
              <a:gd name="T8" fmla="*/ 1121 w 1584"/>
              <a:gd name="T9" fmla="*/ 99 h 1700"/>
              <a:gd name="T10" fmla="*/ 1121 w 1584"/>
              <a:gd name="T11" fmla="*/ 99 h 1700"/>
              <a:gd name="T12" fmla="*/ 990 w 1584"/>
              <a:gd name="T13" fmla="*/ 175 h 1700"/>
              <a:gd name="T14" fmla="*/ 75 w 1584"/>
              <a:gd name="T15" fmla="*/ 756 h 1700"/>
              <a:gd name="T16" fmla="*/ 0 w 1584"/>
              <a:gd name="T17" fmla="*/ 887 h 1700"/>
              <a:gd name="T18" fmla="*/ 1265 w 1584"/>
              <a:gd name="T19" fmla="*/ 1618 h 1700"/>
              <a:gd name="T20" fmla="*/ 1341 w 1584"/>
              <a:gd name="T21" fmla="*/ 1486 h 1700"/>
              <a:gd name="T22" fmla="*/ 1387 w 1584"/>
              <a:gd name="T23" fmla="*/ 404 h 1700"/>
              <a:gd name="T24" fmla="*/ 1285 w 1584"/>
              <a:gd name="T25" fmla="*/ 121 h 1700"/>
              <a:gd name="T26" fmla="*/ 1308 w 1584"/>
              <a:gd name="T27" fmla="*/ 206 h 1700"/>
              <a:gd name="T28" fmla="*/ 1223 w 1584"/>
              <a:gd name="T29" fmla="*/ 229 h 1700"/>
              <a:gd name="T30" fmla="*/ 1200 w 1584"/>
              <a:gd name="T31" fmla="*/ 144 h 1700"/>
              <a:gd name="T32" fmla="*/ 1285 w 1584"/>
              <a:gd name="T33" fmla="*/ 121 h 1700"/>
              <a:gd name="T34" fmla="*/ 927 w 1584"/>
              <a:gd name="T35" fmla="*/ 1566 h 1700"/>
              <a:gd name="T36" fmla="*/ 642 w 1584"/>
              <a:gd name="T37" fmla="*/ 1642 h 1700"/>
              <a:gd name="T38" fmla="*/ 565 w 1584"/>
              <a:gd name="T39" fmla="*/ 1357 h 1700"/>
              <a:gd name="T40" fmla="*/ 927 w 1584"/>
              <a:gd name="T41" fmla="*/ 1566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4" h="1700">
                <a:moveTo>
                  <a:pt x="1387" y="404"/>
                </a:moveTo>
                <a:cubicBezTo>
                  <a:pt x="1359" y="357"/>
                  <a:pt x="1359" y="299"/>
                  <a:pt x="1387" y="252"/>
                </a:cubicBezTo>
                <a:cubicBezTo>
                  <a:pt x="1387" y="252"/>
                  <a:pt x="1387" y="252"/>
                  <a:pt x="1387" y="252"/>
                </a:cubicBezTo>
                <a:cubicBezTo>
                  <a:pt x="1429" y="178"/>
                  <a:pt x="1404" y="85"/>
                  <a:pt x="1331" y="43"/>
                </a:cubicBezTo>
                <a:cubicBezTo>
                  <a:pt x="1257" y="0"/>
                  <a:pt x="1164" y="25"/>
                  <a:pt x="1121" y="99"/>
                </a:cubicBezTo>
                <a:cubicBezTo>
                  <a:pt x="1121" y="99"/>
                  <a:pt x="1121" y="99"/>
                  <a:pt x="1121" y="99"/>
                </a:cubicBezTo>
                <a:cubicBezTo>
                  <a:pt x="1094" y="146"/>
                  <a:pt x="1044" y="175"/>
                  <a:pt x="990" y="175"/>
                </a:cubicBezTo>
                <a:cubicBezTo>
                  <a:pt x="597" y="174"/>
                  <a:pt x="441" y="834"/>
                  <a:pt x="75" y="756"/>
                </a:cubicBezTo>
                <a:cubicBezTo>
                  <a:pt x="0" y="887"/>
                  <a:pt x="0" y="887"/>
                  <a:pt x="0" y="887"/>
                </a:cubicBezTo>
                <a:cubicBezTo>
                  <a:pt x="1265" y="1618"/>
                  <a:pt x="1265" y="1618"/>
                  <a:pt x="1265" y="1618"/>
                </a:cubicBezTo>
                <a:cubicBezTo>
                  <a:pt x="1341" y="1486"/>
                  <a:pt x="1341" y="1486"/>
                  <a:pt x="1341" y="1486"/>
                </a:cubicBezTo>
                <a:cubicBezTo>
                  <a:pt x="1089" y="1209"/>
                  <a:pt x="1584" y="744"/>
                  <a:pt x="1387" y="404"/>
                </a:cubicBezTo>
                <a:close/>
                <a:moveTo>
                  <a:pt x="1285" y="121"/>
                </a:moveTo>
                <a:cubicBezTo>
                  <a:pt x="1315" y="138"/>
                  <a:pt x="1325" y="177"/>
                  <a:pt x="1308" y="206"/>
                </a:cubicBezTo>
                <a:cubicBezTo>
                  <a:pt x="1291" y="236"/>
                  <a:pt x="1253" y="246"/>
                  <a:pt x="1223" y="229"/>
                </a:cubicBezTo>
                <a:cubicBezTo>
                  <a:pt x="1193" y="212"/>
                  <a:pt x="1183" y="174"/>
                  <a:pt x="1200" y="144"/>
                </a:cubicBezTo>
                <a:cubicBezTo>
                  <a:pt x="1217" y="114"/>
                  <a:pt x="1255" y="104"/>
                  <a:pt x="1285" y="121"/>
                </a:cubicBezTo>
                <a:close/>
                <a:moveTo>
                  <a:pt x="927" y="1566"/>
                </a:moveTo>
                <a:cubicBezTo>
                  <a:pt x="869" y="1665"/>
                  <a:pt x="742" y="1700"/>
                  <a:pt x="642" y="1642"/>
                </a:cubicBezTo>
                <a:cubicBezTo>
                  <a:pt x="542" y="1584"/>
                  <a:pt x="508" y="1457"/>
                  <a:pt x="565" y="1357"/>
                </a:cubicBezTo>
                <a:lnTo>
                  <a:pt x="927" y="1566"/>
                </a:lnTo>
                <a:close/>
              </a:path>
            </a:pathLst>
          </a:custGeom>
          <a:solidFill>
            <a:schemeClr val="accent6"/>
          </a:solidFill>
          <a:ln>
            <a:noFill/>
          </a:ln>
          <a:extLst/>
        </p:spPr>
        <p:txBody>
          <a:bodyPr vert="horz" wrap="square" lIns="101600" tIns="50800" rIns="101600" bIns="50800" numCol="1" anchor="t" anchorCtr="0" compatLnSpc="1">
            <a:prstTxWarp prst="textNoShape">
              <a:avLst/>
            </a:prstTxWarp>
          </a:bodyPr>
          <a:lstStyle/>
          <a:p>
            <a:endParaRPr lang="bg-BG" sz="2000"/>
          </a:p>
        </p:txBody>
      </p:sp>
      <p:sp>
        <p:nvSpPr>
          <p:cNvPr id="56" name="Freeform 13"/>
          <p:cNvSpPr>
            <a:spLocks noEditPoints="1"/>
          </p:cNvSpPr>
          <p:nvPr/>
        </p:nvSpPr>
        <p:spPr bwMode="auto">
          <a:xfrm>
            <a:off x="4929189" y="3102045"/>
            <a:ext cx="307104" cy="474396"/>
          </a:xfrm>
          <a:custGeom>
            <a:avLst/>
            <a:gdLst>
              <a:gd name="T0" fmla="*/ 3147 w 3559"/>
              <a:gd name="T1" fmla="*/ 400 h 5493"/>
              <a:gd name="T2" fmla="*/ 2237 w 3559"/>
              <a:gd name="T3" fmla="*/ 2958 h 5493"/>
              <a:gd name="T4" fmla="*/ 1851 w 3559"/>
              <a:gd name="T5" fmla="*/ 3611 h 5493"/>
              <a:gd name="T6" fmla="*/ 1708 w 3559"/>
              <a:gd name="T7" fmla="*/ 3611 h 5493"/>
              <a:gd name="T8" fmla="*/ 1322 w 3559"/>
              <a:gd name="T9" fmla="*/ 2958 h 5493"/>
              <a:gd name="T10" fmla="*/ 412 w 3559"/>
              <a:gd name="T11" fmla="*/ 400 h 5493"/>
              <a:gd name="T12" fmla="*/ 3147 w 3559"/>
              <a:gd name="T13" fmla="*/ 400 h 5493"/>
              <a:gd name="T14" fmla="*/ 3559 w 3559"/>
              <a:gd name="T15" fmla="*/ 0 h 5493"/>
              <a:gd name="T16" fmla="*/ 0 w 3559"/>
              <a:gd name="T17" fmla="*/ 0 h 5493"/>
              <a:gd name="T18" fmla="*/ 1419 w 3559"/>
              <a:gd name="T19" fmla="*/ 4011 h 5493"/>
              <a:gd name="T20" fmla="*/ 2140 w 3559"/>
              <a:gd name="T21" fmla="*/ 4011 h 5493"/>
              <a:gd name="T22" fmla="*/ 3559 w 3559"/>
              <a:gd name="T23" fmla="*/ 0 h 5493"/>
              <a:gd name="T24" fmla="*/ 2742 w 3559"/>
              <a:gd name="T25" fmla="*/ 733 h 5493"/>
              <a:gd name="T26" fmla="*/ 1797 w 3559"/>
              <a:gd name="T27" fmla="*/ 2980 h 5493"/>
              <a:gd name="T28" fmla="*/ 2308 w 3559"/>
              <a:gd name="T29" fmla="*/ 733 h 5493"/>
              <a:gd name="T30" fmla="*/ 2742 w 3559"/>
              <a:gd name="T31" fmla="*/ 733 h 5493"/>
              <a:gd name="T32" fmla="*/ 2875 w 3559"/>
              <a:gd name="T33" fmla="*/ 5138 h 5493"/>
              <a:gd name="T34" fmla="*/ 2875 w 3559"/>
              <a:gd name="T35" fmla="*/ 5493 h 5493"/>
              <a:gd name="T36" fmla="*/ 684 w 3559"/>
              <a:gd name="T37" fmla="*/ 5493 h 5493"/>
              <a:gd name="T38" fmla="*/ 684 w 3559"/>
              <a:gd name="T39" fmla="*/ 5138 h 5493"/>
              <a:gd name="T40" fmla="*/ 1426 w 3559"/>
              <a:gd name="T41" fmla="*/ 4344 h 5493"/>
              <a:gd name="T42" fmla="*/ 2133 w 3559"/>
              <a:gd name="T43" fmla="*/ 4344 h 5493"/>
              <a:gd name="T44" fmla="*/ 2875 w 3559"/>
              <a:gd name="T45" fmla="*/ 5138 h 5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9" h="5493">
                <a:moveTo>
                  <a:pt x="3147" y="400"/>
                </a:moveTo>
                <a:cubicBezTo>
                  <a:pt x="3069" y="1714"/>
                  <a:pt x="2611" y="2398"/>
                  <a:pt x="2237" y="2958"/>
                </a:cubicBezTo>
                <a:cubicBezTo>
                  <a:pt x="2084" y="3185"/>
                  <a:pt x="1946" y="3391"/>
                  <a:pt x="1851" y="3611"/>
                </a:cubicBezTo>
                <a:lnTo>
                  <a:pt x="1708" y="3611"/>
                </a:lnTo>
                <a:cubicBezTo>
                  <a:pt x="1612" y="3391"/>
                  <a:pt x="1474" y="3185"/>
                  <a:pt x="1322" y="2958"/>
                </a:cubicBezTo>
                <a:cubicBezTo>
                  <a:pt x="948" y="2398"/>
                  <a:pt x="490" y="1714"/>
                  <a:pt x="412" y="400"/>
                </a:cubicBezTo>
                <a:lnTo>
                  <a:pt x="3147" y="400"/>
                </a:lnTo>
                <a:close/>
                <a:moveTo>
                  <a:pt x="3559" y="0"/>
                </a:moveTo>
                <a:lnTo>
                  <a:pt x="0" y="0"/>
                </a:lnTo>
                <a:cubicBezTo>
                  <a:pt x="0" y="2520"/>
                  <a:pt x="1244" y="3167"/>
                  <a:pt x="1419" y="4011"/>
                </a:cubicBezTo>
                <a:lnTo>
                  <a:pt x="2140" y="4011"/>
                </a:lnTo>
                <a:cubicBezTo>
                  <a:pt x="2315" y="3167"/>
                  <a:pt x="3559" y="2520"/>
                  <a:pt x="3559" y="0"/>
                </a:cubicBezTo>
                <a:close/>
                <a:moveTo>
                  <a:pt x="2742" y="733"/>
                </a:moveTo>
                <a:cubicBezTo>
                  <a:pt x="2680" y="1609"/>
                  <a:pt x="2287" y="2413"/>
                  <a:pt x="1797" y="2980"/>
                </a:cubicBezTo>
                <a:cubicBezTo>
                  <a:pt x="2200" y="2195"/>
                  <a:pt x="2308" y="1391"/>
                  <a:pt x="2308" y="733"/>
                </a:cubicBezTo>
                <a:lnTo>
                  <a:pt x="2742" y="733"/>
                </a:lnTo>
                <a:close/>
                <a:moveTo>
                  <a:pt x="2875" y="5138"/>
                </a:moveTo>
                <a:lnTo>
                  <a:pt x="2875" y="5493"/>
                </a:lnTo>
                <a:lnTo>
                  <a:pt x="684" y="5493"/>
                </a:lnTo>
                <a:lnTo>
                  <a:pt x="684" y="5138"/>
                </a:lnTo>
                <a:cubicBezTo>
                  <a:pt x="1251" y="5138"/>
                  <a:pt x="1401" y="4662"/>
                  <a:pt x="1426" y="4344"/>
                </a:cubicBezTo>
                <a:lnTo>
                  <a:pt x="2133" y="4344"/>
                </a:lnTo>
                <a:cubicBezTo>
                  <a:pt x="2158" y="4662"/>
                  <a:pt x="2291" y="5138"/>
                  <a:pt x="2875" y="5138"/>
                </a:cubicBezTo>
                <a:close/>
              </a:path>
            </a:pathLst>
          </a:custGeom>
          <a:solidFill>
            <a:schemeClr val="tx1">
              <a:lumMod val="90000"/>
            </a:schemeClr>
          </a:solidFill>
          <a:ln w="0">
            <a:noFill/>
            <a:prstDash val="solid"/>
            <a:round/>
            <a:headEnd/>
            <a:tailEnd/>
          </a:ln>
        </p:spPr>
        <p:txBody>
          <a:bodyPr vert="horz" wrap="square" lIns="101600" tIns="50800" rIns="101600" bIns="50800" numCol="1" anchor="t" anchorCtr="0" compatLnSpc="1">
            <a:prstTxWarp prst="textNoShape">
              <a:avLst/>
            </a:prstTxWarp>
          </a:bodyPr>
          <a:lstStyle/>
          <a:p>
            <a:endParaRPr lang="bg-BG" sz="2000"/>
          </a:p>
        </p:txBody>
      </p:sp>
      <p:sp>
        <p:nvSpPr>
          <p:cNvPr id="57" name="Rectangle 45"/>
          <p:cNvSpPr/>
          <p:nvPr/>
        </p:nvSpPr>
        <p:spPr>
          <a:xfrm>
            <a:off x="3798112" y="980135"/>
            <a:ext cx="2002629" cy="400110"/>
          </a:xfrm>
          <a:prstGeom prst="rect">
            <a:avLst/>
          </a:prstGeom>
        </p:spPr>
        <p:txBody>
          <a:bodyPr wrap="square">
            <a:spAutoFit/>
          </a:bodyPr>
          <a:lstStyle/>
          <a:p>
            <a:pPr algn="r"/>
            <a:endParaRPr lang="en-US"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r"/>
            <a:r>
              <a:rPr lang="en-US" sz="1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(Big) Data Warehouses</a:t>
            </a:r>
            <a:endParaRPr lang="bg-BG" sz="1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85537077"/>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500" fill="hold"/>
                                        <p:tgtEl>
                                          <p:spTgt spid="48"/>
                                        </p:tgtEl>
                                        <p:attrNameLst>
                                          <p:attrName>ppt_x</p:attrName>
                                        </p:attrNameLst>
                                      </p:cBhvr>
                                      <p:tavLst>
                                        <p:tav tm="0">
                                          <p:val>
                                            <p:strVal val="0-#ppt_w/2"/>
                                          </p:val>
                                        </p:tav>
                                        <p:tav tm="100000">
                                          <p:val>
                                            <p:strVal val="#ppt_x"/>
                                          </p:val>
                                        </p:tav>
                                      </p:tavLst>
                                    </p:anim>
                                    <p:anim calcmode="lin" valueType="num">
                                      <p:cBhvr additive="base">
                                        <p:cTn id="37" dur="500" fill="hold"/>
                                        <p:tgtEl>
                                          <p:spTgt spid="4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500" fill="hold"/>
                                        <p:tgtEl>
                                          <p:spTgt spid="51"/>
                                        </p:tgtEl>
                                        <p:attrNameLst>
                                          <p:attrName>ppt_x</p:attrName>
                                        </p:attrNameLst>
                                      </p:cBhvr>
                                      <p:tavLst>
                                        <p:tav tm="0">
                                          <p:val>
                                            <p:strVal val="0-#ppt_w/2"/>
                                          </p:val>
                                        </p:tav>
                                        <p:tav tm="100000">
                                          <p:val>
                                            <p:strVal val="#ppt_x"/>
                                          </p:val>
                                        </p:tav>
                                      </p:tavLst>
                                    </p:anim>
                                    <p:anim calcmode="lin" valueType="num">
                                      <p:cBhvr additive="base">
                                        <p:cTn id="41" dur="500" fill="hold"/>
                                        <p:tgtEl>
                                          <p:spTgt spid="5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0-#ppt_w/2"/>
                                          </p:val>
                                        </p:tav>
                                        <p:tav tm="100000">
                                          <p:val>
                                            <p:strVal val="#ppt_x"/>
                                          </p:val>
                                        </p:tav>
                                      </p:tavLst>
                                    </p:anim>
                                    <p:anim calcmode="lin" valueType="num">
                                      <p:cBhvr additive="base">
                                        <p:cTn id="46" dur="500" fill="hold"/>
                                        <p:tgtEl>
                                          <p:spTgt spid="3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0-#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fill="hold"/>
                                        <p:tgtEl>
                                          <p:spTgt spid="34"/>
                                        </p:tgtEl>
                                        <p:attrNameLst>
                                          <p:attrName>ppt_x</p:attrName>
                                        </p:attrNameLst>
                                      </p:cBhvr>
                                      <p:tavLst>
                                        <p:tav tm="0">
                                          <p:val>
                                            <p:strVal val="0-#ppt_w/2"/>
                                          </p:val>
                                        </p:tav>
                                        <p:tav tm="100000">
                                          <p:val>
                                            <p:strVal val="#ppt_x"/>
                                          </p:val>
                                        </p:tav>
                                      </p:tavLst>
                                    </p:anim>
                                    <p:anim calcmode="lin" valueType="num">
                                      <p:cBhvr additive="base">
                                        <p:cTn id="59" dur="500" fill="hold"/>
                                        <p:tgtEl>
                                          <p:spTgt spid="34"/>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additive="base">
                                        <p:cTn id="62" dur="500" fill="hold"/>
                                        <p:tgtEl>
                                          <p:spTgt spid="46"/>
                                        </p:tgtEl>
                                        <p:attrNameLst>
                                          <p:attrName>ppt_x</p:attrName>
                                        </p:attrNameLst>
                                      </p:cBhvr>
                                      <p:tavLst>
                                        <p:tav tm="0">
                                          <p:val>
                                            <p:strVal val="0-#ppt_w/2"/>
                                          </p:val>
                                        </p:tav>
                                        <p:tav tm="100000">
                                          <p:val>
                                            <p:strVal val="#ppt_x"/>
                                          </p:val>
                                        </p:tav>
                                      </p:tavLst>
                                    </p:anim>
                                    <p:anim calcmode="lin" valueType="num">
                                      <p:cBhvr additive="base">
                                        <p:cTn id="63" dur="500" fill="hold"/>
                                        <p:tgtEl>
                                          <p:spTgt spid="46"/>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0-#ppt_w/2"/>
                                          </p:val>
                                        </p:tav>
                                        <p:tav tm="100000">
                                          <p:val>
                                            <p:strVal val="#ppt_x"/>
                                          </p:val>
                                        </p:tav>
                                      </p:tavLst>
                                    </p:anim>
                                    <p:anim calcmode="lin" valueType="num">
                                      <p:cBhvr additive="base">
                                        <p:cTn id="67" dur="500" fill="hold"/>
                                        <p:tgtEl>
                                          <p:spTgt spid="49"/>
                                        </p:tgtEl>
                                        <p:attrNameLst>
                                          <p:attrName>ppt_y</p:attrName>
                                        </p:attrNameLst>
                                      </p:cBhvr>
                                      <p:tavLst>
                                        <p:tav tm="0">
                                          <p:val>
                                            <p:strVal val="#ppt_y"/>
                                          </p:val>
                                        </p:tav>
                                        <p:tav tm="100000">
                                          <p:val>
                                            <p:strVal val="#ppt_y"/>
                                          </p:val>
                                        </p:tav>
                                      </p:tavLst>
                                    </p:anim>
                                  </p:childTnLst>
                                </p:cTn>
                              </p:par>
                            </p:childTnLst>
                          </p:cTn>
                        </p:par>
                        <p:par>
                          <p:cTn id="68" fill="hold">
                            <p:stCondLst>
                              <p:cond delay="2000"/>
                            </p:stCondLst>
                            <p:childTnLst>
                              <p:par>
                                <p:cTn id="69" presetID="2" presetClass="entr" presetSubtype="1"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additive="base">
                                        <p:cTn id="75" dur="500" fill="hold"/>
                                        <p:tgtEl>
                                          <p:spTgt spid="52"/>
                                        </p:tgtEl>
                                        <p:attrNameLst>
                                          <p:attrName>ppt_x</p:attrName>
                                        </p:attrNameLst>
                                      </p:cBhvr>
                                      <p:tavLst>
                                        <p:tav tm="0">
                                          <p:val>
                                            <p:strVal val="#ppt_x"/>
                                          </p:val>
                                        </p:tav>
                                        <p:tav tm="100000">
                                          <p:val>
                                            <p:strVal val="#ppt_x"/>
                                          </p:val>
                                        </p:tav>
                                      </p:tavLst>
                                    </p:anim>
                                    <p:anim calcmode="lin" valueType="num">
                                      <p:cBhvr additive="base">
                                        <p:cTn id="76" dur="500" fill="hold"/>
                                        <p:tgtEl>
                                          <p:spTgt spid="52"/>
                                        </p:tgtEl>
                                        <p:attrNameLst>
                                          <p:attrName>ppt_y</p:attrName>
                                        </p:attrNameLst>
                                      </p:cBhvr>
                                      <p:tavLst>
                                        <p:tav tm="0">
                                          <p:val>
                                            <p:strVal val="0-#ppt_h/2"/>
                                          </p:val>
                                        </p:tav>
                                        <p:tav tm="100000">
                                          <p:val>
                                            <p:strVal val="#ppt_y"/>
                                          </p:val>
                                        </p:tav>
                                      </p:tavLst>
                                    </p:anim>
                                  </p:childTnLst>
                                </p:cTn>
                              </p:par>
                            </p:childTnLst>
                          </p:cTn>
                        </p:par>
                        <p:par>
                          <p:cTn id="77" fill="hold">
                            <p:stCondLst>
                              <p:cond delay="2500"/>
                            </p:stCondLst>
                            <p:childTnLst>
                              <p:par>
                                <p:cTn id="78" presetID="2" presetClass="entr" presetSubtype="2"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fill="hold"/>
                                        <p:tgtEl>
                                          <p:spTgt spid="36"/>
                                        </p:tgtEl>
                                        <p:attrNameLst>
                                          <p:attrName>ppt_x</p:attrName>
                                        </p:attrNameLst>
                                      </p:cBhvr>
                                      <p:tavLst>
                                        <p:tav tm="0">
                                          <p:val>
                                            <p:strVal val="1+#ppt_w/2"/>
                                          </p:val>
                                        </p:tav>
                                        <p:tav tm="100000">
                                          <p:val>
                                            <p:strVal val="#ppt_x"/>
                                          </p:val>
                                        </p:tav>
                                      </p:tavLst>
                                    </p:anim>
                                    <p:anim calcmode="lin" valueType="num">
                                      <p:cBhvr additive="base">
                                        <p:cTn id="81" dur="500" fill="hold"/>
                                        <p:tgtEl>
                                          <p:spTgt spid="36"/>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500" fill="hold"/>
                                        <p:tgtEl>
                                          <p:spTgt spid="43"/>
                                        </p:tgtEl>
                                        <p:attrNameLst>
                                          <p:attrName>ppt_x</p:attrName>
                                        </p:attrNameLst>
                                      </p:cBhvr>
                                      <p:tavLst>
                                        <p:tav tm="0">
                                          <p:val>
                                            <p:strVal val="1+#ppt_w/2"/>
                                          </p:val>
                                        </p:tav>
                                        <p:tav tm="100000">
                                          <p:val>
                                            <p:strVal val="#ppt_x"/>
                                          </p:val>
                                        </p:tav>
                                      </p:tavLst>
                                    </p:anim>
                                    <p:anim calcmode="lin" valueType="num">
                                      <p:cBhvr additive="base">
                                        <p:cTn id="85" dur="500" fill="hold"/>
                                        <p:tgtEl>
                                          <p:spTgt spid="43"/>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additive="base">
                                        <p:cTn id="88" dur="500" fill="hold"/>
                                        <p:tgtEl>
                                          <p:spTgt spid="53"/>
                                        </p:tgtEl>
                                        <p:attrNameLst>
                                          <p:attrName>ppt_x</p:attrName>
                                        </p:attrNameLst>
                                      </p:cBhvr>
                                      <p:tavLst>
                                        <p:tav tm="0">
                                          <p:val>
                                            <p:strVal val="1+#ppt_w/2"/>
                                          </p:val>
                                        </p:tav>
                                        <p:tav tm="100000">
                                          <p:val>
                                            <p:strVal val="#ppt_x"/>
                                          </p:val>
                                        </p:tav>
                                      </p:tavLst>
                                    </p:anim>
                                    <p:anim calcmode="lin" valueType="num">
                                      <p:cBhvr additive="base">
                                        <p:cTn id="89" dur="500" fill="hold"/>
                                        <p:tgtEl>
                                          <p:spTgt spid="53"/>
                                        </p:tgtEl>
                                        <p:attrNameLst>
                                          <p:attrName>ppt_y</p:attrName>
                                        </p:attrNameLst>
                                      </p:cBhvr>
                                      <p:tavLst>
                                        <p:tav tm="0">
                                          <p:val>
                                            <p:strVal val="#ppt_y"/>
                                          </p:val>
                                        </p:tav>
                                        <p:tav tm="100000">
                                          <p:val>
                                            <p:strVal val="#ppt_y"/>
                                          </p:val>
                                        </p:tav>
                                      </p:tavLst>
                                    </p:anim>
                                  </p:childTnLst>
                                </p:cTn>
                              </p:par>
                            </p:childTnLst>
                          </p:cTn>
                        </p:par>
                        <p:par>
                          <p:cTn id="90" fill="hold">
                            <p:stCondLst>
                              <p:cond delay="3000"/>
                            </p:stCondLst>
                            <p:childTnLst>
                              <p:par>
                                <p:cTn id="91" presetID="2" presetClass="entr" presetSubtype="2"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1+#ppt_w/2"/>
                                          </p:val>
                                        </p:tav>
                                        <p:tav tm="100000">
                                          <p:val>
                                            <p:strVal val="#ppt_x"/>
                                          </p:val>
                                        </p:tav>
                                      </p:tavLst>
                                    </p:anim>
                                    <p:anim calcmode="lin" valueType="num">
                                      <p:cBhvr additive="base">
                                        <p:cTn id="94" dur="500" fill="hold"/>
                                        <p:tgtEl>
                                          <p:spTgt spid="32"/>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1+#ppt_w/2"/>
                                          </p:val>
                                        </p:tav>
                                        <p:tav tm="100000">
                                          <p:val>
                                            <p:strVal val="#ppt_x"/>
                                          </p:val>
                                        </p:tav>
                                      </p:tavLst>
                                    </p:anim>
                                    <p:anim calcmode="lin" valueType="num">
                                      <p:cBhvr additive="base">
                                        <p:cTn id="98" dur="500" fill="hold"/>
                                        <p:tgtEl>
                                          <p:spTgt spid="44"/>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additive="base">
                                        <p:cTn id="101" dur="500" fill="hold"/>
                                        <p:tgtEl>
                                          <p:spTgt spid="54"/>
                                        </p:tgtEl>
                                        <p:attrNameLst>
                                          <p:attrName>ppt_x</p:attrName>
                                        </p:attrNameLst>
                                      </p:cBhvr>
                                      <p:tavLst>
                                        <p:tav tm="0">
                                          <p:val>
                                            <p:strVal val="1+#ppt_w/2"/>
                                          </p:val>
                                        </p:tav>
                                        <p:tav tm="100000">
                                          <p:val>
                                            <p:strVal val="#ppt_x"/>
                                          </p:val>
                                        </p:tav>
                                      </p:tavLst>
                                    </p:anim>
                                    <p:anim calcmode="lin" valueType="num">
                                      <p:cBhvr additive="base">
                                        <p:cTn id="102" dur="500" fill="hold"/>
                                        <p:tgtEl>
                                          <p:spTgt spid="54"/>
                                        </p:tgtEl>
                                        <p:attrNameLst>
                                          <p:attrName>ppt_y</p:attrName>
                                        </p:attrNameLst>
                                      </p:cBhvr>
                                      <p:tavLst>
                                        <p:tav tm="0">
                                          <p:val>
                                            <p:strVal val="#ppt_y"/>
                                          </p:val>
                                        </p:tav>
                                        <p:tav tm="100000">
                                          <p:val>
                                            <p:strVal val="#ppt_y"/>
                                          </p:val>
                                        </p:tav>
                                      </p:tavLst>
                                    </p:anim>
                                  </p:childTnLst>
                                </p:cTn>
                              </p:par>
                            </p:childTnLst>
                          </p:cTn>
                        </p:par>
                        <p:par>
                          <p:cTn id="103" fill="hold">
                            <p:stCondLst>
                              <p:cond delay="3500"/>
                            </p:stCondLst>
                            <p:childTnLst>
                              <p:par>
                                <p:cTn id="104" presetID="2" presetClass="entr" presetSubtype="2" fill="hold" grpId="0" nodeType="afterEffect">
                                  <p:stCondLst>
                                    <p:cond delay="0"/>
                                  </p:stCondLst>
                                  <p:childTnLst>
                                    <p:set>
                                      <p:cBhvr>
                                        <p:cTn id="105" dur="1" fill="hold">
                                          <p:stCondLst>
                                            <p:cond delay="0"/>
                                          </p:stCondLst>
                                        </p:cTn>
                                        <p:tgtEl>
                                          <p:spTgt spid="35"/>
                                        </p:tgtEl>
                                        <p:attrNameLst>
                                          <p:attrName>style.visibility</p:attrName>
                                        </p:attrNameLst>
                                      </p:cBhvr>
                                      <p:to>
                                        <p:strVal val="visible"/>
                                      </p:to>
                                    </p:set>
                                    <p:anim calcmode="lin" valueType="num">
                                      <p:cBhvr additive="base">
                                        <p:cTn id="106" dur="500" fill="hold"/>
                                        <p:tgtEl>
                                          <p:spTgt spid="35"/>
                                        </p:tgtEl>
                                        <p:attrNameLst>
                                          <p:attrName>ppt_x</p:attrName>
                                        </p:attrNameLst>
                                      </p:cBhvr>
                                      <p:tavLst>
                                        <p:tav tm="0">
                                          <p:val>
                                            <p:strVal val="1+#ppt_w/2"/>
                                          </p:val>
                                        </p:tav>
                                        <p:tav tm="100000">
                                          <p:val>
                                            <p:strVal val="#ppt_x"/>
                                          </p:val>
                                        </p:tav>
                                      </p:tavLst>
                                    </p:anim>
                                    <p:anim calcmode="lin" valueType="num">
                                      <p:cBhvr additive="base">
                                        <p:cTn id="107" dur="500" fill="hold"/>
                                        <p:tgtEl>
                                          <p:spTgt spid="35"/>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additive="base">
                                        <p:cTn id="110" dur="500" fill="hold"/>
                                        <p:tgtEl>
                                          <p:spTgt spid="45"/>
                                        </p:tgtEl>
                                        <p:attrNameLst>
                                          <p:attrName>ppt_x</p:attrName>
                                        </p:attrNameLst>
                                      </p:cBhvr>
                                      <p:tavLst>
                                        <p:tav tm="0">
                                          <p:val>
                                            <p:strVal val="1+#ppt_w/2"/>
                                          </p:val>
                                        </p:tav>
                                        <p:tav tm="100000">
                                          <p:val>
                                            <p:strVal val="#ppt_x"/>
                                          </p:val>
                                        </p:tav>
                                      </p:tavLst>
                                    </p:anim>
                                    <p:anim calcmode="lin" valueType="num">
                                      <p:cBhvr additive="base">
                                        <p:cTn id="111" dur="500" fill="hold"/>
                                        <p:tgtEl>
                                          <p:spTgt spid="45"/>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 calcmode="lin" valueType="num">
                                      <p:cBhvr additive="base">
                                        <p:cTn id="114" dur="500" fill="hold"/>
                                        <p:tgtEl>
                                          <p:spTgt spid="55"/>
                                        </p:tgtEl>
                                        <p:attrNameLst>
                                          <p:attrName>ppt_x</p:attrName>
                                        </p:attrNameLst>
                                      </p:cBhvr>
                                      <p:tavLst>
                                        <p:tav tm="0">
                                          <p:val>
                                            <p:strVal val="1+#ppt_w/2"/>
                                          </p:val>
                                        </p:tav>
                                        <p:tav tm="100000">
                                          <p:val>
                                            <p:strVal val="#ppt_x"/>
                                          </p:val>
                                        </p:tav>
                                      </p:tavLst>
                                    </p:anim>
                                    <p:anim calcmode="lin" valueType="num">
                                      <p:cBhvr additive="base">
                                        <p:cTn id="115" dur="500" fill="hold"/>
                                        <p:tgtEl>
                                          <p:spTgt spid="55"/>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 calcmode="lin" valueType="num">
                                      <p:cBhvr additive="base">
                                        <p:cTn id="118" dur="500" fill="hold"/>
                                        <p:tgtEl>
                                          <p:spTgt spid="57"/>
                                        </p:tgtEl>
                                        <p:attrNameLst>
                                          <p:attrName>ppt_x</p:attrName>
                                        </p:attrNameLst>
                                      </p:cBhvr>
                                      <p:tavLst>
                                        <p:tav tm="0">
                                          <p:val>
                                            <p:strVal val="0-#ppt_w/2"/>
                                          </p:val>
                                        </p:tav>
                                        <p:tav tm="100000">
                                          <p:val>
                                            <p:strVal val="#ppt_x"/>
                                          </p:val>
                                        </p:tav>
                                      </p:tavLst>
                                    </p:anim>
                                    <p:anim calcmode="lin" valueType="num">
                                      <p:cBhvr additive="base">
                                        <p:cTn id="119"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7" grpId="0"/>
      <p:bldP spid="48" grpId="0"/>
      <p:bldP spid="49" grpId="0" animBg="1"/>
      <p:bldP spid="50" grpId="0" animBg="1"/>
      <p:bldP spid="51" grpId="0" animBg="1"/>
      <p:bldP spid="52" grpId="0" animBg="1"/>
      <p:bldP spid="53" grpId="0" animBg="1"/>
      <p:bldP spid="54" grpId="0" animBg="1"/>
      <p:bldP spid="55" grpId="0" animBg="1"/>
      <p:bldP spid="56" grpId="0" animBg="1"/>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8499" y="304272"/>
            <a:ext cx="9079681" cy="427249"/>
          </a:xfrm>
        </p:spPr>
        <p:txBody>
          <a:bodyPr/>
          <a:lstStyle/>
          <a:p>
            <a:r>
              <a:rPr lang="de-DE" dirty="0"/>
              <a:t>Real-Time In-Memory Data Processing</a:t>
            </a:r>
          </a:p>
        </p:txBody>
      </p:sp>
      <p:sp>
        <p:nvSpPr>
          <p:cNvPr id="3" name="Foliennummernplatzhalter 2"/>
          <p:cNvSpPr>
            <a:spLocks noGrp="1"/>
          </p:cNvSpPr>
          <p:nvPr>
            <p:ph type="sldNum" sz="quarter" idx="4"/>
          </p:nvPr>
        </p:nvSpPr>
        <p:spPr/>
        <p:txBody>
          <a:bodyPr/>
          <a:lstStyle/>
          <a:p>
            <a:fld id="{48F63A3B-78C7-47BE-AE5E-E10140E04643}" type="slidenum">
              <a:rPr lang="en-US" smtClean="0"/>
              <a:pPr/>
              <a:t>20</a:t>
            </a:fld>
            <a:endParaRPr lang="en-US" dirty="0"/>
          </a:p>
        </p:txBody>
      </p:sp>
      <p:sp>
        <p:nvSpPr>
          <p:cNvPr id="5" name="Rectangle 23"/>
          <p:cNvSpPr/>
          <p:nvPr/>
        </p:nvSpPr>
        <p:spPr>
          <a:xfrm>
            <a:off x="548640" y="897916"/>
            <a:ext cx="8912860" cy="1200329"/>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„Micro Batch“-Verarbeitung im Arbeitsspeicher</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ectangle 23"/>
          <p:cNvSpPr/>
          <p:nvPr/>
        </p:nvSpPr>
        <p:spPr>
          <a:xfrm>
            <a:off x="548636" y="1218693"/>
            <a:ext cx="8164973" cy="369332"/>
          </a:xfrm>
          <a:prstGeom prst="rect">
            <a:avLst/>
          </a:prstGeom>
        </p:spPr>
        <p:txBody>
          <a:bodyPr wrap="square">
            <a:spAutoFit/>
          </a:bodyPr>
          <a:lstStyle/>
          <a:p>
            <a:pPr defTabSz="268288">
              <a:spcBef>
                <a:spcPts val="600"/>
              </a:spcBef>
              <a:tabLst>
                <a:tab pos="357188" algn="l"/>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Auswertungen von zeitkritischen Ereignisdaten</a:t>
            </a:r>
          </a:p>
        </p:txBody>
      </p:sp>
      <p:sp>
        <p:nvSpPr>
          <p:cNvPr id="8" name="Rechteck 7"/>
          <p:cNvSpPr/>
          <p:nvPr/>
        </p:nvSpPr>
        <p:spPr>
          <a:xfrm>
            <a:off x="638656" y="4990522"/>
            <a:ext cx="8947796" cy="338554"/>
          </a:xfrm>
          <a:prstGeom prst="rect">
            <a:avLst/>
          </a:prstGeom>
        </p:spPr>
        <p:txBody>
          <a:bodyPr wrap="square">
            <a:spAutoFit/>
          </a:bodyPr>
          <a:lstStyle/>
          <a:p>
            <a:r>
              <a:rPr lang="de-DE" sz="800">
                <a:solidFill>
                  <a:schemeClr val="bg2"/>
                </a:solidFill>
              </a:rPr>
              <a:t>Vgl.: Zaharia, M. et al.: Discretized Streams: An Efficient and Fault-Toleratn Model for Stream Processing on Large Clusters, https://www.usenix.org/system/files/conference/hotcloud12/hotcloud12-final28.pdf, Abruf: 24.10.2014</a:t>
            </a:r>
          </a:p>
        </p:txBody>
      </p:sp>
      <p:pic>
        <p:nvPicPr>
          <p:cNvPr id="7" name="Grafik 6"/>
          <p:cNvPicPr>
            <a:picLocks noChangeAspect="1"/>
          </p:cNvPicPr>
          <p:nvPr/>
        </p:nvPicPr>
        <p:blipFill>
          <a:blip r:embed="rId2"/>
          <a:stretch>
            <a:fillRect/>
          </a:stretch>
        </p:blipFill>
        <p:spPr>
          <a:xfrm>
            <a:off x="901406" y="1498080"/>
            <a:ext cx="7520893" cy="3576727"/>
          </a:xfrm>
          <a:prstGeom prst="rect">
            <a:avLst/>
          </a:prstGeom>
        </p:spPr>
      </p:pic>
    </p:spTree>
    <p:extLst>
      <p:ext uri="{BB962C8B-B14F-4D97-AF65-F5344CB8AC3E}">
        <p14:creationId xmlns:p14="http://schemas.microsoft.com/office/powerpoint/2010/main" val="246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8499" y="304272"/>
            <a:ext cx="9079681" cy="427249"/>
          </a:xfrm>
        </p:spPr>
        <p:txBody>
          <a:bodyPr/>
          <a:lstStyle/>
          <a:p>
            <a:r>
              <a:rPr lang="de-DE"/>
              <a:t>Machine Learning</a:t>
            </a:r>
          </a:p>
        </p:txBody>
      </p:sp>
      <p:sp>
        <p:nvSpPr>
          <p:cNvPr id="3" name="Foliennummernplatzhalter 2"/>
          <p:cNvSpPr>
            <a:spLocks noGrp="1"/>
          </p:cNvSpPr>
          <p:nvPr>
            <p:ph type="sldNum" sz="quarter" idx="4"/>
          </p:nvPr>
        </p:nvSpPr>
        <p:spPr/>
        <p:txBody>
          <a:bodyPr/>
          <a:lstStyle/>
          <a:p>
            <a:fld id="{48F63A3B-78C7-47BE-AE5E-E10140E04643}" type="slidenum">
              <a:rPr lang="en-US" smtClean="0"/>
              <a:pPr/>
              <a:t>21</a:t>
            </a:fld>
            <a:endParaRPr lang="en-US" dirty="0"/>
          </a:p>
        </p:txBody>
      </p:sp>
      <p:sp>
        <p:nvSpPr>
          <p:cNvPr id="5" name="Rectangle 23"/>
          <p:cNvSpPr/>
          <p:nvPr/>
        </p:nvSpPr>
        <p:spPr>
          <a:xfrm>
            <a:off x="548640" y="897916"/>
            <a:ext cx="8912860" cy="1477328"/>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Rechner-basierte </a:t>
            </a:r>
            <a:r>
              <a:rPr lang="de-DE"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mathem</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Verfahren zur Mustererkennung</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ectangle 23"/>
          <p:cNvSpPr/>
          <p:nvPr/>
        </p:nvSpPr>
        <p:spPr>
          <a:xfrm>
            <a:off x="548636" y="1218693"/>
            <a:ext cx="8164973" cy="369332"/>
          </a:xfrm>
          <a:prstGeom prst="rect">
            <a:avLst/>
          </a:prstGeom>
        </p:spPr>
        <p:txBody>
          <a:bodyPr wrap="square">
            <a:spAutoFit/>
          </a:bodyPr>
          <a:lstStyle/>
          <a:p>
            <a:pPr defTabSz="268288">
              <a:spcBef>
                <a:spcPts val="600"/>
              </a:spcBef>
              <a:tabLst>
                <a:tab pos="357188" algn="l"/>
                <a:tab pos="107473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Automatische Abstraktion (Modell) aus Einzelfällen (Daten)</a:t>
            </a:r>
          </a:p>
        </p:txBody>
      </p:sp>
      <p:pic>
        <p:nvPicPr>
          <p:cNvPr id="9" name="Grafik 8"/>
          <p:cNvPicPr>
            <a:picLocks noChangeAspect="1"/>
          </p:cNvPicPr>
          <p:nvPr/>
        </p:nvPicPr>
        <p:blipFill>
          <a:blip r:embed="rId2"/>
          <a:stretch>
            <a:fillRect/>
          </a:stretch>
        </p:blipFill>
        <p:spPr>
          <a:xfrm>
            <a:off x="1390212" y="1588025"/>
            <a:ext cx="7229716" cy="3468248"/>
          </a:xfrm>
          <a:prstGeom prst="rect">
            <a:avLst/>
          </a:prstGeom>
        </p:spPr>
      </p:pic>
    </p:spTree>
    <p:extLst>
      <p:ext uri="{BB962C8B-B14F-4D97-AF65-F5344CB8AC3E}">
        <p14:creationId xmlns:p14="http://schemas.microsoft.com/office/powerpoint/2010/main" val="11635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dirty="0">
                <a:latin typeface="Open Sans Light" panose="020B0306030504020204" pitchFamily="34" charset="0"/>
                <a:ea typeface="Open Sans Light" panose="020B0306030504020204" pitchFamily="34" charset="0"/>
                <a:cs typeface="Open Sans Light" panose="020B0306030504020204" pitchFamily="34" charset="0"/>
              </a:rPr>
              <a:t>Apache </a:t>
            </a:r>
            <a:r>
              <a:rPr lang="de-DE" dirty="0" err="1">
                <a:latin typeface="Open Sans Light" panose="020B0306030504020204" pitchFamily="34" charset="0"/>
                <a:ea typeface="Open Sans Light" panose="020B0306030504020204" pitchFamily="34" charset="0"/>
                <a:cs typeface="Open Sans Light" panose="020B0306030504020204" pitchFamily="34" charset="0"/>
              </a:rPr>
              <a:t>NiFi</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mtClean="0"/>
              <a:pPr algn="ctr"/>
              <a:t>22</a:t>
            </a:fld>
            <a:endParaRPr lang="de-DE"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r>
              <a:rPr lang="de-DE" dirty="0">
                <a:solidFill>
                  <a:schemeClr val="tx1">
                    <a:lumMod val="75000"/>
                  </a:schemeClr>
                </a:solidFill>
              </a:rPr>
              <a:t>Apache </a:t>
            </a:r>
            <a:r>
              <a:rPr lang="de-DE" dirty="0" err="1">
                <a:solidFill>
                  <a:schemeClr val="tx1">
                    <a:lumMod val="75000"/>
                  </a:schemeClr>
                </a:solidFill>
              </a:rPr>
              <a:t>NiFi</a:t>
            </a:r>
            <a:r>
              <a:rPr lang="de-DE" dirty="0">
                <a:solidFill>
                  <a:schemeClr val="tx1">
                    <a:lumMod val="75000"/>
                  </a:schemeClr>
                </a:solidFill>
              </a:rPr>
              <a:t> – Data </a:t>
            </a:r>
            <a:r>
              <a:rPr lang="de-DE" dirty="0" err="1">
                <a:solidFill>
                  <a:schemeClr val="tx1">
                    <a:lumMod val="75000"/>
                  </a:schemeClr>
                </a:solidFill>
              </a:rPr>
              <a:t>ingestion</a:t>
            </a:r>
            <a:endParaRPr lang="de-DE" dirty="0">
              <a:solidFill>
                <a:schemeClr val="tx1">
                  <a:lumMod val="75000"/>
                </a:schemeClr>
              </a:solidFill>
            </a:endParaRPr>
          </a:p>
        </p:txBody>
      </p:sp>
      <p:sp>
        <p:nvSpPr>
          <p:cNvPr id="29" name="Rectangle 28"/>
          <p:cNvSpPr/>
          <p:nvPr/>
        </p:nvSpPr>
        <p:spPr>
          <a:xfrm>
            <a:off x="1923929" y="1207730"/>
            <a:ext cx="6620561" cy="4278094"/>
          </a:xfrm>
          <a:prstGeom prst="rect">
            <a:avLst/>
          </a:prstGeom>
        </p:spPr>
        <p:txBody>
          <a:bodyPr wrap="square">
            <a:spAutoFit/>
          </a:bodyPr>
          <a:lstStyle/>
          <a:p>
            <a:pPr marL="285750" indent="-285750">
              <a:buFont typeface="Wingdings" panose="05000000000000000000" pitchFamily="2" charset="2"/>
              <a:buChar char="§"/>
            </a:pPr>
            <a:r>
              <a:rPr lang="de-DE" sz="1600" i="1"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Daten verbinden</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Aggregation der Daten zahlreicher </a:t>
            </a:r>
            <a:r>
              <a:rPr lang="de-DE" sz="1600"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IoAT</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 Systeme: Sensoren, Geo-</a:t>
            </a:r>
            <a:r>
              <a:rPr lang="de-DE" sz="1600"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location</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 	Geräte, Maschinen, Logs, Dateien und Feeds über abgesicherte Kanäle</a:t>
            </a:r>
          </a:p>
          <a:p>
            <a:pPr marL="285750" indent="-285750">
              <a:buFont typeface="Wingdings" panose="05000000000000000000" pitchFamily="2" charset="2"/>
              <a:buChar char="§"/>
            </a:pP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i="1"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Steuerung des Data </a:t>
            </a:r>
            <a:r>
              <a:rPr lang="de-DE" sz="1600" i="1"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Flows</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Verbinden von </a:t>
            </a:r>
            <a:r>
              <a:rPr lang="de-DE" sz="1600"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point</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1600"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to</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-point und bi-direktionalen Data </a:t>
            </a:r>
            <a:r>
              <a:rPr lang="de-DE" sz="1600" dirty="0" err="1">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Flows</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 Zuverlässige Zustellung von Informationen an real-time Applikationen und Storage-Plattformen</a:t>
            </a:r>
          </a:p>
          <a:p>
            <a:pPr marL="285750" indent="-285750">
              <a:buFont typeface="Wingdings" panose="05000000000000000000" pitchFamily="2" charset="2"/>
              <a:buChar char="§"/>
            </a:pP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i="1"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Einblicke gewinnen</a:t>
            </a: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Parsen, Filtern, Verbinden, Transformieren, Forken und Klonen von beweglichen Daten schafft die Möglichkeit zur Analyse kurzlebiger Informationen</a:t>
            </a:r>
          </a:p>
          <a:p>
            <a:pPr marL="285750" indent="-285750">
              <a:buFont typeface="Wingdings" panose="05000000000000000000" pitchFamily="2" charset="2"/>
              <a:buChar char="§"/>
            </a:pP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Oval 34"/>
          <p:cNvSpPr>
            <a:spLocks/>
          </p:cNvSpPr>
          <p:nvPr/>
        </p:nvSpPr>
        <p:spPr>
          <a:xfrm>
            <a:off x="531799" y="893035"/>
            <a:ext cx="1295913" cy="1295913"/>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Oval 27"/>
          <p:cNvSpPr>
            <a:spLocks/>
          </p:cNvSpPr>
          <p:nvPr/>
        </p:nvSpPr>
        <p:spPr>
          <a:xfrm>
            <a:off x="636513" y="1017681"/>
            <a:ext cx="1086484" cy="1086484"/>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Rectangle 37"/>
          <p:cNvSpPr>
            <a:spLocks/>
          </p:cNvSpPr>
          <p:nvPr/>
        </p:nvSpPr>
        <p:spPr>
          <a:xfrm>
            <a:off x="825331" y="1393562"/>
            <a:ext cx="708848" cy="338554"/>
          </a:xfrm>
          <a:prstGeom prst="rect">
            <a:avLst/>
          </a:prstGeom>
        </p:spPr>
        <p:txBody>
          <a:bodyPr wrap="none">
            <a:spAutoFit/>
          </a:bodyPr>
          <a:lstStyle/>
          <a:p>
            <a:pPr algn="ctr"/>
            <a:r>
              <a:rPr lang="en-US"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Collect</a:t>
            </a:r>
            <a:endParaRPr lang="bg-BG"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38"/>
          <p:cNvSpPr>
            <a:spLocks/>
          </p:cNvSpPr>
          <p:nvPr/>
        </p:nvSpPr>
        <p:spPr>
          <a:xfrm>
            <a:off x="711515" y="1655797"/>
            <a:ext cx="917743" cy="338554"/>
          </a:xfrm>
          <a:prstGeom prst="rect">
            <a:avLst/>
          </a:prstGeom>
        </p:spPr>
        <p:txBody>
          <a:bodyPr wrap="square">
            <a:spAutoFit/>
          </a:bodyPr>
          <a:lstStyle/>
          <a:p>
            <a:pPr algn="ctr"/>
            <a:r>
              <a:rPr lang="en-US" sz="8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Logs, Files, Feeds, Sensors</a:t>
            </a:r>
          </a:p>
        </p:txBody>
      </p:sp>
      <p:sp>
        <p:nvSpPr>
          <p:cNvPr id="12" name="Oval 40"/>
          <p:cNvSpPr>
            <a:spLocks/>
          </p:cNvSpPr>
          <p:nvPr/>
        </p:nvSpPr>
        <p:spPr>
          <a:xfrm>
            <a:off x="531799" y="2392650"/>
            <a:ext cx="1295913" cy="1295913"/>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Oval 41"/>
          <p:cNvSpPr>
            <a:spLocks/>
          </p:cNvSpPr>
          <p:nvPr/>
        </p:nvSpPr>
        <p:spPr>
          <a:xfrm>
            <a:off x="632434" y="2492288"/>
            <a:ext cx="1086484" cy="108648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44"/>
          <p:cNvSpPr>
            <a:spLocks/>
          </p:cNvSpPr>
          <p:nvPr/>
        </p:nvSpPr>
        <p:spPr>
          <a:xfrm>
            <a:off x="748432" y="2910763"/>
            <a:ext cx="814647" cy="338554"/>
          </a:xfrm>
          <a:prstGeom prst="rect">
            <a:avLst/>
          </a:prstGeom>
        </p:spPr>
        <p:txBody>
          <a:bodyPr wrap="none">
            <a:spAutoFit/>
          </a:bodyPr>
          <a:lstStyle/>
          <a:p>
            <a:pPr algn="ctr"/>
            <a:r>
              <a:rPr lang="en-US"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Conduct</a:t>
            </a:r>
            <a:endParaRPr lang="bg-BG"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49"/>
          <p:cNvSpPr>
            <a:spLocks/>
          </p:cNvSpPr>
          <p:nvPr/>
        </p:nvSpPr>
        <p:spPr>
          <a:xfrm>
            <a:off x="696883" y="3151119"/>
            <a:ext cx="917743" cy="338554"/>
          </a:xfrm>
          <a:prstGeom prst="rect">
            <a:avLst/>
          </a:prstGeom>
        </p:spPr>
        <p:txBody>
          <a:bodyPr wrap="square">
            <a:spAutoFit/>
          </a:bodyPr>
          <a:lstStyle/>
          <a:p>
            <a:pPr algn="ctr"/>
            <a:r>
              <a:rPr lang="en-US" sz="8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Deliver, Secure, Govern, Audit</a:t>
            </a:r>
          </a:p>
        </p:txBody>
      </p:sp>
      <p:sp>
        <p:nvSpPr>
          <p:cNvPr id="16" name="Oval 50"/>
          <p:cNvSpPr>
            <a:spLocks/>
          </p:cNvSpPr>
          <p:nvPr/>
        </p:nvSpPr>
        <p:spPr>
          <a:xfrm>
            <a:off x="531799" y="3870321"/>
            <a:ext cx="1295913" cy="1295913"/>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Oval 51"/>
          <p:cNvSpPr>
            <a:spLocks/>
          </p:cNvSpPr>
          <p:nvPr/>
        </p:nvSpPr>
        <p:spPr>
          <a:xfrm>
            <a:off x="641774" y="3982350"/>
            <a:ext cx="1086484" cy="1086484"/>
          </a:xfrm>
          <a:prstGeom prst="ellipse">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Rectangle 53"/>
          <p:cNvSpPr>
            <a:spLocks/>
          </p:cNvSpPr>
          <p:nvPr/>
        </p:nvSpPr>
        <p:spPr>
          <a:xfrm>
            <a:off x="823552" y="4356315"/>
            <a:ext cx="690510" cy="338554"/>
          </a:xfrm>
          <a:prstGeom prst="rect">
            <a:avLst/>
          </a:prstGeom>
        </p:spPr>
        <p:txBody>
          <a:bodyPr wrap="none">
            <a:spAutoFit/>
          </a:bodyPr>
          <a:lstStyle/>
          <a:p>
            <a:pPr algn="ctr"/>
            <a:r>
              <a:rPr lang="en-US"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Curate</a:t>
            </a:r>
            <a:endParaRPr lang="bg-BG"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Rectangle 54"/>
          <p:cNvSpPr>
            <a:spLocks/>
          </p:cNvSpPr>
          <p:nvPr/>
        </p:nvSpPr>
        <p:spPr>
          <a:xfrm>
            <a:off x="711514" y="4591206"/>
            <a:ext cx="917743" cy="461665"/>
          </a:xfrm>
          <a:prstGeom prst="rect">
            <a:avLst/>
          </a:prstGeom>
        </p:spPr>
        <p:txBody>
          <a:bodyPr wrap="square">
            <a:spAutoFit/>
          </a:bodyPr>
          <a:lstStyle/>
          <a:p>
            <a:pPr algn="ctr"/>
            <a:r>
              <a:rPr lang="en-US" sz="8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Parse, Filter, Transform, Fork, Clone</a:t>
            </a:r>
          </a:p>
        </p:txBody>
      </p:sp>
      <p:sp>
        <p:nvSpPr>
          <p:cNvPr id="20" name="Freeform 9"/>
          <p:cNvSpPr>
            <a:spLocks noEditPoints="1"/>
          </p:cNvSpPr>
          <p:nvPr/>
        </p:nvSpPr>
        <p:spPr bwMode="auto">
          <a:xfrm>
            <a:off x="1001655" y="1121824"/>
            <a:ext cx="340043" cy="307816"/>
          </a:xfrm>
          <a:custGeom>
            <a:avLst/>
            <a:gdLst>
              <a:gd name="T0" fmla="*/ 190 w 1666"/>
              <a:gd name="T1" fmla="*/ 1434 h 1508"/>
              <a:gd name="T2" fmla="*/ 264 w 1666"/>
              <a:gd name="T3" fmla="*/ 1359 h 1508"/>
              <a:gd name="T4" fmla="*/ 1413 w 1666"/>
              <a:gd name="T5" fmla="*/ 1359 h 1508"/>
              <a:gd name="T6" fmla="*/ 1488 w 1666"/>
              <a:gd name="T7" fmla="*/ 1434 h 1508"/>
              <a:gd name="T8" fmla="*/ 1413 w 1666"/>
              <a:gd name="T9" fmla="*/ 1508 h 1508"/>
              <a:gd name="T10" fmla="*/ 264 w 1666"/>
              <a:gd name="T11" fmla="*/ 1508 h 1508"/>
              <a:gd name="T12" fmla="*/ 190 w 1666"/>
              <a:gd name="T13" fmla="*/ 1434 h 1508"/>
              <a:gd name="T14" fmla="*/ 839 w 1666"/>
              <a:gd name="T15" fmla="*/ 0 h 1508"/>
              <a:gd name="T16" fmla="*/ 35 w 1666"/>
              <a:gd name="T17" fmla="*/ 717 h 1508"/>
              <a:gd name="T18" fmla="*/ 32 w 1666"/>
              <a:gd name="T19" fmla="*/ 830 h 1508"/>
              <a:gd name="T20" fmla="*/ 138 w 1666"/>
              <a:gd name="T21" fmla="*/ 834 h 1508"/>
              <a:gd name="T22" fmla="*/ 839 w 1666"/>
              <a:gd name="T23" fmla="*/ 220 h 1508"/>
              <a:gd name="T24" fmla="*/ 1527 w 1666"/>
              <a:gd name="T25" fmla="*/ 825 h 1508"/>
              <a:gd name="T26" fmla="*/ 1634 w 1666"/>
              <a:gd name="T27" fmla="*/ 822 h 1508"/>
              <a:gd name="T28" fmla="*/ 1631 w 1666"/>
              <a:gd name="T29" fmla="*/ 709 h 1508"/>
              <a:gd name="T30" fmla="*/ 839 w 1666"/>
              <a:gd name="T31" fmla="*/ 0 h 1508"/>
              <a:gd name="T32" fmla="*/ 264 w 1666"/>
              <a:gd name="T33" fmla="*/ 888 h 1508"/>
              <a:gd name="T34" fmla="*/ 190 w 1666"/>
              <a:gd name="T35" fmla="*/ 963 h 1508"/>
              <a:gd name="T36" fmla="*/ 264 w 1666"/>
              <a:gd name="T37" fmla="*/ 1037 h 1508"/>
              <a:gd name="T38" fmla="*/ 471 w 1666"/>
              <a:gd name="T39" fmla="*/ 1037 h 1508"/>
              <a:gd name="T40" fmla="*/ 471 w 1666"/>
              <a:gd name="T41" fmla="*/ 1128 h 1508"/>
              <a:gd name="T42" fmla="*/ 264 w 1666"/>
              <a:gd name="T43" fmla="*/ 1128 h 1508"/>
              <a:gd name="T44" fmla="*/ 190 w 1666"/>
              <a:gd name="T45" fmla="*/ 1202 h 1508"/>
              <a:gd name="T46" fmla="*/ 264 w 1666"/>
              <a:gd name="T47" fmla="*/ 1277 h 1508"/>
              <a:gd name="T48" fmla="*/ 693 w 1666"/>
              <a:gd name="T49" fmla="*/ 1277 h 1508"/>
              <a:gd name="T50" fmla="*/ 693 w 1666"/>
              <a:gd name="T51" fmla="*/ 888 h 1508"/>
              <a:gd name="T52" fmla="*/ 264 w 1666"/>
              <a:gd name="T53" fmla="*/ 888 h 1508"/>
              <a:gd name="T54" fmla="*/ 1413 w 1666"/>
              <a:gd name="T55" fmla="*/ 1037 h 1508"/>
              <a:gd name="T56" fmla="*/ 1488 w 1666"/>
              <a:gd name="T57" fmla="*/ 963 h 1508"/>
              <a:gd name="T58" fmla="*/ 1413 w 1666"/>
              <a:gd name="T59" fmla="*/ 888 h 1508"/>
              <a:gd name="T60" fmla="*/ 985 w 1666"/>
              <a:gd name="T61" fmla="*/ 888 h 1508"/>
              <a:gd name="T62" fmla="*/ 985 w 1666"/>
              <a:gd name="T63" fmla="*/ 1277 h 1508"/>
              <a:gd name="T64" fmla="*/ 1413 w 1666"/>
              <a:gd name="T65" fmla="*/ 1277 h 1508"/>
              <a:gd name="T66" fmla="*/ 1488 w 1666"/>
              <a:gd name="T67" fmla="*/ 1202 h 1508"/>
              <a:gd name="T68" fmla="*/ 1413 w 1666"/>
              <a:gd name="T69" fmla="*/ 1128 h 1508"/>
              <a:gd name="T70" fmla="*/ 1206 w 1666"/>
              <a:gd name="T71" fmla="*/ 1128 h 1508"/>
              <a:gd name="T72" fmla="*/ 1206 w 1666"/>
              <a:gd name="T73" fmla="*/ 1037 h 1508"/>
              <a:gd name="T74" fmla="*/ 1413 w 1666"/>
              <a:gd name="T75" fmla="*/ 1037 h 1508"/>
              <a:gd name="T76" fmla="*/ 1442 w 1666"/>
              <a:gd name="T77" fmla="*/ 429 h 1508"/>
              <a:gd name="T78" fmla="*/ 1248 w 1666"/>
              <a:gd name="T79" fmla="*/ 247 h 1508"/>
              <a:gd name="T80" fmla="*/ 1248 w 1666"/>
              <a:gd name="T81" fmla="*/ 97 h 1508"/>
              <a:gd name="T82" fmla="*/ 1442 w 1666"/>
              <a:gd name="T83" fmla="*/ 97 h 1508"/>
              <a:gd name="T84" fmla="*/ 1442 w 1666"/>
              <a:gd name="T85" fmla="*/ 429 h 1508"/>
              <a:gd name="T86" fmla="*/ 1358 w 1666"/>
              <a:gd name="T87" fmla="*/ 802 h 1508"/>
              <a:gd name="T88" fmla="*/ 324 w 1666"/>
              <a:gd name="T89" fmla="*/ 802 h 1508"/>
              <a:gd name="T90" fmla="*/ 839 w 1666"/>
              <a:gd name="T91" fmla="*/ 352 h 1508"/>
              <a:gd name="T92" fmla="*/ 1358 w 1666"/>
              <a:gd name="T93" fmla="*/ 802 h 1508"/>
              <a:gd name="T94" fmla="*/ 932 w 1666"/>
              <a:gd name="T95" fmla="*/ 620 h 1508"/>
              <a:gd name="T96" fmla="*/ 837 w 1666"/>
              <a:gd name="T97" fmla="*/ 525 h 1508"/>
              <a:gd name="T98" fmla="*/ 742 w 1666"/>
              <a:gd name="T99" fmla="*/ 620 h 1508"/>
              <a:gd name="T100" fmla="*/ 837 w 1666"/>
              <a:gd name="T101" fmla="*/ 715 h 1508"/>
              <a:gd name="T102" fmla="*/ 932 w 1666"/>
              <a:gd name="T103" fmla="*/ 620 h 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66" h="1508">
                <a:moveTo>
                  <a:pt x="190" y="1434"/>
                </a:moveTo>
                <a:cubicBezTo>
                  <a:pt x="190" y="1393"/>
                  <a:pt x="223" y="1359"/>
                  <a:pt x="264" y="1359"/>
                </a:cubicBezTo>
                <a:cubicBezTo>
                  <a:pt x="1413" y="1359"/>
                  <a:pt x="1413" y="1359"/>
                  <a:pt x="1413" y="1359"/>
                </a:cubicBezTo>
                <a:cubicBezTo>
                  <a:pt x="1454" y="1359"/>
                  <a:pt x="1488" y="1393"/>
                  <a:pt x="1488" y="1434"/>
                </a:cubicBezTo>
                <a:cubicBezTo>
                  <a:pt x="1488" y="1475"/>
                  <a:pt x="1454" y="1508"/>
                  <a:pt x="1413" y="1508"/>
                </a:cubicBezTo>
                <a:cubicBezTo>
                  <a:pt x="264" y="1508"/>
                  <a:pt x="264" y="1508"/>
                  <a:pt x="264" y="1508"/>
                </a:cubicBezTo>
                <a:cubicBezTo>
                  <a:pt x="223" y="1508"/>
                  <a:pt x="190" y="1475"/>
                  <a:pt x="190" y="1434"/>
                </a:cubicBezTo>
                <a:close/>
                <a:moveTo>
                  <a:pt x="839" y="0"/>
                </a:moveTo>
                <a:cubicBezTo>
                  <a:pt x="35" y="717"/>
                  <a:pt x="35" y="717"/>
                  <a:pt x="35" y="717"/>
                </a:cubicBezTo>
                <a:cubicBezTo>
                  <a:pt x="2" y="747"/>
                  <a:pt x="0" y="799"/>
                  <a:pt x="32" y="830"/>
                </a:cubicBezTo>
                <a:cubicBezTo>
                  <a:pt x="61" y="859"/>
                  <a:pt x="107" y="861"/>
                  <a:pt x="138" y="834"/>
                </a:cubicBezTo>
                <a:cubicBezTo>
                  <a:pt x="839" y="220"/>
                  <a:pt x="839" y="220"/>
                  <a:pt x="839" y="220"/>
                </a:cubicBezTo>
                <a:cubicBezTo>
                  <a:pt x="1527" y="825"/>
                  <a:pt x="1527" y="825"/>
                  <a:pt x="1527" y="825"/>
                </a:cubicBezTo>
                <a:cubicBezTo>
                  <a:pt x="1558" y="853"/>
                  <a:pt x="1605" y="851"/>
                  <a:pt x="1634" y="822"/>
                </a:cubicBezTo>
                <a:cubicBezTo>
                  <a:pt x="1666" y="790"/>
                  <a:pt x="1664" y="739"/>
                  <a:pt x="1631" y="709"/>
                </a:cubicBezTo>
                <a:lnTo>
                  <a:pt x="839" y="0"/>
                </a:lnTo>
                <a:close/>
                <a:moveTo>
                  <a:pt x="264" y="888"/>
                </a:moveTo>
                <a:cubicBezTo>
                  <a:pt x="223" y="888"/>
                  <a:pt x="190" y="922"/>
                  <a:pt x="190" y="963"/>
                </a:cubicBezTo>
                <a:cubicBezTo>
                  <a:pt x="190" y="1004"/>
                  <a:pt x="223" y="1037"/>
                  <a:pt x="264" y="1037"/>
                </a:cubicBezTo>
                <a:cubicBezTo>
                  <a:pt x="471" y="1037"/>
                  <a:pt x="471" y="1037"/>
                  <a:pt x="471" y="1037"/>
                </a:cubicBezTo>
                <a:cubicBezTo>
                  <a:pt x="471" y="1128"/>
                  <a:pt x="471" y="1128"/>
                  <a:pt x="471" y="1128"/>
                </a:cubicBezTo>
                <a:cubicBezTo>
                  <a:pt x="264" y="1128"/>
                  <a:pt x="264" y="1128"/>
                  <a:pt x="264" y="1128"/>
                </a:cubicBezTo>
                <a:cubicBezTo>
                  <a:pt x="223" y="1128"/>
                  <a:pt x="190" y="1161"/>
                  <a:pt x="190" y="1202"/>
                </a:cubicBezTo>
                <a:cubicBezTo>
                  <a:pt x="190" y="1243"/>
                  <a:pt x="223" y="1277"/>
                  <a:pt x="264" y="1277"/>
                </a:cubicBezTo>
                <a:cubicBezTo>
                  <a:pt x="693" y="1277"/>
                  <a:pt x="693" y="1277"/>
                  <a:pt x="693" y="1277"/>
                </a:cubicBezTo>
                <a:cubicBezTo>
                  <a:pt x="693" y="888"/>
                  <a:pt x="693" y="888"/>
                  <a:pt x="693" y="888"/>
                </a:cubicBezTo>
                <a:lnTo>
                  <a:pt x="264" y="888"/>
                </a:lnTo>
                <a:close/>
                <a:moveTo>
                  <a:pt x="1413" y="1037"/>
                </a:moveTo>
                <a:cubicBezTo>
                  <a:pt x="1454" y="1037"/>
                  <a:pt x="1488" y="1004"/>
                  <a:pt x="1488" y="963"/>
                </a:cubicBezTo>
                <a:cubicBezTo>
                  <a:pt x="1488" y="922"/>
                  <a:pt x="1454" y="888"/>
                  <a:pt x="1413" y="888"/>
                </a:cubicBezTo>
                <a:cubicBezTo>
                  <a:pt x="985" y="888"/>
                  <a:pt x="985" y="888"/>
                  <a:pt x="985" y="888"/>
                </a:cubicBezTo>
                <a:cubicBezTo>
                  <a:pt x="985" y="1277"/>
                  <a:pt x="985" y="1277"/>
                  <a:pt x="985" y="1277"/>
                </a:cubicBezTo>
                <a:cubicBezTo>
                  <a:pt x="1413" y="1277"/>
                  <a:pt x="1413" y="1277"/>
                  <a:pt x="1413" y="1277"/>
                </a:cubicBezTo>
                <a:cubicBezTo>
                  <a:pt x="1454" y="1277"/>
                  <a:pt x="1488" y="1243"/>
                  <a:pt x="1488" y="1202"/>
                </a:cubicBezTo>
                <a:cubicBezTo>
                  <a:pt x="1488" y="1161"/>
                  <a:pt x="1454" y="1128"/>
                  <a:pt x="1413" y="1128"/>
                </a:cubicBezTo>
                <a:cubicBezTo>
                  <a:pt x="1206" y="1128"/>
                  <a:pt x="1206" y="1128"/>
                  <a:pt x="1206" y="1128"/>
                </a:cubicBezTo>
                <a:cubicBezTo>
                  <a:pt x="1206" y="1037"/>
                  <a:pt x="1206" y="1037"/>
                  <a:pt x="1206" y="1037"/>
                </a:cubicBezTo>
                <a:lnTo>
                  <a:pt x="1413" y="1037"/>
                </a:lnTo>
                <a:close/>
                <a:moveTo>
                  <a:pt x="1442" y="429"/>
                </a:moveTo>
                <a:cubicBezTo>
                  <a:pt x="1248" y="247"/>
                  <a:pt x="1248" y="247"/>
                  <a:pt x="1248" y="247"/>
                </a:cubicBezTo>
                <a:cubicBezTo>
                  <a:pt x="1248" y="97"/>
                  <a:pt x="1248" y="97"/>
                  <a:pt x="1248" y="97"/>
                </a:cubicBezTo>
                <a:cubicBezTo>
                  <a:pt x="1442" y="97"/>
                  <a:pt x="1442" y="97"/>
                  <a:pt x="1442" y="97"/>
                </a:cubicBezTo>
                <a:lnTo>
                  <a:pt x="1442" y="429"/>
                </a:lnTo>
                <a:close/>
                <a:moveTo>
                  <a:pt x="1358" y="802"/>
                </a:moveTo>
                <a:cubicBezTo>
                  <a:pt x="324" y="802"/>
                  <a:pt x="324" y="802"/>
                  <a:pt x="324" y="802"/>
                </a:cubicBezTo>
                <a:cubicBezTo>
                  <a:pt x="839" y="352"/>
                  <a:pt x="839" y="352"/>
                  <a:pt x="839" y="352"/>
                </a:cubicBezTo>
                <a:lnTo>
                  <a:pt x="1358" y="802"/>
                </a:lnTo>
                <a:close/>
                <a:moveTo>
                  <a:pt x="932" y="620"/>
                </a:moveTo>
                <a:cubicBezTo>
                  <a:pt x="932" y="567"/>
                  <a:pt x="890" y="525"/>
                  <a:pt x="837" y="525"/>
                </a:cubicBezTo>
                <a:cubicBezTo>
                  <a:pt x="785" y="525"/>
                  <a:pt x="742" y="567"/>
                  <a:pt x="742" y="620"/>
                </a:cubicBezTo>
                <a:cubicBezTo>
                  <a:pt x="742" y="672"/>
                  <a:pt x="785" y="715"/>
                  <a:pt x="837" y="715"/>
                </a:cubicBezTo>
                <a:cubicBezTo>
                  <a:pt x="890" y="715"/>
                  <a:pt x="932" y="672"/>
                  <a:pt x="932" y="62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21" name="Freeform 13"/>
          <p:cNvSpPr>
            <a:spLocks noEditPoints="1"/>
          </p:cNvSpPr>
          <p:nvPr/>
        </p:nvSpPr>
        <p:spPr bwMode="auto">
          <a:xfrm>
            <a:off x="1050849" y="2649114"/>
            <a:ext cx="257811" cy="320040"/>
          </a:xfrm>
          <a:custGeom>
            <a:avLst/>
            <a:gdLst>
              <a:gd name="T0" fmla="*/ 336 w 1322"/>
              <a:gd name="T1" fmla="*/ 80 h 1648"/>
              <a:gd name="T2" fmla="*/ 416 w 1322"/>
              <a:gd name="T3" fmla="*/ 0 h 1648"/>
              <a:gd name="T4" fmla="*/ 906 w 1322"/>
              <a:gd name="T5" fmla="*/ 0 h 1648"/>
              <a:gd name="T6" fmla="*/ 986 w 1322"/>
              <a:gd name="T7" fmla="*/ 80 h 1648"/>
              <a:gd name="T8" fmla="*/ 906 w 1322"/>
              <a:gd name="T9" fmla="*/ 160 h 1648"/>
              <a:gd name="T10" fmla="*/ 416 w 1322"/>
              <a:gd name="T11" fmla="*/ 160 h 1648"/>
              <a:gd name="T12" fmla="*/ 336 w 1322"/>
              <a:gd name="T13" fmla="*/ 80 h 1648"/>
              <a:gd name="T14" fmla="*/ 1117 w 1322"/>
              <a:gd name="T15" fmla="*/ 1648 h 1648"/>
              <a:gd name="T16" fmla="*/ 205 w 1322"/>
              <a:gd name="T17" fmla="*/ 1648 h 1648"/>
              <a:gd name="T18" fmla="*/ 54 w 1322"/>
              <a:gd name="T19" fmla="*/ 1408 h 1648"/>
              <a:gd name="T20" fmla="*/ 313 w 1322"/>
              <a:gd name="T21" fmla="*/ 868 h 1648"/>
              <a:gd name="T22" fmla="*/ 423 w 1322"/>
              <a:gd name="T23" fmla="*/ 387 h 1648"/>
              <a:gd name="T24" fmla="*/ 423 w 1322"/>
              <a:gd name="T25" fmla="*/ 280 h 1648"/>
              <a:gd name="T26" fmla="*/ 582 w 1322"/>
              <a:gd name="T27" fmla="*/ 280 h 1648"/>
              <a:gd name="T28" fmla="*/ 494 w 1322"/>
              <a:gd name="T29" fmla="*/ 855 h 1648"/>
              <a:gd name="T30" fmla="*/ 717 w 1322"/>
              <a:gd name="T31" fmla="*/ 855 h 1648"/>
              <a:gd name="T32" fmla="*/ 1001 w 1322"/>
              <a:gd name="T33" fmla="*/ 1450 h 1648"/>
              <a:gd name="T34" fmla="*/ 1092 w 1322"/>
              <a:gd name="T35" fmla="*/ 1413 h 1648"/>
              <a:gd name="T36" fmla="*/ 864 w 1322"/>
              <a:gd name="T37" fmla="*/ 937 h 1648"/>
              <a:gd name="T38" fmla="*/ 740 w 1322"/>
              <a:gd name="T39" fmla="*/ 280 h 1648"/>
              <a:gd name="T40" fmla="*/ 899 w 1322"/>
              <a:gd name="T41" fmla="*/ 280 h 1648"/>
              <a:gd name="T42" fmla="*/ 899 w 1322"/>
              <a:gd name="T43" fmla="*/ 387 h 1648"/>
              <a:gd name="T44" fmla="*/ 1009 w 1322"/>
              <a:gd name="T45" fmla="*/ 868 h 1648"/>
              <a:gd name="T46" fmla="*/ 1268 w 1322"/>
              <a:gd name="T47" fmla="*/ 1408 h 1648"/>
              <a:gd name="T48" fmla="*/ 1117 w 1322"/>
              <a:gd name="T49" fmla="*/ 1648 h 1648"/>
              <a:gd name="T50" fmla="*/ 477 w 1322"/>
              <a:gd name="T51" fmla="*/ 1352 h 1648"/>
              <a:gd name="T52" fmla="*/ 388 w 1322"/>
              <a:gd name="T53" fmla="*/ 1263 h 1648"/>
              <a:gd name="T54" fmla="*/ 299 w 1322"/>
              <a:gd name="T55" fmla="*/ 1352 h 1648"/>
              <a:gd name="T56" fmla="*/ 388 w 1322"/>
              <a:gd name="T57" fmla="*/ 1441 h 1648"/>
              <a:gd name="T58" fmla="*/ 477 w 1322"/>
              <a:gd name="T59" fmla="*/ 1352 h 1648"/>
              <a:gd name="T60" fmla="*/ 603 w 1322"/>
              <a:gd name="T61" fmla="*/ 1143 h 1648"/>
              <a:gd name="T62" fmla="*/ 548 w 1322"/>
              <a:gd name="T63" fmla="*/ 1089 h 1648"/>
              <a:gd name="T64" fmla="*/ 494 w 1322"/>
              <a:gd name="T65" fmla="*/ 1143 h 1648"/>
              <a:gd name="T66" fmla="*/ 548 w 1322"/>
              <a:gd name="T67" fmla="*/ 1198 h 1648"/>
              <a:gd name="T68" fmla="*/ 603 w 1322"/>
              <a:gd name="T69" fmla="*/ 1143 h 1648"/>
              <a:gd name="T70" fmla="*/ 755 w 1322"/>
              <a:gd name="T71" fmla="*/ 1374 h 1648"/>
              <a:gd name="T72" fmla="*/ 686 w 1322"/>
              <a:gd name="T73" fmla="*/ 1305 h 1648"/>
              <a:gd name="T74" fmla="*/ 617 w 1322"/>
              <a:gd name="T75" fmla="*/ 1374 h 1648"/>
              <a:gd name="T76" fmla="*/ 686 w 1322"/>
              <a:gd name="T77" fmla="*/ 1443 h 1648"/>
              <a:gd name="T78" fmla="*/ 755 w 1322"/>
              <a:gd name="T79" fmla="*/ 1374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2" h="1648">
                <a:moveTo>
                  <a:pt x="336" y="80"/>
                </a:moveTo>
                <a:cubicBezTo>
                  <a:pt x="336" y="36"/>
                  <a:pt x="372" y="0"/>
                  <a:pt x="416" y="0"/>
                </a:cubicBezTo>
                <a:cubicBezTo>
                  <a:pt x="906" y="0"/>
                  <a:pt x="906" y="0"/>
                  <a:pt x="906" y="0"/>
                </a:cubicBezTo>
                <a:cubicBezTo>
                  <a:pt x="950" y="0"/>
                  <a:pt x="986" y="36"/>
                  <a:pt x="986" y="80"/>
                </a:cubicBezTo>
                <a:cubicBezTo>
                  <a:pt x="986" y="124"/>
                  <a:pt x="950" y="160"/>
                  <a:pt x="906" y="160"/>
                </a:cubicBezTo>
                <a:cubicBezTo>
                  <a:pt x="416" y="160"/>
                  <a:pt x="416" y="160"/>
                  <a:pt x="416" y="160"/>
                </a:cubicBezTo>
                <a:cubicBezTo>
                  <a:pt x="372" y="160"/>
                  <a:pt x="336" y="124"/>
                  <a:pt x="336" y="80"/>
                </a:cubicBezTo>
                <a:close/>
                <a:moveTo>
                  <a:pt x="1117" y="1648"/>
                </a:moveTo>
                <a:cubicBezTo>
                  <a:pt x="205" y="1648"/>
                  <a:pt x="205" y="1648"/>
                  <a:pt x="205" y="1648"/>
                </a:cubicBezTo>
                <a:cubicBezTo>
                  <a:pt x="82" y="1648"/>
                  <a:pt x="0" y="1519"/>
                  <a:pt x="54" y="1408"/>
                </a:cubicBezTo>
                <a:cubicBezTo>
                  <a:pt x="313" y="868"/>
                  <a:pt x="313" y="868"/>
                  <a:pt x="313" y="868"/>
                </a:cubicBezTo>
                <a:cubicBezTo>
                  <a:pt x="386" y="718"/>
                  <a:pt x="423" y="554"/>
                  <a:pt x="423" y="387"/>
                </a:cubicBezTo>
                <a:cubicBezTo>
                  <a:pt x="423" y="280"/>
                  <a:pt x="423" y="280"/>
                  <a:pt x="423" y="280"/>
                </a:cubicBezTo>
                <a:cubicBezTo>
                  <a:pt x="582" y="280"/>
                  <a:pt x="582" y="280"/>
                  <a:pt x="582" y="280"/>
                </a:cubicBezTo>
                <a:cubicBezTo>
                  <a:pt x="582" y="394"/>
                  <a:pt x="595" y="600"/>
                  <a:pt x="494" y="855"/>
                </a:cubicBezTo>
                <a:cubicBezTo>
                  <a:pt x="717" y="855"/>
                  <a:pt x="717" y="855"/>
                  <a:pt x="717" y="855"/>
                </a:cubicBezTo>
                <a:cubicBezTo>
                  <a:pt x="1001" y="1450"/>
                  <a:pt x="1001" y="1450"/>
                  <a:pt x="1001" y="1450"/>
                </a:cubicBezTo>
                <a:cubicBezTo>
                  <a:pt x="1032" y="1515"/>
                  <a:pt x="1124" y="1480"/>
                  <a:pt x="1092" y="1413"/>
                </a:cubicBezTo>
                <a:cubicBezTo>
                  <a:pt x="1063" y="1352"/>
                  <a:pt x="1009" y="1237"/>
                  <a:pt x="864" y="937"/>
                </a:cubicBezTo>
                <a:cubicBezTo>
                  <a:pt x="721" y="639"/>
                  <a:pt x="740" y="393"/>
                  <a:pt x="740" y="280"/>
                </a:cubicBezTo>
                <a:cubicBezTo>
                  <a:pt x="899" y="280"/>
                  <a:pt x="899" y="280"/>
                  <a:pt x="899" y="280"/>
                </a:cubicBezTo>
                <a:cubicBezTo>
                  <a:pt x="899" y="387"/>
                  <a:pt x="899" y="387"/>
                  <a:pt x="899" y="387"/>
                </a:cubicBezTo>
                <a:cubicBezTo>
                  <a:pt x="899" y="554"/>
                  <a:pt x="936" y="718"/>
                  <a:pt x="1009" y="868"/>
                </a:cubicBezTo>
                <a:cubicBezTo>
                  <a:pt x="1268" y="1408"/>
                  <a:pt x="1268" y="1408"/>
                  <a:pt x="1268" y="1408"/>
                </a:cubicBezTo>
                <a:cubicBezTo>
                  <a:pt x="1322" y="1519"/>
                  <a:pt x="1240" y="1648"/>
                  <a:pt x="1117" y="1648"/>
                </a:cubicBezTo>
                <a:close/>
                <a:moveTo>
                  <a:pt x="477" y="1352"/>
                </a:moveTo>
                <a:cubicBezTo>
                  <a:pt x="477" y="1303"/>
                  <a:pt x="438" y="1263"/>
                  <a:pt x="388" y="1263"/>
                </a:cubicBezTo>
                <a:cubicBezTo>
                  <a:pt x="339" y="1263"/>
                  <a:pt x="299" y="1303"/>
                  <a:pt x="299" y="1352"/>
                </a:cubicBezTo>
                <a:cubicBezTo>
                  <a:pt x="299" y="1401"/>
                  <a:pt x="339" y="1441"/>
                  <a:pt x="388" y="1441"/>
                </a:cubicBezTo>
                <a:cubicBezTo>
                  <a:pt x="438" y="1441"/>
                  <a:pt x="477" y="1401"/>
                  <a:pt x="477" y="1352"/>
                </a:cubicBezTo>
                <a:close/>
                <a:moveTo>
                  <a:pt x="603" y="1143"/>
                </a:moveTo>
                <a:cubicBezTo>
                  <a:pt x="603" y="1113"/>
                  <a:pt x="578" y="1089"/>
                  <a:pt x="548" y="1089"/>
                </a:cubicBezTo>
                <a:cubicBezTo>
                  <a:pt x="518" y="1089"/>
                  <a:pt x="494" y="1113"/>
                  <a:pt x="494" y="1143"/>
                </a:cubicBezTo>
                <a:cubicBezTo>
                  <a:pt x="494" y="1173"/>
                  <a:pt x="518" y="1198"/>
                  <a:pt x="548" y="1198"/>
                </a:cubicBezTo>
                <a:cubicBezTo>
                  <a:pt x="578" y="1198"/>
                  <a:pt x="603" y="1173"/>
                  <a:pt x="603" y="1143"/>
                </a:cubicBezTo>
                <a:close/>
                <a:moveTo>
                  <a:pt x="755" y="1374"/>
                </a:moveTo>
                <a:cubicBezTo>
                  <a:pt x="755" y="1336"/>
                  <a:pt x="724" y="1305"/>
                  <a:pt x="686" y="1305"/>
                </a:cubicBezTo>
                <a:cubicBezTo>
                  <a:pt x="648" y="1305"/>
                  <a:pt x="617" y="1336"/>
                  <a:pt x="617" y="1374"/>
                </a:cubicBezTo>
                <a:cubicBezTo>
                  <a:pt x="617" y="1412"/>
                  <a:pt x="648" y="1443"/>
                  <a:pt x="686" y="1443"/>
                </a:cubicBezTo>
                <a:cubicBezTo>
                  <a:pt x="724" y="1443"/>
                  <a:pt x="755" y="1412"/>
                  <a:pt x="755" y="137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9" name="Freeform 5"/>
          <p:cNvSpPr>
            <a:spLocks noEditPoints="1"/>
          </p:cNvSpPr>
          <p:nvPr/>
        </p:nvSpPr>
        <p:spPr bwMode="auto">
          <a:xfrm>
            <a:off x="1007982" y="4073487"/>
            <a:ext cx="343545" cy="312664"/>
          </a:xfrm>
          <a:custGeom>
            <a:avLst/>
            <a:gdLst>
              <a:gd name="T0" fmla="*/ 1288 w 1648"/>
              <a:gd name="T1" fmla="*/ 806 h 1486"/>
              <a:gd name="T2" fmla="*/ 1288 w 1648"/>
              <a:gd name="T3" fmla="*/ 1366 h 1486"/>
              <a:gd name="T4" fmla="*/ 120 w 1648"/>
              <a:gd name="T5" fmla="*/ 1366 h 1486"/>
              <a:gd name="T6" fmla="*/ 120 w 1648"/>
              <a:gd name="T7" fmla="*/ 806 h 1486"/>
              <a:gd name="T8" fmla="*/ 1288 w 1648"/>
              <a:gd name="T9" fmla="*/ 806 h 1486"/>
              <a:gd name="T10" fmla="*/ 1408 w 1648"/>
              <a:gd name="T11" fmla="*/ 686 h 1486"/>
              <a:gd name="T12" fmla="*/ 0 w 1648"/>
              <a:gd name="T13" fmla="*/ 686 h 1486"/>
              <a:gd name="T14" fmla="*/ 0 w 1648"/>
              <a:gd name="T15" fmla="*/ 1486 h 1486"/>
              <a:gd name="T16" fmla="*/ 1408 w 1648"/>
              <a:gd name="T17" fmla="*/ 1486 h 1486"/>
              <a:gd name="T18" fmla="*/ 1408 w 1648"/>
              <a:gd name="T19" fmla="*/ 686 h 1486"/>
              <a:gd name="T20" fmla="*/ 1488 w 1648"/>
              <a:gd name="T21" fmla="*/ 1266 h 1486"/>
              <a:gd name="T22" fmla="*/ 1584 w 1648"/>
              <a:gd name="T23" fmla="*/ 1266 h 1486"/>
              <a:gd name="T24" fmla="*/ 1648 w 1648"/>
              <a:gd name="T25" fmla="*/ 1202 h 1486"/>
              <a:gd name="T26" fmla="*/ 1648 w 1648"/>
              <a:gd name="T27" fmla="*/ 970 h 1486"/>
              <a:gd name="T28" fmla="*/ 1584 w 1648"/>
              <a:gd name="T29" fmla="*/ 906 h 1486"/>
              <a:gd name="T30" fmla="*/ 1488 w 1648"/>
              <a:gd name="T31" fmla="*/ 906 h 1486"/>
              <a:gd name="T32" fmla="*/ 1488 w 1648"/>
              <a:gd name="T33" fmla="*/ 1266 h 1486"/>
              <a:gd name="T34" fmla="*/ 1173 w 1648"/>
              <a:gd name="T35" fmla="*/ 299 h 1486"/>
              <a:gd name="T36" fmla="*/ 1100 w 1648"/>
              <a:gd name="T37" fmla="*/ 445 h 1486"/>
              <a:gd name="T38" fmla="*/ 790 w 1648"/>
              <a:gd name="T39" fmla="*/ 21 h 1486"/>
              <a:gd name="T40" fmla="*/ 729 w 1648"/>
              <a:gd name="T41" fmla="*/ 332 h 1486"/>
              <a:gd name="T42" fmla="*/ 375 w 1648"/>
              <a:gd name="T43" fmla="*/ 0 h 1486"/>
              <a:gd name="T44" fmla="*/ 379 w 1648"/>
              <a:gd name="T45" fmla="*/ 432 h 1486"/>
              <a:gd name="T46" fmla="*/ 300 w 1648"/>
              <a:gd name="T47" fmla="*/ 262 h 1486"/>
              <a:gd name="T48" fmla="*/ 273 w 1648"/>
              <a:gd name="T49" fmla="*/ 582 h 1486"/>
              <a:gd name="T50" fmla="*/ 557 w 1648"/>
              <a:gd name="T51" fmla="*/ 582 h 1486"/>
              <a:gd name="T52" fmla="*/ 529 w 1648"/>
              <a:gd name="T53" fmla="*/ 377 h 1486"/>
              <a:gd name="T54" fmla="*/ 723 w 1648"/>
              <a:gd name="T55" fmla="*/ 540 h 1486"/>
              <a:gd name="T56" fmla="*/ 776 w 1648"/>
              <a:gd name="T57" fmla="*/ 396 h 1486"/>
              <a:gd name="T58" fmla="*/ 876 w 1648"/>
              <a:gd name="T59" fmla="*/ 582 h 1486"/>
              <a:gd name="T60" fmla="*/ 1158 w 1648"/>
              <a:gd name="T61" fmla="*/ 582 h 1486"/>
              <a:gd name="T62" fmla="*/ 1173 w 1648"/>
              <a:gd name="T63" fmla="*/ 299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8" h="1486">
                <a:moveTo>
                  <a:pt x="1288" y="806"/>
                </a:moveTo>
                <a:cubicBezTo>
                  <a:pt x="1288" y="1366"/>
                  <a:pt x="1288" y="1366"/>
                  <a:pt x="1288" y="1366"/>
                </a:cubicBezTo>
                <a:cubicBezTo>
                  <a:pt x="120" y="1366"/>
                  <a:pt x="120" y="1366"/>
                  <a:pt x="120" y="1366"/>
                </a:cubicBezTo>
                <a:cubicBezTo>
                  <a:pt x="120" y="806"/>
                  <a:pt x="120" y="806"/>
                  <a:pt x="120" y="806"/>
                </a:cubicBezTo>
                <a:cubicBezTo>
                  <a:pt x="1288" y="806"/>
                  <a:pt x="1288" y="806"/>
                  <a:pt x="1288" y="806"/>
                </a:cubicBezTo>
                <a:moveTo>
                  <a:pt x="1408" y="686"/>
                </a:moveTo>
                <a:cubicBezTo>
                  <a:pt x="0" y="686"/>
                  <a:pt x="0" y="686"/>
                  <a:pt x="0" y="686"/>
                </a:cubicBezTo>
                <a:cubicBezTo>
                  <a:pt x="0" y="1486"/>
                  <a:pt x="0" y="1486"/>
                  <a:pt x="0" y="1486"/>
                </a:cubicBezTo>
                <a:cubicBezTo>
                  <a:pt x="1408" y="1486"/>
                  <a:pt x="1408" y="1486"/>
                  <a:pt x="1408" y="1486"/>
                </a:cubicBezTo>
                <a:lnTo>
                  <a:pt x="1408" y="686"/>
                </a:lnTo>
                <a:close/>
                <a:moveTo>
                  <a:pt x="1488" y="1266"/>
                </a:moveTo>
                <a:cubicBezTo>
                  <a:pt x="1584" y="1266"/>
                  <a:pt x="1584" y="1266"/>
                  <a:pt x="1584" y="1266"/>
                </a:cubicBezTo>
                <a:cubicBezTo>
                  <a:pt x="1619" y="1266"/>
                  <a:pt x="1648" y="1237"/>
                  <a:pt x="1648" y="1202"/>
                </a:cubicBezTo>
                <a:cubicBezTo>
                  <a:pt x="1648" y="970"/>
                  <a:pt x="1648" y="970"/>
                  <a:pt x="1648" y="970"/>
                </a:cubicBezTo>
                <a:cubicBezTo>
                  <a:pt x="1648" y="934"/>
                  <a:pt x="1619" y="906"/>
                  <a:pt x="1584" y="906"/>
                </a:cubicBezTo>
                <a:cubicBezTo>
                  <a:pt x="1488" y="906"/>
                  <a:pt x="1488" y="906"/>
                  <a:pt x="1488" y="906"/>
                </a:cubicBezTo>
                <a:lnTo>
                  <a:pt x="1488" y="1266"/>
                </a:lnTo>
                <a:close/>
                <a:moveTo>
                  <a:pt x="1173" y="299"/>
                </a:moveTo>
                <a:cubicBezTo>
                  <a:pt x="1175" y="371"/>
                  <a:pt x="1145" y="424"/>
                  <a:pt x="1100" y="445"/>
                </a:cubicBezTo>
                <a:cubicBezTo>
                  <a:pt x="965" y="401"/>
                  <a:pt x="1119" y="115"/>
                  <a:pt x="790" y="21"/>
                </a:cubicBezTo>
                <a:cubicBezTo>
                  <a:pt x="864" y="119"/>
                  <a:pt x="848" y="278"/>
                  <a:pt x="729" y="332"/>
                </a:cubicBezTo>
                <a:cubicBezTo>
                  <a:pt x="603" y="270"/>
                  <a:pt x="722" y="61"/>
                  <a:pt x="375" y="0"/>
                </a:cubicBezTo>
                <a:cubicBezTo>
                  <a:pt x="547" y="174"/>
                  <a:pt x="333" y="262"/>
                  <a:pt x="379" y="432"/>
                </a:cubicBezTo>
                <a:cubicBezTo>
                  <a:pt x="321" y="422"/>
                  <a:pt x="273" y="345"/>
                  <a:pt x="300" y="262"/>
                </a:cubicBezTo>
                <a:cubicBezTo>
                  <a:pt x="165" y="348"/>
                  <a:pt x="188" y="512"/>
                  <a:pt x="273" y="582"/>
                </a:cubicBezTo>
                <a:cubicBezTo>
                  <a:pt x="557" y="582"/>
                  <a:pt x="557" y="582"/>
                  <a:pt x="557" y="582"/>
                </a:cubicBezTo>
                <a:cubicBezTo>
                  <a:pt x="503" y="515"/>
                  <a:pt x="625" y="452"/>
                  <a:pt x="529" y="377"/>
                </a:cubicBezTo>
                <a:cubicBezTo>
                  <a:pt x="689" y="387"/>
                  <a:pt x="629" y="527"/>
                  <a:pt x="723" y="540"/>
                </a:cubicBezTo>
                <a:cubicBezTo>
                  <a:pt x="789" y="516"/>
                  <a:pt x="816" y="455"/>
                  <a:pt x="776" y="396"/>
                </a:cubicBezTo>
                <a:cubicBezTo>
                  <a:pt x="878" y="412"/>
                  <a:pt x="902" y="521"/>
                  <a:pt x="876" y="582"/>
                </a:cubicBezTo>
                <a:cubicBezTo>
                  <a:pt x="1158" y="582"/>
                  <a:pt x="1158" y="582"/>
                  <a:pt x="1158" y="582"/>
                </a:cubicBezTo>
                <a:cubicBezTo>
                  <a:pt x="1255" y="505"/>
                  <a:pt x="1246" y="384"/>
                  <a:pt x="1173" y="29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pic>
        <p:nvPicPr>
          <p:cNvPr id="1026" name="Picture 2" descr="http://nifi.apache.org/images/niFi-logo-horizont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4490" y="271077"/>
            <a:ext cx="1088376" cy="6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337487"/>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P spid="12" grpId="0" animBg="1"/>
      <p:bldP spid="13" grpId="0" animBg="1"/>
      <p:bldP spid="14" grpId="0"/>
      <p:bldP spid="15" grpId="0"/>
      <p:bldP spid="16" grpId="0" animBg="1"/>
      <p:bldP spid="17" grpId="0" animBg="1"/>
      <p:bldP spid="18" grpId="0"/>
      <p:bldP spid="19" grpId="0"/>
      <p:bldP spid="20" grpId="0" animBg="1"/>
      <p:bldP spid="21"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Apache Hadoop</a:t>
            </a:r>
          </a:p>
        </p:txBody>
      </p:sp>
      <p:sp>
        <p:nvSpPr>
          <p:cNvPr id="3" name="Foliennummernplatzhalter 2"/>
          <p:cNvSpPr>
            <a:spLocks noGrp="1"/>
          </p:cNvSpPr>
          <p:nvPr>
            <p:ph type="sldNum" sz="quarter" idx="4"/>
          </p:nvPr>
        </p:nvSpPr>
        <p:spPr/>
        <p:txBody>
          <a:bodyPr/>
          <a:lstStyle/>
          <a:p>
            <a:fld id="{48F63A3B-78C7-47BE-AE5E-E10140E04643}" type="slidenum">
              <a:rPr lang="en-US" smtClean="0"/>
              <a:pPr/>
              <a:t>23</a:t>
            </a:fld>
            <a:endParaRPr lang="en-US" dirty="0"/>
          </a:p>
        </p:txBody>
      </p:sp>
      <p:sp>
        <p:nvSpPr>
          <p:cNvPr id="4" name="Untertitel 3"/>
          <p:cNvSpPr>
            <a:spLocks noGrp="1"/>
          </p:cNvSpPr>
          <p:nvPr>
            <p:ph type="subTitle" idx="1"/>
          </p:nvPr>
        </p:nvSpPr>
        <p:spPr/>
        <p:txBody>
          <a:bodyPr/>
          <a:lstStyle/>
          <a:p>
            <a:r>
              <a:rPr lang="en-US" dirty="0">
                <a:solidFill>
                  <a:schemeClr val="tx1">
                    <a:lumMod val="75000"/>
                  </a:schemeClr>
                </a:solidFill>
              </a:rPr>
              <a:t>The Apache™ Hadoop® project develops open-source software for reliable, scalable, distributed computing</a:t>
            </a:r>
            <a:endParaRPr lang="de-DE" dirty="0">
              <a:solidFill>
                <a:schemeClr val="tx1">
                  <a:lumMod val="75000"/>
                </a:schemeClr>
              </a:solidFill>
            </a:endParaRPr>
          </a:p>
        </p:txBody>
      </p:sp>
      <p:sp>
        <p:nvSpPr>
          <p:cNvPr id="5" name="Textfeld 4"/>
          <p:cNvSpPr txBox="1"/>
          <p:nvPr/>
        </p:nvSpPr>
        <p:spPr>
          <a:xfrm>
            <a:off x="676304" y="1177590"/>
            <a:ext cx="8750568" cy="4031873"/>
          </a:xfrm>
          <a:prstGeom prst="rect">
            <a:avLst/>
          </a:prstGeom>
          <a:noFill/>
        </p:spPr>
        <p:txBody>
          <a:bodyPr wrap="square" rtlCol="0">
            <a:spAutoFit/>
          </a:bodyPr>
          <a:lstStyle/>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Freies, in Java geschriebenes Framework für skalierbare, verteilt arbeitende Software</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Basiert auf dem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MapReduce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-Algorithmus von Google Inc.</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Ermöglicht es, intensive Rechenprozesse mit großen Datenmengen (Big Data,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Petabyte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-Bereich) auf Computerclustern durchzuführen</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Besteht aus mehreren Komponenten:</a:t>
            </a:r>
          </a:p>
          <a:p>
            <a:pPr marL="642366" lvl="1" indent="-285750">
              <a:buFont typeface="Wingdings" panose="05000000000000000000" pitchFamily="2" charset="2"/>
              <a:buChar char="§"/>
            </a:pPr>
            <a:r>
              <a:rPr lang="en-US" sz="1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 Common</a:t>
            </a:r>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bietet ein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Toolset</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aus Grundfunktionen, das alle anderen Bausteine benötigen (u. a. Schnittstelle für die Remote-</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Procedure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-Call-(RPC-)Kommunikation innerhalb des Clusters)</a:t>
            </a:r>
            <a:endPar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642366" lvl="1" indent="-285750">
              <a:buFont typeface="Wingdings" panose="05000000000000000000" pitchFamily="2" charset="2"/>
              <a:buChar char="§"/>
            </a:pPr>
            <a:r>
              <a:rPr lang="en-US" sz="1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 Distributed File System (HDFS)</a:t>
            </a:r>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hochverfügbares Dateisystem zur Speicherung sehr großer Datenmengen auf den Dateisystemen mehrerer Rechner (Knoten); Dateien werden in Datenblöcke mit fester Länge zerlegt und redundant auf die teilnehmenden Knoten verteilt.</a:t>
            </a:r>
            <a:endParaRPr lang="de-DE" sz="1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642366" lvl="1" indent="-285750">
              <a:buFont typeface="Wingdings" panose="05000000000000000000" pitchFamily="2" charset="2"/>
              <a:buChar char="§"/>
            </a:pPr>
            <a:r>
              <a:rPr lang="de-DE" sz="1600" b="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Yarn</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ermöglicht es, die Ressourcen eines Clusters dynamisch für verschiedene Jobs zu verwalten</a:t>
            </a:r>
          </a:p>
          <a:p>
            <a:pPr marL="642366" lvl="1" indent="-285750">
              <a:buFont typeface="Wingdings" panose="05000000000000000000" pitchFamily="2" charset="2"/>
              <a:buChar char="§"/>
            </a:pPr>
            <a:r>
              <a:rPr lang="de-DE" sz="1600" b="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MapReduce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MapReduce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-Algorithmus mit konfigurierbaren Klassen für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Map</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Reduce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und Kombinationsphasen</a:t>
            </a:r>
            <a:endParaRPr lang="de-DE" sz="1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6" name="Picture 2" descr="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500" y="292704"/>
            <a:ext cx="1931980" cy="45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63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Apache </a:t>
            </a:r>
            <a:r>
              <a:rPr lang="de-DE" dirty="0" err="1"/>
              <a:t>Hive</a:t>
            </a:r>
            <a:endParaRPr lang="de-DE" dirty="0"/>
          </a:p>
        </p:txBody>
      </p:sp>
      <p:sp>
        <p:nvSpPr>
          <p:cNvPr id="3" name="Foliennummernplatzhalter 2"/>
          <p:cNvSpPr>
            <a:spLocks noGrp="1"/>
          </p:cNvSpPr>
          <p:nvPr>
            <p:ph type="sldNum" sz="quarter" idx="4"/>
          </p:nvPr>
        </p:nvSpPr>
        <p:spPr/>
        <p:txBody>
          <a:bodyPr/>
          <a:lstStyle/>
          <a:p>
            <a:fld id="{48F63A3B-78C7-47BE-AE5E-E10140E04643}" type="slidenum">
              <a:rPr lang="en-US" smtClean="0"/>
              <a:pPr/>
              <a:t>24</a:t>
            </a:fld>
            <a:endParaRPr lang="en-US" dirty="0"/>
          </a:p>
        </p:txBody>
      </p:sp>
      <p:sp>
        <p:nvSpPr>
          <p:cNvPr id="4" name="Untertitel 3"/>
          <p:cNvSpPr>
            <a:spLocks noGrp="1"/>
          </p:cNvSpPr>
          <p:nvPr>
            <p:ph type="subTitle" idx="1"/>
          </p:nvPr>
        </p:nvSpPr>
        <p:spPr/>
        <p:txBody>
          <a:bodyPr/>
          <a:lstStyle/>
          <a:p>
            <a:r>
              <a:rPr lang="de-DE" dirty="0">
                <a:solidFill>
                  <a:schemeClr val="tx1">
                    <a:lumMod val="75000"/>
                  </a:schemeClr>
                </a:solidFill>
              </a:rPr>
              <a:t>The de facto </a:t>
            </a:r>
            <a:r>
              <a:rPr lang="de-DE" dirty="0" err="1">
                <a:solidFill>
                  <a:schemeClr val="tx1">
                    <a:lumMod val="75000"/>
                  </a:schemeClr>
                </a:solidFill>
              </a:rPr>
              <a:t>standard</a:t>
            </a:r>
            <a:r>
              <a:rPr lang="de-DE" dirty="0">
                <a:solidFill>
                  <a:schemeClr val="tx1">
                    <a:lumMod val="75000"/>
                  </a:schemeClr>
                </a:solidFill>
              </a:rPr>
              <a:t> </a:t>
            </a:r>
            <a:r>
              <a:rPr lang="de-DE" dirty="0" err="1">
                <a:solidFill>
                  <a:schemeClr val="tx1">
                    <a:lumMod val="75000"/>
                  </a:schemeClr>
                </a:solidFill>
              </a:rPr>
              <a:t>for</a:t>
            </a:r>
            <a:r>
              <a:rPr lang="de-DE" dirty="0">
                <a:solidFill>
                  <a:schemeClr val="tx1">
                    <a:lumMod val="75000"/>
                  </a:schemeClr>
                </a:solidFill>
              </a:rPr>
              <a:t> SQL </a:t>
            </a:r>
            <a:r>
              <a:rPr lang="de-DE" dirty="0" err="1">
                <a:solidFill>
                  <a:schemeClr val="tx1">
                    <a:lumMod val="75000"/>
                  </a:schemeClr>
                </a:solidFill>
              </a:rPr>
              <a:t>queries</a:t>
            </a:r>
            <a:r>
              <a:rPr lang="de-DE" dirty="0">
                <a:solidFill>
                  <a:schemeClr val="tx1">
                    <a:lumMod val="75000"/>
                  </a:schemeClr>
                </a:solidFill>
              </a:rPr>
              <a:t> in </a:t>
            </a:r>
            <a:r>
              <a:rPr lang="de-DE" dirty="0" err="1">
                <a:solidFill>
                  <a:schemeClr val="tx1">
                    <a:lumMod val="75000"/>
                  </a:schemeClr>
                </a:solidFill>
              </a:rPr>
              <a:t>Hadoop</a:t>
            </a:r>
            <a:endParaRPr lang="de-DE" dirty="0">
              <a:solidFill>
                <a:schemeClr val="tx1">
                  <a:lumMod val="75000"/>
                </a:schemeClr>
              </a:solidFill>
            </a:endParaRPr>
          </a:p>
        </p:txBody>
      </p:sp>
      <p:sp>
        <p:nvSpPr>
          <p:cNvPr id="5" name="Textfeld 4"/>
          <p:cNvSpPr txBox="1"/>
          <p:nvPr/>
        </p:nvSpPr>
        <p:spPr>
          <a:xfrm>
            <a:off x="644235" y="1325497"/>
            <a:ext cx="5789470" cy="3539430"/>
          </a:xfrm>
          <a:prstGeom prst="rect">
            <a:avLst/>
          </a:prstGeom>
          <a:noFill/>
        </p:spPr>
        <p:txBody>
          <a:bodyPr wrap="square" rtlCol="0">
            <a:spAutoFit/>
          </a:bodyPr>
          <a:lstStyle/>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Ziel: Abfrage von riesigen Datenmengen auf verteilten Systemen mit SQL</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Warehouse – Schicht für HDFS-Daten</a:t>
            </a:r>
          </a:p>
          <a:p>
            <a:pPr marL="285750" lvl="1" indent="-285750">
              <a:buFont typeface="Wingdings" panose="05000000000000000000" pitchFamily="2" charset="2"/>
              <a:buChar char="§"/>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Nutzt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HiveQL</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eine an SQL2011 angepasste SQL-Variante</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SQL-Abfragen werden in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MapReduce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oder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Tez</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-Jobs zerlegt</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Greift den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-typischen „Schema-on-</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read</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 Ansatz auf</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Schemata werden in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HiveQL</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geschrieben</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Mehrere Schemata auf den selben Daten sind möglich</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Verarbeitung als Batch-Job ebenso wie interaktive Abfragen</a:t>
            </a:r>
            <a:b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b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JOINs ermöglichen Verbindungen zwischen verschiedenen Dateien</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INSERT, UPDATE und DELETE Statements können durchgeführt werden</a:t>
            </a:r>
          </a:p>
          <a:p>
            <a:pPr marL="285750" lvl="1"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Spaltenorientierte Speicherformate wie ORC werden unterstützt</a:t>
            </a:r>
          </a:p>
          <a:p>
            <a:pPr marL="285750" lvl="1" indent="-285750">
              <a:buFont typeface="Wingdings" panose="05000000000000000000" pitchFamily="2" charset="2"/>
              <a:buChar char="§"/>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991" y="81463"/>
            <a:ext cx="890979" cy="820639"/>
          </a:xfrm>
          <a:prstGeom prst="rect">
            <a:avLst/>
          </a:prstGeom>
          <a:ln>
            <a:noFill/>
          </a:ln>
        </p:spPr>
      </p:pic>
      <p:sp>
        <p:nvSpPr>
          <p:cNvPr id="7" name="Textfeld 6"/>
          <p:cNvSpPr txBox="1"/>
          <p:nvPr/>
        </p:nvSpPr>
        <p:spPr>
          <a:xfrm rot="16200000">
            <a:off x="8931779" y="4394681"/>
            <a:ext cx="2271776" cy="184666"/>
          </a:xfrm>
          <a:prstGeom prst="rect">
            <a:avLst/>
          </a:prstGeom>
          <a:noFill/>
        </p:spPr>
        <p:txBody>
          <a:bodyPr wrap="none" rtlCol="0">
            <a:spAutoFit/>
          </a:bodyPr>
          <a:lstStyle/>
          <a:p>
            <a:r>
              <a:rPr lang="de-DE" sz="600" dirty="0">
                <a:solidFill>
                  <a:schemeClr val="tx1">
                    <a:lumMod val="50000"/>
                  </a:schemeClr>
                </a:solidFill>
              </a:rPr>
              <a:t>Bildquelle: https://</a:t>
            </a:r>
            <a:r>
              <a:rPr lang="de-DE" sz="600" dirty="0" err="1">
                <a:solidFill>
                  <a:schemeClr val="tx1">
                    <a:lumMod val="50000"/>
                  </a:schemeClr>
                </a:solidFill>
              </a:rPr>
              <a:t>hive.apache.org</a:t>
            </a:r>
            <a:r>
              <a:rPr lang="de-DE" sz="600" dirty="0">
                <a:solidFill>
                  <a:schemeClr val="tx1">
                    <a:lumMod val="50000"/>
                  </a:schemeClr>
                </a:solidFill>
              </a:rPr>
              <a:t>/</a:t>
            </a:r>
            <a:r>
              <a:rPr lang="de-DE" sz="600" dirty="0" err="1">
                <a:solidFill>
                  <a:schemeClr val="tx1">
                    <a:lumMod val="50000"/>
                  </a:schemeClr>
                </a:solidFill>
              </a:rPr>
              <a:t>images</a:t>
            </a:r>
            <a:r>
              <a:rPr lang="de-DE" sz="600" dirty="0">
                <a:solidFill>
                  <a:schemeClr val="tx1">
                    <a:lumMod val="50000"/>
                  </a:schemeClr>
                </a:solidFill>
              </a:rPr>
              <a:t>/</a:t>
            </a:r>
            <a:r>
              <a:rPr lang="de-DE" sz="600" dirty="0" err="1">
                <a:solidFill>
                  <a:schemeClr val="tx1">
                    <a:lumMod val="50000"/>
                  </a:schemeClr>
                </a:solidFill>
              </a:rPr>
              <a:t>hive_logo_medium.jpg</a:t>
            </a:r>
            <a:endParaRPr lang="de-DE" sz="600" dirty="0">
              <a:solidFill>
                <a:schemeClr val="tx1">
                  <a:lumMod val="50000"/>
                </a:schemeClr>
              </a:solidFill>
            </a:endParaRPr>
          </a:p>
        </p:txBody>
      </p:sp>
      <p:pic>
        <p:nvPicPr>
          <p:cNvPr id="8" name="Bild 7"/>
          <p:cNvPicPr>
            <a:picLocks noChangeAspect="1"/>
          </p:cNvPicPr>
          <p:nvPr/>
        </p:nvPicPr>
        <p:blipFill rotWithShape="1">
          <a:blip r:embed="rId3">
            <a:extLst>
              <a:ext uri="{28A0092B-C50C-407E-A947-70E740481C1C}">
                <a14:useLocalDpi xmlns:a14="http://schemas.microsoft.com/office/drawing/2010/main" val="0"/>
              </a:ext>
            </a:extLst>
          </a:blip>
          <a:srcRect l="12316" t="19703" r="18483" b="13037"/>
          <a:stretch/>
        </p:blipFill>
        <p:spPr>
          <a:xfrm>
            <a:off x="6433704" y="1773486"/>
            <a:ext cx="3189266" cy="2397230"/>
          </a:xfrm>
          <a:prstGeom prst="rect">
            <a:avLst/>
          </a:prstGeom>
          <a:ln>
            <a:noFill/>
          </a:ln>
        </p:spPr>
      </p:pic>
    </p:spTree>
    <p:extLst>
      <p:ext uri="{BB962C8B-B14F-4D97-AF65-F5344CB8AC3E}">
        <p14:creationId xmlns:p14="http://schemas.microsoft.com/office/powerpoint/2010/main" val="258836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Apache </a:t>
            </a:r>
            <a:r>
              <a:rPr lang="de-DE" dirty="0" err="1"/>
              <a:t>HBase</a:t>
            </a:r>
            <a:endParaRPr lang="de-DE" dirty="0"/>
          </a:p>
        </p:txBody>
      </p:sp>
      <p:sp>
        <p:nvSpPr>
          <p:cNvPr id="3" name="Foliennummernplatzhalter 2"/>
          <p:cNvSpPr>
            <a:spLocks noGrp="1"/>
          </p:cNvSpPr>
          <p:nvPr>
            <p:ph type="sldNum" sz="quarter" idx="4"/>
          </p:nvPr>
        </p:nvSpPr>
        <p:spPr/>
        <p:txBody>
          <a:bodyPr/>
          <a:lstStyle/>
          <a:p>
            <a:fld id="{48F63A3B-78C7-47BE-AE5E-E10140E04643}" type="slidenum">
              <a:rPr lang="en-US" smtClean="0"/>
              <a:pPr/>
              <a:t>25</a:t>
            </a:fld>
            <a:endParaRPr lang="en-US" dirty="0"/>
          </a:p>
        </p:txBody>
      </p:sp>
      <p:sp>
        <p:nvSpPr>
          <p:cNvPr id="4" name="Untertitel 3"/>
          <p:cNvSpPr>
            <a:spLocks noGrp="1"/>
          </p:cNvSpPr>
          <p:nvPr>
            <p:ph type="subTitle" idx="1"/>
          </p:nvPr>
        </p:nvSpPr>
        <p:spPr/>
        <p:txBody>
          <a:bodyPr/>
          <a:lstStyle/>
          <a:p>
            <a:r>
              <a:rPr lang="de-DE" sz="1050" dirty="0">
                <a:solidFill>
                  <a:schemeClr val="tx1">
                    <a:lumMod val="75000"/>
                  </a:schemeClr>
                </a:solidFill>
              </a:rPr>
              <a:t>Apache </a:t>
            </a:r>
            <a:r>
              <a:rPr lang="de-DE" sz="1050" dirty="0" err="1">
                <a:solidFill>
                  <a:schemeClr val="tx1">
                    <a:lumMod val="75000"/>
                  </a:schemeClr>
                </a:solidFill>
              </a:rPr>
              <a:t>HBase</a:t>
            </a:r>
            <a:r>
              <a:rPr lang="de-DE" sz="1050" dirty="0">
                <a:solidFill>
                  <a:schemeClr val="tx1">
                    <a:lumMod val="75000"/>
                  </a:schemeClr>
                </a:solidFill>
              </a:rPr>
              <a:t> – The </a:t>
            </a:r>
            <a:r>
              <a:rPr lang="de-DE" sz="1050" dirty="0" err="1">
                <a:solidFill>
                  <a:schemeClr val="tx1">
                    <a:lumMod val="75000"/>
                  </a:schemeClr>
                </a:solidFill>
              </a:rPr>
              <a:t>Hadoop</a:t>
            </a:r>
            <a:r>
              <a:rPr lang="de-DE" sz="1050" dirty="0">
                <a:solidFill>
                  <a:schemeClr val="tx1">
                    <a:lumMod val="75000"/>
                  </a:schemeClr>
                </a:solidFill>
              </a:rPr>
              <a:t> </a:t>
            </a:r>
            <a:r>
              <a:rPr lang="de-DE" sz="1050" dirty="0" err="1">
                <a:solidFill>
                  <a:schemeClr val="tx1">
                    <a:lumMod val="75000"/>
                  </a:schemeClr>
                </a:solidFill>
              </a:rPr>
              <a:t>database</a:t>
            </a:r>
            <a:r>
              <a:rPr lang="de-DE" sz="1050" dirty="0">
                <a:solidFill>
                  <a:schemeClr val="tx1">
                    <a:lumMod val="75000"/>
                  </a:schemeClr>
                </a:solidFill>
              </a:rPr>
              <a:t>, a </a:t>
            </a:r>
            <a:r>
              <a:rPr lang="de-DE" sz="1050" dirty="0" err="1">
                <a:solidFill>
                  <a:schemeClr val="tx1">
                    <a:lumMod val="75000"/>
                  </a:schemeClr>
                </a:solidFill>
              </a:rPr>
              <a:t>distributed</a:t>
            </a:r>
            <a:r>
              <a:rPr lang="de-DE" sz="1050" dirty="0">
                <a:solidFill>
                  <a:schemeClr val="tx1">
                    <a:lumMod val="75000"/>
                  </a:schemeClr>
                </a:solidFill>
              </a:rPr>
              <a:t>, </a:t>
            </a:r>
            <a:r>
              <a:rPr lang="de-DE" sz="1050" dirty="0" err="1">
                <a:solidFill>
                  <a:schemeClr val="tx1">
                    <a:lumMod val="75000"/>
                  </a:schemeClr>
                </a:solidFill>
              </a:rPr>
              <a:t>scalable</a:t>
            </a:r>
            <a:r>
              <a:rPr lang="de-DE" sz="1050" dirty="0">
                <a:solidFill>
                  <a:schemeClr val="tx1">
                    <a:lumMod val="75000"/>
                  </a:schemeClr>
                </a:solidFill>
              </a:rPr>
              <a:t>, </a:t>
            </a:r>
            <a:r>
              <a:rPr lang="de-DE" sz="1050" dirty="0" err="1">
                <a:solidFill>
                  <a:schemeClr val="tx1">
                    <a:lumMod val="75000"/>
                  </a:schemeClr>
                </a:solidFill>
              </a:rPr>
              <a:t>big</a:t>
            </a:r>
            <a:r>
              <a:rPr lang="de-DE" sz="1050" dirty="0">
                <a:solidFill>
                  <a:schemeClr val="tx1">
                    <a:lumMod val="75000"/>
                  </a:schemeClr>
                </a:solidFill>
              </a:rPr>
              <a:t> </a:t>
            </a:r>
            <a:r>
              <a:rPr lang="de-DE" sz="1050" dirty="0" err="1">
                <a:solidFill>
                  <a:schemeClr val="tx1">
                    <a:lumMod val="75000"/>
                  </a:schemeClr>
                </a:solidFill>
              </a:rPr>
              <a:t>data</a:t>
            </a:r>
            <a:r>
              <a:rPr lang="de-DE" sz="1050" dirty="0">
                <a:solidFill>
                  <a:schemeClr val="tx1">
                    <a:lumMod val="75000"/>
                  </a:schemeClr>
                </a:solidFill>
              </a:rPr>
              <a:t> </a:t>
            </a:r>
            <a:r>
              <a:rPr lang="de-DE" sz="1050" dirty="0" err="1">
                <a:solidFill>
                  <a:schemeClr val="tx1">
                    <a:lumMod val="75000"/>
                  </a:schemeClr>
                </a:solidFill>
              </a:rPr>
              <a:t>store</a:t>
            </a:r>
            <a:r>
              <a:rPr lang="de-DE" sz="1050" dirty="0">
                <a:solidFill>
                  <a:schemeClr val="tx1">
                    <a:lumMod val="75000"/>
                  </a:schemeClr>
                </a:solidFill>
              </a:rPr>
              <a:t>.</a:t>
            </a:r>
          </a:p>
        </p:txBody>
      </p:sp>
      <p:sp>
        <p:nvSpPr>
          <p:cNvPr id="5" name="Textfeld 4"/>
          <p:cNvSpPr txBox="1"/>
          <p:nvPr/>
        </p:nvSpPr>
        <p:spPr>
          <a:xfrm>
            <a:off x="644234" y="1450436"/>
            <a:ext cx="9153211" cy="3449021"/>
          </a:xfrm>
          <a:prstGeom prst="rect">
            <a:avLst/>
          </a:prstGeom>
          <a:noFill/>
        </p:spPr>
        <p:txBody>
          <a:bodyPr wrap="none" rtlCol="0">
            <a:spAutoFit/>
          </a:bodyPr>
          <a:lstStyle/>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Ziel: Bereitstellung von Tabellen mit Milliarden an Zeilen und Millionen an Spalten</a:t>
            </a:r>
          </a:p>
          <a:p>
            <a:pPr marL="285750" lvl="1" indent="-285750">
              <a:buFont typeface="Wingdings" panose="05000000000000000000" pitchFamily="2" charset="2"/>
              <a:buChar char="§"/>
            </a:pP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NoSQL</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-Datastore auf Basis von Googles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BigTable</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Unterstützung von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Datenversionierung</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Multidimensional (Zeitbezug automatisch vorhanden)</a:t>
            </a: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Automatisches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Sharding</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Automatisches Failover</a:t>
            </a: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Schnittstellen: Java-API,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Thrift</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Gateway und REST-</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ful</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Web-Service</a:t>
            </a:r>
          </a:p>
          <a:p>
            <a:pPr marL="285750" lvl="1"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Strikte Konsistenz (CP-Einordnung beim CAP-Theorem)</a:t>
            </a:r>
          </a:p>
          <a:p>
            <a:pPr marL="285750" lvl="1" indent="-285750">
              <a:buFont typeface="Wingdings" panose="05000000000000000000" pitchFamily="2" charset="2"/>
              <a:buChar char="§"/>
            </a:pP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Clusterbasiert auf Basis von Apache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und Apache HDFS</a:t>
            </a:r>
          </a:p>
          <a:p>
            <a:pPr marL="642366" lvl="1" indent="-285750">
              <a:buFont typeface="Wingdings" panose="05000000000000000000" pitchFamily="2" charset="2"/>
              <a:buChar char="§"/>
            </a:pP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Horizontale Skalierbarkeit</a:t>
            </a:r>
          </a:p>
          <a:p>
            <a:pPr marL="642366" lvl="1" indent="-285750">
              <a:buFont typeface="Wingdings" panose="05000000000000000000" pitchFamily="2" charset="2"/>
              <a:buChar char="§"/>
            </a:pP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Vorteile von HDFS, etwa Datenreplikation</a:t>
            </a:r>
          </a:p>
          <a:p>
            <a:pPr marL="642366" lvl="1" indent="-285750">
              <a:buFont typeface="Wingdings" panose="05000000000000000000" pitchFamily="2" charset="2"/>
              <a:buChar char="§"/>
            </a:pP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Vollständige Integration in den </a:t>
            </a:r>
            <a:r>
              <a:rPr lang="de-DE"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-Stack </a:t>
            </a: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a:rPr>
              <a:t> Kombinierbar z.B. mit Apache </a:t>
            </a:r>
            <a:r>
              <a:rPr lang="de-DE"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a:rPr>
              <a:t>Hive</a:t>
            </a:r>
            <a:r>
              <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Wingdings"/>
              </a:rPr>
              <a:t> und Apache Ranger</a:t>
            </a:r>
            <a:endParaRPr lang="de-DE"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5600" y="81463"/>
            <a:ext cx="2092960" cy="534373"/>
          </a:xfrm>
          <a:prstGeom prst="rect">
            <a:avLst/>
          </a:prstGeom>
        </p:spPr>
      </p:pic>
      <p:sp>
        <p:nvSpPr>
          <p:cNvPr id="7" name="Textfeld 6"/>
          <p:cNvSpPr txBox="1"/>
          <p:nvPr/>
        </p:nvSpPr>
        <p:spPr>
          <a:xfrm rot="16200000">
            <a:off x="8728198" y="4191100"/>
            <a:ext cx="2678938" cy="184666"/>
          </a:xfrm>
          <a:prstGeom prst="rect">
            <a:avLst/>
          </a:prstGeom>
          <a:noFill/>
        </p:spPr>
        <p:txBody>
          <a:bodyPr wrap="none" rtlCol="0">
            <a:spAutoFit/>
          </a:bodyPr>
          <a:lstStyle/>
          <a:p>
            <a:r>
              <a:rPr lang="de-DE" sz="600" dirty="0">
                <a:solidFill>
                  <a:schemeClr val="tx1">
                    <a:lumMod val="50000"/>
                  </a:schemeClr>
                </a:solidFill>
              </a:rPr>
              <a:t>Bildquelle: https://</a:t>
            </a:r>
            <a:r>
              <a:rPr lang="de-DE" sz="600" dirty="0" err="1">
                <a:solidFill>
                  <a:schemeClr val="tx1">
                    <a:lumMod val="50000"/>
                  </a:schemeClr>
                </a:solidFill>
              </a:rPr>
              <a:t>hbase.apache.org</a:t>
            </a:r>
            <a:r>
              <a:rPr lang="de-DE" sz="600" dirty="0">
                <a:solidFill>
                  <a:schemeClr val="tx1">
                    <a:lumMod val="50000"/>
                  </a:schemeClr>
                </a:solidFill>
              </a:rPr>
              <a:t>/</a:t>
            </a:r>
            <a:r>
              <a:rPr lang="de-DE" sz="600" dirty="0" err="1">
                <a:solidFill>
                  <a:schemeClr val="tx1">
                    <a:lumMod val="50000"/>
                  </a:schemeClr>
                </a:solidFill>
              </a:rPr>
              <a:t>images</a:t>
            </a:r>
            <a:r>
              <a:rPr lang="de-DE" sz="600" dirty="0">
                <a:solidFill>
                  <a:schemeClr val="tx1">
                    <a:lumMod val="50000"/>
                  </a:schemeClr>
                </a:solidFill>
              </a:rPr>
              <a:t>/</a:t>
            </a:r>
            <a:r>
              <a:rPr lang="de-DE" sz="600" dirty="0" err="1">
                <a:solidFill>
                  <a:schemeClr val="tx1">
                    <a:lumMod val="50000"/>
                  </a:schemeClr>
                </a:solidFill>
              </a:rPr>
              <a:t>hbase_logo_with_orca_large.png</a:t>
            </a:r>
            <a:endParaRPr lang="de-DE" sz="600" dirty="0">
              <a:solidFill>
                <a:schemeClr val="tx1">
                  <a:lumMod val="50000"/>
                </a:schemeClr>
              </a:solidFill>
            </a:endParaRPr>
          </a:p>
        </p:txBody>
      </p:sp>
      <p:pic>
        <p:nvPicPr>
          <p:cNvPr id="8" name="Bild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372" y="1812833"/>
            <a:ext cx="2856017" cy="1416246"/>
          </a:xfrm>
          <a:prstGeom prst="rect">
            <a:avLst/>
          </a:prstGeom>
          <a:ln>
            <a:noFill/>
          </a:ln>
        </p:spPr>
      </p:pic>
    </p:spTree>
    <p:extLst>
      <p:ext uri="{BB962C8B-B14F-4D97-AF65-F5344CB8AC3E}">
        <p14:creationId xmlns:p14="http://schemas.microsoft.com/office/powerpoint/2010/main" val="2708104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Apache Spark</a:t>
            </a:r>
          </a:p>
        </p:txBody>
      </p:sp>
      <p:sp>
        <p:nvSpPr>
          <p:cNvPr id="3" name="Foliennummernplatzhalter 2"/>
          <p:cNvSpPr>
            <a:spLocks noGrp="1"/>
          </p:cNvSpPr>
          <p:nvPr>
            <p:ph type="sldNum" sz="quarter" idx="4"/>
          </p:nvPr>
        </p:nvSpPr>
        <p:spPr>
          <a:prstGeom prst="rect">
            <a:avLst/>
          </a:prstGeom>
        </p:spPr>
        <p:txBody>
          <a:bodyPr/>
          <a:lstStyle/>
          <a:p>
            <a:fld id="{48F63A3B-78C7-47BE-AE5E-E10140E04643}" type="slidenum">
              <a:rPr lang="en-US" smtClean="0"/>
              <a:pPr/>
              <a:t>26</a:t>
            </a:fld>
            <a:endParaRPr lang="en-US" dirty="0"/>
          </a:p>
        </p:txBody>
      </p:sp>
      <p:sp>
        <p:nvSpPr>
          <p:cNvPr id="2" name="Untertitel 1"/>
          <p:cNvSpPr>
            <a:spLocks noGrp="1"/>
          </p:cNvSpPr>
          <p:nvPr>
            <p:ph type="subTitle" idx="1"/>
          </p:nvPr>
        </p:nvSpPr>
        <p:spPr/>
        <p:txBody>
          <a:bodyPr/>
          <a:lstStyle/>
          <a:p>
            <a:r>
              <a:rPr lang="de-DE" sz="1000" dirty="0">
                <a:solidFill>
                  <a:schemeClr val="tx1">
                    <a:lumMod val="75000"/>
                  </a:schemeClr>
                </a:solidFill>
              </a:rPr>
              <a:t>Apache Spark – In-Memory Cluster Computing Framework</a:t>
            </a:r>
          </a:p>
          <a:p>
            <a:endParaRPr lang="de-DE" sz="1000" dirty="0"/>
          </a:p>
        </p:txBody>
      </p:sp>
      <p:sp>
        <p:nvSpPr>
          <p:cNvPr id="4" name="Textplatzhalter 3"/>
          <p:cNvSpPr>
            <a:spLocks noGrp="1"/>
          </p:cNvSpPr>
          <p:nvPr>
            <p:ph type="body" sz="quarter" idx="10"/>
          </p:nvPr>
        </p:nvSpPr>
        <p:spPr/>
        <p:txBody>
          <a:bodyPr/>
          <a:lstStyle/>
          <a:p>
            <a:pPr>
              <a:buFont typeface="Wingdings" panose="05000000000000000000" pitchFamily="2" charset="2"/>
              <a:buChar char="§"/>
            </a:pPr>
            <a:r>
              <a:rPr lang="de-DE" sz="1800" dirty="0"/>
              <a:t>In-Memory Cluster Computing Framework</a:t>
            </a:r>
          </a:p>
          <a:p>
            <a:pPr>
              <a:buFont typeface="Wingdings" panose="05000000000000000000" pitchFamily="2" charset="2"/>
              <a:buChar char="§"/>
            </a:pPr>
            <a:r>
              <a:rPr lang="de-DE" sz="1800" dirty="0"/>
              <a:t>Daten werden In-Memory auf dezentralen Cluster-Nodes gespeichert, verwaltet und verarbeitet</a:t>
            </a:r>
          </a:p>
          <a:p>
            <a:pPr>
              <a:buFont typeface="Wingdings" panose="05000000000000000000" pitchFamily="2" charset="2"/>
              <a:buChar char="§"/>
            </a:pPr>
            <a:r>
              <a:rPr lang="de-DE" sz="1800" dirty="0"/>
              <a:t>Ausgelegt für interaktive Datenanalysen</a:t>
            </a:r>
          </a:p>
          <a:p>
            <a:pPr>
              <a:buFont typeface="Wingdings" panose="05000000000000000000" pitchFamily="2" charset="2"/>
              <a:buChar char="§"/>
            </a:pPr>
            <a:r>
              <a:rPr lang="de-DE" sz="1800" dirty="0">
                <a:sym typeface="Wingdings" panose="05000000000000000000" pitchFamily="2" charset="2"/>
              </a:rPr>
              <a:t>Datenmenge kann vertikal skalieren (</a:t>
            </a:r>
            <a:r>
              <a:rPr lang="en-US" sz="1800" dirty="0"/>
              <a:t>Scale</a:t>
            </a:r>
            <a:r>
              <a:rPr lang="de-DE" sz="1800" dirty="0"/>
              <a:t>-out Ansatz)</a:t>
            </a:r>
          </a:p>
          <a:p>
            <a:pPr>
              <a:buFont typeface="Wingdings" panose="05000000000000000000" pitchFamily="2" charset="2"/>
              <a:buChar char="§"/>
            </a:pPr>
            <a:r>
              <a:rPr lang="de-DE" sz="1800" dirty="0"/>
              <a:t>Abfragen per SQL (Spark SQL) möglich</a:t>
            </a:r>
          </a:p>
          <a:p>
            <a:pPr>
              <a:buFont typeface="Wingdings" panose="05000000000000000000" pitchFamily="2" charset="2"/>
              <a:buChar char="§"/>
            </a:pPr>
            <a:r>
              <a:rPr lang="de-DE" sz="1800" dirty="0"/>
              <a:t>Enge Kopplung mit Apache Hadoop und dem Hadoop Ökosystem</a:t>
            </a:r>
          </a:p>
          <a:p>
            <a:pPr lvl="1">
              <a:buFont typeface="Wingdings" panose="05000000000000000000" pitchFamily="2" charset="2"/>
              <a:buChar char="§"/>
            </a:pPr>
            <a:r>
              <a:rPr lang="de-DE" sz="1600" dirty="0"/>
              <a:t>Apache YARN</a:t>
            </a:r>
          </a:p>
          <a:p>
            <a:pPr lvl="1">
              <a:buFont typeface="Wingdings" panose="05000000000000000000" pitchFamily="2" charset="2"/>
              <a:buChar char="§"/>
            </a:pPr>
            <a:r>
              <a:rPr lang="de-DE" sz="1600" dirty="0"/>
              <a:t>Apache Hive</a:t>
            </a:r>
          </a:p>
          <a:p>
            <a:pPr lvl="1">
              <a:buFont typeface="Wingdings" panose="05000000000000000000" pitchFamily="2" charset="2"/>
              <a:buChar char="§"/>
            </a:pPr>
            <a:r>
              <a:rPr lang="de-DE" sz="1600" dirty="0"/>
              <a:t>Apache HDFS</a:t>
            </a:r>
          </a:p>
          <a:p>
            <a:pPr lvl="1">
              <a:buFont typeface="Wingdings" panose="05000000000000000000" pitchFamily="2" charset="2"/>
              <a:buChar char="§"/>
            </a:pPr>
            <a:endParaRPr lang="de-DE" dirty="0"/>
          </a:p>
        </p:txBody>
      </p:sp>
      <p:pic>
        <p:nvPicPr>
          <p:cNvPr id="1028" name="Picture 4" descr="http://spark.apache.org/images/spark-logo-trade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013" y="196101"/>
            <a:ext cx="1466054" cy="743887"/>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4786" y="1906642"/>
            <a:ext cx="2003281" cy="3245314"/>
          </a:xfrm>
          <a:prstGeom prst="rect">
            <a:avLst/>
          </a:prstGeom>
        </p:spPr>
      </p:pic>
    </p:spTree>
    <p:extLst>
      <p:ext uri="{BB962C8B-B14F-4D97-AF65-F5344CB8AC3E}">
        <p14:creationId xmlns:p14="http://schemas.microsoft.com/office/powerpoint/2010/main" val="369694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Apache </a:t>
            </a:r>
            <a:r>
              <a:rPr lang="de-DE" dirty="0" err="1"/>
              <a:t>Kylin</a:t>
            </a:r>
            <a:endParaRPr lang="de-DE" dirty="0"/>
          </a:p>
        </p:txBody>
      </p:sp>
      <p:sp>
        <p:nvSpPr>
          <p:cNvPr id="3" name="Foliennummernplatzhalter 2"/>
          <p:cNvSpPr>
            <a:spLocks noGrp="1"/>
          </p:cNvSpPr>
          <p:nvPr>
            <p:ph type="sldNum" sz="quarter" idx="4"/>
          </p:nvPr>
        </p:nvSpPr>
        <p:spPr/>
        <p:txBody>
          <a:bodyPr/>
          <a:lstStyle/>
          <a:p>
            <a:fld id="{48F63A3B-78C7-47BE-AE5E-E10140E04643}" type="slidenum">
              <a:rPr lang="en-US" smtClean="0"/>
              <a:pPr/>
              <a:t>27</a:t>
            </a:fld>
            <a:endParaRPr lang="en-US" dirty="0"/>
          </a:p>
        </p:txBody>
      </p:sp>
      <p:sp>
        <p:nvSpPr>
          <p:cNvPr id="4" name="Untertitel 3"/>
          <p:cNvSpPr>
            <a:spLocks noGrp="1"/>
          </p:cNvSpPr>
          <p:nvPr>
            <p:ph type="subTitle" idx="1"/>
          </p:nvPr>
        </p:nvSpPr>
        <p:spPr/>
        <p:txBody>
          <a:bodyPr/>
          <a:lstStyle/>
          <a:p>
            <a:r>
              <a:rPr lang="de-DE" sz="1000" dirty="0">
                <a:solidFill>
                  <a:schemeClr val="tx1">
                    <a:lumMod val="75000"/>
                  </a:schemeClr>
                </a:solidFill>
              </a:rPr>
              <a:t>Apache </a:t>
            </a:r>
            <a:r>
              <a:rPr lang="de-DE" sz="1000" dirty="0" err="1">
                <a:solidFill>
                  <a:schemeClr val="tx1">
                    <a:lumMod val="75000"/>
                  </a:schemeClr>
                </a:solidFill>
              </a:rPr>
              <a:t>Kylin</a:t>
            </a:r>
            <a:r>
              <a:rPr lang="de-DE" sz="1000" dirty="0">
                <a:solidFill>
                  <a:schemeClr val="tx1">
                    <a:lumMod val="75000"/>
                  </a:schemeClr>
                </a:solidFill>
              </a:rPr>
              <a:t> – Extreme OLAP Engine </a:t>
            </a:r>
            <a:r>
              <a:rPr lang="de-DE" sz="1000" dirty="0" err="1">
                <a:solidFill>
                  <a:schemeClr val="tx1">
                    <a:lumMod val="75000"/>
                  </a:schemeClr>
                </a:solidFill>
              </a:rPr>
              <a:t>for</a:t>
            </a:r>
            <a:r>
              <a:rPr lang="de-DE" sz="1000" dirty="0">
                <a:solidFill>
                  <a:schemeClr val="tx1">
                    <a:lumMod val="75000"/>
                  </a:schemeClr>
                </a:solidFill>
              </a:rPr>
              <a:t> Big Data</a:t>
            </a:r>
          </a:p>
        </p:txBody>
      </p:sp>
      <p:sp>
        <p:nvSpPr>
          <p:cNvPr id="5" name="Textfeld 4"/>
          <p:cNvSpPr txBox="1"/>
          <p:nvPr/>
        </p:nvSpPr>
        <p:spPr>
          <a:xfrm>
            <a:off x="644234" y="1238301"/>
            <a:ext cx="8960210" cy="3293209"/>
          </a:xfrm>
          <a:prstGeom prst="rect">
            <a:avLst/>
          </a:prstGeom>
          <a:noFill/>
        </p:spPr>
        <p:txBody>
          <a:bodyPr wrap="none" rtlCol="0">
            <a:spAutoFit/>
          </a:bodyPr>
          <a:lstStyle/>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Ziel: OLAP-Abfragen mit SQL auf Basis von Apache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Multidimensional Online Analytical Processing (MOLAP)-System auf Basis von Apache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HBase</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p>
          <a:p>
            <a:pPr marL="285750" indent="-285750">
              <a:buFont typeface="Wingdings" panose="05000000000000000000" pitchFamily="2" charset="2"/>
              <a:buChar char="§"/>
            </a:pP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Definition von OLAP-Cubes im Star-Schema</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Datenbasis aus Apache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Hive</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Ausgelegt für OLAP-Sub-Second –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Querys</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auf </a:t>
            </a:r>
            <a:b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Milliarden von Zeilen</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Abfragen erfolgen in Form von ANSI-SQL</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Schnittstellen: JDBC, REST-</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ful</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Web-Service</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Interaktion mit BI-Tools möglich, z. B. Tableau, </a:t>
            </a:r>
            <a:b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Microstrategy</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Excel, ...</a:t>
            </a:r>
          </a:p>
          <a:p>
            <a:pPr marL="285750" indent="-285750">
              <a:buFont typeface="Wingdings" panose="05000000000000000000" pitchFamily="2" charset="2"/>
              <a:buChar char="§"/>
            </a:pP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Job-Management / Monitoring</a:t>
            </a:r>
          </a:p>
          <a:p>
            <a:pPr marL="285750" indent="-285750">
              <a:buFont typeface="Wingdings" panose="05000000000000000000" pitchFamily="2" charset="2"/>
              <a:buChar char="§"/>
            </a:pP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Bild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2400" y="81464"/>
            <a:ext cx="833120" cy="833120"/>
          </a:xfrm>
          <a:prstGeom prst="rect">
            <a:avLst/>
          </a:prstGeom>
          <a:ln w="0">
            <a:noFill/>
          </a:ln>
        </p:spPr>
      </p:pic>
      <p:sp>
        <p:nvSpPr>
          <p:cNvPr id="7" name="Textfeld 6"/>
          <p:cNvSpPr txBox="1"/>
          <p:nvPr/>
        </p:nvSpPr>
        <p:spPr>
          <a:xfrm rot="16200000">
            <a:off x="8012209" y="3449710"/>
            <a:ext cx="4161717" cy="184666"/>
          </a:xfrm>
          <a:prstGeom prst="rect">
            <a:avLst/>
          </a:prstGeom>
          <a:noFill/>
        </p:spPr>
        <p:txBody>
          <a:bodyPr wrap="none" rtlCol="0">
            <a:spAutoFit/>
          </a:bodyPr>
          <a:lstStyle/>
          <a:p>
            <a:r>
              <a:rPr lang="de-DE" sz="600" dirty="0">
                <a:solidFill>
                  <a:schemeClr val="tx1">
                    <a:lumMod val="50000"/>
                  </a:schemeClr>
                </a:solidFill>
              </a:rPr>
              <a:t>Bildquellen: http://kylin.apache.org/assets/images/kylin_logo.jpg, http://</a:t>
            </a:r>
            <a:r>
              <a:rPr lang="de-DE" sz="600" dirty="0" err="1">
                <a:solidFill>
                  <a:schemeClr val="tx1">
                    <a:lumMod val="50000"/>
                  </a:schemeClr>
                </a:solidFill>
              </a:rPr>
              <a:t>de.slideshare.net</a:t>
            </a:r>
            <a:r>
              <a:rPr lang="de-DE" sz="600" dirty="0">
                <a:solidFill>
                  <a:schemeClr val="tx1">
                    <a:lumMod val="50000"/>
                  </a:schemeClr>
                </a:solidFill>
              </a:rPr>
              <a:t>/XuJiang2/</a:t>
            </a:r>
            <a:r>
              <a:rPr lang="de-DE" sz="600" dirty="0" err="1">
                <a:solidFill>
                  <a:schemeClr val="tx1">
                    <a:lumMod val="50000"/>
                  </a:schemeClr>
                </a:solidFill>
              </a:rPr>
              <a:t>kylin-hadoop-olap-engine</a:t>
            </a:r>
            <a:endParaRPr lang="de-DE" sz="600" dirty="0">
              <a:solidFill>
                <a:schemeClr val="tx1">
                  <a:lumMod val="50000"/>
                </a:schemeClr>
              </a:solidFill>
            </a:endParaRPr>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498" y="2279769"/>
            <a:ext cx="4539022" cy="2758521"/>
          </a:xfrm>
          <a:prstGeom prst="rect">
            <a:avLst/>
          </a:prstGeom>
          <a:ln>
            <a:noFill/>
          </a:ln>
        </p:spPr>
      </p:pic>
    </p:spTree>
    <p:extLst>
      <p:ext uri="{BB962C8B-B14F-4D97-AF65-F5344CB8AC3E}">
        <p14:creationId xmlns:p14="http://schemas.microsoft.com/office/powerpoint/2010/main" val="92335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Apache Knox / Apache Ranger</a:t>
            </a:r>
          </a:p>
        </p:txBody>
      </p:sp>
      <p:sp>
        <p:nvSpPr>
          <p:cNvPr id="3" name="Foliennummernplatzhalter 2"/>
          <p:cNvSpPr>
            <a:spLocks noGrp="1"/>
          </p:cNvSpPr>
          <p:nvPr>
            <p:ph type="sldNum" sz="quarter" idx="4"/>
          </p:nvPr>
        </p:nvSpPr>
        <p:spPr/>
        <p:txBody>
          <a:bodyPr/>
          <a:lstStyle/>
          <a:p>
            <a:fld id="{48F63A3B-78C7-47BE-AE5E-E10140E04643}" type="slidenum">
              <a:rPr lang="en-US" smtClean="0"/>
              <a:pPr/>
              <a:t>28</a:t>
            </a:fld>
            <a:endParaRPr lang="en-US" dirty="0"/>
          </a:p>
        </p:txBody>
      </p:sp>
      <p:sp>
        <p:nvSpPr>
          <p:cNvPr id="4" name="Untertitel 3"/>
          <p:cNvSpPr>
            <a:spLocks noGrp="1"/>
          </p:cNvSpPr>
          <p:nvPr>
            <p:ph type="subTitle" idx="1"/>
          </p:nvPr>
        </p:nvSpPr>
        <p:spPr/>
        <p:txBody>
          <a:bodyPr/>
          <a:lstStyle/>
          <a:p>
            <a:r>
              <a:rPr lang="de-DE" sz="1000" dirty="0">
                <a:solidFill>
                  <a:schemeClr val="tx1">
                    <a:lumMod val="75000"/>
                  </a:schemeClr>
                </a:solidFill>
              </a:rPr>
              <a:t>Apache Knox – Secure </a:t>
            </a:r>
            <a:r>
              <a:rPr lang="de-DE" sz="1000" dirty="0" err="1">
                <a:solidFill>
                  <a:schemeClr val="tx1">
                    <a:lumMod val="75000"/>
                  </a:schemeClr>
                </a:solidFill>
              </a:rPr>
              <a:t>entry</a:t>
            </a:r>
            <a:r>
              <a:rPr lang="de-DE" sz="1000" dirty="0">
                <a:solidFill>
                  <a:schemeClr val="tx1">
                    <a:lumMod val="75000"/>
                  </a:schemeClr>
                </a:solidFill>
              </a:rPr>
              <a:t> </a:t>
            </a:r>
            <a:r>
              <a:rPr lang="de-DE" sz="1000" dirty="0" err="1">
                <a:solidFill>
                  <a:schemeClr val="tx1">
                    <a:lumMod val="75000"/>
                  </a:schemeClr>
                </a:solidFill>
              </a:rPr>
              <a:t>point</a:t>
            </a:r>
            <a:r>
              <a:rPr lang="de-DE" sz="1000" dirty="0">
                <a:solidFill>
                  <a:schemeClr val="tx1">
                    <a:lumMod val="75000"/>
                  </a:schemeClr>
                </a:solidFill>
              </a:rPr>
              <a:t> </a:t>
            </a:r>
            <a:r>
              <a:rPr lang="de-DE" sz="1000" dirty="0" err="1">
                <a:solidFill>
                  <a:schemeClr val="tx1">
                    <a:lumMod val="75000"/>
                  </a:schemeClr>
                </a:solidFill>
              </a:rPr>
              <a:t>for</a:t>
            </a:r>
            <a:r>
              <a:rPr lang="de-DE" sz="1000" dirty="0">
                <a:solidFill>
                  <a:schemeClr val="tx1">
                    <a:lumMod val="75000"/>
                  </a:schemeClr>
                </a:solidFill>
              </a:rPr>
              <a:t> </a:t>
            </a:r>
            <a:r>
              <a:rPr lang="de-DE" sz="1000" dirty="0" err="1">
                <a:solidFill>
                  <a:schemeClr val="tx1">
                    <a:lumMod val="75000"/>
                  </a:schemeClr>
                </a:solidFill>
              </a:rPr>
              <a:t>Hadoop</a:t>
            </a:r>
            <a:r>
              <a:rPr lang="de-DE" sz="1000" dirty="0">
                <a:solidFill>
                  <a:schemeClr val="tx1">
                    <a:lumMod val="75000"/>
                  </a:schemeClr>
                </a:solidFill>
              </a:rPr>
              <a:t> </a:t>
            </a:r>
            <a:r>
              <a:rPr lang="de-DE" sz="1000" dirty="0" err="1">
                <a:solidFill>
                  <a:schemeClr val="tx1">
                    <a:lumMod val="75000"/>
                  </a:schemeClr>
                </a:solidFill>
              </a:rPr>
              <a:t>clusters</a:t>
            </a:r>
            <a:r>
              <a:rPr lang="de-DE" sz="1000" dirty="0">
                <a:solidFill>
                  <a:schemeClr val="tx1">
                    <a:lumMod val="75000"/>
                  </a:schemeClr>
                </a:solidFill>
              </a:rPr>
              <a:t> / Apache Ranger – </a:t>
            </a:r>
            <a:r>
              <a:rPr lang="de-DE" sz="1000" dirty="0" err="1">
                <a:solidFill>
                  <a:schemeClr val="tx1">
                    <a:lumMod val="75000"/>
                  </a:schemeClr>
                </a:solidFill>
              </a:rPr>
              <a:t>Comprehensive</a:t>
            </a:r>
            <a:r>
              <a:rPr lang="de-DE" sz="1000" dirty="0">
                <a:solidFill>
                  <a:schemeClr val="tx1">
                    <a:lumMod val="75000"/>
                  </a:schemeClr>
                </a:solidFill>
              </a:rPr>
              <a:t> </a:t>
            </a:r>
            <a:r>
              <a:rPr lang="de-DE" sz="1000" dirty="0" err="1">
                <a:solidFill>
                  <a:schemeClr val="tx1">
                    <a:lumMod val="75000"/>
                  </a:schemeClr>
                </a:solidFill>
              </a:rPr>
              <a:t>security</a:t>
            </a:r>
            <a:r>
              <a:rPr lang="de-DE" sz="1000" dirty="0">
                <a:solidFill>
                  <a:schemeClr val="tx1">
                    <a:lumMod val="75000"/>
                  </a:schemeClr>
                </a:solidFill>
              </a:rPr>
              <a:t> </a:t>
            </a:r>
            <a:r>
              <a:rPr lang="de-DE" sz="1000" dirty="0" err="1">
                <a:solidFill>
                  <a:schemeClr val="tx1">
                    <a:lumMod val="75000"/>
                  </a:schemeClr>
                </a:solidFill>
              </a:rPr>
              <a:t>for</a:t>
            </a:r>
            <a:r>
              <a:rPr lang="de-DE" sz="1000" dirty="0">
                <a:solidFill>
                  <a:schemeClr val="tx1">
                    <a:lumMod val="75000"/>
                  </a:schemeClr>
                </a:solidFill>
              </a:rPr>
              <a:t> Enterprise </a:t>
            </a:r>
            <a:r>
              <a:rPr lang="de-DE" sz="1000" dirty="0" err="1">
                <a:solidFill>
                  <a:schemeClr val="tx1">
                    <a:lumMod val="75000"/>
                  </a:schemeClr>
                </a:solidFill>
              </a:rPr>
              <a:t>Hadoop</a:t>
            </a:r>
            <a:endParaRPr lang="de-DE" sz="1000" dirty="0">
              <a:solidFill>
                <a:schemeClr val="tx1">
                  <a:lumMod val="75000"/>
                </a:schemeClr>
              </a:solidFill>
            </a:endParaRPr>
          </a:p>
          <a:p>
            <a:endParaRPr lang="de-DE" sz="1000" dirty="0">
              <a:solidFill>
                <a:schemeClr val="tx1">
                  <a:lumMod val="75000"/>
                </a:schemeClr>
              </a:solidFill>
            </a:endParaRPr>
          </a:p>
        </p:txBody>
      </p:sp>
      <p:sp>
        <p:nvSpPr>
          <p:cNvPr id="5" name="Textfeld 4"/>
          <p:cNvSpPr txBox="1"/>
          <p:nvPr/>
        </p:nvSpPr>
        <p:spPr>
          <a:xfrm>
            <a:off x="644234" y="1018851"/>
            <a:ext cx="9121558" cy="3754874"/>
          </a:xfrm>
          <a:prstGeom prst="rect">
            <a:avLst/>
          </a:prstGeom>
          <a:noFill/>
        </p:spPr>
        <p:txBody>
          <a:bodyPr wrap="square" rtlCol="0">
            <a:spAutoFit/>
          </a:bodyPr>
          <a:lstStyle/>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Ziel: Bereitstellung eines Single Access Points für REST-</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ful</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Kommunikation</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REST API Gateway für den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Cluster</a:t>
            </a:r>
          </a:p>
          <a:p>
            <a:pPr marL="285750" indent="-285750">
              <a:buFont typeface="Wingdings" panose="05000000000000000000" pitchFamily="2" charset="2"/>
              <a:buChar char="§"/>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Knox arbeitet als zustandsloser Reverse Proxy</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Berücksichtigung der REST und HTTP-Kommunikation</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Verbirgt Cluster-Host-Adressen und Ports</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Nutzung von LDAP oder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Active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Directory (Authentifizierung)</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Aufgreifen extern Authentifizierungs-Events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Federation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/SSO)</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Unterstützung von Kerberos</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Kombinierbar mit Apache Ranger (Autorisierung)</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Auditing-Funktionalitäten</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Unterstützte Services: HDFS,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HBase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Oozie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Hive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Yarn</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Storm</a:t>
            </a:r>
          </a:p>
          <a:p>
            <a:pPr marL="285750" indent="-285750">
              <a:buFont typeface="Wingdings" panose="05000000000000000000" pitchFamily="2" charset="2"/>
              <a:buChar char="§"/>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Durchsetzung der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Policies</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durch leichtgewichtete Java-</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Plugins</a:t>
            </a: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Auch bei Ausfall des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Policy</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-Servers werden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Policies</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durchgesetzt</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Monitoring-Daten werden von den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Plugins</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gesammelt</a:t>
            </a:r>
          </a:p>
          <a:p>
            <a:pPr marL="285750" indent="-285750">
              <a:buFont typeface="Wingdings" panose="05000000000000000000" pitchFamily="2" charset="2"/>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Zentrale Speicherung der Audit-Logs im Audit Server</a:t>
            </a:r>
          </a:p>
        </p:txBody>
      </p:sp>
      <p:pic>
        <p:nvPicPr>
          <p:cNvPr id="6" name="Bild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4754" y="269909"/>
            <a:ext cx="1117978" cy="523240"/>
          </a:xfrm>
          <a:prstGeom prst="rect">
            <a:avLst/>
          </a:prstGeom>
          <a:ln>
            <a:noFill/>
          </a:ln>
        </p:spPr>
      </p:pic>
      <p:sp>
        <p:nvSpPr>
          <p:cNvPr id="7" name="Textfeld 6"/>
          <p:cNvSpPr txBox="1"/>
          <p:nvPr/>
        </p:nvSpPr>
        <p:spPr>
          <a:xfrm rot="16200000">
            <a:off x="9072134" y="4534142"/>
            <a:ext cx="1992853" cy="184666"/>
          </a:xfrm>
          <a:prstGeom prst="rect">
            <a:avLst/>
          </a:prstGeom>
          <a:noFill/>
        </p:spPr>
        <p:txBody>
          <a:bodyPr wrap="none" rtlCol="0">
            <a:spAutoFit/>
          </a:bodyPr>
          <a:lstStyle/>
          <a:p>
            <a:r>
              <a:rPr lang="de-DE" sz="600" dirty="0">
                <a:solidFill>
                  <a:schemeClr val="tx1">
                    <a:lumMod val="50000"/>
                  </a:schemeClr>
                </a:solidFill>
              </a:rPr>
              <a:t>Bildquelle: https://</a:t>
            </a:r>
            <a:r>
              <a:rPr lang="de-DE" sz="600" dirty="0" err="1">
                <a:solidFill>
                  <a:schemeClr val="tx1">
                    <a:lumMod val="50000"/>
                  </a:schemeClr>
                </a:solidFill>
              </a:rPr>
              <a:t>knox.apache.org</a:t>
            </a:r>
            <a:r>
              <a:rPr lang="de-DE" sz="600" dirty="0">
                <a:solidFill>
                  <a:schemeClr val="tx1">
                    <a:lumMod val="50000"/>
                  </a:schemeClr>
                </a:solidFill>
              </a:rPr>
              <a:t>/</a:t>
            </a:r>
            <a:r>
              <a:rPr lang="de-DE" sz="600" dirty="0" err="1">
                <a:solidFill>
                  <a:schemeClr val="tx1">
                    <a:lumMod val="50000"/>
                  </a:schemeClr>
                </a:solidFill>
              </a:rPr>
              <a:t>images</a:t>
            </a:r>
            <a:r>
              <a:rPr lang="de-DE" sz="600" dirty="0">
                <a:solidFill>
                  <a:schemeClr val="tx1">
                    <a:lumMod val="50000"/>
                  </a:schemeClr>
                </a:solidFill>
              </a:rPr>
              <a:t>/</a:t>
            </a:r>
            <a:r>
              <a:rPr lang="de-DE" sz="600" dirty="0" err="1">
                <a:solidFill>
                  <a:schemeClr val="tx1">
                    <a:lumMod val="50000"/>
                  </a:schemeClr>
                </a:solidFill>
              </a:rPr>
              <a:t>knox-logo.gif</a:t>
            </a:r>
            <a:endParaRPr lang="de-DE" sz="600" dirty="0">
              <a:solidFill>
                <a:schemeClr val="tx1">
                  <a:lumMod val="50000"/>
                </a:schemeClr>
              </a:solidFill>
            </a:endParaRPr>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560" y="1622583"/>
            <a:ext cx="3734172" cy="1738979"/>
          </a:xfrm>
          <a:prstGeom prst="rect">
            <a:avLst/>
          </a:prstGeom>
          <a:ln>
            <a:noFill/>
          </a:ln>
        </p:spPr>
      </p:pic>
    </p:spTree>
    <p:extLst>
      <p:ext uri="{BB962C8B-B14F-4D97-AF65-F5344CB8AC3E}">
        <p14:creationId xmlns:p14="http://schemas.microsoft.com/office/powerpoint/2010/main" val="721799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Apache Falcon</a:t>
            </a:r>
          </a:p>
        </p:txBody>
      </p:sp>
      <p:sp>
        <p:nvSpPr>
          <p:cNvPr id="3" name="Foliennummernplatzhalter 2"/>
          <p:cNvSpPr>
            <a:spLocks noGrp="1"/>
          </p:cNvSpPr>
          <p:nvPr>
            <p:ph type="sldNum" sz="quarter" idx="4"/>
          </p:nvPr>
        </p:nvSpPr>
        <p:spPr/>
        <p:txBody>
          <a:bodyPr/>
          <a:lstStyle/>
          <a:p>
            <a:fld id="{48F63A3B-78C7-47BE-AE5E-E10140E04643}" type="slidenum">
              <a:rPr lang="en-US" smtClean="0"/>
              <a:pPr/>
              <a:t>29</a:t>
            </a:fld>
            <a:endParaRPr lang="en-US" dirty="0"/>
          </a:p>
        </p:txBody>
      </p:sp>
      <p:sp>
        <p:nvSpPr>
          <p:cNvPr id="4" name="Untertitel 3"/>
          <p:cNvSpPr>
            <a:spLocks noGrp="1"/>
          </p:cNvSpPr>
          <p:nvPr>
            <p:ph type="subTitle" idx="1"/>
          </p:nvPr>
        </p:nvSpPr>
        <p:spPr/>
        <p:txBody>
          <a:bodyPr/>
          <a:lstStyle/>
          <a:p>
            <a:r>
              <a:rPr lang="de-DE" sz="1000" dirty="0">
                <a:solidFill>
                  <a:schemeClr val="tx1">
                    <a:lumMod val="75000"/>
                  </a:schemeClr>
                </a:solidFill>
              </a:rPr>
              <a:t>Apache Falcon – F</a:t>
            </a:r>
            <a:r>
              <a:rPr lang="en-US" sz="1000" dirty="0" err="1">
                <a:solidFill>
                  <a:schemeClr val="tx1">
                    <a:lumMod val="75000"/>
                  </a:schemeClr>
                </a:solidFill>
              </a:rPr>
              <a:t>eed</a:t>
            </a:r>
            <a:r>
              <a:rPr lang="en-US" sz="1000" dirty="0">
                <a:solidFill>
                  <a:schemeClr val="tx1">
                    <a:lumMod val="75000"/>
                  </a:schemeClr>
                </a:solidFill>
              </a:rPr>
              <a:t> processing and feed management system</a:t>
            </a:r>
            <a:endParaRPr lang="de-DE" sz="1000" dirty="0">
              <a:solidFill>
                <a:schemeClr val="tx1">
                  <a:lumMod val="75000"/>
                </a:schemeClr>
              </a:solidFill>
            </a:endParaRPr>
          </a:p>
        </p:txBody>
      </p:sp>
      <p:pic>
        <p:nvPicPr>
          <p:cNvPr id="3074" name="Picture 2" descr="Fal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4513" y="322478"/>
            <a:ext cx="1595266" cy="460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575856" y="1018851"/>
            <a:ext cx="9189936" cy="2062103"/>
          </a:xfrm>
          <a:prstGeom prst="rect">
            <a:avLst/>
          </a:prstGeom>
          <a:noFill/>
        </p:spPr>
        <p:txBody>
          <a:bodyPr wrap="square" rtlCol="0">
            <a:spAutoFit/>
          </a:bodyPr>
          <a:lstStyle/>
          <a:p>
            <a:pPr marL="285750" indent="-285750" fontAlgn="t">
              <a:buSzPts val="1500"/>
              <a:buFont typeface="Wingdings" panose="05000000000000000000" pitchFamily="2" charset="2"/>
              <a:buChar char="§"/>
            </a:pPr>
            <a:r>
              <a:rPr lang="de-DE" sz="1600" dirty="0">
                <a:solidFill>
                  <a:srgbClr val="44546A"/>
                </a:solidFill>
                <a:latin typeface="Open Sans Light"/>
              </a:rPr>
              <a:t>Zentralisiertes Data-</a:t>
            </a:r>
            <a:r>
              <a:rPr lang="de-DE" sz="1600" dirty="0" err="1">
                <a:solidFill>
                  <a:srgbClr val="44546A"/>
                </a:solidFill>
                <a:latin typeface="Open Sans Light"/>
              </a:rPr>
              <a:t>lifecycle</a:t>
            </a:r>
            <a:r>
              <a:rPr lang="de-DE" sz="1600" dirty="0">
                <a:solidFill>
                  <a:srgbClr val="44546A"/>
                </a:solidFill>
                <a:latin typeface="Open Sans Light"/>
              </a:rPr>
              <a:t>-management</a:t>
            </a:r>
          </a:p>
          <a:p>
            <a:pPr marL="642366" lvl="1" indent="-285750" fontAlgn="t">
              <a:buSzPts val="1500"/>
              <a:buFont typeface="Wingdings" panose="05000000000000000000" pitchFamily="2" charset="2"/>
              <a:buChar char="§"/>
            </a:pPr>
            <a:r>
              <a:rPr lang="de-DE" sz="1600" dirty="0">
                <a:solidFill>
                  <a:srgbClr val="44546A"/>
                </a:solidFill>
                <a:latin typeface="Open Sans Light"/>
              </a:rPr>
              <a:t>Definition &amp; Management von Abläufen für Dateneinspeisung, -verarbeitung und –</a:t>
            </a:r>
            <a:r>
              <a:rPr lang="de-DE" sz="1600" dirty="0" err="1">
                <a:solidFill>
                  <a:srgbClr val="44546A"/>
                </a:solidFill>
                <a:latin typeface="Open Sans Light"/>
              </a:rPr>
              <a:t>export</a:t>
            </a:r>
            <a:endParaRPr lang="de-DE" sz="1600" dirty="0">
              <a:solidFill>
                <a:srgbClr val="44546A"/>
              </a:solidFill>
              <a:latin typeface="Open Sans Light"/>
            </a:endParaRPr>
          </a:p>
          <a:p>
            <a:pPr marL="642366" lvl="1" indent="-285750" fontAlgn="t">
              <a:buSzPts val="1500"/>
              <a:buFont typeface="Wingdings" panose="05000000000000000000" pitchFamily="2" charset="2"/>
              <a:buChar char="§"/>
            </a:pPr>
            <a:r>
              <a:rPr lang="de-DE" sz="1600" dirty="0">
                <a:solidFill>
                  <a:srgbClr val="44546A"/>
                </a:solidFill>
                <a:latin typeface="Open Sans Light"/>
              </a:rPr>
              <a:t>Sicherstellung von </a:t>
            </a:r>
            <a:r>
              <a:rPr lang="de-DE" sz="1600" dirty="0" err="1">
                <a:solidFill>
                  <a:srgbClr val="44546A"/>
                </a:solidFill>
                <a:latin typeface="Open Sans Light"/>
              </a:rPr>
              <a:t>Disaster-readiness</a:t>
            </a:r>
            <a:r>
              <a:rPr lang="de-DE" sz="1600" dirty="0">
                <a:solidFill>
                  <a:srgbClr val="44546A"/>
                </a:solidFill>
                <a:latin typeface="Open Sans Light"/>
              </a:rPr>
              <a:t> </a:t>
            </a:r>
          </a:p>
          <a:p>
            <a:pPr marL="642366" lvl="1" indent="-285750" fontAlgn="t">
              <a:buSzPts val="1500"/>
              <a:buFont typeface="Wingdings" panose="05000000000000000000" pitchFamily="2" charset="2"/>
              <a:buChar char="§"/>
            </a:pPr>
            <a:r>
              <a:rPr lang="de-DE" sz="1600" dirty="0" err="1">
                <a:solidFill>
                  <a:srgbClr val="44546A"/>
                </a:solidFill>
                <a:latin typeface="Open Sans Light"/>
              </a:rPr>
              <a:t>Policies</a:t>
            </a:r>
            <a:r>
              <a:rPr lang="de-DE" sz="1600" dirty="0">
                <a:solidFill>
                  <a:srgbClr val="44546A"/>
                </a:solidFill>
                <a:latin typeface="Open Sans Light"/>
              </a:rPr>
              <a:t> für Datenreplikation (Retention, etc.)</a:t>
            </a:r>
          </a:p>
          <a:p>
            <a:pPr marL="642366" lvl="1" indent="-285750" fontAlgn="t">
              <a:buSzPts val="1500"/>
              <a:buFont typeface="Wingdings" panose="05000000000000000000" pitchFamily="2" charset="2"/>
              <a:buChar char="§"/>
            </a:pPr>
            <a:r>
              <a:rPr lang="de-DE" sz="1600" dirty="0">
                <a:solidFill>
                  <a:srgbClr val="44546A"/>
                </a:solidFill>
                <a:latin typeface="Open Sans Light"/>
              </a:rPr>
              <a:t>End-</a:t>
            </a:r>
            <a:r>
              <a:rPr lang="de-DE" sz="1600" dirty="0" err="1">
                <a:solidFill>
                  <a:srgbClr val="44546A"/>
                </a:solidFill>
                <a:latin typeface="Open Sans Light"/>
              </a:rPr>
              <a:t>to</a:t>
            </a:r>
            <a:r>
              <a:rPr lang="de-DE" sz="1600" dirty="0">
                <a:solidFill>
                  <a:srgbClr val="44546A"/>
                </a:solidFill>
                <a:latin typeface="Open Sans Light"/>
              </a:rPr>
              <a:t>-End Monitoring von Abläufen</a:t>
            </a:r>
          </a:p>
          <a:p>
            <a:pPr marL="642366" lvl="1" indent="-285750" fontAlgn="t">
              <a:buSzPts val="1500"/>
              <a:buFont typeface="Wingdings" panose="05000000000000000000" pitchFamily="2" charset="2"/>
              <a:buChar char="§"/>
            </a:pPr>
            <a:endParaRPr lang="de-DE" sz="1600" dirty="0">
              <a:solidFill>
                <a:srgbClr val="44546A"/>
              </a:solidFill>
              <a:latin typeface="Open Sans Light"/>
            </a:endParaRPr>
          </a:p>
          <a:p>
            <a:pPr marL="285750" indent="-285750" fontAlgn="t">
              <a:buSzPts val="1500"/>
              <a:buFont typeface="Wingdings" panose="05000000000000000000" pitchFamily="2" charset="2"/>
              <a:buChar char="§"/>
            </a:pPr>
            <a:r>
              <a:rPr lang="de-DE" sz="1600" dirty="0">
                <a:solidFill>
                  <a:srgbClr val="44546A"/>
                </a:solidFill>
                <a:latin typeface="Open Sans Light"/>
              </a:rPr>
              <a:t>Compliance und Auditing Funktionalitäten</a:t>
            </a:r>
          </a:p>
          <a:p>
            <a:pPr marL="642366" lvl="1" indent="-285750" fontAlgn="t">
              <a:buSzPts val="1500"/>
              <a:buFont typeface="Wingdings" panose="05000000000000000000" pitchFamily="2" charset="2"/>
              <a:buChar char="§"/>
            </a:pPr>
            <a:r>
              <a:rPr lang="de-DE" sz="1600" dirty="0">
                <a:solidFill>
                  <a:srgbClr val="44546A"/>
                </a:solidFill>
                <a:latin typeface="Open Sans Light"/>
              </a:rPr>
              <a:t>Visualisierung von ‚</a:t>
            </a:r>
            <a:r>
              <a:rPr lang="de-DE" sz="1600" dirty="0" err="1">
                <a:solidFill>
                  <a:srgbClr val="44546A"/>
                </a:solidFill>
                <a:latin typeface="Open Sans Light"/>
              </a:rPr>
              <a:t>data</a:t>
            </a:r>
            <a:r>
              <a:rPr lang="de-DE" sz="1600" dirty="0">
                <a:solidFill>
                  <a:srgbClr val="44546A"/>
                </a:solidFill>
                <a:latin typeface="Open Sans Light"/>
              </a:rPr>
              <a:t> </a:t>
            </a:r>
            <a:r>
              <a:rPr lang="de-DE" sz="1600" dirty="0" err="1">
                <a:solidFill>
                  <a:srgbClr val="44546A"/>
                </a:solidFill>
                <a:latin typeface="Open Sans Light"/>
              </a:rPr>
              <a:t>pipeline</a:t>
            </a:r>
            <a:r>
              <a:rPr lang="de-DE" sz="1600" dirty="0">
                <a:solidFill>
                  <a:srgbClr val="44546A"/>
                </a:solidFill>
                <a:latin typeface="Open Sans Light"/>
              </a:rPr>
              <a:t> </a:t>
            </a:r>
            <a:r>
              <a:rPr lang="de-DE" sz="1600" dirty="0" err="1">
                <a:solidFill>
                  <a:srgbClr val="44546A"/>
                </a:solidFill>
                <a:latin typeface="Open Sans Light"/>
              </a:rPr>
              <a:t>lineage</a:t>
            </a:r>
            <a:r>
              <a:rPr lang="de-DE" sz="1600" dirty="0">
                <a:solidFill>
                  <a:srgbClr val="44546A"/>
                </a:solidFill>
                <a:latin typeface="Open Sans Light"/>
              </a:rPr>
              <a:t>‘ / Überwachung von ‚</a:t>
            </a:r>
            <a:r>
              <a:rPr lang="de-DE" sz="1600" dirty="0" err="1">
                <a:solidFill>
                  <a:srgbClr val="44546A"/>
                </a:solidFill>
                <a:latin typeface="Open Sans Light"/>
              </a:rPr>
              <a:t>data</a:t>
            </a:r>
            <a:r>
              <a:rPr lang="de-DE" sz="1600" dirty="0">
                <a:solidFill>
                  <a:srgbClr val="44546A"/>
                </a:solidFill>
                <a:latin typeface="Open Sans Light"/>
              </a:rPr>
              <a:t> </a:t>
            </a:r>
            <a:r>
              <a:rPr lang="de-DE" sz="1600" dirty="0" err="1">
                <a:solidFill>
                  <a:srgbClr val="44546A"/>
                </a:solidFill>
                <a:latin typeface="Open Sans Light"/>
              </a:rPr>
              <a:t>pipeline</a:t>
            </a:r>
            <a:r>
              <a:rPr lang="de-DE" sz="1600" dirty="0">
                <a:solidFill>
                  <a:srgbClr val="44546A"/>
                </a:solidFill>
                <a:latin typeface="Open Sans Light"/>
              </a:rPr>
              <a:t> </a:t>
            </a:r>
            <a:r>
              <a:rPr lang="de-DE" sz="1600" dirty="0" err="1">
                <a:solidFill>
                  <a:srgbClr val="44546A"/>
                </a:solidFill>
                <a:latin typeface="Open Sans Light"/>
              </a:rPr>
              <a:t>audit</a:t>
            </a:r>
            <a:r>
              <a:rPr lang="de-DE" sz="1600" dirty="0">
                <a:solidFill>
                  <a:srgbClr val="44546A"/>
                </a:solidFill>
                <a:latin typeface="Open Sans Light"/>
              </a:rPr>
              <a:t> </a:t>
            </a:r>
            <a:r>
              <a:rPr lang="de-DE" sz="1600" dirty="0" err="1">
                <a:solidFill>
                  <a:srgbClr val="44546A"/>
                </a:solidFill>
                <a:latin typeface="Open Sans Light"/>
              </a:rPr>
              <a:t>logs</a:t>
            </a:r>
            <a:r>
              <a:rPr lang="de-DE" sz="1600" dirty="0">
                <a:solidFill>
                  <a:srgbClr val="44546A"/>
                </a:solidFill>
                <a:latin typeface="Open Sans Light"/>
              </a:rPr>
              <a:t>‘</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56" y="3105409"/>
            <a:ext cx="4524137" cy="204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feld 8"/>
          <p:cNvSpPr txBox="1"/>
          <p:nvPr/>
        </p:nvSpPr>
        <p:spPr>
          <a:xfrm>
            <a:off x="5170824" y="3153049"/>
            <a:ext cx="4397458" cy="1815882"/>
          </a:xfrm>
          <a:prstGeom prst="rect">
            <a:avLst/>
          </a:prstGeom>
          <a:noFill/>
        </p:spPr>
        <p:txBody>
          <a:bodyPr wrap="square" rtlCol="0">
            <a:spAutoFit/>
          </a:bodyPr>
          <a:lstStyle/>
          <a:p>
            <a:pPr marL="285750" indent="-285750" fontAlgn="t">
              <a:buSzPts val="1500"/>
              <a:buFont typeface="Wingdings" panose="05000000000000000000" pitchFamily="2" charset="2"/>
              <a:buChar char="§"/>
            </a:pPr>
            <a:r>
              <a:rPr lang="de-DE" sz="1600" dirty="0">
                <a:solidFill>
                  <a:srgbClr val="44546A"/>
                </a:solidFill>
                <a:latin typeface="Open Sans Light"/>
              </a:rPr>
              <a:t>Daten-Replikation und –Archivierung</a:t>
            </a:r>
          </a:p>
          <a:p>
            <a:pPr marL="642366" lvl="1" indent="-285750" fontAlgn="t">
              <a:buSzPts val="1500"/>
              <a:buFont typeface="Wingdings" panose="05000000000000000000" pitchFamily="2" charset="2"/>
              <a:buChar char="§"/>
            </a:pPr>
            <a:r>
              <a:rPr lang="de-DE" sz="1600" dirty="0">
                <a:solidFill>
                  <a:srgbClr val="44546A"/>
                </a:solidFill>
                <a:latin typeface="Open Sans Light"/>
              </a:rPr>
              <a:t>Data </a:t>
            </a:r>
            <a:r>
              <a:rPr lang="de-DE" sz="1600" dirty="0" err="1">
                <a:solidFill>
                  <a:srgbClr val="44546A"/>
                </a:solidFill>
                <a:latin typeface="Open Sans Light"/>
              </a:rPr>
              <a:t>lineage</a:t>
            </a:r>
            <a:r>
              <a:rPr lang="de-DE" sz="1600" dirty="0">
                <a:solidFill>
                  <a:srgbClr val="44546A"/>
                </a:solidFill>
                <a:latin typeface="Open Sans Light"/>
              </a:rPr>
              <a:t> unterstützender Dokumentation</a:t>
            </a:r>
          </a:p>
          <a:p>
            <a:pPr marL="642366" lvl="1" indent="-285750" fontAlgn="t">
              <a:buSzPts val="1500"/>
              <a:buFont typeface="Wingdings" panose="05000000000000000000" pitchFamily="2" charset="2"/>
              <a:buChar char="§"/>
            </a:pPr>
            <a:r>
              <a:rPr lang="de-DE" sz="1600" dirty="0">
                <a:solidFill>
                  <a:srgbClr val="44546A"/>
                </a:solidFill>
                <a:latin typeface="Open Sans Light"/>
              </a:rPr>
              <a:t>Heterogenes ‚Storage </a:t>
            </a:r>
            <a:r>
              <a:rPr lang="de-DE" sz="1600" dirty="0" err="1">
                <a:solidFill>
                  <a:srgbClr val="44546A"/>
                </a:solidFill>
                <a:latin typeface="Open Sans Light"/>
              </a:rPr>
              <a:t>tiering</a:t>
            </a:r>
            <a:r>
              <a:rPr lang="de-DE" sz="1600" dirty="0">
                <a:solidFill>
                  <a:srgbClr val="44546A"/>
                </a:solidFill>
                <a:latin typeface="Open Sans Light"/>
              </a:rPr>
              <a:t>‘ in HDFS</a:t>
            </a:r>
          </a:p>
          <a:p>
            <a:pPr marL="642366" lvl="1" indent="-285750" fontAlgn="t">
              <a:buSzPts val="1500"/>
              <a:buFont typeface="Wingdings" panose="05000000000000000000" pitchFamily="2" charset="2"/>
              <a:buChar char="§"/>
            </a:pPr>
            <a:r>
              <a:rPr lang="de-DE" sz="1600" dirty="0">
                <a:solidFill>
                  <a:srgbClr val="44546A"/>
                </a:solidFill>
                <a:latin typeface="Open Sans Light"/>
              </a:rPr>
              <a:t>Definition von </a:t>
            </a:r>
            <a:r>
              <a:rPr lang="de-DE" sz="1600" dirty="0" err="1">
                <a:solidFill>
                  <a:srgbClr val="44546A"/>
                </a:solidFill>
                <a:latin typeface="Open Sans Light"/>
              </a:rPr>
              <a:t>hot</a:t>
            </a:r>
            <a:r>
              <a:rPr lang="de-DE" sz="1600" dirty="0">
                <a:solidFill>
                  <a:srgbClr val="44546A"/>
                </a:solidFill>
                <a:latin typeface="Open Sans Light"/>
              </a:rPr>
              <a:t>/</a:t>
            </a:r>
            <a:r>
              <a:rPr lang="de-DE" sz="1600" dirty="0" err="1">
                <a:solidFill>
                  <a:srgbClr val="44546A"/>
                </a:solidFill>
                <a:latin typeface="Open Sans Light"/>
              </a:rPr>
              <a:t>cold</a:t>
            </a:r>
            <a:r>
              <a:rPr lang="de-DE" sz="1600" dirty="0">
                <a:solidFill>
                  <a:srgbClr val="44546A"/>
                </a:solidFill>
                <a:latin typeface="Open Sans Light"/>
              </a:rPr>
              <a:t> </a:t>
            </a:r>
            <a:r>
              <a:rPr lang="de-DE" sz="1600" dirty="0" err="1">
                <a:solidFill>
                  <a:srgbClr val="44546A"/>
                </a:solidFill>
                <a:latin typeface="Open Sans Light"/>
              </a:rPr>
              <a:t>storage</a:t>
            </a:r>
            <a:r>
              <a:rPr lang="de-DE" sz="1600" dirty="0">
                <a:solidFill>
                  <a:srgbClr val="44546A"/>
                </a:solidFill>
                <a:latin typeface="Open Sans Light"/>
              </a:rPr>
              <a:t> </a:t>
            </a:r>
            <a:r>
              <a:rPr lang="de-DE" sz="1600" dirty="0" err="1">
                <a:solidFill>
                  <a:srgbClr val="44546A"/>
                </a:solidFill>
                <a:latin typeface="Open Sans Light"/>
              </a:rPr>
              <a:t>tiers</a:t>
            </a:r>
            <a:r>
              <a:rPr lang="de-DE" sz="1600" dirty="0">
                <a:solidFill>
                  <a:srgbClr val="44546A"/>
                </a:solidFill>
                <a:latin typeface="Open Sans Light"/>
              </a:rPr>
              <a:t> im Cluster</a:t>
            </a:r>
          </a:p>
          <a:p>
            <a:pPr marL="642366" lvl="1" indent="-285750" fontAlgn="t">
              <a:buSzPts val="1500"/>
              <a:buFont typeface="Wingdings" panose="05000000000000000000" pitchFamily="2" charset="2"/>
              <a:buChar char="§"/>
            </a:pPr>
            <a:r>
              <a:rPr lang="de-DE" sz="1600" dirty="0">
                <a:solidFill>
                  <a:srgbClr val="44546A"/>
                </a:solidFill>
                <a:latin typeface="Open Sans Light"/>
              </a:rPr>
              <a:t>HDFS-Snapshot Support</a:t>
            </a:r>
          </a:p>
        </p:txBody>
      </p:sp>
    </p:spTree>
    <p:extLst>
      <p:ext uri="{BB962C8B-B14F-4D97-AF65-F5344CB8AC3E}">
        <p14:creationId xmlns:p14="http://schemas.microsoft.com/office/powerpoint/2010/main" val="265874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de-DE" dirty="0"/>
              <a:t>Services / Leistungen</a:t>
            </a:r>
          </a:p>
        </p:txBody>
      </p:sp>
      <p:sp>
        <p:nvSpPr>
          <p:cNvPr id="6" name="Slide Number Placeholder 5"/>
          <p:cNvSpPr>
            <a:spLocks noGrp="1"/>
          </p:cNvSpPr>
          <p:nvPr>
            <p:ph type="sldNum" sz="quarter" idx="4"/>
          </p:nvPr>
        </p:nvSpPr>
        <p:spPr/>
        <p:txBody>
          <a:bodyPr/>
          <a:lstStyle/>
          <a:p>
            <a:pPr algn="ctr"/>
            <a:fld id="{48F63A3B-78C7-47BE-AE5E-E10140E04643}" type="slidenum">
              <a:rPr lang="en-US" sz="1000"/>
              <a:pPr algn="ctr"/>
              <a:t>3</a:t>
            </a:fld>
            <a:endParaRPr lang="en-US" sz="1000" dirty="0"/>
          </a:p>
        </p:txBody>
      </p:sp>
      <p:sp>
        <p:nvSpPr>
          <p:cNvPr id="5" name="Subtitle 4"/>
          <p:cNvSpPr>
            <a:spLocks noGrp="1"/>
          </p:cNvSpPr>
          <p:nvPr>
            <p:ph type="subTitle" idx="1"/>
          </p:nvPr>
        </p:nvSpPr>
        <p:spPr/>
        <p:txBody>
          <a:bodyPr>
            <a:normAutofit fontScale="92500" lnSpcReduction="10000"/>
          </a:bodyPr>
          <a:lstStyle/>
          <a:p>
            <a:r>
              <a:rPr lang="de-DE" dirty="0">
                <a:solidFill>
                  <a:schemeClr val="tx1">
                    <a:lumMod val="75000"/>
                  </a:schemeClr>
                </a:solidFill>
              </a:rPr>
              <a:t>Was wir bieten</a:t>
            </a:r>
          </a:p>
        </p:txBody>
      </p:sp>
      <p:sp>
        <p:nvSpPr>
          <p:cNvPr id="10" name="Round Diagonal Corner Rectangle 9"/>
          <p:cNvSpPr/>
          <p:nvPr/>
        </p:nvSpPr>
        <p:spPr>
          <a:xfrm>
            <a:off x="1149156" y="1596765"/>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 name="TextBox 3"/>
          <p:cNvSpPr txBox="1"/>
          <p:nvPr/>
        </p:nvSpPr>
        <p:spPr>
          <a:xfrm>
            <a:off x="1136650" y="1615535"/>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01</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Rectangle 11"/>
          <p:cNvSpPr/>
          <p:nvPr/>
        </p:nvSpPr>
        <p:spPr>
          <a:xfrm>
            <a:off x="1573055" y="1784813"/>
            <a:ext cx="1562287"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Frontend-</a:t>
            </a:r>
            <a:r>
              <a:rPr lang="en-US"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Systeme</a:t>
            </a:r>
            <a:endPar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Box 12"/>
          <p:cNvSpPr txBox="1"/>
          <p:nvPr/>
        </p:nvSpPr>
        <p:spPr>
          <a:xfrm>
            <a:off x="1039504" y="3739736"/>
            <a:ext cx="2659063" cy="1077218"/>
          </a:xfrm>
          <a:prstGeom prst="rect">
            <a:avLst/>
          </a:prstGeom>
          <a:noFill/>
        </p:spPr>
        <p:txBody>
          <a:bodyPr wrap="square" rtlCol="0">
            <a:spAutoFit/>
          </a:bodyPr>
          <a:lstStyle/>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“Fast Data Strategien” sind die disziplinierte Herangehensweise an die Nutzung agiler, real-time,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self</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-service Daten-Technologien, wie z. B. “Data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virtualization</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Mit Hilfe dieser Services lassen sich Informationen schneller an Entscheider verteilen und erzielen somit einen positiven Effekt auf effizientere Entscheidungsfindung.</a:t>
            </a:r>
          </a:p>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Branchenführende Unternehmen nutzen „Fast Data Strategien“ zur Erzielung umgehender time-</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to</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value</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Resultate in ihren BI, Big Data und Data Services Projekten.</a:t>
            </a:r>
          </a:p>
        </p:txBody>
      </p:sp>
      <p:sp>
        <p:nvSpPr>
          <p:cNvPr id="14" name="Round Diagonal Corner Rectangle 13"/>
          <p:cNvSpPr/>
          <p:nvPr/>
        </p:nvSpPr>
        <p:spPr>
          <a:xfrm>
            <a:off x="1149156" y="3274196"/>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extBox 14"/>
          <p:cNvSpPr txBox="1"/>
          <p:nvPr/>
        </p:nvSpPr>
        <p:spPr>
          <a:xfrm>
            <a:off x="1136650" y="3292966"/>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02</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Rectangle 15"/>
          <p:cNvSpPr/>
          <p:nvPr/>
        </p:nvSpPr>
        <p:spPr>
          <a:xfrm>
            <a:off x="1573058" y="3462244"/>
            <a:ext cx="1422377"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(Near) Real Time</a:t>
            </a:r>
          </a:p>
        </p:txBody>
      </p:sp>
      <p:sp>
        <p:nvSpPr>
          <p:cNvPr id="34" name="TextBox 33"/>
          <p:cNvSpPr txBox="1"/>
          <p:nvPr/>
        </p:nvSpPr>
        <p:spPr>
          <a:xfrm>
            <a:off x="1039504" y="2051639"/>
            <a:ext cx="2659063" cy="707886"/>
          </a:xfrm>
          <a:prstGeom prst="rect">
            <a:avLst/>
          </a:prstGeom>
          <a:noFill/>
        </p:spPr>
        <p:txBody>
          <a:bodyPr wrap="square" rtlCol="0">
            <a:spAutoFit/>
          </a:bodyPr>
          <a:lstStyle/>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Frontend-Systeme sind das visuelle Aushängeschild der zugrundeliegenden Datenschicht. In unseren Eigenentwicklungen setzen wir auf etablierte Technologien zur grafischen Aufbereitung der Inhalte (z. B. Highcharts.js) oder individualisieren vorhandene Lösungen (z. B.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Logstash</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Kibana</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35" name="TextBox 34"/>
          <p:cNvSpPr txBox="1"/>
          <p:nvPr/>
        </p:nvSpPr>
        <p:spPr>
          <a:xfrm>
            <a:off x="3719552" y="1923943"/>
            <a:ext cx="2708740" cy="1077218"/>
          </a:xfrm>
          <a:prstGeom prst="rect">
            <a:avLst/>
          </a:prstGeom>
          <a:noFill/>
        </p:spPr>
        <p:txBody>
          <a:bodyPr wrap="square" rtlCol="0">
            <a:spAutoFit/>
          </a:bodyPr>
          <a:lstStyle/>
          <a:p>
            <a:pPr algn="just"/>
            <a:endPar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Big OLAP Systeme setzen dort an, wo die klassischen analytischen Informationssysteme an ihre Grenzen stoßen. Neuartige Cluster-Services ermöglichen die Verwendung von Faktentabellen mit mehreren Milliarden Zeilen und bieten bei Abfragen, je nach Komplexität, sogar Antwortzeiten im Sub-Second Bereich. Die Befüllung der Daten-Cubes erfolgt in diesen Systemen entweder per Batch oder als kontinuierlicher Stream.</a:t>
            </a:r>
          </a:p>
        </p:txBody>
      </p:sp>
      <p:sp>
        <p:nvSpPr>
          <p:cNvPr id="36" name="Round Diagonal Corner Rectangle 35"/>
          <p:cNvSpPr/>
          <p:nvPr/>
        </p:nvSpPr>
        <p:spPr>
          <a:xfrm>
            <a:off x="3808219" y="1597743"/>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7" name="TextBox 36"/>
          <p:cNvSpPr txBox="1"/>
          <p:nvPr/>
        </p:nvSpPr>
        <p:spPr>
          <a:xfrm>
            <a:off x="3795713" y="1616513"/>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03</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Rectangle 37"/>
          <p:cNvSpPr/>
          <p:nvPr/>
        </p:nvSpPr>
        <p:spPr>
          <a:xfrm>
            <a:off x="4232118" y="1785791"/>
            <a:ext cx="1554465"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Big OLAP </a:t>
            </a:r>
            <a:r>
              <a:rPr lang="en-US"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Systeme</a:t>
            </a:r>
            <a:endPar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38"/>
          <p:cNvSpPr txBox="1"/>
          <p:nvPr/>
        </p:nvSpPr>
        <p:spPr>
          <a:xfrm>
            <a:off x="3719552" y="3605702"/>
            <a:ext cx="2708740" cy="1077218"/>
          </a:xfrm>
          <a:prstGeom prst="rect">
            <a:avLst/>
          </a:prstGeom>
          <a:noFill/>
        </p:spPr>
        <p:txBody>
          <a:bodyPr wrap="square" rtlCol="0">
            <a:spAutoFit/>
          </a:bodyPr>
          <a:lstStyle/>
          <a:p>
            <a:pPr algn="just"/>
            <a:endPar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Je größer das Unternehmen, desto mehr Anwendungen, Geräte und andere Quellen erzeugen Log-,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Clickstream</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oder ähnliche Formen von Informationen. Die Bewältigung dieser Massen an Daten wird durch die Verwendung von Data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Lakes</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als </a:t>
            </a:r>
            <a:r>
              <a:rPr lang="de-DE"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Shared</a:t>
            </a:r>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Service zwischen den unterschiedlichen Systemen ermöglicht. Flexible „Schema on Read“-Ansätze erlauben die nachträgliche Strukturierung und den geordneten Zugriff auf die in den Daten enthaltenen Informationen.</a:t>
            </a:r>
          </a:p>
        </p:txBody>
      </p:sp>
      <p:sp>
        <p:nvSpPr>
          <p:cNvPr id="40" name="Round Diagonal Corner Rectangle 39"/>
          <p:cNvSpPr/>
          <p:nvPr/>
        </p:nvSpPr>
        <p:spPr>
          <a:xfrm>
            <a:off x="3808219" y="3279502"/>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1" name="TextBox 40"/>
          <p:cNvSpPr txBox="1"/>
          <p:nvPr/>
        </p:nvSpPr>
        <p:spPr>
          <a:xfrm>
            <a:off x="3795713" y="3298272"/>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04</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Rectangle 41"/>
          <p:cNvSpPr/>
          <p:nvPr/>
        </p:nvSpPr>
        <p:spPr>
          <a:xfrm>
            <a:off x="4232121" y="3467550"/>
            <a:ext cx="968535"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Lake</a:t>
            </a:r>
          </a:p>
        </p:txBody>
      </p:sp>
      <p:sp>
        <p:nvSpPr>
          <p:cNvPr id="43" name="Round Diagonal Corner Rectangle 42"/>
          <p:cNvSpPr/>
          <p:nvPr/>
        </p:nvSpPr>
        <p:spPr>
          <a:xfrm>
            <a:off x="6557151" y="1592183"/>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TextBox 43"/>
          <p:cNvSpPr txBox="1"/>
          <p:nvPr/>
        </p:nvSpPr>
        <p:spPr>
          <a:xfrm>
            <a:off x="6544645" y="1610953"/>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05</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44"/>
          <p:cNvSpPr/>
          <p:nvPr/>
        </p:nvSpPr>
        <p:spPr>
          <a:xfrm>
            <a:off x="6981053" y="1780231"/>
            <a:ext cx="1105303"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Mining</a:t>
            </a:r>
          </a:p>
        </p:txBody>
      </p:sp>
      <p:sp>
        <p:nvSpPr>
          <p:cNvPr id="46" name="TextBox 45"/>
          <p:cNvSpPr txBox="1"/>
          <p:nvPr/>
        </p:nvSpPr>
        <p:spPr>
          <a:xfrm>
            <a:off x="6447499" y="3735154"/>
            <a:ext cx="2659063" cy="1323439"/>
          </a:xfrm>
          <a:prstGeom prst="rect">
            <a:avLst/>
          </a:prstGeom>
          <a:noFill/>
        </p:spPr>
        <p:txBody>
          <a:bodyPr wrap="square" rtlCol="0">
            <a:spAutoFit/>
          </a:bodyPr>
          <a:lstStyle/>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Durch die ständige und explosionsartige Ansammlung von unstrukturierten Massen-Daten &amp; Informationen werden immer größere Herausforderungen an die Verarbeitung, Analyse und Strukturierung gestellt. Die Ergebnisse sollen möglichst in Echtzeit ausgegeben werden und zum Abruf zuverlässig zur Verfügung stehen. In-Memory Verarbeitung zielt dabei nicht nur auf  die Hardware ab, sondern bietet mit dem entsprechenden Softwaregegenstück ganz neue Möglichkeiten durch enorme Geschwindigkeitsvorteile gegenüber der klassischen Auswertung von Big-Data.</a:t>
            </a:r>
            <a:endPar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Round Diagonal Corner Rectangle 46"/>
          <p:cNvSpPr/>
          <p:nvPr/>
        </p:nvSpPr>
        <p:spPr>
          <a:xfrm>
            <a:off x="6557151" y="3269614"/>
            <a:ext cx="437650" cy="437650"/>
          </a:xfrm>
          <a:prstGeom prst="round2DiagRect">
            <a:avLst>
              <a:gd name="adj1" fmla="val 18841"/>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TextBox 47"/>
          <p:cNvSpPr txBox="1"/>
          <p:nvPr/>
        </p:nvSpPr>
        <p:spPr>
          <a:xfrm>
            <a:off x="6544645" y="3288384"/>
            <a:ext cx="476412" cy="400110"/>
          </a:xfrm>
          <a:prstGeom prst="rect">
            <a:avLst/>
          </a:prstGeom>
          <a:noFill/>
        </p:spPr>
        <p:txBody>
          <a:bodyPr wrap="none" rtlCol="0">
            <a:spAutoFit/>
          </a:bodyPr>
          <a:lstStyle/>
          <a:p>
            <a:pPr algn="ctr"/>
            <a:r>
              <a:rPr lang="en-US" sz="2000" dirty="0">
                <a:latin typeface="Open Sans Light" panose="020B0306030504020204" pitchFamily="34" charset="0"/>
                <a:ea typeface="Open Sans Light" panose="020B0306030504020204" pitchFamily="34" charset="0"/>
                <a:cs typeface="Open Sans Light" panose="020B0306030504020204" pitchFamily="34" charset="0"/>
              </a:rPr>
              <a:t>06</a:t>
            </a:r>
            <a:endParaRPr lang="bg-BG"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tangle 48"/>
          <p:cNvSpPr/>
          <p:nvPr/>
        </p:nvSpPr>
        <p:spPr>
          <a:xfrm>
            <a:off x="6981053" y="3457662"/>
            <a:ext cx="1867242" cy="338554"/>
          </a:xfrm>
          <a:prstGeom prst="rect">
            <a:avLst/>
          </a:prstGeom>
        </p:spPr>
        <p:txBody>
          <a:bodyPr wrap="none">
            <a:spAutoFit/>
          </a:bodyPr>
          <a:lstStyle/>
          <a:p>
            <a:r>
              <a:rPr lang="en-US"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In-Memory Computing</a:t>
            </a:r>
          </a:p>
        </p:txBody>
      </p:sp>
      <p:sp>
        <p:nvSpPr>
          <p:cNvPr id="50" name="TextBox 49"/>
          <p:cNvSpPr txBox="1"/>
          <p:nvPr/>
        </p:nvSpPr>
        <p:spPr>
          <a:xfrm>
            <a:off x="6447499" y="2047057"/>
            <a:ext cx="2659063" cy="954107"/>
          </a:xfrm>
          <a:prstGeom prst="rect">
            <a:avLst/>
          </a:prstGeom>
          <a:noFill/>
        </p:spPr>
        <p:txBody>
          <a:bodyPr wrap="square" rtlCol="0">
            <a:spAutoFit/>
          </a:bodyPr>
          <a:lstStyle/>
          <a:p>
            <a:pPr algn="just"/>
            <a:r>
              <a:rPr lang="de-DE"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Heute benutzen Unternehmen aller Art maschinen-generierte Daten, um Informationen zur präzisieren und analysieren. Mittels Data Mining finden Sie z. B. Antworten auf die Fragen „Welche Produkte kaufen Besucher tendenziell zusammen und was werden sie am wahrscheinlichsten in Zukunft kaufen?“ oder „Wo sollte ich investieren, um die Nutzererfahrung meiner Website zu korrigieren oder zu verbessern?“</a:t>
            </a:r>
            <a:endPar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35450822"/>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randombar(horizontal)">
                                      <p:cBhvr>
                                        <p:cTn id="36" dur="500"/>
                                        <p:tgtEl>
                                          <p:spTgt spid="3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randombar(horizontal)">
                                      <p:cBhvr>
                                        <p:cTn id="39" dur="500"/>
                                        <p:tgtEl>
                                          <p:spTgt spid="3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randombar(horizontal)">
                                      <p:cBhvr>
                                        <p:cTn id="42" dur="500"/>
                                        <p:tgtEl>
                                          <p:spTgt spid="35"/>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randombar(horizontal)">
                                      <p:cBhvr>
                                        <p:cTn id="46" dur="500"/>
                                        <p:tgtEl>
                                          <p:spTgt spid="3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randombar(horizontal)">
                                      <p:cBhvr>
                                        <p:cTn id="49" dur="500"/>
                                        <p:tgtEl>
                                          <p:spTgt spid="40"/>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randombar(horizontal)">
                                      <p:cBhvr>
                                        <p:cTn id="52" dur="500"/>
                                        <p:tgtEl>
                                          <p:spTgt spid="4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randombar(horizontal)">
                                      <p:cBhvr>
                                        <p:cTn id="55" dur="500"/>
                                        <p:tgtEl>
                                          <p:spTgt spid="42"/>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randombar(horizontal)">
                                      <p:cBhvr>
                                        <p:cTn id="59" dur="500"/>
                                        <p:tgtEl>
                                          <p:spTgt spid="43"/>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randombar(horizontal)">
                                      <p:cBhvr>
                                        <p:cTn id="62" dur="500"/>
                                        <p:tgtEl>
                                          <p:spTgt spid="44"/>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randombar(horizontal)">
                                      <p:cBhvr>
                                        <p:cTn id="65" dur="500"/>
                                        <p:tgtEl>
                                          <p:spTgt spid="45"/>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randombar(horizontal)">
                                      <p:cBhvr>
                                        <p:cTn id="68" dur="500"/>
                                        <p:tgtEl>
                                          <p:spTgt spid="50"/>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randombar(horizontal)">
                                      <p:cBhvr>
                                        <p:cTn id="72" dur="500"/>
                                        <p:tgtEl>
                                          <p:spTgt spid="46"/>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randombar(horizontal)">
                                      <p:cBhvr>
                                        <p:cTn id="75" dur="500"/>
                                        <p:tgtEl>
                                          <p:spTgt spid="47"/>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randombar(horizontal)">
                                      <p:cBhvr>
                                        <p:cTn id="78" dur="500"/>
                                        <p:tgtEl>
                                          <p:spTgt spid="48"/>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randombar(horizontal)">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p:bldP spid="12" grpId="0"/>
      <p:bldP spid="13" grpId="0"/>
      <p:bldP spid="14" grpId="0" animBg="1"/>
      <p:bldP spid="15" grpId="0"/>
      <p:bldP spid="16" grpId="0"/>
      <p:bldP spid="34" grpId="0"/>
      <p:bldP spid="35" grpId="0"/>
      <p:bldP spid="36" grpId="0" animBg="1"/>
      <p:bldP spid="37" grpId="0"/>
      <p:bldP spid="38" grpId="0"/>
      <p:bldP spid="39" grpId="0"/>
      <p:bldP spid="40" grpId="0" animBg="1"/>
      <p:bldP spid="41" grpId="0"/>
      <p:bldP spid="42" grpId="0"/>
      <p:bldP spid="43" grpId="0" animBg="1"/>
      <p:bldP spid="44" grpId="0"/>
      <p:bldP spid="45" grpId="0"/>
      <p:bldP spid="46" grpId="0"/>
      <p:bldP spid="47" grpId="0" animBg="1"/>
      <p:bldP spid="48" grpId="0"/>
      <p:bldP spid="49" grpId="0"/>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a:xfrm>
            <a:off x="0" y="0"/>
            <a:ext cx="10160000" cy="5715000"/>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2"/>
          <p:cNvSpPr txBox="1">
            <a:spLocks/>
          </p:cNvSpPr>
          <p:nvPr/>
        </p:nvSpPr>
        <p:spPr>
          <a:xfrm>
            <a:off x="1136650" y="715054"/>
            <a:ext cx="7886700" cy="42724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err="1">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rPr>
              <a:t>Projekte</a:t>
            </a:r>
            <a:endParaRPr lang="bg-BG" sz="240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AutoShape 3"/>
          <p:cNvSpPr>
            <a:spLocks noChangeAspect="1" noChangeArrowheads="1" noTextEdit="1"/>
          </p:cNvSpPr>
          <p:nvPr/>
        </p:nvSpPr>
        <p:spPr bwMode="auto">
          <a:xfrm>
            <a:off x="1050928" y="2940050"/>
            <a:ext cx="17700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2"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14"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15"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18"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31"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32"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33"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4"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8"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9"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5" name="Freeform 259"/>
          <p:cNvSpPr>
            <a:spLocks noEditPoints="1"/>
          </p:cNvSpPr>
          <p:nvPr/>
        </p:nvSpPr>
        <p:spPr bwMode="auto">
          <a:xfrm>
            <a:off x="6432643" y="3481145"/>
            <a:ext cx="298090" cy="29940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2 w 412"/>
              <a:gd name="T11" fmla="*/ 280 h 412"/>
              <a:gd name="T12" fmla="*/ 140 w 412"/>
              <a:gd name="T13" fmla="*/ 289 h 412"/>
              <a:gd name="T14" fmla="*/ 132 w 412"/>
              <a:gd name="T15" fmla="*/ 257 h 412"/>
              <a:gd name="T16" fmla="*/ 136 w 412"/>
              <a:gd name="T17" fmla="*/ 250 h 412"/>
              <a:gd name="T18" fmla="*/ 149 w 412"/>
              <a:gd name="T19" fmla="*/ 258 h 412"/>
              <a:gd name="T20" fmla="*/ 145 w 412"/>
              <a:gd name="T21" fmla="*/ 265 h 412"/>
              <a:gd name="T22" fmla="*/ 148 w 412"/>
              <a:gd name="T23" fmla="*/ 275 h 412"/>
              <a:gd name="T24" fmla="*/ 159 w 412"/>
              <a:gd name="T25" fmla="*/ 272 h 412"/>
              <a:gd name="T26" fmla="*/ 204 w 412"/>
              <a:gd name="T27" fmla="*/ 199 h 412"/>
              <a:gd name="T28" fmla="*/ 217 w 412"/>
              <a:gd name="T29" fmla="*/ 207 h 412"/>
              <a:gd name="T30" fmla="*/ 172 w 412"/>
              <a:gd name="T31" fmla="*/ 280 h 412"/>
              <a:gd name="T32" fmla="*/ 294 w 412"/>
              <a:gd name="T33" fmla="*/ 249 h 412"/>
              <a:gd name="T34" fmla="*/ 238 w 412"/>
              <a:gd name="T35" fmla="*/ 217 h 412"/>
              <a:gd name="T36" fmla="*/ 184 w 412"/>
              <a:gd name="T37" fmla="*/ 186 h 412"/>
              <a:gd name="T38" fmla="*/ 129 w 412"/>
              <a:gd name="T39" fmla="*/ 155 h 412"/>
              <a:gd name="T40" fmla="*/ 244 w 412"/>
              <a:gd name="T41" fmla="*/ 131 h 412"/>
              <a:gd name="T42" fmla="*/ 248 w 412"/>
              <a:gd name="T43" fmla="*/ 124 h 412"/>
              <a:gd name="T44" fmla="*/ 259 w 412"/>
              <a:gd name="T45" fmla="*/ 121 h 412"/>
              <a:gd name="T46" fmla="*/ 262 w 412"/>
              <a:gd name="T47" fmla="*/ 132 h 412"/>
              <a:gd name="T48" fmla="*/ 258 w 412"/>
              <a:gd name="T49" fmla="*/ 139 h 412"/>
              <a:gd name="T50" fmla="*/ 294 w 412"/>
              <a:gd name="T51" fmla="*/ 24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2" y="280"/>
                </a:moveTo>
                <a:cubicBezTo>
                  <a:pt x="166" y="291"/>
                  <a:pt x="152" y="295"/>
                  <a:pt x="140" y="289"/>
                </a:cubicBezTo>
                <a:cubicBezTo>
                  <a:pt x="129" y="282"/>
                  <a:pt x="125" y="268"/>
                  <a:pt x="132" y="257"/>
                </a:cubicBezTo>
                <a:cubicBezTo>
                  <a:pt x="136" y="250"/>
                  <a:pt x="136" y="250"/>
                  <a:pt x="136" y="250"/>
                </a:cubicBezTo>
                <a:cubicBezTo>
                  <a:pt x="149" y="258"/>
                  <a:pt x="149" y="258"/>
                  <a:pt x="149" y="258"/>
                </a:cubicBezTo>
                <a:cubicBezTo>
                  <a:pt x="145" y="265"/>
                  <a:pt x="145" y="265"/>
                  <a:pt x="145" y="265"/>
                </a:cubicBezTo>
                <a:cubicBezTo>
                  <a:pt x="143" y="268"/>
                  <a:pt x="145" y="273"/>
                  <a:pt x="148" y="275"/>
                </a:cubicBezTo>
                <a:cubicBezTo>
                  <a:pt x="152" y="277"/>
                  <a:pt x="157" y="276"/>
                  <a:pt x="159" y="272"/>
                </a:cubicBezTo>
                <a:cubicBezTo>
                  <a:pt x="204" y="199"/>
                  <a:pt x="204" y="199"/>
                  <a:pt x="204" y="199"/>
                </a:cubicBezTo>
                <a:cubicBezTo>
                  <a:pt x="210" y="200"/>
                  <a:pt x="214" y="203"/>
                  <a:pt x="217" y="207"/>
                </a:cubicBezTo>
                <a:cubicBezTo>
                  <a:pt x="172" y="280"/>
                  <a:pt x="172" y="280"/>
                  <a:pt x="172" y="280"/>
                </a:cubicBezTo>
                <a:close/>
                <a:moveTo>
                  <a:pt x="294" y="249"/>
                </a:moveTo>
                <a:cubicBezTo>
                  <a:pt x="292" y="223"/>
                  <a:pt x="262" y="206"/>
                  <a:pt x="238" y="217"/>
                </a:cubicBezTo>
                <a:cubicBezTo>
                  <a:pt x="236" y="192"/>
                  <a:pt x="207" y="176"/>
                  <a:pt x="184" y="186"/>
                </a:cubicBezTo>
                <a:cubicBezTo>
                  <a:pt x="182" y="161"/>
                  <a:pt x="152" y="144"/>
                  <a:pt x="129" y="155"/>
                </a:cubicBezTo>
                <a:cubicBezTo>
                  <a:pt x="150" y="129"/>
                  <a:pt x="194" y="108"/>
                  <a:pt x="244" y="131"/>
                </a:cubicBezTo>
                <a:cubicBezTo>
                  <a:pt x="248" y="124"/>
                  <a:pt x="248" y="124"/>
                  <a:pt x="248" y="124"/>
                </a:cubicBezTo>
                <a:cubicBezTo>
                  <a:pt x="250" y="120"/>
                  <a:pt x="255" y="119"/>
                  <a:pt x="259" y="121"/>
                </a:cubicBezTo>
                <a:cubicBezTo>
                  <a:pt x="263" y="123"/>
                  <a:pt x="264" y="128"/>
                  <a:pt x="262" y="132"/>
                </a:cubicBezTo>
                <a:cubicBezTo>
                  <a:pt x="258" y="139"/>
                  <a:pt x="258" y="139"/>
                  <a:pt x="258" y="139"/>
                </a:cubicBezTo>
                <a:cubicBezTo>
                  <a:pt x="303" y="170"/>
                  <a:pt x="307" y="218"/>
                  <a:pt x="294" y="24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63"/>
          <p:cNvSpPr>
            <a:spLocks noEditPoints="1"/>
          </p:cNvSpPr>
          <p:nvPr/>
        </p:nvSpPr>
        <p:spPr bwMode="auto">
          <a:xfrm>
            <a:off x="6515915" y="3123178"/>
            <a:ext cx="299490" cy="299490"/>
          </a:xfrm>
          <a:custGeom>
            <a:avLst/>
            <a:gdLst>
              <a:gd name="T0" fmla="*/ 234 w 474"/>
              <a:gd name="T1" fmla="*/ 2 h 474"/>
              <a:gd name="T2" fmla="*/ 2 w 474"/>
              <a:gd name="T3" fmla="*/ 240 h 474"/>
              <a:gd name="T4" fmla="*/ 240 w 474"/>
              <a:gd name="T5" fmla="*/ 472 h 474"/>
              <a:gd name="T6" fmla="*/ 472 w 474"/>
              <a:gd name="T7" fmla="*/ 234 h 474"/>
              <a:gd name="T8" fmla="*/ 234 w 474"/>
              <a:gd name="T9" fmla="*/ 2 h 474"/>
              <a:gd name="T10" fmla="*/ 260 w 474"/>
              <a:gd name="T11" fmla="*/ 80 h 474"/>
              <a:gd name="T12" fmla="*/ 291 w 474"/>
              <a:gd name="T13" fmla="*/ 110 h 474"/>
              <a:gd name="T14" fmla="*/ 248 w 474"/>
              <a:gd name="T15" fmla="*/ 148 h 474"/>
              <a:gd name="T16" fmla="*/ 215 w 474"/>
              <a:gd name="T17" fmla="*/ 118 h 474"/>
              <a:gd name="T18" fmla="*/ 260 w 474"/>
              <a:gd name="T19" fmla="*/ 80 h 474"/>
              <a:gd name="T20" fmla="*/ 199 w 474"/>
              <a:gd name="T21" fmla="*/ 384 h 474"/>
              <a:gd name="T22" fmla="*/ 182 w 474"/>
              <a:gd name="T23" fmla="*/ 331 h 474"/>
              <a:gd name="T24" fmla="*/ 200 w 474"/>
              <a:gd name="T25" fmla="*/ 253 h 474"/>
              <a:gd name="T26" fmla="*/ 200 w 474"/>
              <a:gd name="T27" fmla="*/ 236 h 474"/>
              <a:gd name="T28" fmla="*/ 162 w 474"/>
              <a:gd name="T29" fmla="*/ 253 h 474"/>
              <a:gd name="T30" fmla="*/ 154 w 474"/>
              <a:gd name="T31" fmla="*/ 239 h 474"/>
              <a:gd name="T32" fmla="*/ 259 w 474"/>
              <a:gd name="T33" fmla="*/ 187 h 474"/>
              <a:gd name="T34" fmla="*/ 270 w 474"/>
              <a:gd name="T35" fmla="*/ 236 h 474"/>
              <a:gd name="T36" fmla="*/ 248 w 474"/>
              <a:gd name="T37" fmla="*/ 317 h 474"/>
              <a:gd name="T38" fmla="*/ 250 w 474"/>
              <a:gd name="T39" fmla="*/ 337 h 474"/>
              <a:gd name="T40" fmla="*/ 287 w 474"/>
              <a:gd name="T41" fmla="*/ 318 h 474"/>
              <a:gd name="T42" fmla="*/ 296 w 474"/>
              <a:gd name="T43" fmla="*/ 331 h 474"/>
              <a:gd name="T44" fmla="*/ 199 w 474"/>
              <a:gd name="T45" fmla="*/ 38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4" h="474">
                <a:moveTo>
                  <a:pt x="234" y="2"/>
                </a:moveTo>
                <a:cubicBezTo>
                  <a:pt x="104" y="3"/>
                  <a:pt x="0" y="110"/>
                  <a:pt x="2" y="240"/>
                </a:cubicBezTo>
                <a:cubicBezTo>
                  <a:pt x="3" y="370"/>
                  <a:pt x="110" y="474"/>
                  <a:pt x="240" y="472"/>
                </a:cubicBezTo>
                <a:cubicBezTo>
                  <a:pt x="370" y="471"/>
                  <a:pt x="474" y="364"/>
                  <a:pt x="472" y="234"/>
                </a:cubicBezTo>
                <a:cubicBezTo>
                  <a:pt x="471" y="104"/>
                  <a:pt x="364" y="0"/>
                  <a:pt x="234" y="2"/>
                </a:cubicBezTo>
                <a:close/>
                <a:moveTo>
                  <a:pt x="260" y="80"/>
                </a:moveTo>
                <a:cubicBezTo>
                  <a:pt x="284" y="80"/>
                  <a:pt x="291" y="94"/>
                  <a:pt x="291" y="110"/>
                </a:cubicBezTo>
                <a:cubicBezTo>
                  <a:pt x="291" y="130"/>
                  <a:pt x="275" y="148"/>
                  <a:pt x="248" y="148"/>
                </a:cubicBezTo>
                <a:cubicBezTo>
                  <a:pt x="225" y="148"/>
                  <a:pt x="214" y="137"/>
                  <a:pt x="215" y="118"/>
                </a:cubicBezTo>
                <a:cubicBezTo>
                  <a:pt x="215" y="102"/>
                  <a:pt x="228" y="80"/>
                  <a:pt x="260" y="80"/>
                </a:cubicBezTo>
                <a:close/>
                <a:moveTo>
                  <a:pt x="199" y="384"/>
                </a:moveTo>
                <a:cubicBezTo>
                  <a:pt x="182" y="384"/>
                  <a:pt x="170" y="374"/>
                  <a:pt x="182" y="331"/>
                </a:cubicBezTo>
                <a:cubicBezTo>
                  <a:pt x="200" y="253"/>
                  <a:pt x="200" y="253"/>
                  <a:pt x="200" y="253"/>
                </a:cubicBezTo>
                <a:cubicBezTo>
                  <a:pt x="204" y="241"/>
                  <a:pt x="204" y="236"/>
                  <a:pt x="200" y="236"/>
                </a:cubicBezTo>
                <a:cubicBezTo>
                  <a:pt x="196" y="236"/>
                  <a:pt x="174" y="244"/>
                  <a:pt x="162" y="253"/>
                </a:cubicBezTo>
                <a:cubicBezTo>
                  <a:pt x="154" y="239"/>
                  <a:pt x="154" y="239"/>
                  <a:pt x="154" y="239"/>
                </a:cubicBezTo>
                <a:cubicBezTo>
                  <a:pt x="193" y="206"/>
                  <a:pt x="239" y="187"/>
                  <a:pt x="259" y="187"/>
                </a:cubicBezTo>
                <a:cubicBezTo>
                  <a:pt x="275" y="187"/>
                  <a:pt x="278" y="206"/>
                  <a:pt x="270" y="236"/>
                </a:cubicBezTo>
                <a:cubicBezTo>
                  <a:pt x="248" y="317"/>
                  <a:pt x="248" y="317"/>
                  <a:pt x="248" y="317"/>
                </a:cubicBezTo>
                <a:cubicBezTo>
                  <a:pt x="244" y="332"/>
                  <a:pt x="246" y="337"/>
                  <a:pt x="250" y="337"/>
                </a:cubicBezTo>
                <a:cubicBezTo>
                  <a:pt x="255" y="337"/>
                  <a:pt x="271" y="331"/>
                  <a:pt x="287" y="318"/>
                </a:cubicBezTo>
                <a:cubicBezTo>
                  <a:pt x="296" y="331"/>
                  <a:pt x="296" y="331"/>
                  <a:pt x="296" y="331"/>
                </a:cubicBezTo>
                <a:cubicBezTo>
                  <a:pt x="257" y="369"/>
                  <a:pt x="215" y="384"/>
                  <a:pt x="199" y="38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p:nvSpPr>
        <p:spPr bwMode="auto">
          <a:xfrm>
            <a:off x="6520225" y="2775034"/>
            <a:ext cx="290870" cy="289673"/>
          </a:xfrm>
          <a:custGeom>
            <a:avLst/>
            <a:gdLst>
              <a:gd name="T0" fmla="*/ 0 w 439"/>
              <a:gd name="T1" fmla="*/ 219 h 438"/>
              <a:gd name="T2" fmla="*/ 29 w 439"/>
              <a:gd name="T3" fmla="*/ 109 h 438"/>
              <a:gd name="T4" fmla="*/ 109 w 439"/>
              <a:gd name="T5" fmla="*/ 29 h 438"/>
              <a:gd name="T6" fmla="*/ 219 w 439"/>
              <a:gd name="T7" fmla="*/ 0 h 438"/>
              <a:gd name="T8" fmla="*/ 330 w 439"/>
              <a:gd name="T9" fmla="*/ 29 h 438"/>
              <a:gd name="T10" fmla="*/ 409 w 439"/>
              <a:gd name="T11" fmla="*/ 109 h 438"/>
              <a:gd name="T12" fmla="*/ 439 w 439"/>
              <a:gd name="T13" fmla="*/ 219 h 438"/>
              <a:gd name="T14" fmla="*/ 409 w 439"/>
              <a:gd name="T15" fmla="*/ 329 h 438"/>
              <a:gd name="T16" fmla="*/ 330 w 439"/>
              <a:gd name="T17" fmla="*/ 409 h 438"/>
              <a:gd name="T18" fmla="*/ 219 w 439"/>
              <a:gd name="T19" fmla="*/ 438 h 438"/>
              <a:gd name="T20" fmla="*/ 109 w 439"/>
              <a:gd name="T21" fmla="*/ 409 h 438"/>
              <a:gd name="T22" fmla="*/ 29 w 439"/>
              <a:gd name="T23" fmla="*/ 329 h 438"/>
              <a:gd name="T24" fmla="*/ 0 w 439"/>
              <a:gd name="T25" fmla="*/ 219 h 438"/>
              <a:gd name="T26" fmla="*/ 88 w 439"/>
              <a:gd name="T27" fmla="*/ 292 h 438"/>
              <a:gd name="T28" fmla="*/ 115 w 439"/>
              <a:gd name="T29" fmla="*/ 292 h 438"/>
              <a:gd name="T30" fmla="*/ 145 w 439"/>
              <a:gd name="T31" fmla="*/ 246 h 438"/>
              <a:gd name="T32" fmla="*/ 294 w 439"/>
              <a:gd name="T33" fmla="*/ 246 h 438"/>
              <a:gd name="T34" fmla="*/ 324 w 439"/>
              <a:gd name="T35" fmla="*/ 292 h 438"/>
              <a:gd name="T36" fmla="*/ 351 w 439"/>
              <a:gd name="T37" fmla="*/ 292 h 438"/>
              <a:gd name="T38" fmla="*/ 219 w 439"/>
              <a:gd name="T39" fmla="*/ 95 h 438"/>
              <a:gd name="T40" fmla="*/ 88 w 439"/>
              <a:gd name="T41" fmla="*/ 292 h 438"/>
              <a:gd name="T42" fmla="*/ 162 w 439"/>
              <a:gd name="T43" fmla="*/ 228 h 438"/>
              <a:gd name="T44" fmla="*/ 219 w 439"/>
              <a:gd name="T45" fmla="*/ 141 h 438"/>
              <a:gd name="T46" fmla="*/ 277 w 439"/>
              <a:gd name="T47" fmla="*/ 228 h 438"/>
              <a:gd name="T48" fmla="*/ 162 w 439"/>
              <a:gd name="T49" fmla="*/ 22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9" h="438">
                <a:moveTo>
                  <a:pt x="0" y="219"/>
                </a:moveTo>
                <a:cubicBezTo>
                  <a:pt x="0" y="179"/>
                  <a:pt x="10" y="142"/>
                  <a:pt x="29" y="109"/>
                </a:cubicBezTo>
                <a:cubicBezTo>
                  <a:pt x="49" y="75"/>
                  <a:pt x="76" y="49"/>
                  <a:pt x="109" y="29"/>
                </a:cubicBezTo>
                <a:cubicBezTo>
                  <a:pt x="143" y="9"/>
                  <a:pt x="180" y="0"/>
                  <a:pt x="219" y="0"/>
                </a:cubicBezTo>
                <a:cubicBezTo>
                  <a:pt x="259" y="0"/>
                  <a:pt x="296" y="9"/>
                  <a:pt x="330" y="29"/>
                </a:cubicBezTo>
                <a:cubicBezTo>
                  <a:pt x="363" y="49"/>
                  <a:pt x="390" y="75"/>
                  <a:pt x="409" y="109"/>
                </a:cubicBezTo>
                <a:cubicBezTo>
                  <a:pt x="429" y="142"/>
                  <a:pt x="439" y="179"/>
                  <a:pt x="439" y="219"/>
                </a:cubicBezTo>
                <a:cubicBezTo>
                  <a:pt x="439" y="259"/>
                  <a:pt x="429" y="296"/>
                  <a:pt x="409" y="329"/>
                </a:cubicBezTo>
                <a:cubicBezTo>
                  <a:pt x="390" y="363"/>
                  <a:pt x="363" y="389"/>
                  <a:pt x="330" y="409"/>
                </a:cubicBezTo>
                <a:cubicBezTo>
                  <a:pt x="296" y="429"/>
                  <a:pt x="259" y="438"/>
                  <a:pt x="219" y="438"/>
                </a:cubicBezTo>
                <a:cubicBezTo>
                  <a:pt x="180" y="438"/>
                  <a:pt x="143" y="429"/>
                  <a:pt x="109" y="409"/>
                </a:cubicBezTo>
                <a:cubicBezTo>
                  <a:pt x="76" y="389"/>
                  <a:pt x="49" y="363"/>
                  <a:pt x="29" y="329"/>
                </a:cubicBezTo>
                <a:cubicBezTo>
                  <a:pt x="10" y="296"/>
                  <a:pt x="0" y="259"/>
                  <a:pt x="0" y="219"/>
                </a:cubicBezTo>
                <a:close/>
                <a:moveTo>
                  <a:pt x="88" y="292"/>
                </a:moveTo>
                <a:cubicBezTo>
                  <a:pt x="115" y="292"/>
                  <a:pt x="115" y="292"/>
                  <a:pt x="115" y="292"/>
                </a:cubicBezTo>
                <a:cubicBezTo>
                  <a:pt x="145" y="246"/>
                  <a:pt x="145" y="246"/>
                  <a:pt x="145" y="246"/>
                </a:cubicBezTo>
                <a:cubicBezTo>
                  <a:pt x="294" y="246"/>
                  <a:pt x="294" y="246"/>
                  <a:pt x="294" y="246"/>
                </a:cubicBezTo>
                <a:cubicBezTo>
                  <a:pt x="324" y="292"/>
                  <a:pt x="324" y="292"/>
                  <a:pt x="324" y="292"/>
                </a:cubicBezTo>
                <a:cubicBezTo>
                  <a:pt x="351" y="292"/>
                  <a:pt x="351" y="292"/>
                  <a:pt x="351" y="292"/>
                </a:cubicBezTo>
                <a:cubicBezTo>
                  <a:pt x="219" y="95"/>
                  <a:pt x="219" y="95"/>
                  <a:pt x="219" y="95"/>
                </a:cubicBezTo>
                <a:lnTo>
                  <a:pt x="88" y="292"/>
                </a:lnTo>
                <a:close/>
                <a:moveTo>
                  <a:pt x="162" y="228"/>
                </a:moveTo>
                <a:cubicBezTo>
                  <a:pt x="219" y="141"/>
                  <a:pt x="219" y="141"/>
                  <a:pt x="219" y="141"/>
                </a:cubicBezTo>
                <a:cubicBezTo>
                  <a:pt x="277" y="228"/>
                  <a:pt x="277" y="228"/>
                  <a:pt x="277" y="228"/>
                </a:cubicBezTo>
                <a:lnTo>
                  <a:pt x="162" y="228"/>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15"/>
          <p:cNvSpPr>
            <a:spLocks noEditPoints="1"/>
          </p:cNvSpPr>
          <p:nvPr/>
        </p:nvSpPr>
        <p:spPr bwMode="auto">
          <a:xfrm>
            <a:off x="6430028" y="2422998"/>
            <a:ext cx="303320" cy="303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384 h 512"/>
              <a:gd name="T12" fmla="*/ 192 w 512"/>
              <a:gd name="T13" fmla="*/ 384 h 512"/>
              <a:gd name="T14" fmla="*/ 192 w 512"/>
              <a:gd name="T15" fmla="*/ 352 h 512"/>
              <a:gd name="T16" fmla="*/ 320 w 512"/>
              <a:gd name="T17" fmla="*/ 352 h 512"/>
              <a:gd name="T18" fmla="*/ 320 w 512"/>
              <a:gd name="T19" fmla="*/ 384 h 512"/>
              <a:gd name="T20" fmla="*/ 352 w 512"/>
              <a:gd name="T21" fmla="*/ 128 h 512"/>
              <a:gd name="T22" fmla="*/ 384 w 512"/>
              <a:gd name="T23" fmla="*/ 160 h 512"/>
              <a:gd name="T24" fmla="*/ 352 w 512"/>
              <a:gd name="T25" fmla="*/ 192 h 512"/>
              <a:gd name="T26" fmla="*/ 320 w 512"/>
              <a:gd name="T27" fmla="*/ 160 h 512"/>
              <a:gd name="T28" fmla="*/ 352 w 512"/>
              <a:gd name="T29" fmla="*/ 128 h 512"/>
              <a:gd name="T30" fmla="*/ 160 w 512"/>
              <a:gd name="T31" fmla="*/ 128 h 512"/>
              <a:gd name="T32" fmla="*/ 192 w 512"/>
              <a:gd name="T33" fmla="*/ 160 h 512"/>
              <a:gd name="T34" fmla="*/ 160 w 512"/>
              <a:gd name="T35" fmla="*/ 192 h 512"/>
              <a:gd name="T36" fmla="*/ 128 w 512"/>
              <a:gd name="T37" fmla="*/ 160 h 512"/>
              <a:gd name="T38" fmla="*/ 160 w 512"/>
              <a:gd name="T3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320" y="384"/>
                </a:moveTo>
                <a:cubicBezTo>
                  <a:pt x="192" y="384"/>
                  <a:pt x="192" y="384"/>
                  <a:pt x="192" y="384"/>
                </a:cubicBezTo>
                <a:cubicBezTo>
                  <a:pt x="192" y="352"/>
                  <a:pt x="192" y="352"/>
                  <a:pt x="192" y="352"/>
                </a:cubicBezTo>
                <a:cubicBezTo>
                  <a:pt x="320" y="352"/>
                  <a:pt x="320" y="352"/>
                  <a:pt x="320" y="352"/>
                </a:cubicBezTo>
                <a:lnTo>
                  <a:pt x="320" y="384"/>
                </a:lnTo>
                <a:close/>
                <a:moveTo>
                  <a:pt x="352" y="128"/>
                </a:moveTo>
                <a:cubicBezTo>
                  <a:pt x="370" y="128"/>
                  <a:pt x="384" y="142"/>
                  <a:pt x="384" y="160"/>
                </a:cubicBezTo>
                <a:cubicBezTo>
                  <a:pt x="384" y="178"/>
                  <a:pt x="370" y="192"/>
                  <a:pt x="352" y="192"/>
                </a:cubicBezTo>
                <a:cubicBezTo>
                  <a:pt x="334" y="192"/>
                  <a:pt x="320" y="178"/>
                  <a:pt x="320" y="160"/>
                </a:cubicBezTo>
                <a:cubicBezTo>
                  <a:pt x="320" y="142"/>
                  <a:pt x="334" y="128"/>
                  <a:pt x="352" y="128"/>
                </a:cubicBezTo>
                <a:close/>
                <a:moveTo>
                  <a:pt x="160" y="128"/>
                </a:moveTo>
                <a:cubicBezTo>
                  <a:pt x="178" y="128"/>
                  <a:pt x="192" y="142"/>
                  <a:pt x="192" y="160"/>
                </a:cubicBezTo>
                <a:cubicBezTo>
                  <a:pt x="192" y="178"/>
                  <a:pt x="178" y="192"/>
                  <a:pt x="160" y="192"/>
                </a:cubicBezTo>
                <a:cubicBezTo>
                  <a:pt x="142" y="192"/>
                  <a:pt x="128" y="178"/>
                  <a:pt x="128" y="160"/>
                </a:cubicBezTo>
                <a:cubicBezTo>
                  <a:pt x="128" y="142"/>
                  <a:pt x="142" y="128"/>
                  <a:pt x="160" y="128"/>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407349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500"/>
                            </p:stCondLst>
                            <p:childTnLst>
                              <p:par>
                                <p:cTn id="41" presetID="2" presetClass="entr" presetSubtype="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1+#ppt_w/2"/>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1+#ppt_w/2"/>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ppt_x"/>
                                          </p:val>
                                        </p:tav>
                                        <p:tav tm="100000">
                                          <p:val>
                                            <p:strVal val="#ppt_x"/>
                                          </p:val>
                                        </p:tav>
                                      </p:tavLst>
                                    </p:anim>
                                    <p:anim calcmode="lin" valueType="num">
                                      <p:cBhvr additive="base">
                                        <p:cTn id="57" dur="500" fill="hold"/>
                                        <p:tgtEl>
                                          <p:spTgt spid="4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ppt_x"/>
                                          </p:val>
                                        </p:tav>
                                        <p:tav tm="100000">
                                          <p:val>
                                            <p:strVal val="#ppt_x"/>
                                          </p:val>
                                        </p:tav>
                                      </p:tavLst>
                                    </p:anim>
                                    <p:anim calcmode="lin" valueType="num">
                                      <p:cBhvr additive="base">
                                        <p:cTn id="61" dur="500" fill="hold"/>
                                        <p:tgtEl>
                                          <p:spTgt spid="4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ppt_x"/>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par>
                                <p:cTn id="70" presetID="22" presetClass="entr" presetSubtype="4"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animBg="1"/>
      <p:bldP spid="14" grpId="0" animBg="1"/>
      <p:bldP spid="15" grpId="0" animBg="1"/>
      <p:bldP spid="18" grpId="0" animBg="1"/>
      <p:bldP spid="31" grpId="0" animBg="1"/>
      <p:bldP spid="32" grpId="0" animBg="1"/>
      <p:bldP spid="33" grpId="0" animBg="1"/>
      <p:bldP spid="34" grpId="0" animBg="1"/>
      <p:bldP spid="38" grpId="0" animBg="1"/>
      <p:bldP spid="39" grpId="0" animBg="1"/>
      <p:bldP spid="45" grpId="0" animBg="1"/>
      <p:bldP spid="48" grpId="0" animBg="1"/>
      <p:bldP spid="49" grpId="0" animBg="1"/>
      <p:bldP spid="5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latin typeface="Open Sans Light" panose="020B0306030504020204" pitchFamily="34" charset="0"/>
                <a:ea typeface="Open Sans Light" panose="020B0306030504020204" pitchFamily="34" charset="0"/>
                <a:cs typeface="Open Sans Light" panose="020B0306030504020204" pitchFamily="34" charset="0"/>
              </a:rPr>
              <a:t>Projekt „Analytical </a:t>
            </a:r>
            <a:r>
              <a:rPr lang="de-DE" dirty="0" err="1">
                <a:latin typeface="Open Sans Light" panose="020B0306030504020204" pitchFamily="34" charset="0"/>
                <a:ea typeface="Open Sans Light" panose="020B0306030504020204" pitchFamily="34" charset="0"/>
                <a:cs typeface="Open Sans Light" panose="020B0306030504020204" pitchFamily="34" charset="0"/>
              </a:rPr>
              <a:t>Usage</a:t>
            </a:r>
            <a:r>
              <a:rPr lang="de-DE" dirty="0">
                <a:latin typeface="Open Sans Light" panose="020B0306030504020204" pitchFamily="34" charset="0"/>
                <a:ea typeface="Open Sans Light" panose="020B0306030504020204" pitchFamily="34" charset="0"/>
                <a:cs typeface="Open Sans Light" panose="020B0306030504020204" pitchFamily="34" charset="0"/>
              </a:rPr>
              <a:t> Tracking“</a:t>
            </a: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31</a:t>
            </a:fld>
            <a:endParaRPr lang="de-DE" sz="1000"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endParaRPr lang="de-DE" dirty="0">
              <a:solidFill>
                <a:schemeClr val="tx1">
                  <a:lumMod val="75000"/>
                </a:schemeClr>
              </a:solidFill>
            </a:endParaRPr>
          </a:p>
        </p:txBody>
      </p:sp>
      <p:sp>
        <p:nvSpPr>
          <p:cNvPr id="29" name="Rectangle 28"/>
          <p:cNvSpPr/>
          <p:nvPr/>
        </p:nvSpPr>
        <p:spPr>
          <a:xfrm>
            <a:off x="638656" y="990871"/>
            <a:ext cx="9084299" cy="3862596"/>
          </a:xfrm>
          <a:prstGeom prst="rect">
            <a:avLst/>
          </a:prstGeom>
        </p:spPr>
        <p:txBody>
          <a:bodyPr wrap="square">
            <a:spAutoFit/>
          </a:bodyPr>
          <a:lstStyle/>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Implementierung eines horizontal-skalierbaren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Dataspace</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-Clusters (auf Basis von </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Apache </a:t>
            </a:r>
            <a:r>
              <a:rPr lang="de-DE" sz="2000" i="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Hadoop</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Lake“ als zentraler historisierter (Roh-)Datenspeicher und multidimensionales „Data Warehouse“(auf Basis von </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Apache </a:t>
            </a:r>
            <a:r>
              <a:rPr lang="de-DE" sz="2000" i="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Hive</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Einsatz von „In-Memory“-Techniken u. a. für Query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Execution</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(auf Basis von </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Apache Spark</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Vollständige Re-Implementierung der Weboberfläche in Java (</a:t>
            </a:r>
            <a:r>
              <a:rPr lang="de-DE" sz="2000" i="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SpringBoot</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Erweiterung um neue Features: „Data Analysis“ und Generierung „Statischer Berichte“</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(Zukünftige) Ablösung der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inperformanten</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und eingeschränkt skalierbaren OLAP-Lösung (</a:t>
            </a:r>
            <a:r>
              <a:rPr lang="de-DE" sz="2000" i="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Pentaho</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Mondrian </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durch aktuelle Big Data-OLAP-Lösung (auf Basis von </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Apache </a:t>
            </a:r>
            <a:r>
              <a:rPr lang="de-DE" sz="2000" i="1"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Kylin</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Implementierung von Auditing-Prozessen (auf Basis von </a:t>
            </a:r>
            <a:r>
              <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Apache </a:t>
            </a:r>
            <a:r>
              <a:rPr lang="de-DE" sz="2000" i="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Ranger)</a:t>
            </a:r>
            <a:endPar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010539729"/>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dirty="0">
                <a:latin typeface="Open Sans Light" panose="020B0306030504020204" pitchFamily="34" charset="0"/>
                <a:ea typeface="Open Sans Light" panose="020B0306030504020204" pitchFamily="34" charset="0"/>
                <a:cs typeface="Open Sans Light" panose="020B0306030504020204" pitchFamily="34" charset="0"/>
              </a:rPr>
              <a:t>Projekt „Management/Risiko Reporting“</a:t>
            </a: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32</a:t>
            </a:fld>
            <a:endParaRPr lang="de-DE" sz="1000"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endParaRPr lang="de-DE" dirty="0">
              <a:solidFill>
                <a:schemeClr val="tx1">
                  <a:lumMod val="75000"/>
                </a:schemeClr>
              </a:solidFill>
            </a:endParaRPr>
          </a:p>
        </p:txBody>
      </p:sp>
      <p:sp>
        <p:nvSpPr>
          <p:cNvPr id="29" name="Rectangle 28"/>
          <p:cNvSpPr/>
          <p:nvPr/>
        </p:nvSpPr>
        <p:spPr>
          <a:xfrm>
            <a:off x="638656" y="990871"/>
            <a:ext cx="9084299" cy="3670236"/>
          </a:xfrm>
          <a:prstGeom prst="rect">
            <a:avLst/>
          </a:prstGeom>
        </p:spPr>
        <p:txBody>
          <a:bodyPr wrap="square">
            <a:spAutoFit/>
          </a:bodyPr>
          <a:lstStyle/>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Implementierung eines dynamischen Reporting-Systems auf Basis von § 25a KWG </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Abdeckung betriebswirtschaftlicher sowie aufsichtsrechtlicher Risikoperspektiven</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Unterstützte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Reportings</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u. a. Stressszenarios, BaFin-Koeffizient, Zinsstrukturrisiken, …</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Zugriff auf zentralen historisierten (Roh-)Datenspeicher und multidimensionales „Data Warehouse“ basierend auf IBM „DB2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with</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BLU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Acceleration</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Umfassende Schwachstellenanalyse bestehender Reporting-Komponenten</a:t>
            </a:r>
            <a:endPar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Vollständige Re-Implementierung der Weboberfläche in Java </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Umsetzung als hybride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WebApp</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Responsive</a:t>
            </a: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-Design)</a:t>
            </a:r>
          </a:p>
          <a:p>
            <a:pPr marL="342900" indent="-342900">
              <a:spcBef>
                <a:spcPts val="900"/>
              </a:spcBef>
              <a:buFont typeface="Wingdings" panose="05000000000000000000" pitchFamily="2" charset="2"/>
              <a:buChar char="§"/>
            </a:pPr>
            <a:r>
              <a:rPr lang="de-DE"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(Zukünftige) Ergänzung um Analyse-Funktionen</a:t>
            </a:r>
            <a:endParaRPr lang="de-DE" sz="2000" i="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93645349"/>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Projekt „Enterprise Data Warehouse“ (PoC)</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33</a:t>
            </a:fld>
            <a:endParaRPr lang="de-DE" sz="1000"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r>
              <a:rPr lang="de-DE" dirty="0">
                <a:solidFill>
                  <a:schemeClr val="tx1">
                    <a:lumMod val="75000"/>
                  </a:schemeClr>
                </a:solidFill>
              </a:rPr>
              <a:t>Projekt „Enterprise Data Warehouse“ (</a:t>
            </a:r>
            <a:r>
              <a:rPr lang="de-DE" dirty="0" err="1">
                <a:solidFill>
                  <a:schemeClr val="tx1">
                    <a:lumMod val="75000"/>
                  </a:schemeClr>
                </a:solidFill>
              </a:rPr>
              <a:t>PoC</a:t>
            </a:r>
            <a:r>
              <a:rPr lang="de-DE" dirty="0">
                <a:solidFill>
                  <a:schemeClr val="tx1">
                    <a:lumMod val="75000"/>
                  </a:schemeClr>
                </a:solidFill>
              </a:rPr>
              <a:t>)</a:t>
            </a:r>
          </a:p>
        </p:txBody>
      </p:sp>
      <p:sp>
        <p:nvSpPr>
          <p:cNvPr id="2" name="Textfeld 1"/>
          <p:cNvSpPr txBox="1"/>
          <p:nvPr/>
        </p:nvSpPr>
        <p:spPr>
          <a:xfrm>
            <a:off x="254831" y="2011356"/>
            <a:ext cx="9661161" cy="1384995"/>
          </a:xfrm>
          <a:prstGeom prst="rect">
            <a:avLst/>
          </a:prstGeom>
          <a:noFill/>
        </p:spPr>
        <p:txBody>
          <a:bodyPr wrap="square" rtlCol="0">
            <a:spAutoFit/>
          </a:bodyPr>
          <a:lstStyle/>
          <a:p>
            <a:pPr algn="ctr"/>
            <a:r>
              <a:rPr lang="en-US" sz="2800" dirty="0">
                <a:solidFill>
                  <a:srgbClr val="0070C0"/>
                </a:solidFill>
              </a:rPr>
              <a:t>Cost efficient, Scalable, Near (Real-)Time Distributed and Parallel </a:t>
            </a:r>
            <a:br>
              <a:rPr lang="en-US" sz="2800">
                <a:solidFill>
                  <a:srgbClr val="0070C0"/>
                </a:solidFill>
              </a:rPr>
            </a:br>
            <a:r>
              <a:rPr lang="en-US" sz="2800">
                <a:solidFill>
                  <a:srgbClr val="0070C0"/>
                </a:solidFill>
              </a:rPr>
              <a:t>Dataspace- </a:t>
            </a:r>
            <a:r>
              <a:rPr lang="en-US" sz="2800" dirty="0">
                <a:solidFill>
                  <a:srgbClr val="0070C0"/>
                </a:solidFill>
              </a:rPr>
              <a:t>&amp; In-Memory-based </a:t>
            </a:r>
          </a:p>
          <a:p>
            <a:pPr algn="ctr"/>
            <a:r>
              <a:rPr lang="en-US" sz="2800" dirty="0">
                <a:solidFill>
                  <a:srgbClr val="0070C0"/>
                </a:solidFill>
              </a:rPr>
              <a:t>Data Lake &amp; Warehousing &amp; Analytical System</a:t>
            </a:r>
          </a:p>
        </p:txBody>
      </p:sp>
      <p:sp>
        <p:nvSpPr>
          <p:cNvPr id="4" name="Rechteck 3"/>
          <p:cNvSpPr/>
          <p:nvPr/>
        </p:nvSpPr>
        <p:spPr>
          <a:xfrm>
            <a:off x="4288222" y="1208726"/>
            <a:ext cx="1628394" cy="584775"/>
          </a:xfrm>
          <a:prstGeom prst="rect">
            <a:avLst/>
          </a:prstGeom>
        </p:spPr>
        <p:txBody>
          <a:bodyPr wrap="none">
            <a:spAutoFit/>
          </a:bodyPr>
          <a:lstStyle/>
          <a:p>
            <a:pPr algn="ct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Daten im DWH sind</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minutenaktuell </a:t>
            </a:r>
            <a:endParaRPr lang="de-DE"/>
          </a:p>
        </p:txBody>
      </p:sp>
      <p:cxnSp>
        <p:nvCxnSpPr>
          <p:cNvPr id="8" name="Gerade Verbindung mit Pfeil 7"/>
          <p:cNvCxnSpPr>
            <a:stCxn id="4" idx="2"/>
          </p:cNvCxnSpPr>
          <p:nvPr/>
        </p:nvCxnSpPr>
        <p:spPr>
          <a:xfrm>
            <a:off x="5102419" y="1793501"/>
            <a:ext cx="0" cy="31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701455" y="1179869"/>
            <a:ext cx="1553502" cy="584775"/>
          </a:xfrm>
          <a:prstGeom prst="rect">
            <a:avLst/>
          </a:prstGeom>
        </p:spPr>
        <p:txBody>
          <a:bodyPr wrap="none">
            <a:spAutoFit/>
          </a:bodyPr>
          <a:lstStyle/>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u. a. Open Source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Software Stack</a:t>
            </a:r>
          </a:p>
        </p:txBody>
      </p:sp>
      <p:cxnSp>
        <p:nvCxnSpPr>
          <p:cNvPr id="12" name="Gerade Verbindung mit Pfeil 11"/>
          <p:cNvCxnSpPr>
            <a:stCxn id="11" idx="2"/>
          </p:cNvCxnSpPr>
          <p:nvPr/>
        </p:nvCxnSpPr>
        <p:spPr>
          <a:xfrm>
            <a:off x="1478206" y="1764644"/>
            <a:ext cx="1" cy="31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2581380" y="1183169"/>
            <a:ext cx="966931" cy="584775"/>
          </a:xfrm>
          <a:prstGeom prst="rect">
            <a:avLst/>
          </a:prstGeom>
        </p:spPr>
        <p:txBody>
          <a:bodyPr wrap="none">
            <a:spAutoFit/>
          </a:bodyPr>
          <a:lstStyle/>
          <a:p>
            <a:pPr algn="ct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Scale-out-</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Ansatz</a:t>
            </a:r>
            <a:endParaRPr lang="de-DE"/>
          </a:p>
        </p:txBody>
      </p:sp>
      <p:cxnSp>
        <p:nvCxnSpPr>
          <p:cNvPr id="14" name="Gerade Verbindung mit Pfeil 13"/>
          <p:cNvCxnSpPr>
            <a:stCxn id="13" idx="2"/>
          </p:cNvCxnSpPr>
          <p:nvPr/>
        </p:nvCxnSpPr>
        <p:spPr>
          <a:xfrm>
            <a:off x="3064846" y="1767944"/>
            <a:ext cx="0" cy="31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hteck 14"/>
          <p:cNvSpPr/>
          <p:nvPr/>
        </p:nvSpPr>
        <p:spPr>
          <a:xfrm>
            <a:off x="6517869" y="1179869"/>
            <a:ext cx="2830903" cy="584775"/>
          </a:xfrm>
          <a:prstGeom prst="rect">
            <a:avLst/>
          </a:prstGeom>
        </p:spPr>
        <p:txBody>
          <a:bodyPr wrap="none">
            <a:spAutoFit/>
          </a:bodyPr>
          <a:lstStyle/>
          <a:p>
            <a:pPr algn="ct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Parallele und verteilte Verarbeitung</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im ausfalltoleranten Cluster</a:t>
            </a:r>
            <a:endParaRPr lang="de-DE"/>
          </a:p>
        </p:txBody>
      </p:sp>
      <p:cxnSp>
        <p:nvCxnSpPr>
          <p:cNvPr id="16" name="Gerade Verbindung mit Pfeil 15"/>
          <p:cNvCxnSpPr>
            <a:stCxn id="15" idx="2"/>
          </p:cNvCxnSpPr>
          <p:nvPr/>
        </p:nvCxnSpPr>
        <p:spPr>
          <a:xfrm>
            <a:off x="7933321" y="1764644"/>
            <a:ext cx="0" cy="31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1524647" y="3778640"/>
            <a:ext cx="1629292" cy="1077218"/>
          </a:xfrm>
          <a:prstGeom prst="rect">
            <a:avLst/>
          </a:prstGeom>
        </p:spPr>
        <p:txBody>
          <a:bodyPr wrap="none">
            <a:spAutoFit/>
          </a:bodyPr>
          <a:lstStyle/>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Abfragefähiger</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Roh-und Logdaten-</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bestand sowie</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ODS</a:t>
            </a:r>
          </a:p>
        </p:txBody>
      </p:sp>
      <p:cxnSp>
        <p:nvCxnSpPr>
          <p:cNvPr id="18" name="Gerade Verbindung mit Pfeil 17"/>
          <p:cNvCxnSpPr>
            <a:stCxn id="17" idx="0"/>
          </p:cNvCxnSpPr>
          <p:nvPr/>
        </p:nvCxnSpPr>
        <p:spPr>
          <a:xfrm flipV="1">
            <a:off x="2339293" y="3363410"/>
            <a:ext cx="541" cy="41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hteck 21"/>
          <p:cNvSpPr/>
          <p:nvPr/>
        </p:nvSpPr>
        <p:spPr>
          <a:xfrm>
            <a:off x="3117863" y="3778640"/>
            <a:ext cx="2146870" cy="1323439"/>
          </a:xfrm>
          <a:prstGeom prst="rect">
            <a:avLst/>
          </a:prstGeom>
        </p:spPr>
        <p:txBody>
          <a:bodyPr wrap="none">
            <a:spAutoFit/>
          </a:bodyPr>
          <a:lstStyle/>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Zentraler gruppen- und </a:t>
            </a:r>
          </a:p>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mandantenfähiger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multidimensionaler</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Massendatenbestand mit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Drill-Through-Fähigkeit</a:t>
            </a:r>
          </a:p>
        </p:txBody>
      </p:sp>
      <p:cxnSp>
        <p:nvCxnSpPr>
          <p:cNvPr id="23" name="Gerade Verbindung mit Pfeil 22"/>
          <p:cNvCxnSpPr>
            <a:stCxn id="22" idx="0"/>
          </p:cNvCxnSpPr>
          <p:nvPr/>
        </p:nvCxnSpPr>
        <p:spPr>
          <a:xfrm flipV="1">
            <a:off x="4191298" y="3267623"/>
            <a:ext cx="0" cy="51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hteck 23"/>
          <p:cNvSpPr/>
          <p:nvPr/>
        </p:nvSpPr>
        <p:spPr>
          <a:xfrm>
            <a:off x="5218445" y="3778640"/>
            <a:ext cx="2560894" cy="1323439"/>
          </a:xfrm>
          <a:prstGeom prst="rect">
            <a:avLst/>
          </a:prstGeom>
        </p:spPr>
        <p:txBody>
          <a:bodyPr wrap="none">
            <a:spAutoFit/>
          </a:bodyPr>
          <a:lstStyle/>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Statische (Report Templates)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u. dynamische (OLAP) Berichte,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interaktive (Ad-hoc-)Abfragen,</a:t>
            </a:r>
          </a:p>
          <a:p>
            <a:pPr algn="ct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 Tiefenanalysen (Data Mining / </a:t>
            </a:r>
            <a:b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Statistical Analysis)</a:t>
            </a:r>
          </a:p>
        </p:txBody>
      </p:sp>
      <p:cxnSp>
        <p:nvCxnSpPr>
          <p:cNvPr id="25" name="Gerade Verbindung mit Pfeil 24"/>
          <p:cNvCxnSpPr>
            <a:stCxn id="24" idx="0"/>
          </p:cNvCxnSpPr>
          <p:nvPr/>
        </p:nvCxnSpPr>
        <p:spPr>
          <a:xfrm flipV="1">
            <a:off x="6498892" y="3363410"/>
            <a:ext cx="0" cy="41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38031" y="3778640"/>
            <a:ext cx="1666738" cy="1077218"/>
          </a:xfrm>
          <a:prstGeom prst="rect">
            <a:avLst/>
          </a:prstGeom>
        </p:spPr>
        <p:txBody>
          <a:bodyPr wrap="none">
            <a:spAutoFit/>
          </a:bodyPr>
          <a:lstStyle/>
          <a:p>
            <a:pPr algn="ct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Datenintegration </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mit flexiblem </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„Schema on Read“-</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Ansatz</a:t>
            </a:r>
          </a:p>
        </p:txBody>
      </p:sp>
      <p:cxnSp>
        <p:nvCxnSpPr>
          <p:cNvPr id="30" name="Gerade Verbindung mit Pfeil 29"/>
          <p:cNvCxnSpPr>
            <a:stCxn id="28" idx="0"/>
          </p:cNvCxnSpPr>
          <p:nvPr/>
        </p:nvCxnSpPr>
        <p:spPr>
          <a:xfrm rot="5400000" flipH="1" flipV="1">
            <a:off x="1226643" y="2327917"/>
            <a:ext cx="1095481" cy="18059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2755302" y="2629459"/>
            <a:ext cx="104931" cy="10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p:nvSpPr>
        <p:spPr>
          <a:xfrm>
            <a:off x="7318927" y="2650153"/>
            <a:ext cx="104931" cy="10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7874174" y="3778640"/>
            <a:ext cx="2164502" cy="1077218"/>
          </a:xfrm>
          <a:prstGeom prst="rect">
            <a:avLst/>
          </a:prstGeom>
        </p:spPr>
        <p:txBody>
          <a:bodyPr wrap="none">
            <a:spAutoFit/>
          </a:bodyPr>
          <a:lstStyle/>
          <a:p>
            <a:pPr algn="ct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Scale-out In-Memory </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Datenverwaltung </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für mandantenspezifische </a:t>
            </a:r>
            <a:b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br>
            <a:r>
              <a:rPr lang="de-DE" sz="160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rPr>
              <a:t>Data Marts und Analysen</a:t>
            </a:r>
            <a:endParaRPr lang="de-DE" sz="1600" dirty="0">
              <a:solidFill>
                <a:srgbClr val="44546A"/>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8" name="Gerade Verbindung mit Pfeil 29"/>
          <p:cNvCxnSpPr>
            <a:stCxn id="37" idx="0"/>
          </p:cNvCxnSpPr>
          <p:nvPr/>
        </p:nvCxnSpPr>
        <p:spPr>
          <a:xfrm rot="16200000" flipV="1">
            <a:off x="7682545" y="2504759"/>
            <a:ext cx="1074787" cy="1472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859984"/>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dirty="0">
                <a:latin typeface="Open Sans Light" panose="020B0306030504020204" pitchFamily="34" charset="0"/>
                <a:ea typeface="Open Sans Light" panose="020B0306030504020204" pitchFamily="34" charset="0"/>
                <a:cs typeface="Open Sans Light" panose="020B0306030504020204" pitchFamily="34" charset="0"/>
              </a:rPr>
              <a:t>Projekt „Enterprise Data Warehouse“ (</a:t>
            </a:r>
            <a:r>
              <a:rPr lang="de-DE" dirty="0" err="1">
                <a:latin typeface="Open Sans Light" panose="020B0306030504020204" pitchFamily="34" charset="0"/>
                <a:ea typeface="Open Sans Light" panose="020B0306030504020204" pitchFamily="34" charset="0"/>
                <a:cs typeface="Open Sans Light" panose="020B0306030504020204" pitchFamily="34" charset="0"/>
              </a:rPr>
              <a:t>PoC</a:t>
            </a:r>
            <a:r>
              <a:rPr lang="de-DE" dirty="0">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34</a:t>
            </a:fld>
            <a:endParaRPr lang="de-DE" sz="1000"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endParaRPr lang="de-DE" dirty="0">
              <a:solidFill>
                <a:schemeClr val="tx1">
                  <a:lumMod val="75000"/>
                </a:schemeClr>
              </a:solidFill>
            </a:endParaRPr>
          </a:p>
        </p:txBody>
      </p:sp>
      <p:pic>
        <p:nvPicPr>
          <p:cNvPr id="2" name="Grafik 1"/>
          <p:cNvPicPr>
            <a:picLocks noChangeAspect="1"/>
          </p:cNvPicPr>
          <p:nvPr/>
        </p:nvPicPr>
        <p:blipFill>
          <a:blip r:embed="rId3"/>
          <a:stretch>
            <a:fillRect/>
          </a:stretch>
        </p:blipFill>
        <p:spPr>
          <a:xfrm>
            <a:off x="972427" y="687201"/>
            <a:ext cx="7662754" cy="4626033"/>
          </a:xfrm>
          <a:prstGeom prst="rect">
            <a:avLst/>
          </a:prstGeom>
        </p:spPr>
      </p:pic>
      <p:sp>
        <p:nvSpPr>
          <p:cNvPr id="7" name="Textfeld 6"/>
          <p:cNvSpPr txBox="1"/>
          <p:nvPr/>
        </p:nvSpPr>
        <p:spPr>
          <a:xfrm>
            <a:off x="7556591" y="4325551"/>
            <a:ext cx="2375764" cy="1015663"/>
          </a:xfrm>
          <a:prstGeom prst="rect">
            <a:avLst/>
          </a:prstGeom>
          <a:noFill/>
        </p:spPr>
        <p:txBody>
          <a:bodyPr wrap="square" rtlCol="0">
            <a:spAutoFit/>
          </a:bodyPr>
          <a:lstStyle/>
          <a:p>
            <a:pPr marL="228600" indent="-228600" algn="l">
              <a:buFont typeface="+mj-lt"/>
              <a:buAutoNum type="arabicPeriod"/>
            </a:pPr>
            <a:r>
              <a:rPr lang="de-DE" sz="1000">
                <a:solidFill>
                  <a:schemeClr val="bg2"/>
                </a:solidFill>
              </a:rPr>
              <a:t>Online Transaction Processing</a:t>
            </a:r>
          </a:p>
          <a:p>
            <a:pPr marL="228600" indent="-228600" algn="l">
              <a:buFont typeface="+mj-lt"/>
              <a:buAutoNum type="arabicPeriod"/>
            </a:pPr>
            <a:r>
              <a:rPr lang="de-DE" sz="1000">
                <a:solidFill>
                  <a:schemeClr val="bg2"/>
                </a:solidFill>
              </a:rPr>
              <a:t>Operational Data Store</a:t>
            </a:r>
          </a:p>
          <a:p>
            <a:pPr marL="228600" indent="-228600" algn="l">
              <a:buFont typeface="+mj-lt"/>
              <a:buAutoNum type="arabicPeriod"/>
            </a:pPr>
            <a:r>
              <a:rPr lang="de-DE" sz="1000">
                <a:solidFill>
                  <a:schemeClr val="bg2"/>
                </a:solidFill>
              </a:rPr>
              <a:t>Enterprise Data Warehouse</a:t>
            </a:r>
          </a:p>
          <a:p>
            <a:pPr marL="228600" indent="-228600" algn="l">
              <a:buFont typeface="+mj-lt"/>
              <a:buAutoNum type="arabicPeriod"/>
            </a:pPr>
            <a:r>
              <a:rPr lang="de-DE" sz="1000">
                <a:solidFill>
                  <a:schemeClr val="bg2"/>
                </a:solidFill>
              </a:rPr>
              <a:t>Logical Group Data Marts</a:t>
            </a:r>
          </a:p>
          <a:p>
            <a:pPr marL="228600" indent="-228600" algn="l">
              <a:buFont typeface="+mj-lt"/>
              <a:buAutoNum type="arabicPeriod"/>
            </a:pPr>
            <a:r>
              <a:rPr lang="de-DE" sz="1000">
                <a:solidFill>
                  <a:schemeClr val="bg2"/>
                </a:solidFill>
              </a:rPr>
              <a:t>Tenant-specific Data Marts</a:t>
            </a:r>
          </a:p>
          <a:p>
            <a:pPr marL="228600" indent="-228600" algn="l">
              <a:buFont typeface="+mj-lt"/>
              <a:buAutoNum type="arabicPeriod"/>
            </a:pPr>
            <a:r>
              <a:rPr lang="de-DE" sz="1000">
                <a:solidFill>
                  <a:schemeClr val="bg2"/>
                </a:solidFill>
              </a:rPr>
              <a:t>In-Memory Analytical Engine</a:t>
            </a:r>
          </a:p>
        </p:txBody>
      </p:sp>
    </p:spTree>
    <p:extLst>
      <p:ext uri="{BB962C8B-B14F-4D97-AF65-F5344CB8AC3E}">
        <p14:creationId xmlns:p14="http://schemas.microsoft.com/office/powerpoint/2010/main" val="829018101"/>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de-DE" dirty="0"/>
              <a:t>Kontakt</a:t>
            </a:r>
          </a:p>
        </p:txBody>
      </p:sp>
      <p:sp>
        <p:nvSpPr>
          <p:cNvPr id="24" name="Foliennummernplatzhalter 2"/>
          <p:cNvSpPr>
            <a:spLocks noGrp="1"/>
          </p:cNvSpPr>
          <p:nvPr>
            <p:ph type="sldNum" sz="quarter" idx="4"/>
          </p:nvPr>
        </p:nvSpPr>
        <p:spPr>
          <a:xfrm>
            <a:off x="638656" y="5393020"/>
            <a:ext cx="525500" cy="229882"/>
          </a:xfrm>
        </p:spPr>
        <p:txBody>
          <a:bodyPr/>
          <a:lstStyle/>
          <a:p>
            <a:fld id="{48F63A3B-78C7-47BE-AE5E-E10140E04643}" type="slidenum">
              <a:rPr lang="en-US"/>
              <a:pPr/>
              <a:t>35</a:t>
            </a:fld>
            <a:endParaRPr lang="en-US" dirty="0"/>
          </a:p>
        </p:txBody>
      </p:sp>
      <p:grpSp>
        <p:nvGrpSpPr>
          <p:cNvPr id="7" name="Gruppieren 6"/>
          <p:cNvGrpSpPr/>
          <p:nvPr/>
        </p:nvGrpSpPr>
        <p:grpSpPr>
          <a:xfrm>
            <a:off x="3166855" y="1921866"/>
            <a:ext cx="3826291" cy="2101049"/>
            <a:chOff x="3201315" y="1921866"/>
            <a:chExt cx="3826291" cy="2101049"/>
          </a:xfrm>
        </p:grpSpPr>
        <p:grpSp>
          <p:nvGrpSpPr>
            <p:cNvPr id="6" name="Gruppieren 5"/>
            <p:cNvGrpSpPr/>
            <p:nvPr/>
          </p:nvGrpSpPr>
          <p:grpSpPr>
            <a:xfrm>
              <a:off x="5208175" y="1926051"/>
              <a:ext cx="1819431" cy="2096864"/>
              <a:chOff x="5208175" y="1926051"/>
              <a:chExt cx="1819431" cy="2096864"/>
            </a:xfrm>
          </p:grpSpPr>
          <p:sp>
            <p:nvSpPr>
              <p:cNvPr id="27" name="Rectangle 26"/>
              <p:cNvSpPr/>
              <p:nvPr/>
            </p:nvSpPr>
            <p:spPr>
              <a:xfrm>
                <a:off x="5208175" y="3089328"/>
                <a:ext cx="1819431" cy="261610"/>
              </a:xfrm>
              <a:prstGeom prst="rect">
                <a:avLst/>
              </a:prstGeom>
            </p:spPr>
            <p:txBody>
              <a:bodyPr wrap="square">
                <a:spAutoFit/>
              </a:bodyPr>
              <a:lstStyle/>
              <a:p>
                <a:pPr algn="ctr"/>
                <a:r>
                  <a:rPr lang="en-US" sz="11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Sebastian Zimmermann</a:t>
                </a:r>
              </a:p>
            </p:txBody>
          </p:sp>
          <p:sp>
            <p:nvSpPr>
              <p:cNvPr id="31" name="Rectangle 30"/>
              <p:cNvSpPr/>
              <p:nvPr/>
            </p:nvSpPr>
            <p:spPr>
              <a:xfrm>
                <a:off x="5540559" y="3302918"/>
                <a:ext cx="1154662" cy="215444"/>
              </a:xfrm>
              <a:prstGeom prst="rect">
                <a:avLst/>
              </a:prstGeom>
            </p:spPr>
            <p:txBody>
              <a:bodyPr wrap="square">
                <a:spAutoFit/>
              </a:bodyPr>
              <a:lstStyle/>
              <a:p>
                <a:pPr algn="ctr"/>
                <a:r>
                  <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CEO</a:t>
                </a:r>
              </a:p>
            </p:txBody>
          </p:sp>
          <p:sp>
            <p:nvSpPr>
              <p:cNvPr id="35" name="Rectangle 34"/>
              <p:cNvSpPr/>
              <p:nvPr/>
            </p:nvSpPr>
            <p:spPr>
              <a:xfrm>
                <a:off x="5325909" y="3438140"/>
                <a:ext cx="1583962" cy="584775"/>
              </a:xfrm>
              <a:prstGeom prst="rect">
                <a:avLst/>
              </a:prstGeom>
            </p:spPr>
            <p:txBody>
              <a:bodyPr wrap="square">
                <a:spAutoFit/>
              </a:bodyPr>
              <a:lstStyle/>
              <a:p>
                <a:pPr>
                  <a:tabLst>
                    <a:tab pos="361950" algn="l"/>
                  </a:tabLst>
                </a:pPr>
                <a:r>
                  <a:rPr lang="it-IT"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Mail	sz@web-computing.de</a:t>
                </a:r>
              </a:p>
              <a:p>
                <a:pPr>
                  <a:tabLst>
                    <a:tab pos="361950" algn="l"/>
                  </a:tabLst>
                </a:pPr>
                <a:r>
                  <a:rPr lang="it-IT" sz="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Telefon</a:t>
                </a:r>
                <a:r>
                  <a:rPr lang="it-IT"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+49 251 39655243</a:t>
                </a:r>
              </a:p>
              <a:p>
                <a:pPr>
                  <a:tabLst>
                    <a:tab pos="361950" algn="l"/>
                  </a:tabLst>
                </a:pPr>
                <a:r>
                  <a:rPr lang="it-IT"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Mobil	+49 177 6563083</a:t>
                </a:r>
              </a:p>
              <a:p>
                <a:pPr>
                  <a:tabLst>
                    <a:tab pos="361950" algn="l"/>
                  </a:tabLst>
                </a:pPr>
                <a:endPar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 name="Gruppieren 1"/>
              <p:cNvGrpSpPr/>
              <p:nvPr/>
            </p:nvGrpSpPr>
            <p:grpSpPr>
              <a:xfrm>
                <a:off x="5722318" y="1926051"/>
                <a:ext cx="791144" cy="1195580"/>
                <a:chOff x="5590717" y="1926051"/>
                <a:chExt cx="791144" cy="1195580"/>
              </a:xfrm>
            </p:grpSpPr>
            <p:sp>
              <p:nvSpPr>
                <p:cNvPr id="23" name="Rectangle 22"/>
                <p:cNvSpPr/>
                <p:nvPr/>
              </p:nvSpPr>
              <p:spPr>
                <a:xfrm>
                  <a:off x="5590717" y="1926051"/>
                  <a:ext cx="327835" cy="293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9" name="Round Same Side Corner Rectangle 18"/>
                <p:cNvSpPr/>
                <p:nvPr/>
              </p:nvSpPr>
              <p:spPr>
                <a:xfrm rot="16200000" flipH="1">
                  <a:off x="5976921" y="2782795"/>
                  <a:ext cx="72000" cy="605672"/>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55" name="Picture 3" descr="D:\Dropbox\FH\6. Semester\Tutorium Datenbanken\2013\Übung_1\1989c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2707" y="1961590"/>
                  <a:ext cx="759154" cy="113052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 name="Gruppieren 4"/>
            <p:cNvGrpSpPr/>
            <p:nvPr/>
          </p:nvGrpSpPr>
          <p:grpSpPr>
            <a:xfrm>
              <a:off x="3201315" y="1921866"/>
              <a:ext cx="1746769" cy="1854827"/>
              <a:chOff x="3201315" y="1921866"/>
              <a:chExt cx="1746769" cy="1854827"/>
            </a:xfrm>
          </p:grpSpPr>
          <p:sp>
            <p:nvSpPr>
              <p:cNvPr id="25" name="Rectangle 24"/>
              <p:cNvSpPr/>
              <p:nvPr/>
            </p:nvSpPr>
            <p:spPr>
              <a:xfrm>
                <a:off x="3201315" y="3089327"/>
                <a:ext cx="1746769" cy="261610"/>
              </a:xfrm>
              <a:prstGeom prst="rect">
                <a:avLst/>
              </a:prstGeom>
            </p:spPr>
            <p:txBody>
              <a:bodyPr wrap="square">
                <a:spAutoFit/>
              </a:bodyPr>
              <a:lstStyle/>
              <a:p>
                <a:pPr algn="ctr"/>
                <a:r>
                  <a:rPr lang="en-US" sz="11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Prof. Dr. Wolfgang </a:t>
                </a:r>
                <a:r>
                  <a:rPr lang="en-US" sz="11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Wicht</a:t>
                </a:r>
                <a:endParaRPr lang="en-US" sz="11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p:cNvSpPr/>
              <p:nvPr/>
            </p:nvSpPr>
            <p:spPr>
              <a:xfrm>
                <a:off x="3451285" y="3302918"/>
                <a:ext cx="1246829" cy="215444"/>
              </a:xfrm>
              <a:prstGeom prst="rect">
                <a:avLst/>
              </a:prstGeom>
            </p:spPr>
            <p:txBody>
              <a:bodyPr wrap="square">
                <a:spAutoFit/>
              </a:bodyPr>
              <a:lstStyle/>
              <a:p>
                <a:pPr algn="ctr"/>
                <a:r>
                  <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Partner</a:t>
                </a:r>
              </a:p>
            </p:txBody>
          </p:sp>
          <p:sp>
            <p:nvSpPr>
              <p:cNvPr id="33" name="Rectangle 32"/>
              <p:cNvSpPr/>
              <p:nvPr/>
            </p:nvSpPr>
            <p:spPr>
              <a:xfrm>
                <a:off x="3211058" y="3438139"/>
                <a:ext cx="1727282" cy="338554"/>
              </a:xfrm>
              <a:prstGeom prst="rect">
                <a:avLst/>
              </a:prstGeom>
            </p:spPr>
            <p:txBody>
              <a:bodyPr wrap="square">
                <a:spAutoFit/>
              </a:bodyPr>
              <a:lstStyle/>
              <a:p>
                <a:pPr>
                  <a:tabLst>
                    <a:tab pos="361950" algn="l"/>
                  </a:tabLst>
                </a:pPr>
                <a:r>
                  <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Mail	ww@web-computing.de</a:t>
                </a:r>
              </a:p>
              <a:p>
                <a:pPr>
                  <a:tabLst>
                    <a:tab pos="361950" algn="l"/>
                  </a:tabLst>
                </a:pPr>
                <a:r>
                  <a:rPr lang="en-US" sz="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Mobil	+49 177 9721441</a:t>
                </a:r>
              </a:p>
            </p:txBody>
          </p:sp>
          <p:grpSp>
            <p:nvGrpSpPr>
              <p:cNvPr id="4" name="Gruppieren 3"/>
              <p:cNvGrpSpPr/>
              <p:nvPr/>
            </p:nvGrpSpPr>
            <p:grpSpPr>
              <a:xfrm>
                <a:off x="3628027" y="1921866"/>
                <a:ext cx="893344" cy="1199768"/>
                <a:chOff x="3546671" y="1921866"/>
                <a:chExt cx="893344" cy="1199768"/>
              </a:xfrm>
            </p:grpSpPr>
            <p:sp>
              <p:nvSpPr>
                <p:cNvPr id="17" name="Round Same Side Corner Rectangle 16"/>
                <p:cNvSpPr/>
                <p:nvPr/>
              </p:nvSpPr>
              <p:spPr>
                <a:xfrm rot="16200000" flipH="1">
                  <a:off x="3964230" y="2779634"/>
                  <a:ext cx="72000" cy="612000"/>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2" name="Rectangle 21"/>
                <p:cNvSpPr/>
                <p:nvPr/>
              </p:nvSpPr>
              <p:spPr>
                <a:xfrm>
                  <a:off x="3546671" y="1921866"/>
                  <a:ext cx="326417" cy="297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53" name="Inhaltsplatzhalt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1819" y="1961590"/>
                  <a:ext cx="848196" cy="1130528"/>
                </a:xfrm>
                <a:prstGeom prst="rect">
                  <a:avLst/>
                </a:prstGeom>
              </p:spPr>
            </p:pic>
          </p:grpSp>
        </p:grpSp>
      </p:grpSp>
    </p:spTree>
    <p:extLst>
      <p:ext uri="{BB962C8B-B14F-4D97-AF65-F5344CB8AC3E}">
        <p14:creationId xmlns:p14="http://schemas.microsoft.com/office/powerpoint/2010/main" val="4054448127"/>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Agenda</a:t>
            </a:r>
          </a:p>
        </p:txBody>
      </p:sp>
      <p:sp>
        <p:nvSpPr>
          <p:cNvPr id="3" name="Foliennummernplatzhalter 2"/>
          <p:cNvSpPr>
            <a:spLocks noGrp="1"/>
          </p:cNvSpPr>
          <p:nvPr>
            <p:ph type="sldNum" sz="quarter" idx="4"/>
          </p:nvPr>
        </p:nvSpPr>
        <p:spPr/>
        <p:txBody>
          <a:bodyPr/>
          <a:lstStyle/>
          <a:p>
            <a:fld id="{48F63A3B-78C7-47BE-AE5E-E10140E04643}" type="slidenum">
              <a:rPr lang="en-US" smtClean="0"/>
              <a:pPr/>
              <a:t>4</a:t>
            </a:fld>
            <a:endParaRPr lang="en-US" dirty="0"/>
          </a:p>
        </p:txBody>
      </p:sp>
      <p:sp>
        <p:nvSpPr>
          <p:cNvPr id="4" name="Untertitel 3"/>
          <p:cNvSpPr>
            <a:spLocks noGrp="1"/>
          </p:cNvSpPr>
          <p:nvPr>
            <p:ph type="subTitle" idx="1"/>
          </p:nvPr>
        </p:nvSpPr>
        <p:spPr/>
        <p:txBody>
          <a:bodyPr/>
          <a:lstStyle/>
          <a:p>
            <a:endParaRPr lang="de-DE"/>
          </a:p>
        </p:txBody>
      </p:sp>
      <p:grpSp>
        <p:nvGrpSpPr>
          <p:cNvPr id="15" name="Gruppieren 14"/>
          <p:cNvGrpSpPr/>
          <p:nvPr/>
        </p:nvGrpSpPr>
        <p:grpSpPr>
          <a:xfrm>
            <a:off x="814551" y="1351688"/>
            <a:ext cx="630792" cy="630007"/>
            <a:chOff x="3703368" y="1698272"/>
            <a:chExt cx="2738825" cy="2735416"/>
          </a:xfrm>
        </p:grpSpPr>
        <p:sp>
          <p:nvSpPr>
            <p:cNvPr id="5"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6"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7"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8"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9"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10"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11"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12"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13"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14"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grpSp>
      <p:sp>
        <p:nvSpPr>
          <p:cNvPr id="16" name="Textfeld 15"/>
          <p:cNvSpPr txBox="1"/>
          <p:nvPr/>
        </p:nvSpPr>
        <p:spPr>
          <a:xfrm>
            <a:off x="1568453" y="1402779"/>
            <a:ext cx="3865161" cy="461665"/>
          </a:xfrm>
          <a:prstGeom prst="rect">
            <a:avLst/>
          </a:prstGeom>
          <a:noFill/>
        </p:spPr>
        <p:txBody>
          <a:bodyPr wrap="none" rtlCol="0">
            <a:spAutoFit/>
          </a:bodyPr>
          <a:lstStyle/>
          <a:p>
            <a:r>
              <a:rPr lang="de-DE" sz="2400" b="1"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Big Data – Anwendungen </a:t>
            </a:r>
          </a:p>
        </p:txBody>
      </p:sp>
      <p:grpSp>
        <p:nvGrpSpPr>
          <p:cNvPr id="17" name="Gruppieren 16"/>
          <p:cNvGrpSpPr/>
          <p:nvPr/>
        </p:nvGrpSpPr>
        <p:grpSpPr>
          <a:xfrm>
            <a:off x="814551" y="2435860"/>
            <a:ext cx="630792" cy="630007"/>
            <a:chOff x="3703368" y="1698272"/>
            <a:chExt cx="2738825" cy="2735416"/>
          </a:xfrm>
        </p:grpSpPr>
        <p:sp>
          <p:nvSpPr>
            <p:cNvPr id="18"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19"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20"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21"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22"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23"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24"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25"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26"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27"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grpSp>
      <p:sp>
        <p:nvSpPr>
          <p:cNvPr id="28" name="Textfeld 27"/>
          <p:cNvSpPr txBox="1"/>
          <p:nvPr/>
        </p:nvSpPr>
        <p:spPr>
          <a:xfrm>
            <a:off x="1568453" y="2520629"/>
            <a:ext cx="4805483" cy="461665"/>
          </a:xfrm>
          <a:prstGeom prst="rect">
            <a:avLst/>
          </a:prstGeom>
          <a:noFill/>
        </p:spPr>
        <p:txBody>
          <a:bodyPr wrap="none" rtlCol="0">
            <a:spAutoFit/>
          </a:bodyPr>
          <a:lstStyle>
            <a:defPPr>
              <a:defRPr lang="bg-BG"/>
            </a:defPPr>
            <a:lvl1pPr>
              <a:defRPr sz="2400" b="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de-DE" dirty="0"/>
              <a:t>Big Data – Technologien (Auszug) </a:t>
            </a:r>
          </a:p>
        </p:txBody>
      </p:sp>
      <p:grpSp>
        <p:nvGrpSpPr>
          <p:cNvPr id="29" name="Gruppieren 28"/>
          <p:cNvGrpSpPr/>
          <p:nvPr/>
        </p:nvGrpSpPr>
        <p:grpSpPr>
          <a:xfrm>
            <a:off x="814551" y="3512839"/>
            <a:ext cx="630792" cy="630007"/>
            <a:chOff x="3703368" y="1698272"/>
            <a:chExt cx="2738825" cy="2735416"/>
          </a:xfrm>
        </p:grpSpPr>
        <p:sp>
          <p:nvSpPr>
            <p:cNvPr id="30"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31"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32"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33"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34"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35"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36"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7"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8"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9"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grpSp>
      <p:sp>
        <p:nvSpPr>
          <p:cNvPr id="40" name="Textfeld 39"/>
          <p:cNvSpPr txBox="1"/>
          <p:nvPr/>
        </p:nvSpPr>
        <p:spPr>
          <a:xfrm>
            <a:off x="1568453" y="3592435"/>
            <a:ext cx="4615879" cy="461665"/>
          </a:xfrm>
          <a:prstGeom prst="rect">
            <a:avLst/>
          </a:prstGeom>
          <a:noFill/>
        </p:spPr>
        <p:txBody>
          <a:bodyPr wrap="none" rtlCol="0">
            <a:spAutoFit/>
          </a:bodyPr>
          <a:lstStyle>
            <a:defPPr>
              <a:defRPr lang="bg-BG"/>
            </a:defPPr>
            <a:lvl1pPr>
              <a:defRPr sz="2400" b="1">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de-DE" dirty="0"/>
              <a:t>Big Data – Projekte (auf Anfrage)</a:t>
            </a:r>
          </a:p>
        </p:txBody>
      </p:sp>
    </p:spTree>
    <p:extLst>
      <p:ext uri="{BB962C8B-B14F-4D97-AF65-F5344CB8AC3E}">
        <p14:creationId xmlns:p14="http://schemas.microsoft.com/office/powerpoint/2010/main" val="77388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0160000" cy="5715000"/>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2"/>
          <p:cNvSpPr txBox="1">
            <a:spLocks/>
          </p:cNvSpPr>
          <p:nvPr/>
        </p:nvSpPr>
        <p:spPr>
          <a:xfrm>
            <a:off x="1136650" y="715054"/>
            <a:ext cx="7886700" cy="42724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err="1">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rPr>
              <a:t>Anwendungen</a:t>
            </a:r>
            <a:endParaRPr lang="bg-BG" sz="240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AutoShape 3"/>
          <p:cNvSpPr>
            <a:spLocks noChangeAspect="1" noChangeArrowheads="1" noTextEdit="1"/>
          </p:cNvSpPr>
          <p:nvPr/>
        </p:nvSpPr>
        <p:spPr bwMode="auto">
          <a:xfrm>
            <a:off x="1050928" y="2940050"/>
            <a:ext cx="17700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bg-BG"/>
          </a:p>
        </p:txBody>
      </p:sp>
      <p:sp>
        <p:nvSpPr>
          <p:cNvPr id="12" name="Oval 9"/>
          <p:cNvSpPr>
            <a:spLocks noChangeArrowheads="1"/>
          </p:cNvSpPr>
          <p:nvPr/>
        </p:nvSpPr>
        <p:spPr bwMode="auto">
          <a:xfrm>
            <a:off x="3703368" y="1698272"/>
            <a:ext cx="2738825" cy="2735416"/>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14" name="Oval 10"/>
          <p:cNvSpPr>
            <a:spLocks noChangeArrowheads="1"/>
          </p:cNvSpPr>
          <p:nvPr/>
        </p:nvSpPr>
        <p:spPr bwMode="auto">
          <a:xfrm>
            <a:off x="3984579" y="1979486"/>
            <a:ext cx="2176403" cy="217725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bg-BG"/>
          </a:p>
        </p:txBody>
      </p:sp>
      <p:sp>
        <p:nvSpPr>
          <p:cNvPr id="15" name="Freeform 11"/>
          <p:cNvSpPr>
            <a:spLocks noEditPoints="1"/>
          </p:cNvSpPr>
          <p:nvPr/>
        </p:nvSpPr>
        <p:spPr bwMode="auto">
          <a:xfrm>
            <a:off x="3933450" y="1927505"/>
            <a:ext cx="2278661" cy="2279513"/>
          </a:xfrm>
          <a:custGeom>
            <a:avLst/>
            <a:gdLst>
              <a:gd name="T0" fmla="*/ 564 w 1129"/>
              <a:gd name="T1" fmla="*/ 0 h 1130"/>
              <a:gd name="T2" fmla="*/ 0 w 1129"/>
              <a:gd name="T3" fmla="*/ 565 h 1130"/>
              <a:gd name="T4" fmla="*/ 545 w 1129"/>
              <a:gd name="T5" fmla="*/ 1130 h 1130"/>
              <a:gd name="T6" fmla="*/ 564 w 1129"/>
              <a:gd name="T7" fmla="*/ 1130 h 1130"/>
              <a:gd name="T8" fmla="*/ 589 w 1129"/>
              <a:gd name="T9" fmla="*/ 1129 h 1130"/>
              <a:gd name="T10" fmla="*/ 1129 w 1129"/>
              <a:gd name="T11" fmla="*/ 565 h 1130"/>
              <a:gd name="T12" fmla="*/ 564 w 1129"/>
              <a:gd name="T13" fmla="*/ 0 h 1130"/>
              <a:gd name="T14" fmla="*/ 589 w 1129"/>
              <a:gd name="T15" fmla="*/ 1079 h 1130"/>
              <a:gd name="T16" fmla="*/ 564 w 1129"/>
              <a:gd name="T17" fmla="*/ 1079 h 1130"/>
              <a:gd name="T18" fmla="*/ 545 w 1129"/>
              <a:gd name="T19" fmla="*/ 1079 h 1130"/>
              <a:gd name="T20" fmla="*/ 50 w 1129"/>
              <a:gd name="T21" fmla="*/ 565 h 1130"/>
              <a:gd name="T22" fmla="*/ 564 w 1129"/>
              <a:gd name="T23" fmla="*/ 51 h 1130"/>
              <a:gd name="T24" fmla="*/ 1079 w 1129"/>
              <a:gd name="T25" fmla="*/ 565 h 1130"/>
              <a:gd name="T26" fmla="*/ 589 w 1129"/>
              <a:gd name="T27" fmla="*/ 107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9" h="1130">
                <a:moveTo>
                  <a:pt x="564" y="0"/>
                </a:moveTo>
                <a:cubicBezTo>
                  <a:pt x="253" y="0"/>
                  <a:pt x="0" y="254"/>
                  <a:pt x="0" y="565"/>
                </a:cubicBezTo>
                <a:cubicBezTo>
                  <a:pt x="0" y="870"/>
                  <a:pt x="242" y="1119"/>
                  <a:pt x="545" y="1130"/>
                </a:cubicBezTo>
                <a:cubicBezTo>
                  <a:pt x="551" y="1130"/>
                  <a:pt x="558" y="1130"/>
                  <a:pt x="564" y="1130"/>
                </a:cubicBezTo>
                <a:cubicBezTo>
                  <a:pt x="573" y="1130"/>
                  <a:pt x="581" y="1130"/>
                  <a:pt x="589" y="1129"/>
                </a:cubicBezTo>
                <a:cubicBezTo>
                  <a:pt x="889" y="1116"/>
                  <a:pt x="1129" y="868"/>
                  <a:pt x="1129" y="565"/>
                </a:cubicBezTo>
                <a:cubicBezTo>
                  <a:pt x="1129" y="254"/>
                  <a:pt x="876" y="0"/>
                  <a:pt x="564" y="0"/>
                </a:cubicBezTo>
                <a:close/>
                <a:moveTo>
                  <a:pt x="589" y="1079"/>
                </a:moveTo>
                <a:cubicBezTo>
                  <a:pt x="581" y="1079"/>
                  <a:pt x="573" y="1079"/>
                  <a:pt x="564" y="1079"/>
                </a:cubicBezTo>
                <a:cubicBezTo>
                  <a:pt x="558" y="1079"/>
                  <a:pt x="551" y="1079"/>
                  <a:pt x="545" y="1079"/>
                </a:cubicBezTo>
                <a:cubicBezTo>
                  <a:pt x="270" y="1069"/>
                  <a:pt x="50" y="842"/>
                  <a:pt x="50" y="565"/>
                </a:cubicBezTo>
                <a:cubicBezTo>
                  <a:pt x="50" y="282"/>
                  <a:pt x="281" y="51"/>
                  <a:pt x="564" y="51"/>
                </a:cubicBezTo>
                <a:cubicBezTo>
                  <a:pt x="848" y="51"/>
                  <a:pt x="1079" y="282"/>
                  <a:pt x="1079" y="565"/>
                </a:cubicBezTo>
                <a:cubicBezTo>
                  <a:pt x="1079" y="840"/>
                  <a:pt x="861" y="1066"/>
                  <a:pt x="589" y="10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bg-BG"/>
          </a:p>
        </p:txBody>
      </p:sp>
      <p:sp>
        <p:nvSpPr>
          <p:cNvPr id="18" name="Freeform 12"/>
          <p:cNvSpPr>
            <a:spLocks noEditPoints="1"/>
          </p:cNvSpPr>
          <p:nvPr/>
        </p:nvSpPr>
        <p:spPr bwMode="auto">
          <a:xfrm>
            <a:off x="4189945" y="2189965"/>
            <a:ext cx="1765664" cy="1754586"/>
          </a:xfrm>
          <a:custGeom>
            <a:avLst/>
            <a:gdLst>
              <a:gd name="T0" fmla="*/ 437 w 875"/>
              <a:gd name="T1" fmla="*/ 0 h 870"/>
              <a:gd name="T2" fmla="*/ 0 w 875"/>
              <a:gd name="T3" fmla="*/ 435 h 870"/>
              <a:gd name="T4" fmla="*/ 437 w 875"/>
              <a:gd name="T5" fmla="*/ 870 h 870"/>
              <a:gd name="T6" fmla="*/ 875 w 875"/>
              <a:gd name="T7" fmla="*/ 435 h 870"/>
              <a:gd name="T8" fmla="*/ 437 w 875"/>
              <a:gd name="T9" fmla="*/ 0 h 870"/>
              <a:gd name="T10" fmla="*/ 437 w 875"/>
              <a:gd name="T11" fmla="*/ 820 h 870"/>
              <a:gd name="T12" fmla="*/ 50 w 875"/>
              <a:gd name="T13" fmla="*/ 435 h 870"/>
              <a:gd name="T14" fmla="*/ 437 w 875"/>
              <a:gd name="T15" fmla="*/ 50 h 870"/>
              <a:gd name="T16" fmla="*/ 825 w 875"/>
              <a:gd name="T17" fmla="*/ 435 h 870"/>
              <a:gd name="T18" fmla="*/ 437 w 875"/>
              <a:gd name="T19" fmla="*/ 82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870">
                <a:moveTo>
                  <a:pt x="437" y="0"/>
                </a:moveTo>
                <a:cubicBezTo>
                  <a:pt x="196" y="0"/>
                  <a:pt x="0" y="195"/>
                  <a:pt x="0" y="435"/>
                </a:cubicBezTo>
                <a:cubicBezTo>
                  <a:pt x="0" y="675"/>
                  <a:pt x="196" y="870"/>
                  <a:pt x="437" y="870"/>
                </a:cubicBezTo>
                <a:cubicBezTo>
                  <a:pt x="679" y="870"/>
                  <a:pt x="875" y="675"/>
                  <a:pt x="875" y="435"/>
                </a:cubicBezTo>
                <a:cubicBezTo>
                  <a:pt x="875" y="195"/>
                  <a:pt x="679" y="0"/>
                  <a:pt x="437" y="0"/>
                </a:cubicBezTo>
                <a:close/>
                <a:moveTo>
                  <a:pt x="437" y="820"/>
                </a:moveTo>
                <a:cubicBezTo>
                  <a:pt x="224" y="820"/>
                  <a:pt x="50" y="647"/>
                  <a:pt x="50" y="435"/>
                </a:cubicBezTo>
                <a:cubicBezTo>
                  <a:pt x="50" y="223"/>
                  <a:pt x="224" y="50"/>
                  <a:pt x="437" y="50"/>
                </a:cubicBezTo>
                <a:cubicBezTo>
                  <a:pt x="651" y="50"/>
                  <a:pt x="825" y="223"/>
                  <a:pt x="825" y="435"/>
                </a:cubicBezTo>
                <a:cubicBezTo>
                  <a:pt x="825" y="647"/>
                  <a:pt x="651" y="820"/>
                  <a:pt x="437" y="8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a:p>
        </p:txBody>
      </p:sp>
      <p:sp>
        <p:nvSpPr>
          <p:cNvPr id="31" name="Freeform 13"/>
          <p:cNvSpPr>
            <a:spLocks noEditPoints="1"/>
          </p:cNvSpPr>
          <p:nvPr/>
        </p:nvSpPr>
        <p:spPr bwMode="auto">
          <a:xfrm>
            <a:off x="4446447" y="2449872"/>
            <a:ext cx="1252667" cy="1234772"/>
          </a:xfrm>
          <a:custGeom>
            <a:avLst/>
            <a:gdLst>
              <a:gd name="T0" fmla="*/ 310 w 621"/>
              <a:gd name="T1" fmla="*/ 0 h 612"/>
              <a:gd name="T2" fmla="*/ 0 w 621"/>
              <a:gd name="T3" fmla="*/ 306 h 612"/>
              <a:gd name="T4" fmla="*/ 310 w 621"/>
              <a:gd name="T5" fmla="*/ 612 h 612"/>
              <a:gd name="T6" fmla="*/ 621 w 621"/>
              <a:gd name="T7" fmla="*/ 306 h 612"/>
              <a:gd name="T8" fmla="*/ 310 w 621"/>
              <a:gd name="T9" fmla="*/ 0 h 612"/>
              <a:gd name="T10" fmla="*/ 310 w 621"/>
              <a:gd name="T11" fmla="*/ 562 h 612"/>
              <a:gd name="T12" fmla="*/ 51 w 621"/>
              <a:gd name="T13" fmla="*/ 306 h 612"/>
              <a:gd name="T14" fmla="*/ 310 w 621"/>
              <a:gd name="T15" fmla="*/ 51 h 612"/>
              <a:gd name="T16" fmla="*/ 570 w 621"/>
              <a:gd name="T17" fmla="*/ 306 h 612"/>
              <a:gd name="T18" fmla="*/ 310 w 621"/>
              <a:gd name="T19" fmla="*/ 56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612">
                <a:moveTo>
                  <a:pt x="310" y="0"/>
                </a:moveTo>
                <a:cubicBezTo>
                  <a:pt x="139" y="0"/>
                  <a:pt x="0" y="138"/>
                  <a:pt x="0" y="306"/>
                </a:cubicBezTo>
                <a:cubicBezTo>
                  <a:pt x="0" y="475"/>
                  <a:pt x="139" y="612"/>
                  <a:pt x="310" y="612"/>
                </a:cubicBezTo>
                <a:cubicBezTo>
                  <a:pt x="482" y="612"/>
                  <a:pt x="621" y="475"/>
                  <a:pt x="621" y="306"/>
                </a:cubicBezTo>
                <a:cubicBezTo>
                  <a:pt x="621" y="138"/>
                  <a:pt x="482" y="0"/>
                  <a:pt x="310" y="0"/>
                </a:cubicBezTo>
                <a:close/>
                <a:moveTo>
                  <a:pt x="310" y="562"/>
                </a:moveTo>
                <a:cubicBezTo>
                  <a:pt x="167" y="562"/>
                  <a:pt x="51" y="447"/>
                  <a:pt x="51" y="306"/>
                </a:cubicBezTo>
                <a:cubicBezTo>
                  <a:pt x="51" y="165"/>
                  <a:pt x="167" y="51"/>
                  <a:pt x="310" y="51"/>
                </a:cubicBezTo>
                <a:cubicBezTo>
                  <a:pt x="454" y="51"/>
                  <a:pt x="570" y="165"/>
                  <a:pt x="570" y="306"/>
                </a:cubicBezTo>
                <a:cubicBezTo>
                  <a:pt x="570" y="447"/>
                  <a:pt x="454" y="562"/>
                  <a:pt x="310" y="56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bg-BG"/>
          </a:p>
        </p:txBody>
      </p:sp>
      <p:sp>
        <p:nvSpPr>
          <p:cNvPr id="32" name="Freeform 14"/>
          <p:cNvSpPr>
            <a:spLocks noEditPoints="1"/>
          </p:cNvSpPr>
          <p:nvPr/>
        </p:nvSpPr>
        <p:spPr bwMode="auto">
          <a:xfrm>
            <a:off x="4702516" y="2712339"/>
            <a:ext cx="740522" cy="711549"/>
          </a:xfrm>
          <a:custGeom>
            <a:avLst/>
            <a:gdLst>
              <a:gd name="T0" fmla="*/ 183 w 367"/>
              <a:gd name="T1" fmla="*/ 0 h 353"/>
              <a:gd name="T2" fmla="*/ 0 w 367"/>
              <a:gd name="T3" fmla="*/ 176 h 353"/>
              <a:gd name="T4" fmla="*/ 183 w 367"/>
              <a:gd name="T5" fmla="*/ 353 h 353"/>
              <a:gd name="T6" fmla="*/ 367 w 367"/>
              <a:gd name="T7" fmla="*/ 176 h 353"/>
              <a:gd name="T8" fmla="*/ 183 w 367"/>
              <a:gd name="T9" fmla="*/ 0 h 353"/>
              <a:gd name="T10" fmla="*/ 183 w 367"/>
              <a:gd name="T11" fmla="*/ 302 h 353"/>
              <a:gd name="T12" fmla="*/ 51 w 367"/>
              <a:gd name="T13" fmla="*/ 176 h 353"/>
              <a:gd name="T14" fmla="*/ 183 w 367"/>
              <a:gd name="T15" fmla="*/ 50 h 353"/>
              <a:gd name="T16" fmla="*/ 316 w 367"/>
              <a:gd name="T17" fmla="*/ 176 h 353"/>
              <a:gd name="T18" fmla="*/ 183 w 367"/>
              <a:gd name="T19" fmla="*/ 30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53">
                <a:moveTo>
                  <a:pt x="183" y="0"/>
                </a:moveTo>
                <a:cubicBezTo>
                  <a:pt x="83" y="0"/>
                  <a:pt x="0" y="79"/>
                  <a:pt x="0" y="176"/>
                </a:cubicBezTo>
                <a:cubicBezTo>
                  <a:pt x="0" y="273"/>
                  <a:pt x="83" y="353"/>
                  <a:pt x="183" y="353"/>
                </a:cubicBezTo>
                <a:cubicBezTo>
                  <a:pt x="284" y="353"/>
                  <a:pt x="367" y="273"/>
                  <a:pt x="367" y="176"/>
                </a:cubicBezTo>
                <a:cubicBezTo>
                  <a:pt x="367" y="79"/>
                  <a:pt x="284" y="0"/>
                  <a:pt x="183" y="0"/>
                </a:cubicBezTo>
                <a:close/>
                <a:moveTo>
                  <a:pt x="183" y="302"/>
                </a:moveTo>
                <a:cubicBezTo>
                  <a:pt x="110" y="302"/>
                  <a:pt x="51" y="246"/>
                  <a:pt x="51" y="176"/>
                </a:cubicBezTo>
                <a:cubicBezTo>
                  <a:pt x="51" y="107"/>
                  <a:pt x="110" y="50"/>
                  <a:pt x="183" y="50"/>
                </a:cubicBezTo>
                <a:cubicBezTo>
                  <a:pt x="257" y="50"/>
                  <a:pt x="316" y="107"/>
                  <a:pt x="316" y="176"/>
                </a:cubicBezTo>
                <a:cubicBezTo>
                  <a:pt x="316" y="246"/>
                  <a:pt x="257" y="302"/>
                  <a:pt x="183"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bg-BG"/>
          </a:p>
        </p:txBody>
      </p:sp>
      <p:sp>
        <p:nvSpPr>
          <p:cNvPr id="33" name="Oval 15"/>
          <p:cNvSpPr>
            <a:spLocks noChangeArrowheads="1"/>
          </p:cNvSpPr>
          <p:nvPr/>
        </p:nvSpPr>
        <p:spPr bwMode="auto">
          <a:xfrm>
            <a:off x="4938566" y="2933899"/>
            <a:ext cx="268429" cy="268429"/>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4" name="Freeform 16"/>
          <p:cNvSpPr>
            <a:spLocks/>
          </p:cNvSpPr>
          <p:nvPr/>
        </p:nvSpPr>
        <p:spPr bwMode="auto">
          <a:xfrm>
            <a:off x="5905562" y="3967578"/>
            <a:ext cx="179805" cy="339157"/>
          </a:xfrm>
          <a:custGeom>
            <a:avLst/>
            <a:gdLst>
              <a:gd name="T0" fmla="*/ 29 w 211"/>
              <a:gd name="T1" fmla="*/ 0 h 398"/>
              <a:gd name="T2" fmla="*/ 0 w 211"/>
              <a:gd name="T3" fmla="*/ 208 h 398"/>
              <a:gd name="T4" fmla="*/ 192 w 211"/>
              <a:gd name="T5" fmla="*/ 398 h 398"/>
              <a:gd name="T6" fmla="*/ 211 w 211"/>
              <a:gd name="T7" fmla="*/ 182 h 398"/>
              <a:gd name="T8" fmla="*/ 29 w 211"/>
              <a:gd name="T9" fmla="*/ 0 h 398"/>
            </a:gdLst>
            <a:ahLst/>
            <a:cxnLst>
              <a:cxn ang="0">
                <a:pos x="T0" y="T1"/>
              </a:cxn>
              <a:cxn ang="0">
                <a:pos x="T2" y="T3"/>
              </a:cxn>
              <a:cxn ang="0">
                <a:pos x="T4" y="T5"/>
              </a:cxn>
              <a:cxn ang="0">
                <a:pos x="T6" y="T7"/>
              </a:cxn>
              <a:cxn ang="0">
                <a:pos x="T8" y="T9"/>
              </a:cxn>
            </a:cxnLst>
            <a:rect l="0" t="0" r="r" b="b"/>
            <a:pathLst>
              <a:path w="211" h="398">
                <a:moveTo>
                  <a:pt x="29" y="0"/>
                </a:moveTo>
                <a:lnTo>
                  <a:pt x="0" y="208"/>
                </a:lnTo>
                <a:lnTo>
                  <a:pt x="192" y="398"/>
                </a:lnTo>
                <a:lnTo>
                  <a:pt x="211" y="182"/>
                </a:lnTo>
                <a:lnTo>
                  <a:pt x="2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8" name="Freeform 17"/>
          <p:cNvSpPr>
            <a:spLocks/>
          </p:cNvSpPr>
          <p:nvPr/>
        </p:nvSpPr>
        <p:spPr bwMode="auto">
          <a:xfrm>
            <a:off x="5964045" y="3892344"/>
            <a:ext cx="337453" cy="181509"/>
          </a:xfrm>
          <a:custGeom>
            <a:avLst/>
            <a:gdLst>
              <a:gd name="T0" fmla="*/ 0 w 396"/>
              <a:gd name="T1" fmla="*/ 31 h 213"/>
              <a:gd name="T2" fmla="*/ 206 w 396"/>
              <a:gd name="T3" fmla="*/ 0 h 213"/>
              <a:gd name="T4" fmla="*/ 396 w 396"/>
              <a:gd name="T5" fmla="*/ 194 h 213"/>
              <a:gd name="T6" fmla="*/ 183 w 396"/>
              <a:gd name="T7" fmla="*/ 213 h 213"/>
              <a:gd name="T8" fmla="*/ 0 w 396"/>
              <a:gd name="T9" fmla="*/ 31 h 213"/>
            </a:gdLst>
            <a:ahLst/>
            <a:cxnLst>
              <a:cxn ang="0">
                <a:pos x="T0" y="T1"/>
              </a:cxn>
              <a:cxn ang="0">
                <a:pos x="T2" y="T3"/>
              </a:cxn>
              <a:cxn ang="0">
                <a:pos x="T4" y="T5"/>
              </a:cxn>
              <a:cxn ang="0">
                <a:pos x="T6" y="T7"/>
              </a:cxn>
              <a:cxn ang="0">
                <a:pos x="T8" y="T9"/>
              </a:cxn>
            </a:cxnLst>
            <a:rect l="0" t="0" r="r" b="b"/>
            <a:pathLst>
              <a:path w="396" h="213">
                <a:moveTo>
                  <a:pt x="0" y="31"/>
                </a:moveTo>
                <a:lnTo>
                  <a:pt x="206" y="0"/>
                </a:lnTo>
                <a:lnTo>
                  <a:pt x="396" y="194"/>
                </a:lnTo>
                <a:lnTo>
                  <a:pt x="183" y="213"/>
                </a:lnTo>
                <a:lnTo>
                  <a:pt x="0" y="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bg-BG"/>
          </a:p>
        </p:txBody>
      </p:sp>
      <p:sp>
        <p:nvSpPr>
          <p:cNvPr id="39" name="Freeform 18"/>
          <p:cNvSpPr>
            <a:spLocks/>
          </p:cNvSpPr>
          <p:nvPr/>
        </p:nvSpPr>
        <p:spPr bwMode="auto">
          <a:xfrm>
            <a:off x="5051731" y="3046119"/>
            <a:ext cx="1071158" cy="1071158"/>
          </a:xfrm>
          <a:custGeom>
            <a:avLst/>
            <a:gdLst>
              <a:gd name="T0" fmla="*/ 33 w 531"/>
              <a:gd name="T1" fmla="*/ 6 h 531"/>
              <a:gd name="T2" fmla="*/ 33 w 531"/>
              <a:gd name="T3" fmla="*/ 6 h 531"/>
              <a:gd name="T4" fmla="*/ 19 w 531"/>
              <a:gd name="T5" fmla="*/ 0 h 531"/>
              <a:gd name="T6" fmla="*/ 0 w 531"/>
              <a:gd name="T7" fmla="*/ 19 h 531"/>
              <a:gd name="T8" fmla="*/ 6 w 531"/>
              <a:gd name="T9" fmla="*/ 34 h 531"/>
              <a:gd name="T10" fmla="*/ 6 w 531"/>
              <a:gd name="T11" fmla="*/ 34 h 531"/>
              <a:gd name="T12" fmla="*/ 506 w 531"/>
              <a:gd name="T13" fmla="*/ 531 h 531"/>
              <a:gd name="T14" fmla="*/ 531 w 531"/>
              <a:gd name="T15" fmla="*/ 506 h 531"/>
              <a:gd name="T16" fmla="*/ 33 w 531"/>
              <a:gd name="T17" fmla="*/ 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1" h="531">
                <a:moveTo>
                  <a:pt x="33" y="6"/>
                </a:moveTo>
                <a:cubicBezTo>
                  <a:pt x="33" y="6"/>
                  <a:pt x="33" y="6"/>
                  <a:pt x="33" y="6"/>
                </a:cubicBezTo>
                <a:cubicBezTo>
                  <a:pt x="29" y="2"/>
                  <a:pt x="24" y="0"/>
                  <a:pt x="19" y="0"/>
                </a:cubicBezTo>
                <a:cubicBezTo>
                  <a:pt x="8" y="0"/>
                  <a:pt x="0" y="8"/>
                  <a:pt x="0" y="19"/>
                </a:cubicBezTo>
                <a:cubicBezTo>
                  <a:pt x="0" y="25"/>
                  <a:pt x="2" y="30"/>
                  <a:pt x="6" y="34"/>
                </a:cubicBezTo>
                <a:cubicBezTo>
                  <a:pt x="6" y="34"/>
                  <a:pt x="6" y="34"/>
                  <a:pt x="6" y="34"/>
                </a:cubicBezTo>
                <a:cubicBezTo>
                  <a:pt x="506" y="531"/>
                  <a:pt x="506" y="531"/>
                  <a:pt x="506" y="531"/>
                </a:cubicBezTo>
                <a:cubicBezTo>
                  <a:pt x="531" y="506"/>
                  <a:pt x="531" y="506"/>
                  <a:pt x="531" y="506"/>
                </a:cubicBezTo>
                <a:lnTo>
                  <a:pt x="33" y="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bg-BG"/>
          </a:p>
        </p:txBody>
      </p:sp>
      <p:sp>
        <p:nvSpPr>
          <p:cNvPr id="45" name="Freeform 259"/>
          <p:cNvSpPr>
            <a:spLocks noEditPoints="1"/>
          </p:cNvSpPr>
          <p:nvPr/>
        </p:nvSpPr>
        <p:spPr bwMode="auto">
          <a:xfrm>
            <a:off x="6432643" y="3481145"/>
            <a:ext cx="298090" cy="29940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2 w 412"/>
              <a:gd name="T11" fmla="*/ 280 h 412"/>
              <a:gd name="T12" fmla="*/ 140 w 412"/>
              <a:gd name="T13" fmla="*/ 289 h 412"/>
              <a:gd name="T14" fmla="*/ 132 w 412"/>
              <a:gd name="T15" fmla="*/ 257 h 412"/>
              <a:gd name="T16" fmla="*/ 136 w 412"/>
              <a:gd name="T17" fmla="*/ 250 h 412"/>
              <a:gd name="T18" fmla="*/ 149 w 412"/>
              <a:gd name="T19" fmla="*/ 258 h 412"/>
              <a:gd name="T20" fmla="*/ 145 w 412"/>
              <a:gd name="T21" fmla="*/ 265 h 412"/>
              <a:gd name="T22" fmla="*/ 148 w 412"/>
              <a:gd name="T23" fmla="*/ 275 h 412"/>
              <a:gd name="T24" fmla="*/ 159 w 412"/>
              <a:gd name="T25" fmla="*/ 272 h 412"/>
              <a:gd name="T26" fmla="*/ 204 w 412"/>
              <a:gd name="T27" fmla="*/ 199 h 412"/>
              <a:gd name="T28" fmla="*/ 217 w 412"/>
              <a:gd name="T29" fmla="*/ 207 h 412"/>
              <a:gd name="T30" fmla="*/ 172 w 412"/>
              <a:gd name="T31" fmla="*/ 280 h 412"/>
              <a:gd name="T32" fmla="*/ 294 w 412"/>
              <a:gd name="T33" fmla="*/ 249 h 412"/>
              <a:gd name="T34" fmla="*/ 238 w 412"/>
              <a:gd name="T35" fmla="*/ 217 h 412"/>
              <a:gd name="T36" fmla="*/ 184 w 412"/>
              <a:gd name="T37" fmla="*/ 186 h 412"/>
              <a:gd name="T38" fmla="*/ 129 w 412"/>
              <a:gd name="T39" fmla="*/ 155 h 412"/>
              <a:gd name="T40" fmla="*/ 244 w 412"/>
              <a:gd name="T41" fmla="*/ 131 h 412"/>
              <a:gd name="T42" fmla="*/ 248 w 412"/>
              <a:gd name="T43" fmla="*/ 124 h 412"/>
              <a:gd name="T44" fmla="*/ 259 w 412"/>
              <a:gd name="T45" fmla="*/ 121 h 412"/>
              <a:gd name="T46" fmla="*/ 262 w 412"/>
              <a:gd name="T47" fmla="*/ 132 h 412"/>
              <a:gd name="T48" fmla="*/ 258 w 412"/>
              <a:gd name="T49" fmla="*/ 139 h 412"/>
              <a:gd name="T50" fmla="*/ 294 w 412"/>
              <a:gd name="T51" fmla="*/ 24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2" y="280"/>
                </a:moveTo>
                <a:cubicBezTo>
                  <a:pt x="166" y="291"/>
                  <a:pt x="152" y="295"/>
                  <a:pt x="140" y="289"/>
                </a:cubicBezTo>
                <a:cubicBezTo>
                  <a:pt x="129" y="282"/>
                  <a:pt x="125" y="268"/>
                  <a:pt x="132" y="257"/>
                </a:cubicBezTo>
                <a:cubicBezTo>
                  <a:pt x="136" y="250"/>
                  <a:pt x="136" y="250"/>
                  <a:pt x="136" y="250"/>
                </a:cubicBezTo>
                <a:cubicBezTo>
                  <a:pt x="149" y="258"/>
                  <a:pt x="149" y="258"/>
                  <a:pt x="149" y="258"/>
                </a:cubicBezTo>
                <a:cubicBezTo>
                  <a:pt x="145" y="265"/>
                  <a:pt x="145" y="265"/>
                  <a:pt x="145" y="265"/>
                </a:cubicBezTo>
                <a:cubicBezTo>
                  <a:pt x="143" y="268"/>
                  <a:pt x="145" y="273"/>
                  <a:pt x="148" y="275"/>
                </a:cubicBezTo>
                <a:cubicBezTo>
                  <a:pt x="152" y="277"/>
                  <a:pt x="157" y="276"/>
                  <a:pt x="159" y="272"/>
                </a:cubicBezTo>
                <a:cubicBezTo>
                  <a:pt x="204" y="199"/>
                  <a:pt x="204" y="199"/>
                  <a:pt x="204" y="199"/>
                </a:cubicBezTo>
                <a:cubicBezTo>
                  <a:pt x="210" y="200"/>
                  <a:pt x="214" y="203"/>
                  <a:pt x="217" y="207"/>
                </a:cubicBezTo>
                <a:cubicBezTo>
                  <a:pt x="172" y="280"/>
                  <a:pt x="172" y="280"/>
                  <a:pt x="172" y="280"/>
                </a:cubicBezTo>
                <a:close/>
                <a:moveTo>
                  <a:pt x="294" y="249"/>
                </a:moveTo>
                <a:cubicBezTo>
                  <a:pt x="292" y="223"/>
                  <a:pt x="262" y="206"/>
                  <a:pt x="238" y="217"/>
                </a:cubicBezTo>
                <a:cubicBezTo>
                  <a:pt x="236" y="192"/>
                  <a:pt x="207" y="176"/>
                  <a:pt x="184" y="186"/>
                </a:cubicBezTo>
                <a:cubicBezTo>
                  <a:pt x="182" y="161"/>
                  <a:pt x="152" y="144"/>
                  <a:pt x="129" y="155"/>
                </a:cubicBezTo>
                <a:cubicBezTo>
                  <a:pt x="150" y="129"/>
                  <a:pt x="194" y="108"/>
                  <a:pt x="244" y="131"/>
                </a:cubicBezTo>
                <a:cubicBezTo>
                  <a:pt x="248" y="124"/>
                  <a:pt x="248" y="124"/>
                  <a:pt x="248" y="124"/>
                </a:cubicBezTo>
                <a:cubicBezTo>
                  <a:pt x="250" y="120"/>
                  <a:pt x="255" y="119"/>
                  <a:pt x="259" y="121"/>
                </a:cubicBezTo>
                <a:cubicBezTo>
                  <a:pt x="263" y="123"/>
                  <a:pt x="264" y="128"/>
                  <a:pt x="262" y="132"/>
                </a:cubicBezTo>
                <a:cubicBezTo>
                  <a:pt x="258" y="139"/>
                  <a:pt x="258" y="139"/>
                  <a:pt x="258" y="139"/>
                </a:cubicBezTo>
                <a:cubicBezTo>
                  <a:pt x="303" y="170"/>
                  <a:pt x="307" y="218"/>
                  <a:pt x="294" y="24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63"/>
          <p:cNvSpPr>
            <a:spLocks noEditPoints="1"/>
          </p:cNvSpPr>
          <p:nvPr/>
        </p:nvSpPr>
        <p:spPr bwMode="auto">
          <a:xfrm>
            <a:off x="6515915" y="3123178"/>
            <a:ext cx="299490" cy="299490"/>
          </a:xfrm>
          <a:custGeom>
            <a:avLst/>
            <a:gdLst>
              <a:gd name="T0" fmla="*/ 234 w 474"/>
              <a:gd name="T1" fmla="*/ 2 h 474"/>
              <a:gd name="T2" fmla="*/ 2 w 474"/>
              <a:gd name="T3" fmla="*/ 240 h 474"/>
              <a:gd name="T4" fmla="*/ 240 w 474"/>
              <a:gd name="T5" fmla="*/ 472 h 474"/>
              <a:gd name="T6" fmla="*/ 472 w 474"/>
              <a:gd name="T7" fmla="*/ 234 h 474"/>
              <a:gd name="T8" fmla="*/ 234 w 474"/>
              <a:gd name="T9" fmla="*/ 2 h 474"/>
              <a:gd name="T10" fmla="*/ 260 w 474"/>
              <a:gd name="T11" fmla="*/ 80 h 474"/>
              <a:gd name="T12" fmla="*/ 291 w 474"/>
              <a:gd name="T13" fmla="*/ 110 h 474"/>
              <a:gd name="T14" fmla="*/ 248 w 474"/>
              <a:gd name="T15" fmla="*/ 148 h 474"/>
              <a:gd name="T16" fmla="*/ 215 w 474"/>
              <a:gd name="T17" fmla="*/ 118 h 474"/>
              <a:gd name="T18" fmla="*/ 260 w 474"/>
              <a:gd name="T19" fmla="*/ 80 h 474"/>
              <a:gd name="T20" fmla="*/ 199 w 474"/>
              <a:gd name="T21" fmla="*/ 384 h 474"/>
              <a:gd name="T22" fmla="*/ 182 w 474"/>
              <a:gd name="T23" fmla="*/ 331 h 474"/>
              <a:gd name="T24" fmla="*/ 200 w 474"/>
              <a:gd name="T25" fmla="*/ 253 h 474"/>
              <a:gd name="T26" fmla="*/ 200 w 474"/>
              <a:gd name="T27" fmla="*/ 236 h 474"/>
              <a:gd name="T28" fmla="*/ 162 w 474"/>
              <a:gd name="T29" fmla="*/ 253 h 474"/>
              <a:gd name="T30" fmla="*/ 154 w 474"/>
              <a:gd name="T31" fmla="*/ 239 h 474"/>
              <a:gd name="T32" fmla="*/ 259 w 474"/>
              <a:gd name="T33" fmla="*/ 187 h 474"/>
              <a:gd name="T34" fmla="*/ 270 w 474"/>
              <a:gd name="T35" fmla="*/ 236 h 474"/>
              <a:gd name="T36" fmla="*/ 248 w 474"/>
              <a:gd name="T37" fmla="*/ 317 h 474"/>
              <a:gd name="T38" fmla="*/ 250 w 474"/>
              <a:gd name="T39" fmla="*/ 337 h 474"/>
              <a:gd name="T40" fmla="*/ 287 w 474"/>
              <a:gd name="T41" fmla="*/ 318 h 474"/>
              <a:gd name="T42" fmla="*/ 296 w 474"/>
              <a:gd name="T43" fmla="*/ 331 h 474"/>
              <a:gd name="T44" fmla="*/ 199 w 474"/>
              <a:gd name="T45" fmla="*/ 38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4" h="474">
                <a:moveTo>
                  <a:pt x="234" y="2"/>
                </a:moveTo>
                <a:cubicBezTo>
                  <a:pt x="104" y="3"/>
                  <a:pt x="0" y="110"/>
                  <a:pt x="2" y="240"/>
                </a:cubicBezTo>
                <a:cubicBezTo>
                  <a:pt x="3" y="370"/>
                  <a:pt x="110" y="474"/>
                  <a:pt x="240" y="472"/>
                </a:cubicBezTo>
                <a:cubicBezTo>
                  <a:pt x="370" y="471"/>
                  <a:pt x="474" y="364"/>
                  <a:pt x="472" y="234"/>
                </a:cubicBezTo>
                <a:cubicBezTo>
                  <a:pt x="471" y="104"/>
                  <a:pt x="364" y="0"/>
                  <a:pt x="234" y="2"/>
                </a:cubicBezTo>
                <a:close/>
                <a:moveTo>
                  <a:pt x="260" y="80"/>
                </a:moveTo>
                <a:cubicBezTo>
                  <a:pt x="284" y="80"/>
                  <a:pt x="291" y="94"/>
                  <a:pt x="291" y="110"/>
                </a:cubicBezTo>
                <a:cubicBezTo>
                  <a:pt x="291" y="130"/>
                  <a:pt x="275" y="148"/>
                  <a:pt x="248" y="148"/>
                </a:cubicBezTo>
                <a:cubicBezTo>
                  <a:pt x="225" y="148"/>
                  <a:pt x="214" y="137"/>
                  <a:pt x="215" y="118"/>
                </a:cubicBezTo>
                <a:cubicBezTo>
                  <a:pt x="215" y="102"/>
                  <a:pt x="228" y="80"/>
                  <a:pt x="260" y="80"/>
                </a:cubicBezTo>
                <a:close/>
                <a:moveTo>
                  <a:pt x="199" y="384"/>
                </a:moveTo>
                <a:cubicBezTo>
                  <a:pt x="182" y="384"/>
                  <a:pt x="170" y="374"/>
                  <a:pt x="182" y="331"/>
                </a:cubicBezTo>
                <a:cubicBezTo>
                  <a:pt x="200" y="253"/>
                  <a:pt x="200" y="253"/>
                  <a:pt x="200" y="253"/>
                </a:cubicBezTo>
                <a:cubicBezTo>
                  <a:pt x="204" y="241"/>
                  <a:pt x="204" y="236"/>
                  <a:pt x="200" y="236"/>
                </a:cubicBezTo>
                <a:cubicBezTo>
                  <a:pt x="196" y="236"/>
                  <a:pt x="174" y="244"/>
                  <a:pt x="162" y="253"/>
                </a:cubicBezTo>
                <a:cubicBezTo>
                  <a:pt x="154" y="239"/>
                  <a:pt x="154" y="239"/>
                  <a:pt x="154" y="239"/>
                </a:cubicBezTo>
                <a:cubicBezTo>
                  <a:pt x="193" y="206"/>
                  <a:pt x="239" y="187"/>
                  <a:pt x="259" y="187"/>
                </a:cubicBezTo>
                <a:cubicBezTo>
                  <a:pt x="275" y="187"/>
                  <a:pt x="278" y="206"/>
                  <a:pt x="270" y="236"/>
                </a:cubicBezTo>
                <a:cubicBezTo>
                  <a:pt x="248" y="317"/>
                  <a:pt x="248" y="317"/>
                  <a:pt x="248" y="317"/>
                </a:cubicBezTo>
                <a:cubicBezTo>
                  <a:pt x="244" y="332"/>
                  <a:pt x="246" y="337"/>
                  <a:pt x="250" y="337"/>
                </a:cubicBezTo>
                <a:cubicBezTo>
                  <a:pt x="255" y="337"/>
                  <a:pt x="271" y="331"/>
                  <a:pt x="287" y="318"/>
                </a:cubicBezTo>
                <a:cubicBezTo>
                  <a:pt x="296" y="331"/>
                  <a:pt x="296" y="331"/>
                  <a:pt x="296" y="331"/>
                </a:cubicBezTo>
                <a:cubicBezTo>
                  <a:pt x="257" y="369"/>
                  <a:pt x="215" y="384"/>
                  <a:pt x="199" y="384"/>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p:nvSpPr>
        <p:spPr bwMode="auto">
          <a:xfrm>
            <a:off x="6520225" y="2775034"/>
            <a:ext cx="290870" cy="289673"/>
          </a:xfrm>
          <a:custGeom>
            <a:avLst/>
            <a:gdLst>
              <a:gd name="T0" fmla="*/ 0 w 439"/>
              <a:gd name="T1" fmla="*/ 219 h 438"/>
              <a:gd name="T2" fmla="*/ 29 w 439"/>
              <a:gd name="T3" fmla="*/ 109 h 438"/>
              <a:gd name="T4" fmla="*/ 109 w 439"/>
              <a:gd name="T5" fmla="*/ 29 h 438"/>
              <a:gd name="T6" fmla="*/ 219 w 439"/>
              <a:gd name="T7" fmla="*/ 0 h 438"/>
              <a:gd name="T8" fmla="*/ 330 w 439"/>
              <a:gd name="T9" fmla="*/ 29 h 438"/>
              <a:gd name="T10" fmla="*/ 409 w 439"/>
              <a:gd name="T11" fmla="*/ 109 h 438"/>
              <a:gd name="T12" fmla="*/ 439 w 439"/>
              <a:gd name="T13" fmla="*/ 219 h 438"/>
              <a:gd name="T14" fmla="*/ 409 w 439"/>
              <a:gd name="T15" fmla="*/ 329 h 438"/>
              <a:gd name="T16" fmla="*/ 330 w 439"/>
              <a:gd name="T17" fmla="*/ 409 h 438"/>
              <a:gd name="T18" fmla="*/ 219 w 439"/>
              <a:gd name="T19" fmla="*/ 438 h 438"/>
              <a:gd name="T20" fmla="*/ 109 w 439"/>
              <a:gd name="T21" fmla="*/ 409 h 438"/>
              <a:gd name="T22" fmla="*/ 29 w 439"/>
              <a:gd name="T23" fmla="*/ 329 h 438"/>
              <a:gd name="T24" fmla="*/ 0 w 439"/>
              <a:gd name="T25" fmla="*/ 219 h 438"/>
              <a:gd name="T26" fmla="*/ 88 w 439"/>
              <a:gd name="T27" fmla="*/ 292 h 438"/>
              <a:gd name="T28" fmla="*/ 115 w 439"/>
              <a:gd name="T29" fmla="*/ 292 h 438"/>
              <a:gd name="T30" fmla="*/ 145 w 439"/>
              <a:gd name="T31" fmla="*/ 246 h 438"/>
              <a:gd name="T32" fmla="*/ 294 w 439"/>
              <a:gd name="T33" fmla="*/ 246 h 438"/>
              <a:gd name="T34" fmla="*/ 324 w 439"/>
              <a:gd name="T35" fmla="*/ 292 h 438"/>
              <a:gd name="T36" fmla="*/ 351 w 439"/>
              <a:gd name="T37" fmla="*/ 292 h 438"/>
              <a:gd name="T38" fmla="*/ 219 w 439"/>
              <a:gd name="T39" fmla="*/ 95 h 438"/>
              <a:gd name="T40" fmla="*/ 88 w 439"/>
              <a:gd name="T41" fmla="*/ 292 h 438"/>
              <a:gd name="T42" fmla="*/ 162 w 439"/>
              <a:gd name="T43" fmla="*/ 228 h 438"/>
              <a:gd name="T44" fmla="*/ 219 w 439"/>
              <a:gd name="T45" fmla="*/ 141 h 438"/>
              <a:gd name="T46" fmla="*/ 277 w 439"/>
              <a:gd name="T47" fmla="*/ 228 h 438"/>
              <a:gd name="T48" fmla="*/ 162 w 439"/>
              <a:gd name="T49" fmla="*/ 22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9" h="438">
                <a:moveTo>
                  <a:pt x="0" y="219"/>
                </a:moveTo>
                <a:cubicBezTo>
                  <a:pt x="0" y="179"/>
                  <a:pt x="10" y="142"/>
                  <a:pt x="29" y="109"/>
                </a:cubicBezTo>
                <a:cubicBezTo>
                  <a:pt x="49" y="75"/>
                  <a:pt x="76" y="49"/>
                  <a:pt x="109" y="29"/>
                </a:cubicBezTo>
                <a:cubicBezTo>
                  <a:pt x="143" y="9"/>
                  <a:pt x="180" y="0"/>
                  <a:pt x="219" y="0"/>
                </a:cubicBezTo>
                <a:cubicBezTo>
                  <a:pt x="259" y="0"/>
                  <a:pt x="296" y="9"/>
                  <a:pt x="330" y="29"/>
                </a:cubicBezTo>
                <a:cubicBezTo>
                  <a:pt x="363" y="49"/>
                  <a:pt x="390" y="75"/>
                  <a:pt x="409" y="109"/>
                </a:cubicBezTo>
                <a:cubicBezTo>
                  <a:pt x="429" y="142"/>
                  <a:pt x="439" y="179"/>
                  <a:pt x="439" y="219"/>
                </a:cubicBezTo>
                <a:cubicBezTo>
                  <a:pt x="439" y="259"/>
                  <a:pt x="429" y="296"/>
                  <a:pt x="409" y="329"/>
                </a:cubicBezTo>
                <a:cubicBezTo>
                  <a:pt x="390" y="363"/>
                  <a:pt x="363" y="389"/>
                  <a:pt x="330" y="409"/>
                </a:cubicBezTo>
                <a:cubicBezTo>
                  <a:pt x="296" y="429"/>
                  <a:pt x="259" y="438"/>
                  <a:pt x="219" y="438"/>
                </a:cubicBezTo>
                <a:cubicBezTo>
                  <a:pt x="180" y="438"/>
                  <a:pt x="143" y="429"/>
                  <a:pt x="109" y="409"/>
                </a:cubicBezTo>
                <a:cubicBezTo>
                  <a:pt x="76" y="389"/>
                  <a:pt x="49" y="363"/>
                  <a:pt x="29" y="329"/>
                </a:cubicBezTo>
                <a:cubicBezTo>
                  <a:pt x="10" y="296"/>
                  <a:pt x="0" y="259"/>
                  <a:pt x="0" y="219"/>
                </a:cubicBezTo>
                <a:close/>
                <a:moveTo>
                  <a:pt x="88" y="292"/>
                </a:moveTo>
                <a:cubicBezTo>
                  <a:pt x="115" y="292"/>
                  <a:pt x="115" y="292"/>
                  <a:pt x="115" y="292"/>
                </a:cubicBezTo>
                <a:cubicBezTo>
                  <a:pt x="145" y="246"/>
                  <a:pt x="145" y="246"/>
                  <a:pt x="145" y="246"/>
                </a:cubicBezTo>
                <a:cubicBezTo>
                  <a:pt x="294" y="246"/>
                  <a:pt x="294" y="246"/>
                  <a:pt x="294" y="246"/>
                </a:cubicBezTo>
                <a:cubicBezTo>
                  <a:pt x="324" y="292"/>
                  <a:pt x="324" y="292"/>
                  <a:pt x="324" y="292"/>
                </a:cubicBezTo>
                <a:cubicBezTo>
                  <a:pt x="351" y="292"/>
                  <a:pt x="351" y="292"/>
                  <a:pt x="351" y="292"/>
                </a:cubicBezTo>
                <a:cubicBezTo>
                  <a:pt x="219" y="95"/>
                  <a:pt x="219" y="95"/>
                  <a:pt x="219" y="95"/>
                </a:cubicBezTo>
                <a:lnTo>
                  <a:pt x="88" y="292"/>
                </a:lnTo>
                <a:close/>
                <a:moveTo>
                  <a:pt x="162" y="228"/>
                </a:moveTo>
                <a:cubicBezTo>
                  <a:pt x="219" y="141"/>
                  <a:pt x="219" y="141"/>
                  <a:pt x="219" y="141"/>
                </a:cubicBezTo>
                <a:cubicBezTo>
                  <a:pt x="277" y="228"/>
                  <a:pt x="277" y="228"/>
                  <a:pt x="277" y="228"/>
                </a:cubicBezTo>
                <a:lnTo>
                  <a:pt x="162" y="228"/>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15"/>
          <p:cNvSpPr>
            <a:spLocks noEditPoints="1"/>
          </p:cNvSpPr>
          <p:nvPr/>
        </p:nvSpPr>
        <p:spPr bwMode="auto">
          <a:xfrm>
            <a:off x="6430028" y="2422998"/>
            <a:ext cx="303320" cy="30332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384 h 512"/>
              <a:gd name="T12" fmla="*/ 192 w 512"/>
              <a:gd name="T13" fmla="*/ 384 h 512"/>
              <a:gd name="T14" fmla="*/ 192 w 512"/>
              <a:gd name="T15" fmla="*/ 352 h 512"/>
              <a:gd name="T16" fmla="*/ 320 w 512"/>
              <a:gd name="T17" fmla="*/ 352 h 512"/>
              <a:gd name="T18" fmla="*/ 320 w 512"/>
              <a:gd name="T19" fmla="*/ 384 h 512"/>
              <a:gd name="T20" fmla="*/ 352 w 512"/>
              <a:gd name="T21" fmla="*/ 128 h 512"/>
              <a:gd name="T22" fmla="*/ 384 w 512"/>
              <a:gd name="T23" fmla="*/ 160 h 512"/>
              <a:gd name="T24" fmla="*/ 352 w 512"/>
              <a:gd name="T25" fmla="*/ 192 h 512"/>
              <a:gd name="T26" fmla="*/ 320 w 512"/>
              <a:gd name="T27" fmla="*/ 160 h 512"/>
              <a:gd name="T28" fmla="*/ 352 w 512"/>
              <a:gd name="T29" fmla="*/ 128 h 512"/>
              <a:gd name="T30" fmla="*/ 160 w 512"/>
              <a:gd name="T31" fmla="*/ 128 h 512"/>
              <a:gd name="T32" fmla="*/ 192 w 512"/>
              <a:gd name="T33" fmla="*/ 160 h 512"/>
              <a:gd name="T34" fmla="*/ 160 w 512"/>
              <a:gd name="T35" fmla="*/ 192 h 512"/>
              <a:gd name="T36" fmla="*/ 128 w 512"/>
              <a:gd name="T37" fmla="*/ 160 h 512"/>
              <a:gd name="T38" fmla="*/ 160 w 512"/>
              <a:gd name="T3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5" y="0"/>
                  <a:pt x="0" y="115"/>
                  <a:pt x="0" y="256"/>
                </a:cubicBezTo>
                <a:cubicBezTo>
                  <a:pt x="0" y="397"/>
                  <a:pt x="115" y="512"/>
                  <a:pt x="256" y="512"/>
                </a:cubicBezTo>
                <a:cubicBezTo>
                  <a:pt x="397" y="512"/>
                  <a:pt x="512" y="397"/>
                  <a:pt x="512" y="256"/>
                </a:cubicBezTo>
                <a:cubicBezTo>
                  <a:pt x="512" y="115"/>
                  <a:pt x="397" y="0"/>
                  <a:pt x="256" y="0"/>
                </a:cubicBezTo>
                <a:close/>
                <a:moveTo>
                  <a:pt x="320" y="384"/>
                </a:moveTo>
                <a:cubicBezTo>
                  <a:pt x="192" y="384"/>
                  <a:pt x="192" y="384"/>
                  <a:pt x="192" y="384"/>
                </a:cubicBezTo>
                <a:cubicBezTo>
                  <a:pt x="192" y="352"/>
                  <a:pt x="192" y="352"/>
                  <a:pt x="192" y="352"/>
                </a:cubicBezTo>
                <a:cubicBezTo>
                  <a:pt x="320" y="352"/>
                  <a:pt x="320" y="352"/>
                  <a:pt x="320" y="352"/>
                </a:cubicBezTo>
                <a:lnTo>
                  <a:pt x="320" y="384"/>
                </a:lnTo>
                <a:close/>
                <a:moveTo>
                  <a:pt x="352" y="128"/>
                </a:moveTo>
                <a:cubicBezTo>
                  <a:pt x="370" y="128"/>
                  <a:pt x="384" y="142"/>
                  <a:pt x="384" y="160"/>
                </a:cubicBezTo>
                <a:cubicBezTo>
                  <a:pt x="384" y="178"/>
                  <a:pt x="370" y="192"/>
                  <a:pt x="352" y="192"/>
                </a:cubicBezTo>
                <a:cubicBezTo>
                  <a:pt x="334" y="192"/>
                  <a:pt x="320" y="178"/>
                  <a:pt x="320" y="160"/>
                </a:cubicBezTo>
                <a:cubicBezTo>
                  <a:pt x="320" y="142"/>
                  <a:pt x="334" y="128"/>
                  <a:pt x="352" y="128"/>
                </a:cubicBezTo>
                <a:close/>
                <a:moveTo>
                  <a:pt x="160" y="128"/>
                </a:moveTo>
                <a:cubicBezTo>
                  <a:pt x="178" y="128"/>
                  <a:pt x="192" y="142"/>
                  <a:pt x="192" y="160"/>
                </a:cubicBezTo>
                <a:cubicBezTo>
                  <a:pt x="192" y="178"/>
                  <a:pt x="178" y="192"/>
                  <a:pt x="160" y="192"/>
                </a:cubicBezTo>
                <a:cubicBezTo>
                  <a:pt x="142" y="192"/>
                  <a:pt x="128" y="178"/>
                  <a:pt x="128" y="160"/>
                </a:cubicBezTo>
                <a:cubicBezTo>
                  <a:pt x="128" y="142"/>
                  <a:pt x="142" y="128"/>
                  <a:pt x="160" y="128"/>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25795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500"/>
                            </p:stCondLst>
                            <p:childTnLst>
                              <p:par>
                                <p:cTn id="41" presetID="2" presetClass="entr" presetSubtype="6"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1+#ppt_w/2"/>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1+#ppt_w/2"/>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ppt_x"/>
                                          </p:val>
                                        </p:tav>
                                        <p:tav tm="100000">
                                          <p:val>
                                            <p:strVal val="#ppt_x"/>
                                          </p:val>
                                        </p:tav>
                                      </p:tavLst>
                                    </p:anim>
                                    <p:anim calcmode="lin" valueType="num">
                                      <p:cBhvr additive="base">
                                        <p:cTn id="57" dur="500" fill="hold"/>
                                        <p:tgtEl>
                                          <p:spTgt spid="4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ppt_x"/>
                                          </p:val>
                                        </p:tav>
                                        <p:tav tm="100000">
                                          <p:val>
                                            <p:strVal val="#ppt_x"/>
                                          </p:val>
                                        </p:tav>
                                      </p:tavLst>
                                    </p:anim>
                                    <p:anim calcmode="lin" valueType="num">
                                      <p:cBhvr additive="base">
                                        <p:cTn id="61" dur="500" fill="hold"/>
                                        <p:tgtEl>
                                          <p:spTgt spid="4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ppt_x"/>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par>
                                <p:cTn id="70" presetID="22" presetClass="entr" presetSubtype="4"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animBg="1"/>
      <p:bldP spid="14" grpId="0" animBg="1"/>
      <p:bldP spid="15" grpId="0" animBg="1"/>
      <p:bldP spid="18" grpId="0" animBg="1"/>
      <p:bldP spid="31" grpId="0" animBg="1"/>
      <p:bldP spid="32" grpId="0" animBg="1"/>
      <p:bldP spid="33" grpId="0" animBg="1"/>
      <p:bldP spid="34" grpId="0" animBg="1"/>
      <p:bldP spid="38" grpId="0" animBg="1"/>
      <p:bldP spid="39" grpId="0" animBg="1"/>
      <p:bldP spid="45" grpId="0" animBg="1"/>
      <p:bldP spid="48" grpId="0" animBg="1"/>
      <p:bldP spid="49"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Exkurs: Big Data - Definitionsaspekte</a:t>
            </a:r>
          </a:p>
        </p:txBody>
      </p:sp>
      <p:sp>
        <p:nvSpPr>
          <p:cNvPr id="3" name="Foliennummernplatzhalter 2"/>
          <p:cNvSpPr>
            <a:spLocks noGrp="1"/>
          </p:cNvSpPr>
          <p:nvPr>
            <p:ph type="sldNum" sz="quarter" idx="4"/>
          </p:nvPr>
        </p:nvSpPr>
        <p:spPr/>
        <p:txBody>
          <a:bodyPr/>
          <a:lstStyle/>
          <a:p>
            <a:fld id="{48F63A3B-78C7-47BE-AE5E-E10140E04643}" type="slidenum">
              <a:rPr lang="en-US" smtClean="0"/>
              <a:pPr/>
              <a:t>6</a:t>
            </a:fld>
            <a:endParaRPr lang="en-US" dirty="0"/>
          </a:p>
        </p:txBody>
      </p:sp>
      <p:sp>
        <p:nvSpPr>
          <p:cNvPr id="4" name="Untertitel 3"/>
          <p:cNvSpPr>
            <a:spLocks noGrp="1"/>
          </p:cNvSpPr>
          <p:nvPr>
            <p:ph type="subTitle" idx="1"/>
          </p:nvPr>
        </p:nvSpPr>
        <p:spPr/>
        <p:txBody>
          <a:bodyPr/>
          <a:lstStyle/>
          <a:p>
            <a:r>
              <a:rPr lang="de-DE" dirty="0"/>
              <a:t>Die drei „V“</a:t>
            </a:r>
          </a:p>
        </p:txBody>
      </p:sp>
      <p:graphicFrame>
        <p:nvGraphicFramePr>
          <p:cNvPr id="5" name="Tabelle 4"/>
          <p:cNvGraphicFramePr>
            <a:graphicFrameLocks noGrp="1"/>
          </p:cNvGraphicFramePr>
          <p:nvPr>
            <p:extLst>
              <p:ext uri="{D42A27DB-BD31-4B8C-83A1-F6EECF244321}">
                <p14:modId xmlns:p14="http://schemas.microsoft.com/office/powerpoint/2010/main" val="1395614259"/>
              </p:ext>
            </p:extLst>
          </p:nvPr>
        </p:nvGraphicFramePr>
        <p:xfrm>
          <a:off x="1509261" y="1461494"/>
          <a:ext cx="7141479" cy="3388360"/>
        </p:xfrm>
        <a:graphic>
          <a:graphicData uri="http://schemas.openxmlformats.org/drawingml/2006/table">
            <a:tbl>
              <a:tblPr firstRow="1" bandRow="1">
                <a:tableStyleId>{7DF18680-E054-41AD-8BC1-D1AEF772440D}</a:tableStyleId>
              </a:tblPr>
              <a:tblGrid>
                <a:gridCol w="1944408">
                  <a:extLst>
                    <a:ext uri="{9D8B030D-6E8A-4147-A177-3AD203B41FA5}">
                      <a16:colId xmlns:a16="http://schemas.microsoft.com/office/drawing/2014/main" val="20000"/>
                    </a:ext>
                  </a:extLst>
                </a:gridCol>
                <a:gridCol w="2355073">
                  <a:extLst>
                    <a:ext uri="{9D8B030D-6E8A-4147-A177-3AD203B41FA5}">
                      <a16:colId xmlns:a16="http://schemas.microsoft.com/office/drawing/2014/main" val="20001"/>
                    </a:ext>
                  </a:extLst>
                </a:gridCol>
                <a:gridCol w="2841998">
                  <a:extLst>
                    <a:ext uri="{9D8B030D-6E8A-4147-A177-3AD203B41FA5}">
                      <a16:colId xmlns:a16="http://schemas.microsoft.com/office/drawing/2014/main" val="20002"/>
                    </a:ext>
                  </a:extLst>
                </a:gridCol>
              </a:tblGrid>
              <a:tr h="370840">
                <a:tc>
                  <a:txBody>
                    <a:bodyPr/>
                    <a:lstStyle/>
                    <a:p>
                      <a:r>
                        <a:rPr lang="de-DE" sz="1500" b="0" kern="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Kriterium</a:t>
                      </a:r>
                    </a:p>
                  </a:txBody>
                  <a:tcPr/>
                </a:tc>
                <a:tc>
                  <a:txBody>
                    <a:bodyPr/>
                    <a:lstStyle/>
                    <a:p>
                      <a:r>
                        <a:rPr lang="de-DE" sz="1500" b="0" kern="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de-DE" sz="1500" b="0" kern="12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Intelligence</a:t>
                      </a:r>
                      <a:endParaRPr lang="de-DE" sz="1500" b="0" kern="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r>
                        <a:rPr lang="de-DE" sz="1500" b="0" kern="12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Big Data</a:t>
                      </a:r>
                    </a:p>
                  </a:txBody>
                  <a:tcPr/>
                </a:tc>
                <a:extLst>
                  <a:ext uri="{0D108BD9-81ED-4DB2-BD59-A6C34878D82A}">
                    <a16:rowId xmlns:a16="http://schemas.microsoft.com/office/drawing/2014/main" val="10000"/>
                  </a:ext>
                </a:extLst>
              </a:tr>
              <a:tr h="370840">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Datenmenge</a:t>
                      </a:r>
                    </a:p>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1500" kern="1200" dirty="0">
                          <a:solidFill>
                            <a:schemeClr val="accent3">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Volume</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Über klassische relationale Datenbanktechnologien darstellbar</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Nicht bzw. nur mit erhöhtem Aufwand über klassische relationale Datenbanktechnologien darstellbar</a:t>
                      </a:r>
                    </a:p>
                  </a:txBody>
                  <a:tcPr/>
                </a:tc>
                <a:extLst>
                  <a:ext uri="{0D108BD9-81ED-4DB2-BD59-A6C34878D82A}">
                    <a16:rowId xmlns:a16="http://schemas.microsoft.com/office/drawing/2014/main" val="10001"/>
                  </a:ext>
                </a:extLst>
              </a:tr>
              <a:tr h="370840">
                <a:tc>
                  <a:txBody>
                    <a:bodyPr/>
                    <a:lstStyle/>
                    <a:p>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Datenart</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a:t>
                      </a:r>
                    </a:p>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1500" kern="1200" dirty="0" err="1">
                          <a:solidFill>
                            <a:schemeClr val="accent3">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Variety</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Strukturiert (vorrangig)</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Strukturiert, </a:t>
                      </a:r>
                    </a:p>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semistrukturiert,</a:t>
                      </a:r>
                    </a:p>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unstrukturiert</a:t>
                      </a:r>
                    </a:p>
                  </a:txBody>
                  <a:tcPr/>
                </a:tc>
                <a:extLst>
                  <a:ext uri="{0D108BD9-81ED-4DB2-BD59-A6C34878D82A}">
                    <a16:rowId xmlns:a16="http://schemas.microsoft.com/office/drawing/2014/main" val="10002"/>
                  </a:ext>
                </a:extLst>
              </a:tr>
              <a:tr h="370840">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Datenverarbeitungs-</a:t>
                      </a:r>
                    </a:p>
                    <a:p>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geschwindigkeit</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1500" kern="1200" dirty="0" err="1">
                          <a:solidFill>
                            <a:schemeClr val="accent3">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Velocity</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Batch (vorrangig)</a:t>
                      </a:r>
                    </a:p>
                  </a:txBody>
                  <a:tcPr/>
                </a:tc>
                <a:tc>
                  <a:txBody>
                    <a:bodyPr/>
                    <a:lstStyle/>
                    <a:p>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Batch (asynchron),</a:t>
                      </a:r>
                    </a:p>
                    <a:p>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Near</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-Time (semi-synchron),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Near</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Real-Time (pseudo-synchron)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573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Exkurs: Dataspace</a:t>
            </a: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7</a:t>
            </a:fld>
            <a:endParaRPr lang="de-DE" sz="1000" dirty="0"/>
          </a:p>
        </p:txBody>
      </p:sp>
      <p:sp>
        <p:nvSpPr>
          <p:cNvPr id="5" name="Subtitle 4"/>
          <p:cNvSpPr>
            <a:spLocks noGrp="1"/>
          </p:cNvSpPr>
          <p:nvPr>
            <p:ph type="subTitle" idx="1"/>
          </p:nvPr>
        </p:nvSpPr>
        <p:spPr>
          <a:xfrm>
            <a:off x="698503" y="772139"/>
            <a:ext cx="8763001" cy="218732"/>
          </a:xfrm>
        </p:spPr>
        <p:txBody>
          <a:bodyPr>
            <a:normAutofit fontScale="92500" lnSpcReduction="10000"/>
          </a:bodyPr>
          <a:lstStyle/>
          <a:p>
            <a:endParaRPr lang="de-DE" dirty="0">
              <a:solidFill>
                <a:schemeClr val="tx1">
                  <a:lumMod val="75000"/>
                </a:schemeClr>
              </a:solidFill>
            </a:endParaRPr>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Rectangle 49"/>
          <p:cNvSpPr/>
          <p:nvPr/>
        </p:nvSpPr>
        <p:spPr>
          <a:xfrm>
            <a:off x="-48461" y="-728884"/>
            <a:ext cx="270157" cy="400110"/>
          </a:xfrm>
          <a:prstGeom prst="rect">
            <a:avLst/>
          </a:prstGeom>
        </p:spPr>
        <p:txBody>
          <a:bodyPr wrap="square">
            <a:spAutoFit/>
          </a:bodyPr>
          <a:lstStyle/>
          <a:p>
            <a:pPr algn="ctr"/>
            <a:r>
              <a:rPr lang="en-US" sz="200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22" name="Rechteck 21"/>
          <p:cNvSpPr/>
          <p:nvPr/>
        </p:nvSpPr>
        <p:spPr>
          <a:xfrm>
            <a:off x="1042740" y="5050626"/>
            <a:ext cx="8163420" cy="215444"/>
          </a:xfrm>
          <a:prstGeom prst="rect">
            <a:avLst/>
          </a:prstGeom>
        </p:spPr>
        <p:txBody>
          <a:bodyPr wrap="square" rIns="36000">
            <a:spAutoFit/>
          </a:bodyPr>
          <a:lstStyle/>
          <a:p>
            <a:pPr defTabSz="914400" fontAlgn="base">
              <a:spcBef>
                <a:spcPct val="0"/>
              </a:spcBef>
              <a:spcAft>
                <a:spcPct val="0"/>
              </a:spcAft>
            </a:pPr>
            <a:r>
              <a:rPr lang="en-US" sz="800" dirty="0" err="1">
                <a:solidFill>
                  <a:srgbClr val="000000"/>
                </a:solidFill>
              </a:rPr>
              <a:t>Vgl</a:t>
            </a:r>
            <a:r>
              <a:rPr lang="en-US" sz="800" dirty="0">
                <a:solidFill>
                  <a:srgbClr val="000000"/>
                </a:solidFill>
              </a:rPr>
              <a:t>.: Franklin, M. und Halevy, A. und Maier, D..: From Databases to Dataspaces, http://www.eecs.berkeley.edu/~franklin/Papers/dataspaceSR.pdf, </a:t>
            </a:r>
            <a:r>
              <a:rPr lang="en-US" sz="800" dirty="0" err="1">
                <a:solidFill>
                  <a:srgbClr val="000000"/>
                </a:solidFill>
              </a:rPr>
              <a:t>Abruf</a:t>
            </a:r>
            <a:r>
              <a:rPr lang="en-US" sz="800" dirty="0">
                <a:solidFill>
                  <a:srgbClr val="000000"/>
                </a:solidFill>
              </a:rPr>
              <a:t>: 24.10.2014</a:t>
            </a:r>
          </a:p>
        </p:txBody>
      </p:sp>
      <p:sp>
        <p:nvSpPr>
          <p:cNvPr id="17" name="Rectangle 23"/>
          <p:cNvSpPr/>
          <p:nvPr/>
        </p:nvSpPr>
        <p:spPr>
          <a:xfrm>
            <a:off x="548640" y="920819"/>
            <a:ext cx="8912860" cy="646331"/>
          </a:xfrm>
          <a:prstGeom prst="rect">
            <a:avLst/>
          </a:prstGeom>
        </p:spPr>
        <p:txBody>
          <a:bodyPr wrap="square">
            <a:spAutoFit/>
          </a:bodyPr>
          <a:lstStyle/>
          <a:p>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Datenintegration ohne feste Zielstruktur</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23"/>
          <p:cNvSpPr/>
          <p:nvPr/>
        </p:nvSpPr>
        <p:spPr>
          <a:xfrm>
            <a:off x="548640" y="1271615"/>
            <a:ext cx="8164973" cy="369332"/>
          </a:xfrm>
          <a:prstGeom prst="rect">
            <a:avLst/>
          </a:prstGeom>
        </p:spPr>
        <p:txBody>
          <a:bodyPr wrap="square">
            <a:spAutoFit/>
          </a:bodyPr>
          <a:lstStyle/>
          <a:p>
            <a:pPr defTabSz="268288">
              <a:spcBef>
                <a:spcPts val="600"/>
              </a:spcBef>
              <a:tabLst>
                <a:tab pos="357188" algn="l"/>
              </a:tabLst>
            </a:pPr>
            <a:r>
              <a:rPr lang="en-US" sz="180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 </a:t>
            </a:r>
            <a:r>
              <a:rPr lang="de-DE" sz="1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Reduktion und Variablisierung des Integrationsaufwandes</a:t>
            </a:r>
          </a:p>
        </p:txBody>
      </p:sp>
      <p:graphicFrame>
        <p:nvGraphicFramePr>
          <p:cNvPr id="11" name="Tabelle 10"/>
          <p:cNvGraphicFramePr>
            <a:graphicFrameLocks noGrp="1"/>
          </p:cNvGraphicFramePr>
          <p:nvPr>
            <p:extLst>
              <p:ext uri="{D42A27DB-BD31-4B8C-83A1-F6EECF244321}">
                <p14:modId xmlns:p14="http://schemas.microsoft.com/office/powerpoint/2010/main" val="1304376583"/>
              </p:ext>
            </p:extLst>
          </p:nvPr>
        </p:nvGraphicFramePr>
        <p:xfrm>
          <a:off x="620031" y="2215988"/>
          <a:ext cx="8770077" cy="2242233"/>
        </p:xfrm>
        <a:graphic>
          <a:graphicData uri="http://schemas.openxmlformats.org/drawingml/2006/table">
            <a:tbl>
              <a:tblPr firstRow="1" bandRow="1">
                <a:tableStyleId>{7DF18680-E054-41AD-8BC1-D1AEF772440D}</a:tableStyleId>
              </a:tblPr>
              <a:tblGrid>
                <a:gridCol w="1806006">
                  <a:extLst>
                    <a:ext uri="{9D8B030D-6E8A-4147-A177-3AD203B41FA5}">
                      <a16:colId xmlns:a16="http://schemas.microsoft.com/office/drawing/2014/main" val="20000"/>
                    </a:ext>
                  </a:extLst>
                </a:gridCol>
                <a:gridCol w="3585963">
                  <a:extLst>
                    <a:ext uri="{9D8B030D-6E8A-4147-A177-3AD203B41FA5}">
                      <a16:colId xmlns:a16="http://schemas.microsoft.com/office/drawing/2014/main" val="20001"/>
                    </a:ext>
                  </a:extLst>
                </a:gridCol>
                <a:gridCol w="3378108">
                  <a:extLst>
                    <a:ext uri="{9D8B030D-6E8A-4147-A177-3AD203B41FA5}">
                      <a16:colId xmlns:a16="http://schemas.microsoft.com/office/drawing/2014/main" val="20002"/>
                    </a:ext>
                  </a:extLst>
                </a:gridCol>
              </a:tblGrid>
              <a:tr h="321993">
                <a:tc>
                  <a:txBody>
                    <a:bodyPr/>
                    <a:lstStyle/>
                    <a:p>
                      <a:r>
                        <a:rPr lang="de-DE" sz="1500" b="0" kern="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Kriterium</a:t>
                      </a:r>
                    </a:p>
                  </a:txBody>
                  <a:tcPr/>
                </a:tc>
                <a:tc>
                  <a:txBody>
                    <a:bodyPr/>
                    <a:lstStyle/>
                    <a:p>
                      <a:r>
                        <a:rPr lang="de-DE"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Database</a:t>
                      </a:r>
                    </a:p>
                  </a:txBody>
                  <a:tcPr/>
                </a:tc>
                <a:tc>
                  <a:txBody>
                    <a:bodyPr/>
                    <a:lstStyle/>
                    <a:p>
                      <a:r>
                        <a:rPr lang="de-DE" b="0" dirty="0" err="1">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Dataspace</a:t>
                      </a:r>
                      <a:endParaRPr lang="de-DE" b="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0"/>
                  </a:ext>
                </a:extLst>
              </a:tr>
              <a:tr h="212141">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Schemadefinition</a:t>
                      </a:r>
                    </a:p>
                  </a:txBody>
                  <a:tcPr/>
                </a:tc>
                <a:tc>
                  <a:txBody>
                    <a:bodyPr/>
                    <a:lstStyle/>
                    <a:p>
                      <a:pPr marL="0" indent="0">
                        <a:buFont typeface="Arial" charset="0"/>
                        <a:buNone/>
                      </a:pPr>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Ex ante („Schema on </a:t>
                      </a:r>
                      <a:r>
                        <a:rPr lang="de-DE"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write</a:t>
                      </a:r>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Ex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nunc</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(„Schema on </a:t>
                      </a:r>
                      <a:r>
                        <a:rPr lang="de-DE" sz="1500" kern="1200" baseline="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read</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1"/>
                  </a:ext>
                </a:extLst>
              </a:tr>
              <a:tr h="177394">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Datenobjekt</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Tabelle</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(logisch)</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Datei</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(physisch)</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2"/>
                  </a:ext>
                </a:extLst>
              </a:tr>
              <a:tr h="0">
                <a:tc>
                  <a:txBody>
                    <a:bodyPr/>
                    <a:lstStyle/>
                    <a:p>
                      <a:r>
                        <a:rPr lang="de-DE"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Datenart</a:t>
                      </a:r>
                      <a:endPar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0" marR="0" indent="0" algn="l" defTabSz="761970" rtl="0" eaLnBrk="1" fontAlgn="auto" latinLnBrk="0" hangingPunct="1">
                        <a:lnSpc>
                          <a:spcPct val="100000"/>
                        </a:lnSpc>
                        <a:spcBef>
                          <a:spcPts val="600"/>
                        </a:spcBef>
                        <a:spcAft>
                          <a:spcPts val="0"/>
                        </a:spcAft>
                        <a:buClrTx/>
                        <a:buSzTx/>
                        <a:buFont typeface="Arial" charset="0"/>
                        <a:buNone/>
                        <a:tabLst/>
                        <a:defRPr/>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Strukturiert</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Alle</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Datenarten</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3"/>
                  </a:ext>
                </a:extLst>
              </a:tr>
              <a:tr h="0">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Datenumfang</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Auswahl von Daten</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Alle Daten</a:t>
                      </a:r>
                    </a:p>
                  </a:txBody>
                  <a:tcPr/>
                </a:tc>
                <a:extLst>
                  <a:ext uri="{0D108BD9-81ED-4DB2-BD59-A6C34878D82A}">
                    <a16:rowId xmlns:a16="http://schemas.microsoft.com/office/drawing/2014/main" val="10004"/>
                  </a:ext>
                </a:extLst>
              </a:tr>
              <a:tr h="0">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Datenabfrage</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Query</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Search, Query</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(„Schema on Read“)</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extLst>
                  <a:ext uri="{0D108BD9-81ED-4DB2-BD59-A6C34878D82A}">
                    <a16:rowId xmlns:a16="http://schemas.microsoft.com/office/drawing/2014/main" val="10005"/>
                  </a:ext>
                </a:extLst>
              </a:tr>
              <a:tr h="221284">
                <a:tc>
                  <a:txBody>
                    <a:bodyPr/>
                    <a:lstStyle/>
                    <a:p>
                      <a:r>
                        <a:rPr lang="de-DE"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Datenherkunft</a:t>
                      </a: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Nach ETL i.d.R.</a:t>
                      </a:r>
                      <a:r>
                        <a:rPr lang="de-DE" sz="1500" kern="1200" baseline="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 nicht rekonstruierbar</a:t>
                      </a:r>
                      <a:endPar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a:txBody>
                    <a:bodyPr/>
                    <a:lstStyle/>
                    <a:p>
                      <a:pPr marL="0" indent="0" algn="l" defTabSz="761970" rtl="0" eaLnBrk="1" latinLnBrk="0" hangingPunct="1">
                        <a:spcBef>
                          <a:spcPts val="600"/>
                        </a:spcBef>
                        <a:buFont typeface="Arial" charset="0"/>
                        <a:buNone/>
                      </a:pP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„Data </a:t>
                      </a:r>
                      <a:r>
                        <a:rPr lang="de-DE" sz="1500" kern="1200" dirty="0" err="1">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lineage</a:t>
                      </a:r>
                      <a:r>
                        <a:rPr lang="de-DE" sz="1500" kern="1200" dirty="0">
                          <a:solidFill>
                            <a:schemeClr val="accent6">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7662105"/>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t>Data </a:t>
            </a:r>
            <a:r>
              <a:rPr lang="de-DE" dirty="0"/>
              <a:t>Lake</a:t>
            </a: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latin typeface="Open Sans Light" panose="020B0306030504020204" pitchFamily="34" charset="0"/>
                <a:ea typeface="Open Sans Light" panose="020B0306030504020204" pitchFamily="34" charset="0"/>
                <a:cs typeface="Open Sans Light" panose="020B0306030504020204" pitchFamily="34" charset="0"/>
              </a:rPr>
              <a:pPr algn="ctr"/>
              <a:t>8</a:t>
            </a:fld>
            <a:endParaRPr lang="de-DE" sz="1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Rectangle 23"/>
          <p:cNvSpPr/>
          <p:nvPr/>
        </p:nvSpPr>
        <p:spPr>
          <a:xfrm>
            <a:off x="548640" y="920819"/>
            <a:ext cx="8912860" cy="369332"/>
          </a:xfrm>
          <a:prstGeom prst="rect">
            <a:avLst/>
          </a:prstGeom>
        </p:spPr>
        <p:txBody>
          <a:bodyPr wrap="square">
            <a:spAutoFit/>
          </a:bodyPr>
          <a:lstStyle/>
          <a:p>
            <a:pPr>
              <a:tabLst>
                <a:tab pos="8969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Sammlung, Speicherung, Verwaltung von Rohdaten und verarbeiteten Daten</a:t>
            </a:r>
          </a:p>
        </p:txBody>
      </p:sp>
      <p:sp>
        <p:nvSpPr>
          <p:cNvPr id="67" name="Rechteck 66"/>
          <p:cNvSpPr/>
          <p:nvPr/>
        </p:nvSpPr>
        <p:spPr>
          <a:xfrm>
            <a:off x="763200" y="5134010"/>
            <a:ext cx="8483361" cy="215444"/>
          </a:xfrm>
          <a:prstGeom prst="rect">
            <a:avLst/>
          </a:prstGeom>
        </p:spPr>
        <p:txBody>
          <a:bodyPr wrap="square" rIns="36000">
            <a:spAutoFit/>
          </a:bodyPr>
          <a:lstStyle/>
          <a:p>
            <a:pPr defTabSz="914400" fontAlgn="base">
              <a:spcBef>
                <a:spcPct val="0"/>
              </a:spcBef>
              <a:spcAft>
                <a:spcPct val="0"/>
              </a:spcAft>
            </a:pPr>
            <a:r>
              <a:rPr lang="en-US" sz="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 </a:t>
            </a:r>
            <a:r>
              <a:rPr lang="en-US" sz="8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Abbildung</a:t>
            </a:r>
            <a:r>
              <a:rPr lang="en-US" sz="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in </a:t>
            </a:r>
            <a:r>
              <a:rPr lang="en-US" sz="8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Anlehnung</a:t>
            </a:r>
            <a:r>
              <a:rPr lang="en-US" sz="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 Connolly, S.: Enterprise Hadoop and the Journey to a Data Lake, http://hortonworks.com/blog/enterprise-hadoop-journey-data-lake/, </a:t>
            </a:r>
            <a:r>
              <a:rPr lang="en-US" sz="8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Abruf</a:t>
            </a:r>
            <a:r>
              <a:rPr lang="en-US" sz="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24.10.2014</a:t>
            </a:r>
          </a:p>
        </p:txBody>
      </p:sp>
      <p:sp>
        <p:nvSpPr>
          <p:cNvPr id="36" name="Teardrop 21"/>
          <p:cNvSpPr/>
          <p:nvPr/>
        </p:nvSpPr>
        <p:spPr>
          <a:xfrm>
            <a:off x="884053" y="1822856"/>
            <a:ext cx="419935" cy="410167"/>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25"/>
          <p:cNvSpPr/>
          <p:nvPr/>
        </p:nvSpPr>
        <p:spPr>
          <a:xfrm>
            <a:off x="1511079" y="1675880"/>
            <a:ext cx="1086911" cy="707886"/>
          </a:xfrm>
          <a:prstGeom prst="rect">
            <a:avLst/>
          </a:prstGeom>
        </p:spPr>
        <p:txBody>
          <a:bodyPr wrap="square">
            <a:spAutoFit/>
          </a:bodyPr>
          <a:lstStyle/>
          <a:p>
            <a:r>
              <a:rPr lang="en-US" sz="20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2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46" name="TextBox 26"/>
          <p:cNvSpPr txBox="1"/>
          <p:nvPr/>
        </p:nvSpPr>
        <p:spPr>
          <a:xfrm>
            <a:off x="1504992" y="1945814"/>
            <a:ext cx="7144525" cy="338554"/>
          </a:xfrm>
          <a:prstGeom prst="rect">
            <a:avLst/>
          </a:prstGeom>
          <a:noFill/>
        </p:spPr>
        <p:txBody>
          <a:bodyPr wrap="square" rtlCol="0">
            <a:spAutoFit/>
          </a:bodyPr>
          <a:lstStyle/>
          <a:p>
            <a:pPr algn="just"/>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Online-Archiv für Ad-hoc-Analysen und Anwendungen</a:t>
            </a:r>
          </a:p>
        </p:txBody>
      </p:sp>
      <p:sp>
        <p:nvSpPr>
          <p:cNvPr id="48" name="Rectangle 50"/>
          <p:cNvSpPr/>
          <p:nvPr/>
        </p:nvSpPr>
        <p:spPr>
          <a:xfrm>
            <a:off x="967852" y="1862887"/>
            <a:ext cx="252337" cy="400110"/>
          </a:xfrm>
          <a:prstGeom prst="rect">
            <a:avLst/>
          </a:prstGeom>
        </p:spPr>
        <p:txBody>
          <a:bodyPr wrap="square">
            <a:spAutoFit/>
          </a:bodyPr>
          <a:lstStyle/>
          <a:p>
            <a:pPr algn="ctr"/>
            <a:r>
              <a:rPr lang="en-US" sz="200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18" name="Rectangle 28"/>
          <p:cNvSpPr/>
          <p:nvPr/>
        </p:nvSpPr>
        <p:spPr>
          <a:xfrm>
            <a:off x="698499" y="1749652"/>
            <a:ext cx="8346983"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Rechteck 18"/>
          <p:cNvSpPr/>
          <p:nvPr/>
        </p:nvSpPr>
        <p:spPr>
          <a:xfrm>
            <a:off x="851956" y="1749653"/>
            <a:ext cx="7973072" cy="5855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hteck 19"/>
          <p:cNvSpPr/>
          <p:nvPr/>
        </p:nvSpPr>
        <p:spPr>
          <a:xfrm>
            <a:off x="851956" y="2699168"/>
            <a:ext cx="7973072" cy="1344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echteck 20"/>
          <p:cNvSpPr/>
          <p:nvPr/>
        </p:nvSpPr>
        <p:spPr>
          <a:xfrm>
            <a:off x="851956" y="4296905"/>
            <a:ext cx="7973072" cy="7850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feld 21"/>
          <p:cNvSpPr txBox="1"/>
          <p:nvPr/>
        </p:nvSpPr>
        <p:spPr>
          <a:xfrm rot="16200000">
            <a:off x="783995" y="1909915"/>
            <a:ext cx="647934" cy="338554"/>
          </a:xfrm>
          <a:prstGeom prst="rect">
            <a:avLst/>
          </a:prstGeom>
          <a:noFill/>
        </p:spPr>
        <p:txBody>
          <a:bodyPr wrap="none" rtlCol="0">
            <a:spAutoFit/>
          </a:bodyPr>
          <a:lstStyle/>
          <a:p>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Apps</a:t>
            </a:r>
          </a:p>
        </p:txBody>
      </p:sp>
      <p:sp>
        <p:nvSpPr>
          <p:cNvPr id="23" name="Textfeld 22"/>
          <p:cNvSpPr txBox="1"/>
          <p:nvPr/>
        </p:nvSpPr>
        <p:spPr>
          <a:xfrm rot="16200000">
            <a:off x="367429" y="3237999"/>
            <a:ext cx="1430200" cy="338554"/>
          </a:xfrm>
          <a:prstGeom prst="rect">
            <a:avLst/>
          </a:prstGeom>
          <a:noFill/>
        </p:spPr>
        <p:txBody>
          <a:bodyPr wrap="none" rtlCol="0">
            <a:spAutoFit/>
          </a:bodyPr>
          <a:lstStyle/>
          <a:p>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Systems</a:t>
            </a:r>
          </a:p>
        </p:txBody>
      </p:sp>
      <p:sp>
        <p:nvSpPr>
          <p:cNvPr id="24" name="Textfeld 23"/>
          <p:cNvSpPr txBox="1"/>
          <p:nvPr/>
        </p:nvSpPr>
        <p:spPr>
          <a:xfrm rot="16200000">
            <a:off x="647388" y="4520165"/>
            <a:ext cx="921150" cy="338554"/>
          </a:xfrm>
          <a:prstGeom prst="rect">
            <a:avLst/>
          </a:prstGeom>
          <a:noFill/>
        </p:spPr>
        <p:txBody>
          <a:bodyPr wrap="none" rtlCol="0">
            <a:spAutoFit/>
          </a:bodyPr>
          <a:lstStyle/>
          <a:p>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Sources</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Textfeld 24"/>
          <p:cNvSpPr txBox="1"/>
          <p:nvPr/>
        </p:nvSpPr>
        <p:spPr>
          <a:xfrm>
            <a:off x="1398169" y="1887159"/>
            <a:ext cx="1621619"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Ad hoc Analysis</a:t>
            </a:r>
          </a:p>
        </p:txBody>
      </p:sp>
      <p:sp>
        <p:nvSpPr>
          <p:cNvPr id="26" name="Textfeld 25"/>
          <p:cNvSpPr txBox="1"/>
          <p:nvPr/>
        </p:nvSpPr>
        <p:spPr>
          <a:xfrm>
            <a:off x="3154580" y="1887159"/>
            <a:ext cx="974946" cy="307777"/>
          </a:xfrm>
          <a:prstGeom prst="rect">
            <a:avLst/>
          </a:prstGeom>
          <a:noFill/>
          <a:ln>
            <a:solidFill>
              <a:schemeClr val="accent6">
                <a:lumMod val="10000"/>
              </a:schemeClr>
            </a:solidFill>
          </a:ln>
        </p:spPr>
        <p:txBody>
          <a:bodyPr wrap="non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Reporting</a:t>
            </a:r>
          </a:p>
        </p:txBody>
      </p:sp>
      <p:sp>
        <p:nvSpPr>
          <p:cNvPr id="27" name="Textfeld 26"/>
          <p:cNvSpPr txBox="1"/>
          <p:nvPr/>
        </p:nvSpPr>
        <p:spPr>
          <a:xfrm>
            <a:off x="4264318" y="1887159"/>
            <a:ext cx="71216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OLAP</a:t>
            </a:r>
          </a:p>
        </p:txBody>
      </p:sp>
      <p:sp>
        <p:nvSpPr>
          <p:cNvPr id="28" name="Textfeld 27"/>
          <p:cNvSpPr txBox="1"/>
          <p:nvPr/>
        </p:nvSpPr>
        <p:spPr>
          <a:xfrm>
            <a:off x="5055972" y="1887159"/>
            <a:ext cx="131360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Mining</a:t>
            </a:r>
          </a:p>
        </p:txBody>
      </p:sp>
      <p:sp>
        <p:nvSpPr>
          <p:cNvPr id="30" name="Textfeld 29"/>
          <p:cNvSpPr txBox="1"/>
          <p:nvPr/>
        </p:nvSpPr>
        <p:spPr>
          <a:xfrm>
            <a:off x="6583719" y="1887159"/>
            <a:ext cx="2042546" cy="307777"/>
          </a:xfrm>
          <a:prstGeom prst="rect">
            <a:avLst/>
          </a:prstGeom>
          <a:noFill/>
          <a:ln>
            <a:solidFill>
              <a:schemeClr val="accent6">
                <a:lumMod val="10000"/>
              </a:schemeClr>
            </a:solidFill>
          </a:ln>
        </p:spPr>
        <p:txBody>
          <a:bodyPr wrap="non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Enterprise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Applications</a:t>
            </a: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Zylinder 30"/>
          <p:cNvSpPr/>
          <p:nvPr/>
        </p:nvSpPr>
        <p:spPr>
          <a:xfrm>
            <a:off x="1708586" y="3155990"/>
            <a:ext cx="928523" cy="533762"/>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a:latin typeface="Open Sans Light" panose="020B0306030504020204" pitchFamily="34" charset="0"/>
                <a:ea typeface="Open Sans Light" panose="020B0306030504020204" pitchFamily="34" charset="0"/>
                <a:cs typeface="Open Sans Light" panose="020B0306030504020204" pitchFamily="34" charset="0"/>
              </a:rPr>
              <a:t>RDBMS</a:t>
            </a:r>
          </a:p>
        </p:txBody>
      </p:sp>
      <p:sp>
        <p:nvSpPr>
          <p:cNvPr id="32" name="Zylinder 31"/>
          <p:cNvSpPr/>
          <p:nvPr/>
        </p:nvSpPr>
        <p:spPr>
          <a:xfrm>
            <a:off x="3053381" y="3155990"/>
            <a:ext cx="928523" cy="533762"/>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a:latin typeface="Open Sans Light" panose="020B0306030504020204" pitchFamily="34" charset="0"/>
                <a:ea typeface="Open Sans Light" panose="020B0306030504020204" pitchFamily="34" charset="0"/>
                <a:cs typeface="Open Sans Light" panose="020B0306030504020204" pitchFamily="34" charset="0"/>
              </a:rPr>
              <a:t>DWH</a:t>
            </a:r>
          </a:p>
        </p:txBody>
      </p:sp>
      <p:sp>
        <p:nvSpPr>
          <p:cNvPr id="33" name="Textfeld 32"/>
          <p:cNvSpPr txBox="1"/>
          <p:nvPr/>
        </p:nvSpPr>
        <p:spPr>
          <a:xfrm>
            <a:off x="4484874" y="2773427"/>
            <a:ext cx="3906471" cy="1077218"/>
          </a:xfrm>
          <a:prstGeom prst="rect">
            <a:avLst/>
          </a:prstGeom>
          <a:noFill/>
          <a:ln>
            <a:solidFill>
              <a:schemeClr val="accent6">
                <a:lumMod val="10000"/>
              </a:schemeClr>
            </a:solidFill>
          </a:ln>
        </p:spPr>
        <p:txBody>
          <a:bodyPr wrap="square" rtlCol="0">
            <a:noAutofit/>
          </a:bodyPr>
          <a:lstStyle/>
          <a:p>
            <a:pPr algn="ct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Lake</a:t>
            </a: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extfeld 33"/>
          <p:cNvSpPr txBox="1"/>
          <p:nvPr/>
        </p:nvSpPr>
        <p:spPr>
          <a:xfrm>
            <a:off x="4560164" y="3102509"/>
            <a:ext cx="377780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Management</a:t>
            </a:r>
          </a:p>
        </p:txBody>
      </p:sp>
      <p:sp>
        <p:nvSpPr>
          <p:cNvPr id="38" name="Textfeld 37"/>
          <p:cNvSpPr txBox="1"/>
          <p:nvPr/>
        </p:nvSpPr>
        <p:spPr>
          <a:xfrm>
            <a:off x="4560164" y="3468550"/>
            <a:ext cx="377780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Distributed Storage &amp; Processing</a:t>
            </a:r>
          </a:p>
        </p:txBody>
      </p:sp>
      <p:cxnSp>
        <p:nvCxnSpPr>
          <p:cNvPr id="39" name="Gerade Verbindung mit Pfeil 38"/>
          <p:cNvCxnSpPr/>
          <p:nvPr/>
        </p:nvCxnSpPr>
        <p:spPr>
          <a:xfrm>
            <a:off x="6316345" y="2335199"/>
            <a:ext cx="0" cy="438226"/>
          </a:xfrm>
          <a:prstGeom prst="straightConnector1">
            <a:avLst/>
          </a:prstGeom>
          <a:ln w="28575">
            <a:solidFill>
              <a:schemeClr val="accent6">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1631470" y="2773426"/>
            <a:ext cx="2403045" cy="1077218"/>
          </a:xfrm>
          <a:prstGeom prst="rect">
            <a:avLst/>
          </a:prstGeom>
          <a:noFill/>
          <a:ln>
            <a:solidFill>
              <a:schemeClr val="accent6">
                <a:lumMod val="10000"/>
              </a:schemeClr>
            </a:solidFill>
          </a:ln>
        </p:spPr>
        <p:txBody>
          <a:bodyPr wrap="square" rtlCol="0">
            <a:spAutoFit/>
          </a:bodyPr>
          <a:lstStyle/>
          <a:p>
            <a:pPr algn="ct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Repositories</a:t>
            </a: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1" name="Gerade Verbindung mit Pfeil 40"/>
          <p:cNvCxnSpPr/>
          <p:nvPr/>
        </p:nvCxnSpPr>
        <p:spPr>
          <a:xfrm flipH="1">
            <a:off x="4034516" y="3282797"/>
            <a:ext cx="450358" cy="0"/>
          </a:xfrm>
          <a:prstGeom prst="straightConnector1">
            <a:avLst/>
          </a:prstGeom>
          <a:ln w="28575">
            <a:solidFill>
              <a:schemeClr val="accent6">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a:off x="2418769" y="2335199"/>
            <a:ext cx="0" cy="438226"/>
          </a:xfrm>
          <a:prstGeom prst="straightConnector1">
            <a:avLst/>
          </a:prstGeom>
          <a:ln w="28575">
            <a:solidFill>
              <a:schemeClr val="accent6">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Zylinder 43"/>
          <p:cNvSpPr/>
          <p:nvPr/>
        </p:nvSpPr>
        <p:spPr>
          <a:xfrm>
            <a:off x="1511079" y="4466021"/>
            <a:ext cx="1189027" cy="446841"/>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200" dirty="0">
                <a:latin typeface="Open Sans Light" panose="020B0306030504020204" pitchFamily="34" charset="0"/>
                <a:ea typeface="Open Sans Light" panose="020B0306030504020204" pitchFamily="34" charset="0"/>
                <a:cs typeface="Open Sans Light" panose="020B0306030504020204" pitchFamily="34" charset="0"/>
              </a:rPr>
              <a:t>OLTP Data</a:t>
            </a:r>
          </a:p>
        </p:txBody>
      </p:sp>
      <p:sp>
        <p:nvSpPr>
          <p:cNvPr id="49" name="Zylinder 48"/>
          <p:cNvSpPr/>
          <p:nvPr/>
        </p:nvSpPr>
        <p:spPr>
          <a:xfrm>
            <a:off x="2861006" y="4466021"/>
            <a:ext cx="1233554" cy="446841"/>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200" dirty="0">
                <a:latin typeface="Open Sans Light" panose="020B0306030504020204" pitchFamily="34" charset="0"/>
                <a:ea typeface="Open Sans Light" panose="020B0306030504020204" pitchFamily="34" charset="0"/>
                <a:cs typeface="Open Sans Light" panose="020B0306030504020204" pitchFamily="34" charset="0"/>
              </a:rPr>
              <a:t>Log Data</a:t>
            </a:r>
          </a:p>
        </p:txBody>
      </p:sp>
      <p:sp>
        <p:nvSpPr>
          <p:cNvPr id="50" name="Zylinder 49"/>
          <p:cNvSpPr/>
          <p:nvPr/>
        </p:nvSpPr>
        <p:spPr>
          <a:xfrm>
            <a:off x="4259696" y="4455915"/>
            <a:ext cx="1255884" cy="446841"/>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200" dirty="0">
                <a:latin typeface="Open Sans Light" panose="020B0306030504020204" pitchFamily="34" charset="0"/>
                <a:ea typeface="Open Sans Light" panose="020B0306030504020204" pitchFamily="34" charset="0"/>
                <a:cs typeface="Open Sans Light" panose="020B0306030504020204" pitchFamily="34" charset="0"/>
              </a:rPr>
              <a:t>Sensor Data</a:t>
            </a:r>
          </a:p>
        </p:txBody>
      </p:sp>
      <p:sp>
        <p:nvSpPr>
          <p:cNvPr id="51" name="Zylinder 50"/>
          <p:cNvSpPr/>
          <p:nvPr/>
        </p:nvSpPr>
        <p:spPr>
          <a:xfrm>
            <a:off x="5703488" y="4459253"/>
            <a:ext cx="1275935" cy="446841"/>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200" dirty="0" err="1">
                <a:latin typeface="Open Sans Light" panose="020B0306030504020204" pitchFamily="34" charset="0"/>
                <a:ea typeface="Open Sans Light" panose="020B0306030504020204" pitchFamily="34" charset="0"/>
                <a:cs typeface="Open Sans Light" panose="020B0306030504020204" pitchFamily="34" charset="0"/>
              </a:rPr>
              <a:t>Machine</a:t>
            </a:r>
            <a:r>
              <a:rPr lang="de-DE" sz="1200" dirty="0">
                <a:latin typeface="Open Sans Light" panose="020B0306030504020204" pitchFamily="34" charset="0"/>
                <a:ea typeface="Open Sans Light" panose="020B0306030504020204" pitchFamily="34" charset="0"/>
                <a:cs typeface="Open Sans Light" panose="020B0306030504020204" pitchFamily="34" charset="0"/>
              </a:rPr>
              <a:t> Data</a:t>
            </a:r>
          </a:p>
        </p:txBody>
      </p:sp>
      <p:sp>
        <p:nvSpPr>
          <p:cNvPr id="53" name="Zylinder 52"/>
          <p:cNvSpPr/>
          <p:nvPr/>
        </p:nvSpPr>
        <p:spPr>
          <a:xfrm>
            <a:off x="7117847" y="4459254"/>
            <a:ext cx="1220893" cy="446841"/>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200" dirty="0" err="1">
                <a:latin typeface="Open Sans Light" panose="020B0306030504020204" pitchFamily="34" charset="0"/>
                <a:ea typeface="Open Sans Light" panose="020B0306030504020204" pitchFamily="34" charset="0"/>
                <a:cs typeface="Open Sans Light" panose="020B0306030504020204" pitchFamily="34" charset="0"/>
              </a:rPr>
              <a:t>External</a:t>
            </a:r>
            <a:r>
              <a:rPr lang="de-DE" sz="1200" dirty="0">
                <a:latin typeface="Open Sans Light" panose="020B0306030504020204" pitchFamily="34" charset="0"/>
                <a:ea typeface="Open Sans Light" panose="020B0306030504020204" pitchFamily="34" charset="0"/>
                <a:cs typeface="Open Sans Light" panose="020B0306030504020204" pitchFamily="34" charset="0"/>
              </a:rPr>
              <a:t> Data</a:t>
            </a:r>
          </a:p>
        </p:txBody>
      </p:sp>
      <p:cxnSp>
        <p:nvCxnSpPr>
          <p:cNvPr id="54" name="Gerade Verbindung mit Pfeil 53"/>
          <p:cNvCxnSpPr/>
          <p:nvPr/>
        </p:nvCxnSpPr>
        <p:spPr>
          <a:xfrm>
            <a:off x="2824096" y="3761391"/>
            <a:ext cx="0" cy="535514"/>
          </a:xfrm>
          <a:prstGeom prst="straightConnector1">
            <a:avLst/>
          </a:prstGeom>
          <a:ln w="28575">
            <a:solidFill>
              <a:schemeClr val="accent6">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a:xfrm>
            <a:off x="6316345" y="3980504"/>
            <a:ext cx="0" cy="316401"/>
          </a:xfrm>
          <a:prstGeom prst="straightConnector1">
            <a:avLst/>
          </a:prstGeom>
          <a:ln w="28575">
            <a:solidFill>
              <a:schemeClr val="accent6">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Rectangle 23"/>
          <p:cNvSpPr/>
          <p:nvPr/>
        </p:nvSpPr>
        <p:spPr>
          <a:xfrm>
            <a:off x="548640" y="1271615"/>
            <a:ext cx="8164973" cy="369332"/>
          </a:xfrm>
          <a:prstGeom prst="rect">
            <a:avLst/>
          </a:prstGeom>
        </p:spPr>
        <p:txBody>
          <a:bodyPr wrap="square">
            <a:spAutoFit/>
          </a:bodyPr>
          <a:lstStyle/>
          <a:p>
            <a:pPr defTabSz="268288">
              <a:spcBef>
                <a:spcPts val="600"/>
              </a:spcBef>
              <a:tabLst>
                <a:tab pos="35718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Skalierbarer</a:t>
            </a:r>
            <a:r>
              <a:rPr lang="en-US" sz="18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Datenspeicher für Ad-hoc-Analysen und Anwendungen</a:t>
            </a:r>
          </a:p>
        </p:txBody>
      </p:sp>
    </p:spTree>
    <p:extLst>
      <p:ext uri="{BB962C8B-B14F-4D97-AF65-F5344CB8AC3E}">
        <p14:creationId xmlns:p14="http://schemas.microsoft.com/office/powerpoint/2010/main" val="667250236"/>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randombar(horizontal)">
                                      <p:cBhvr>
                                        <p:cTn id="1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8500" y="316910"/>
            <a:ext cx="8763000" cy="427249"/>
          </a:xfrm>
        </p:spPr>
        <p:txBody>
          <a:bodyPr>
            <a:noAutofit/>
          </a:bodyPr>
          <a:lstStyle/>
          <a:p>
            <a:r>
              <a:rPr lang="de-DE">
                <a:latin typeface="Open Sans Light" panose="020B0306030504020204" pitchFamily="34" charset="0"/>
                <a:ea typeface="Open Sans Light" panose="020B0306030504020204" pitchFamily="34" charset="0"/>
                <a:cs typeface="Open Sans Light" panose="020B0306030504020204" pitchFamily="34" charset="0"/>
              </a:rPr>
              <a:t>Enterprise </a:t>
            </a:r>
            <a:r>
              <a:rPr lang="de-DE" dirty="0">
                <a:latin typeface="Open Sans Light" panose="020B0306030504020204" pitchFamily="34" charset="0"/>
                <a:ea typeface="Open Sans Light" panose="020B0306030504020204" pitchFamily="34" charset="0"/>
                <a:cs typeface="Open Sans Light" panose="020B0306030504020204" pitchFamily="34" charset="0"/>
              </a:rPr>
              <a:t>Data Hub (EDH)</a:t>
            </a:r>
          </a:p>
        </p:txBody>
      </p:sp>
      <p:sp>
        <p:nvSpPr>
          <p:cNvPr id="6" name="Slide Number Placeholder 5"/>
          <p:cNvSpPr>
            <a:spLocks noGrp="1"/>
          </p:cNvSpPr>
          <p:nvPr>
            <p:ph type="sldNum" sz="quarter" idx="4"/>
          </p:nvPr>
        </p:nvSpPr>
        <p:spPr>
          <a:xfrm>
            <a:off x="638656" y="5405658"/>
            <a:ext cx="525500" cy="229882"/>
          </a:xfrm>
        </p:spPr>
        <p:txBody>
          <a:bodyPr/>
          <a:lstStyle/>
          <a:p>
            <a:pPr algn="ctr"/>
            <a:fld id="{48F63A3B-78C7-47BE-AE5E-E10140E04643}" type="slidenum">
              <a:rPr lang="de-DE" sz="1000" smtClean="0"/>
              <a:pPr algn="ctr"/>
              <a:t>9</a:t>
            </a:fld>
            <a:endParaRPr lang="de-DE" sz="1000" dirty="0"/>
          </a:p>
        </p:txBody>
      </p:sp>
      <p:sp>
        <p:nvSpPr>
          <p:cNvPr id="29" name="Rectangle 28"/>
          <p:cNvSpPr/>
          <p:nvPr/>
        </p:nvSpPr>
        <p:spPr>
          <a:xfrm>
            <a:off x="548640" y="1150088"/>
            <a:ext cx="9151620" cy="338554"/>
          </a:xfrm>
          <a:prstGeom prst="rect">
            <a:avLst/>
          </a:prstGeom>
        </p:spPr>
        <p:txBody>
          <a:bodyPr wrap="square">
            <a:spAutoFit/>
          </a:bodyPr>
          <a:lstStyle/>
          <a:p>
            <a:pPr marL="285750" indent="-285750">
              <a:buFontTx/>
              <a:buChar char="-"/>
            </a:pPr>
            <a:endParaRPr lang="en-US" sz="1600" dirty="0">
              <a:solidFill>
                <a:schemeClr val="tx1">
                  <a:lumMod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hteck 48"/>
          <p:cNvSpPr/>
          <p:nvPr/>
        </p:nvSpPr>
        <p:spPr>
          <a:xfrm>
            <a:off x="638656" y="1799885"/>
            <a:ext cx="4282116" cy="2982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50" name="Textfeld 49"/>
          <p:cNvSpPr txBox="1"/>
          <p:nvPr/>
        </p:nvSpPr>
        <p:spPr>
          <a:xfrm rot="16200000">
            <a:off x="-658515" y="3122107"/>
            <a:ext cx="2982999" cy="338554"/>
          </a:xfrm>
          <a:prstGeom prst="rect">
            <a:avLst/>
          </a:prstGeom>
          <a:noFill/>
        </p:spPr>
        <p:txBody>
          <a:bodyPr wrap="square" rtlCol="0">
            <a:spAutoFit/>
          </a:bodyPr>
          <a:lstStyle/>
          <a:p>
            <a:pPr algn="ct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r>
              <a:rPr lang="de-DE" sz="16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Typical</a:t>
            </a: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Data Analytics Stack“</a:t>
            </a:r>
          </a:p>
        </p:txBody>
      </p:sp>
      <p:sp>
        <p:nvSpPr>
          <p:cNvPr id="51" name="Rechteck 50"/>
          <p:cNvSpPr/>
          <p:nvPr/>
        </p:nvSpPr>
        <p:spPr>
          <a:xfrm>
            <a:off x="5214466" y="1796419"/>
            <a:ext cx="4282116" cy="2982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52" name="Textfeld 51"/>
          <p:cNvSpPr txBox="1"/>
          <p:nvPr/>
        </p:nvSpPr>
        <p:spPr>
          <a:xfrm rot="16200000">
            <a:off x="3917295" y="3140586"/>
            <a:ext cx="2982999" cy="338554"/>
          </a:xfrm>
          <a:prstGeom prst="rect">
            <a:avLst/>
          </a:prstGeom>
          <a:noFill/>
        </p:spPr>
        <p:txBody>
          <a:bodyPr wrap="square" rtlCol="0">
            <a:spAutoFit/>
          </a:bodyPr>
          <a:lstStyle/>
          <a:p>
            <a:pPr algn="ctr"/>
            <a:r>
              <a:rPr lang="de-DE" sz="16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„Enterprise Data Hub (EDH)“</a:t>
            </a:r>
          </a:p>
        </p:txBody>
      </p:sp>
      <p:sp>
        <p:nvSpPr>
          <p:cNvPr id="53" name="Textfeld 52"/>
          <p:cNvSpPr txBox="1"/>
          <p:nvPr/>
        </p:nvSpPr>
        <p:spPr>
          <a:xfrm>
            <a:off x="1224279" y="2081064"/>
            <a:ext cx="331507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Intelligence</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Applications</a:t>
            </a: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9" name="Textfeld 58"/>
          <p:cNvSpPr txBox="1"/>
          <p:nvPr/>
        </p:nvSpPr>
        <p:spPr>
          <a:xfrm>
            <a:off x="1224279" y="2572854"/>
            <a:ext cx="3315076" cy="307777"/>
          </a:xfrm>
          <a:prstGeom prst="rect">
            <a:avLst/>
          </a:prstGeom>
          <a:noFill/>
          <a:ln>
            <a:solidFill>
              <a:schemeClr val="accent6">
                <a:lumMod val="10000"/>
              </a:schemeClr>
            </a:solidFill>
          </a:ln>
        </p:spPr>
        <p:txBody>
          <a:bodyPr wrap="square" rtlCol="0">
            <a:spAutoFit/>
          </a:bodyPr>
          <a:lstStyle/>
          <a:p>
            <a:pPr algn="ctr"/>
            <a:r>
              <a:rPr lang="de-DE" sz="14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DWH (RDBMS</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60" name="Textfeld 59"/>
          <p:cNvSpPr txBox="1"/>
          <p:nvPr/>
        </p:nvSpPr>
        <p:spPr>
          <a:xfrm>
            <a:off x="1224279" y="3060119"/>
            <a:ext cx="331507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ETL Processing</a:t>
            </a:r>
          </a:p>
        </p:txBody>
      </p:sp>
      <p:sp>
        <p:nvSpPr>
          <p:cNvPr id="61" name="Textfeld 60"/>
          <p:cNvSpPr txBox="1"/>
          <p:nvPr/>
        </p:nvSpPr>
        <p:spPr>
          <a:xfrm>
            <a:off x="1224279" y="3551073"/>
            <a:ext cx="3315076" cy="307777"/>
          </a:xfrm>
          <a:prstGeom prst="rect">
            <a:avLst/>
          </a:prstGeom>
          <a:noFill/>
          <a:ln>
            <a:solidFill>
              <a:schemeClr val="accent6">
                <a:lumMod val="10000"/>
              </a:schemeClr>
            </a:solidFill>
          </a:ln>
        </p:spPr>
        <p:txBody>
          <a:bodyPr wrap="square" rtlCol="0">
            <a:spAutoFit/>
          </a:bodyPr>
          <a:lstStyle/>
          <a:p>
            <a:pPr algn="ct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Staging</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 Storage</a:t>
            </a:r>
          </a:p>
        </p:txBody>
      </p:sp>
      <p:sp>
        <p:nvSpPr>
          <p:cNvPr id="62" name="Textfeld 61"/>
          <p:cNvSpPr txBox="1"/>
          <p:nvPr/>
        </p:nvSpPr>
        <p:spPr>
          <a:xfrm>
            <a:off x="1224279" y="4076549"/>
            <a:ext cx="3315076"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Collection</a:t>
            </a:r>
          </a:p>
        </p:txBody>
      </p:sp>
      <p:sp>
        <p:nvSpPr>
          <p:cNvPr id="64" name="Textfeld 63"/>
          <p:cNvSpPr txBox="1"/>
          <p:nvPr/>
        </p:nvSpPr>
        <p:spPr>
          <a:xfrm>
            <a:off x="7355524" y="2151967"/>
            <a:ext cx="1922382"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Agile Exploration</a:t>
            </a:r>
          </a:p>
        </p:txBody>
      </p:sp>
      <p:sp>
        <p:nvSpPr>
          <p:cNvPr id="67" name="Rechteck 66"/>
          <p:cNvSpPr/>
          <p:nvPr/>
        </p:nvSpPr>
        <p:spPr>
          <a:xfrm>
            <a:off x="638656" y="5060597"/>
            <a:ext cx="8178051" cy="215444"/>
          </a:xfrm>
          <a:prstGeom prst="rect">
            <a:avLst/>
          </a:prstGeom>
        </p:spPr>
        <p:txBody>
          <a:bodyPr wrap="square" rIns="36000">
            <a:spAutoFit/>
          </a:bodyPr>
          <a:lstStyle/>
          <a:p>
            <a:pPr defTabSz="914400" fontAlgn="base">
              <a:spcBef>
                <a:spcPct val="0"/>
              </a:spcBef>
              <a:spcAft>
                <a:spcPct val="0"/>
              </a:spcAft>
            </a:pPr>
            <a:r>
              <a:rPr lang="de-DE" sz="800">
                <a:solidFill>
                  <a:srgbClr val="000000"/>
                </a:solidFill>
              </a:rPr>
              <a:t>Abbildung </a:t>
            </a:r>
            <a:r>
              <a:rPr lang="de-DE" sz="800" dirty="0">
                <a:solidFill>
                  <a:srgbClr val="000000"/>
                </a:solidFill>
              </a:rPr>
              <a:t>in Anlehnung an: Patterson, C: The Future </a:t>
            </a:r>
            <a:r>
              <a:rPr lang="de-DE" sz="800" dirty="0" err="1">
                <a:solidFill>
                  <a:srgbClr val="000000"/>
                </a:solidFill>
              </a:rPr>
              <a:t>of</a:t>
            </a:r>
            <a:r>
              <a:rPr lang="de-DE" sz="800" dirty="0">
                <a:solidFill>
                  <a:srgbClr val="000000"/>
                </a:solidFill>
              </a:rPr>
              <a:t> Data Management […], http://de.share.net/cloudera/keynote-future-of-big-data-32682662, Abruf: 24.10.2014</a:t>
            </a:r>
          </a:p>
        </p:txBody>
      </p:sp>
      <p:sp>
        <p:nvSpPr>
          <p:cNvPr id="28" name="Rectangle 23"/>
          <p:cNvSpPr/>
          <p:nvPr/>
        </p:nvSpPr>
        <p:spPr>
          <a:xfrm>
            <a:off x="548640" y="897916"/>
            <a:ext cx="8912860" cy="646331"/>
          </a:xfrm>
          <a:prstGeom prst="rect">
            <a:avLst/>
          </a:prstGeom>
        </p:spPr>
        <p:txBody>
          <a:bodyPr wrap="square">
            <a:spAutoFit/>
          </a:bodyPr>
          <a:lstStyle/>
          <a:p>
            <a:pPr>
              <a:tabLst>
                <a:tab pos="1074738" algn="l"/>
              </a:tabLst>
            </a:pP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Was?	</a:t>
            </a:r>
            <a:r>
              <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Universale skalierbare Datenspeicherung und -verarbeitung</a:t>
            </a:r>
          </a:p>
          <a:p>
            <a:endParaRPr lang="de-DE"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Rectangle 23"/>
          <p:cNvSpPr/>
          <p:nvPr/>
        </p:nvSpPr>
        <p:spPr>
          <a:xfrm>
            <a:off x="548640" y="1271615"/>
            <a:ext cx="8164973" cy="369332"/>
          </a:xfrm>
          <a:prstGeom prst="rect">
            <a:avLst/>
          </a:prstGeom>
        </p:spPr>
        <p:txBody>
          <a:bodyPr wrap="square">
            <a:spAutoFit/>
          </a:bodyPr>
          <a:lstStyle/>
          <a:p>
            <a:pPr defTabSz="268288">
              <a:spcBef>
                <a:spcPts val="600"/>
              </a:spcBef>
              <a:tabLst>
                <a:tab pos="357188" algn="l"/>
              </a:tabLst>
            </a:pPr>
            <a:r>
              <a:rPr lang="en-US" sz="1800" dirty="0" err="1">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Warum</a:t>
            </a:r>
            <a:r>
              <a:rPr lang="en-US" sz="1800" dirty="0">
                <a:solidFill>
                  <a:schemeClr val="accent3"/>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Kosteneffizienz</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und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neue</a:t>
            </a: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Auswertungsmöglichkeiten</a:t>
            </a:r>
            <a:endPar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6" name="Textfeld 65"/>
          <p:cNvSpPr txBox="1">
            <a:spLocks/>
          </p:cNvSpPr>
          <p:nvPr/>
        </p:nvSpPr>
        <p:spPr>
          <a:xfrm>
            <a:off x="5846266" y="2615710"/>
            <a:ext cx="3431640" cy="1774133"/>
          </a:xfrm>
          <a:prstGeom prst="rect">
            <a:avLst/>
          </a:prstGeom>
          <a:solidFill>
            <a:schemeClr val="accent3">
              <a:lumMod val="60000"/>
              <a:lumOff val="40000"/>
            </a:schemeClr>
          </a:solidFill>
          <a:ln>
            <a:solidFill>
              <a:schemeClr val="accent6">
                <a:lumMod val="10000"/>
              </a:schemeClr>
            </a:solidFill>
          </a:ln>
        </p:spPr>
        <p:txBody>
          <a:bodyPr wrap="square" rtlCol="0">
            <a:noAutofit/>
          </a:bodyPr>
          <a:lstStyle/>
          <a:p>
            <a:pPr algn="ct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Enterprise Data Hub:</a:t>
            </a:r>
          </a:p>
          <a:p>
            <a:pPr marL="285750" indent="-285750">
              <a:buFont typeface="Arial" charset="0"/>
              <a:buChar char="•"/>
            </a:pP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Offloading</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DWH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rarely</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used</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Data)</a:t>
            </a:r>
          </a:p>
          <a:p>
            <a:pPr marL="285750" indent="-285750">
              <a:buFont typeface="Arial" charset="0"/>
              <a:buChar char="•"/>
            </a:pP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Offloading</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OLTP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historical</a:t>
            </a: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Data)</a:t>
            </a:r>
          </a:p>
          <a:p>
            <a:pPr marL="285750" indent="-285750">
              <a:buFont typeface="Arial" charset="0"/>
              <a:buChar char="•"/>
            </a:pP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ETL Processing </a:t>
            </a:r>
            <a:r>
              <a:rPr lang="de-DE" sz="14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Acceleration</a:t>
            </a: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Arial" charset="0"/>
              <a:buChar char="•"/>
            </a:pPr>
            <a:endPar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3" name="Textfeld 62"/>
          <p:cNvSpPr txBox="1"/>
          <p:nvPr/>
        </p:nvSpPr>
        <p:spPr>
          <a:xfrm>
            <a:off x="5846266" y="2151967"/>
            <a:ext cx="1441907" cy="307777"/>
          </a:xfrm>
          <a:prstGeom prst="rect">
            <a:avLst/>
          </a:prstGeom>
          <a:no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BI / Apps</a:t>
            </a:r>
          </a:p>
        </p:txBody>
      </p:sp>
      <p:sp>
        <p:nvSpPr>
          <p:cNvPr id="65" name="Textfeld 64"/>
          <p:cNvSpPr txBox="1"/>
          <p:nvPr/>
        </p:nvSpPr>
        <p:spPr>
          <a:xfrm>
            <a:off x="5846266" y="2615710"/>
            <a:ext cx="1441907" cy="307777"/>
          </a:xfrm>
          <a:prstGeom prst="rect">
            <a:avLst/>
          </a:prstGeom>
          <a:solidFill>
            <a:schemeClr val="tx1"/>
          </a:solidFill>
          <a:ln>
            <a:solidFill>
              <a:schemeClr val="accent6">
                <a:lumMod val="10000"/>
              </a:schemeClr>
            </a:solidFill>
          </a:ln>
        </p:spPr>
        <p:txBody>
          <a:bodyPr wrap="square" rtlCol="0">
            <a:spAutoFit/>
          </a:bodyPr>
          <a:lstStyle/>
          <a:p>
            <a:pPr algn="ctr"/>
            <a:r>
              <a:rPr lang="de-DE"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DWH (RDBMS)</a:t>
            </a:r>
          </a:p>
        </p:txBody>
      </p:sp>
    </p:spTree>
    <p:extLst>
      <p:ext uri="{BB962C8B-B14F-4D97-AF65-F5344CB8AC3E}">
        <p14:creationId xmlns:p14="http://schemas.microsoft.com/office/powerpoint/2010/main" val="310362761"/>
      </p:ext>
    </p:extLst>
  </p:cSld>
  <p:clrMapOvr>
    <a:masterClrMapping/>
  </p:clrMapOvr>
  <mc:AlternateContent xmlns:mc="http://schemas.openxmlformats.org/markup-compatibility/2006" xmlns:p14="http://schemas.microsoft.com/office/powerpoint/2010/main">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randombar(horizontal)">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theme/theme1.xml><?xml version="1.0" encoding="utf-8"?>
<a:theme xmlns:a="http://schemas.openxmlformats.org/drawingml/2006/main" name="Office Theme">
  <a:themeElements>
    <a:clrScheme name="Harmony Bright C6">
      <a:dk1>
        <a:srgbClr val="FAFAFA"/>
      </a:dk1>
      <a:lt1>
        <a:srgbClr val="E74E3E"/>
      </a:lt1>
      <a:dk2>
        <a:srgbClr val="44546A"/>
      </a:dk2>
      <a:lt2>
        <a:srgbClr val="565656"/>
      </a:lt2>
      <a:accent1>
        <a:srgbClr val="1CBB9F"/>
      </a:accent1>
      <a:accent2>
        <a:srgbClr val="FBA41F"/>
      </a:accent2>
      <a:accent3>
        <a:srgbClr val="3CBDDC"/>
      </a:accent3>
      <a:accent4>
        <a:srgbClr val="A6D49F"/>
      </a:accent4>
      <a:accent5>
        <a:srgbClr val="44546A"/>
      </a:accent5>
      <a:accent6>
        <a:srgbClr val="FAFAFA"/>
      </a:accent6>
      <a:hlink>
        <a:srgbClr val="191919"/>
      </a:hlink>
      <a:folHlink>
        <a:srgbClr val="191919"/>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2453</Words>
  <Application>Microsoft Office PowerPoint</Application>
  <PresentationFormat>Benutzerdefiniert</PresentationFormat>
  <Paragraphs>463</Paragraphs>
  <Slides>35</Slides>
  <Notes>21</Notes>
  <HiddenSlides>5</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35</vt:i4>
      </vt:variant>
    </vt:vector>
  </HeadingPairs>
  <TitlesOfParts>
    <vt:vector size="41" baseType="lpstr">
      <vt:lpstr>Arial</vt:lpstr>
      <vt:lpstr>Calibri</vt:lpstr>
      <vt:lpstr>Open Sans</vt:lpstr>
      <vt:lpstr>Open Sans Light</vt:lpstr>
      <vt:lpstr>Wingdings</vt:lpstr>
      <vt:lpstr>Office Theme</vt:lpstr>
      <vt:lpstr>PowerPoint-Präsentation</vt:lpstr>
      <vt:lpstr>Services / Leistungen</vt:lpstr>
      <vt:lpstr>Services / Leistungen</vt:lpstr>
      <vt:lpstr>Agenda</vt:lpstr>
      <vt:lpstr>PowerPoint-Präsentation</vt:lpstr>
      <vt:lpstr>Exkurs: Big Data - Definitionsaspekte</vt:lpstr>
      <vt:lpstr>Exkurs: Dataspace</vt:lpstr>
      <vt:lpstr>Data Lake</vt:lpstr>
      <vt:lpstr>Enterprise Data Hub (EDH)</vt:lpstr>
      <vt:lpstr>(Near) Real-time Scalable Data Warehousing</vt:lpstr>
      <vt:lpstr>Real-time Applications</vt:lpstr>
      <vt:lpstr>Data Mining</vt:lpstr>
      <vt:lpstr>PowerPoint-Präsentation</vt:lpstr>
      <vt:lpstr>Exkurs: System Scalability</vt:lpstr>
      <vt:lpstr>Exkurs: Shared Nothing Architecture</vt:lpstr>
      <vt:lpstr>Distributed Data Storage</vt:lpstr>
      <vt:lpstr>Distributed Data Processing - Cluster Resource &amp; Job Management</vt:lpstr>
      <vt:lpstr>Data Warehouse Infrastructure based on Distributed Data Storage &amp; Processing</vt:lpstr>
      <vt:lpstr>Data Analytics In-Memory Cluster Computing</vt:lpstr>
      <vt:lpstr>Real-Time In-Memory Data Processing</vt:lpstr>
      <vt:lpstr>Machine Learning</vt:lpstr>
      <vt:lpstr>Apache NiFi</vt:lpstr>
      <vt:lpstr>Apache Hadoop</vt:lpstr>
      <vt:lpstr>Apache Hive</vt:lpstr>
      <vt:lpstr>Apache HBase</vt:lpstr>
      <vt:lpstr>Apache Spark</vt:lpstr>
      <vt:lpstr>Apache Kylin</vt:lpstr>
      <vt:lpstr>Apache Knox / Apache Ranger</vt:lpstr>
      <vt:lpstr>Apache Falcon</vt:lpstr>
      <vt:lpstr>PowerPoint-Präsentation</vt:lpstr>
      <vt:lpstr>Projekt „Analytical Usage Tracking“</vt:lpstr>
      <vt:lpstr>Projekt „Management/Risiko Reporting“</vt:lpstr>
      <vt:lpstr>Projekt „Enterprise Data Warehouse“ (PoC)</vt:lpstr>
      <vt:lpstr>Projekt „Enterprise Data Warehouse“ (PoC)</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Maximilian Busch</dc:creator>
  <cp:lastModifiedBy>Maximilian Busch</cp:lastModifiedBy>
  <cp:revision>509</cp:revision>
  <cp:lastPrinted>2015-10-06T11:00:30Z</cp:lastPrinted>
  <dcterms:created xsi:type="dcterms:W3CDTF">2014-12-06T22:49:37Z</dcterms:created>
  <dcterms:modified xsi:type="dcterms:W3CDTF">2016-04-14T14:36:29Z</dcterms:modified>
</cp:coreProperties>
</file>