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16"/>
  </p:notesMasterIdLst>
  <p:handoutMasterIdLst>
    <p:handoutMasterId r:id="rId17"/>
  </p:handoutMasterIdLst>
  <p:sldIdLst>
    <p:sldId id="320" r:id="rId2"/>
    <p:sldId id="4065" r:id="rId3"/>
    <p:sldId id="4069" r:id="rId4"/>
    <p:sldId id="4073" r:id="rId5"/>
    <p:sldId id="4070" r:id="rId6"/>
    <p:sldId id="4076" r:id="rId7"/>
    <p:sldId id="4077" r:id="rId8"/>
    <p:sldId id="4071" r:id="rId9"/>
    <p:sldId id="4078" r:id="rId10"/>
    <p:sldId id="4079" r:id="rId11"/>
    <p:sldId id="4072" r:id="rId12"/>
    <p:sldId id="4074" r:id="rId13"/>
    <p:sldId id="4075" r:id="rId14"/>
    <p:sldId id="4068" r:id="rId15"/>
  </p:sldIdLst>
  <p:sldSz cx="9906000" cy="7048500"/>
  <p:notesSz cx="7099300" cy="10234613"/>
  <p:custDataLst>
    <p:tags r:id="rId18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24">
          <p15:clr>
            <a:srgbClr val="A4A3A4"/>
          </p15:clr>
        </p15:guide>
        <p15:guide id="2" orient="horz" pos="1976">
          <p15:clr>
            <a:srgbClr val="A4A3A4"/>
          </p15:clr>
        </p15:guide>
        <p15:guide id="3" orient="horz" pos="3497">
          <p15:clr>
            <a:srgbClr val="A4A3A4"/>
          </p15:clr>
        </p15:guide>
        <p15:guide id="4" orient="horz" pos="1768">
          <p15:clr>
            <a:srgbClr val="A4A3A4"/>
          </p15:clr>
        </p15:guide>
        <p15:guide id="5" orient="horz" pos="2000">
          <p15:clr>
            <a:srgbClr val="A4A3A4"/>
          </p15:clr>
        </p15:guide>
        <p15:guide id="6" orient="horz" pos="4008">
          <p15:clr>
            <a:srgbClr val="A4A3A4"/>
          </p15:clr>
        </p15:guide>
        <p15:guide id="7" pos="936">
          <p15:clr>
            <a:srgbClr val="A4A3A4"/>
          </p15:clr>
        </p15:guide>
        <p15:guide id="8" pos="1728">
          <p15:clr>
            <a:srgbClr val="A4A3A4"/>
          </p15:clr>
        </p15:guide>
        <p15:guide id="9" pos="5584">
          <p15:clr>
            <a:srgbClr val="A4A3A4"/>
          </p15:clr>
        </p15:guide>
        <p15:guide id="10" pos="232">
          <p15:clr>
            <a:srgbClr val="A4A3A4"/>
          </p15:clr>
        </p15:guide>
        <p15:guide id="11" pos="5576">
          <p15:clr>
            <a:srgbClr val="A4A3A4"/>
          </p15:clr>
        </p15:guide>
        <p15:guide id="12" orient="horz" pos="29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w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CC99"/>
    <a:srgbClr val="FF0000"/>
    <a:srgbClr val="FF3300"/>
    <a:srgbClr val="00FFCC"/>
    <a:srgbClr val="ABC1C5"/>
    <a:srgbClr val="DDDDDD"/>
    <a:srgbClr val="99C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6781" autoAdjust="0"/>
  </p:normalViewPr>
  <p:slideViewPr>
    <p:cSldViewPr snapToGrid="0">
      <p:cViewPr varScale="1">
        <p:scale>
          <a:sx n="123" d="100"/>
          <a:sy n="123" d="100"/>
        </p:scale>
        <p:origin x="-930" y="-90"/>
      </p:cViewPr>
      <p:guideLst>
        <p:guide orient="horz" pos="2024"/>
        <p:guide orient="horz" pos="1976"/>
        <p:guide orient="horz" pos="3497"/>
        <p:guide orient="horz" pos="1768"/>
        <p:guide orient="horz" pos="2000"/>
        <p:guide orient="horz" pos="4008"/>
        <p:guide orient="horz" pos="2978"/>
        <p:guide pos="936"/>
        <p:guide pos="1728"/>
        <p:guide pos="5584"/>
        <p:guide pos="232"/>
        <p:guide pos="5576"/>
      </p:guideLst>
    </p:cSldViewPr>
  </p:slideViewPr>
  <p:outlineViewPr>
    <p:cViewPr>
      <p:scale>
        <a:sx n="100" d="100"/>
        <a:sy n="100" d="100"/>
      </p:scale>
      <p:origin x="173" y="703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3474" y="-312"/>
      </p:cViewPr>
      <p:guideLst>
        <p:guide orient="horz" pos="3224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13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5" tIns="47932" rIns="95865" bIns="47932" numCol="1" anchor="t" anchorCtr="0" compatLnSpc="1">
            <a:prstTxWarp prst="textNoShape">
              <a:avLst/>
            </a:prstTxWarp>
          </a:bodyPr>
          <a:lstStyle>
            <a:lvl1pPr algn="l" defTabSz="958742" eaLnBrk="0" hangingPunct="0">
              <a:defRPr sz="1200">
                <a:latin typeface="Frutiger 45" charset="0"/>
              </a:defRPr>
            </a:lvl1pPr>
          </a:lstStyle>
          <a:p>
            <a:endParaRPr lang="de-DE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7650" y="0"/>
            <a:ext cx="3079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5" tIns="47932" rIns="95865" bIns="47932" numCol="1" anchor="t" anchorCtr="0" compatLnSpc="1">
            <a:prstTxWarp prst="textNoShape">
              <a:avLst/>
            </a:prstTxWarp>
          </a:bodyPr>
          <a:lstStyle>
            <a:lvl1pPr algn="r" defTabSz="958742" eaLnBrk="0" hangingPunct="0">
              <a:defRPr sz="1200">
                <a:latin typeface="Frutiger 45" charset="0"/>
              </a:defRPr>
            </a:lvl1pPr>
          </a:lstStyle>
          <a:p>
            <a:endParaRPr lang="de-DE"/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8513"/>
            <a:ext cx="3081338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5" tIns="47932" rIns="95865" bIns="47932" numCol="1" anchor="b" anchorCtr="0" compatLnSpc="1">
            <a:prstTxWarp prst="textNoShape">
              <a:avLst/>
            </a:prstTxWarp>
          </a:bodyPr>
          <a:lstStyle>
            <a:lvl1pPr algn="l" defTabSz="958742" eaLnBrk="0" hangingPunct="0">
              <a:defRPr sz="1200">
                <a:latin typeface="Frutiger 45" charset="0"/>
              </a:defRPr>
            </a:lvl1pPr>
          </a:lstStyle>
          <a:p>
            <a:endParaRPr lang="de-DE"/>
          </a:p>
        </p:txBody>
      </p:sp>
      <p:sp>
        <p:nvSpPr>
          <p:cNvPr id="230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7650" y="9688513"/>
            <a:ext cx="307975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5" tIns="47932" rIns="95865" bIns="47932" numCol="1" anchor="b" anchorCtr="0" compatLnSpc="1">
            <a:prstTxWarp prst="textNoShape">
              <a:avLst/>
            </a:prstTxWarp>
          </a:bodyPr>
          <a:lstStyle>
            <a:lvl1pPr algn="r" defTabSz="958742" eaLnBrk="0" hangingPunct="0">
              <a:defRPr sz="1200">
                <a:latin typeface="Frutiger 45" charset="0"/>
              </a:defRPr>
            </a:lvl1pPr>
          </a:lstStyle>
          <a:p>
            <a:fld id="{563011A1-9FA9-41A5-AA78-753333B051B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99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13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5" tIns="47932" rIns="95865" bIns="47932" numCol="1" anchor="t" anchorCtr="0" compatLnSpc="1">
            <a:prstTxWarp prst="textNoShape">
              <a:avLst/>
            </a:prstTxWarp>
          </a:bodyPr>
          <a:lstStyle>
            <a:lvl1pPr algn="l" defTabSz="958742" eaLnBrk="0" hangingPunct="0">
              <a:defRPr sz="1200" b="1">
                <a:latin typeface="Frutiger 45" charset="0"/>
              </a:defRPr>
            </a:lvl1pPr>
          </a:lstStyle>
          <a:p>
            <a:endParaRPr lang="de-DE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7650" y="0"/>
            <a:ext cx="3079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5" tIns="47932" rIns="95865" bIns="47932" numCol="1" anchor="t" anchorCtr="0" compatLnSpc="1">
            <a:prstTxWarp prst="textNoShape">
              <a:avLst/>
            </a:prstTxWarp>
          </a:bodyPr>
          <a:lstStyle>
            <a:lvl1pPr algn="r" defTabSz="958742" eaLnBrk="0" hangingPunct="0">
              <a:defRPr sz="1200" b="1">
                <a:latin typeface="Frutiger 45" charset="0"/>
              </a:defRPr>
            </a:lvl1pPr>
          </a:lstStyle>
          <a:p>
            <a:endParaRPr lang="de-DE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93750"/>
            <a:ext cx="5356225" cy="38115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88913" y="4765676"/>
            <a:ext cx="675481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5" tIns="47932" rIns="95865" bIns="479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 Klicken Sie, um die Textformatierung des Masters zu bearbeiten.</a:t>
            </a:r>
          </a:p>
          <a:p>
            <a:pPr lvl="1"/>
            <a:r>
              <a:rPr lang="de-DE" smtClean="0"/>
              <a:t> 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7650" y="10006014"/>
            <a:ext cx="30797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5" tIns="47932" rIns="95865" bIns="47932" numCol="1" anchor="b" anchorCtr="0" compatLnSpc="1">
            <a:prstTxWarp prst="textNoShape">
              <a:avLst/>
            </a:prstTxWarp>
          </a:bodyPr>
          <a:lstStyle>
            <a:lvl1pPr algn="r" defTabSz="958742" eaLnBrk="0" hangingPunct="0">
              <a:defRPr sz="1200" b="1">
                <a:latin typeface="Frutiger 45" charset="0"/>
              </a:defRPr>
            </a:lvl1pPr>
          </a:lstStyle>
          <a:p>
            <a:fld id="{5CD8A33D-C563-42AC-AB1D-E34FBC9C939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407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854FAF-D0DE-45FF-83FE-779CD19E2D75}" type="slidenum">
              <a:rPr lang="de-DE"/>
              <a:pPr/>
              <a:t>1</a:t>
            </a:fld>
            <a:endParaRPr lang="de-DE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4396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89163"/>
            <a:ext cx="8420100" cy="15113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994150"/>
            <a:ext cx="6934200" cy="180181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705850" y="6781800"/>
            <a:ext cx="1200150" cy="2667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slide</a:t>
            </a:r>
            <a:r>
              <a:rPr lang="de-DE" dirty="0" smtClean="0"/>
              <a:t> </a:t>
            </a:r>
            <a:fld id="{E2D1DE7E-B613-4562-808F-57BAEB2CD8F3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2101" y="161925"/>
            <a:ext cx="6703060" cy="708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705850" y="6761163"/>
            <a:ext cx="1200150" cy="287337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slide</a:t>
            </a:r>
            <a:r>
              <a:rPr lang="de-DE" dirty="0" smtClean="0"/>
              <a:t> </a:t>
            </a:r>
            <a:fld id="{E5D89B7D-BE49-40AB-B459-F8DB6D43997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2101" y="161925"/>
            <a:ext cx="659638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446" tIns="44224" rIns="88446" bIns="442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das Format des Titel-Masters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3813"/>
            <a:ext cx="9318625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446" tIns="44224" rIns="88446" bIns="442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Textformatierung des Masters zu bearbeiten.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05850" y="6761163"/>
            <a:ext cx="12001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446" tIns="44224" rIns="88446" bIns="44224" numCol="1" anchor="t" anchorCtr="0" compatLnSpc="1">
            <a:prstTxWarp prst="textNoShape">
              <a:avLst/>
            </a:prstTxWarp>
          </a:bodyPr>
          <a:lstStyle>
            <a:lvl1pPr algn="r" defTabSz="884238" eaLnBrk="0" hangingPunct="0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 err="1" smtClean="0"/>
              <a:t>slide</a:t>
            </a:r>
            <a:r>
              <a:rPr lang="de-DE" dirty="0" smtClean="0"/>
              <a:t> </a:t>
            </a:r>
            <a:fld id="{CFFE24D0-E083-4597-893E-BCB1CC7A1CA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318" name="Line 30"/>
          <p:cNvSpPr>
            <a:spLocks noChangeShapeType="1"/>
          </p:cNvSpPr>
          <p:nvPr userDrawn="1"/>
        </p:nvSpPr>
        <p:spPr bwMode="auto">
          <a:xfrm>
            <a:off x="190500" y="1014413"/>
            <a:ext cx="9715500" cy="0"/>
          </a:xfrm>
          <a:prstGeom prst="line">
            <a:avLst/>
          </a:prstGeom>
          <a:noFill/>
          <a:ln w="28575">
            <a:solidFill>
              <a:srgbClr val="ABC1C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60" y="30748"/>
            <a:ext cx="2910840" cy="9714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884238" rtl="0" eaLnBrk="0" fontAlgn="base" hangingPunct="0">
        <a:spcBef>
          <a:spcPct val="0"/>
        </a:spcBef>
        <a:spcAft>
          <a:spcPct val="0"/>
        </a:spcAft>
        <a:defRPr lang="de-DE" sz="2400" b="0" dirty="0" smtClean="0">
          <a:solidFill>
            <a:schemeClr val="tx1"/>
          </a:solidFill>
          <a:latin typeface="+mj-lt"/>
          <a:ea typeface="+mj-ea"/>
          <a:cs typeface="+mj-cs"/>
        </a:defRPr>
      </a:lvl1pPr>
      <a:lvl2pPr algn="l" defTabSz="884238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BE6"/>
          </a:solidFill>
          <a:latin typeface="Arial" charset="0"/>
        </a:defRPr>
      </a:lvl2pPr>
      <a:lvl3pPr algn="l" defTabSz="884238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BE6"/>
          </a:solidFill>
          <a:latin typeface="Arial" charset="0"/>
        </a:defRPr>
      </a:lvl3pPr>
      <a:lvl4pPr algn="l" defTabSz="884238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BE6"/>
          </a:solidFill>
          <a:latin typeface="Arial" charset="0"/>
        </a:defRPr>
      </a:lvl4pPr>
      <a:lvl5pPr algn="l" defTabSz="884238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BE6"/>
          </a:solidFill>
          <a:latin typeface="Arial" charset="0"/>
        </a:defRPr>
      </a:lvl5pPr>
      <a:lvl6pPr marL="457200" algn="l" defTabSz="884238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BE6"/>
          </a:solidFill>
          <a:latin typeface="Arial" charset="0"/>
        </a:defRPr>
      </a:lvl6pPr>
      <a:lvl7pPr marL="914400" algn="l" defTabSz="884238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BE6"/>
          </a:solidFill>
          <a:latin typeface="Arial" charset="0"/>
        </a:defRPr>
      </a:lvl7pPr>
      <a:lvl8pPr marL="1371600" algn="l" defTabSz="884238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BE6"/>
          </a:solidFill>
          <a:latin typeface="Arial" charset="0"/>
        </a:defRPr>
      </a:lvl8pPr>
      <a:lvl9pPr marL="1828800" algn="l" defTabSz="884238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BE6"/>
          </a:solidFill>
          <a:latin typeface="Arial" charset="0"/>
        </a:defRPr>
      </a:lvl9pPr>
    </p:titleStyle>
    <p:bodyStyle>
      <a:lvl1pPr marL="292100" indent="-292100" algn="l" defTabSz="884238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è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57238" indent="-274638" algn="l" defTabSz="884238" rtl="0" eaLnBrk="0" fontAlgn="base" hangingPunct="0">
        <a:spcBef>
          <a:spcPct val="20000"/>
        </a:spcBef>
        <a:spcAft>
          <a:spcPct val="0"/>
        </a:spcAft>
        <a:buSzPct val="8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244600" indent="-298450" algn="l" defTabSz="884238" rtl="0" eaLnBrk="0" fontAlgn="base" hangingPunct="0">
        <a:spcBef>
          <a:spcPct val="20000"/>
        </a:spcBef>
        <a:spcAft>
          <a:spcPct val="0"/>
        </a:spcAft>
        <a:buSzPct val="85000"/>
        <a:buChar char="–"/>
        <a:defRPr>
          <a:solidFill>
            <a:schemeClr val="tx1"/>
          </a:solidFill>
          <a:latin typeface="+mn-lt"/>
        </a:defRPr>
      </a:lvl3pPr>
      <a:lvl4pPr marL="1655763" indent="-220663" algn="l" defTabSz="884238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65338" indent="-219075" algn="l" defTabSz="884238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Times New Roman" pitchFamily="18" charset="0"/>
        </a:defRPr>
      </a:lvl5pPr>
      <a:lvl6pPr marL="2522538" indent="-219075" algn="l" defTabSz="884238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Times New Roman" pitchFamily="18" charset="0"/>
        </a:defRPr>
      </a:lvl6pPr>
      <a:lvl7pPr marL="2979738" indent="-219075" algn="l" defTabSz="884238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Times New Roman" pitchFamily="18" charset="0"/>
        </a:defRPr>
      </a:lvl7pPr>
      <a:lvl8pPr marL="3436938" indent="-219075" algn="l" defTabSz="884238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Times New Roman" pitchFamily="18" charset="0"/>
        </a:defRPr>
      </a:lvl8pPr>
      <a:lvl9pPr marL="3894138" indent="-219075" algn="l" defTabSz="884238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docker.com/installation/window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42355" y="480767"/>
            <a:ext cx="8758015" cy="3648173"/>
          </a:xfrm>
        </p:spPr>
        <p:txBody>
          <a:bodyPr/>
          <a:lstStyle/>
          <a:p>
            <a:pPr algn="ctr"/>
            <a:r>
              <a:rPr lang="de-DE" sz="48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WebClientUpgrade</a:t>
            </a:r>
            <a:endParaRPr lang="de-DE" sz="4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09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51611" y="3342197"/>
            <a:ext cx="6934200" cy="3089910"/>
          </a:xfrm>
        </p:spPr>
        <p:txBody>
          <a:bodyPr/>
          <a:lstStyle/>
          <a:p>
            <a:r>
              <a:rPr lang="de-DE" b="1" dirty="0" smtClean="0"/>
              <a:t>Modernisierung der Web Client-Infrastruktur</a:t>
            </a:r>
            <a:endParaRPr lang="de-DE" dirty="0" smtClean="0"/>
          </a:p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Erste Impulse</a:t>
            </a:r>
          </a:p>
          <a:p>
            <a:endParaRPr lang="de-DE" dirty="0" smtClean="0"/>
          </a:p>
          <a:p>
            <a:endParaRPr lang="de-DE" sz="1100" dirty="0" smtClean="0"/>
          </a:p>
          <a:p>
            <a:endParaRPr lang="de-DE" sz="1100" dirty="0"/>
          </a:p>
          <a:p>
            <a:r>
              <a:rPr lang="de-DE" sz="1400" dirty="0" smtClean="0"/>
              <a:t>Münster, 26.08.2014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80" y="0"/>
            <a:ext cx="3665220" cy="1223267"/>
          </a:xfrm>
          <a:prstGeom prst="rect">
            <a:avLst/>
          </a:prstGeom>
        </p:spPr>
      </p:pic>
    </p:spTree>
  </p:cSld>
  <p:clrMapOvr>
    <a:masterClrMapping/>
  </p:clrMapOvr>
  <p:transition advTm="1453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Browser – Funktionen – Video Codecs – </a:t>
            </a:r>
            <a:r>
              <a:rPr lang="de-DE" dirty="0" err="1" smtClean="0"/>
              <a:t>WebM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984632" y="6621363"/>
            <a:ext cx="3283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Quelle: http</a:t>
            </a:r>
            <a:r>
              <a:rPr lang="de-DE" dirty="0"/>
              <a:t>://caniuse.com/#</a:t>
            </a:r>
            <a:r>
              <a:rPr lang="de-DE" dirty="0" smtClean="0"/>
              <a:t>feat=webm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128713"/>
            <a:ext cx="9585305" cy="41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49556" y="5514975"/>
            <a:ext cx="95357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„Angestrebt </a:t>
            </a:r>
            <a:r>
              <a:rPr lang="de-DE" dirty="0"/>
              <a:t>wird unter anderem die Bitrate im Vergleich zu VP8 um 50 % zu verringern, </a:t>
            </a:r>
            <a:r>
              <a:rPr lang="de-DE" dirty="0" smtClean="0"/>
              <a:t>wobei </a:t>
            </a:r>
            <a:r>
              <a:rPr lang="de-DE" dirty="0"/>
              <a:t>die Videoqualität gleich bleibt</a:t>
            </a:r>
            <a:r>
              <a:rPr lang="de-DE" dirty="0" smtClean="0"/>
              <a:t>.“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„Seit </a:t>
            </a:r>
            <a:r>
              <a:rPr lang="de-DE" dirty="0"/>
              <a:t>dem 20. August 2013 ist VP9 in finaler Fassung in Version </a:t>
            </a:r>
            <a:r>
              <a:rPr lang="de-DE" dirty="0" smtClean="0"/>
              <a:t>29 von Chrome  </a:t>
            </a:r>
            <a:r>
              <a:rPr lang="de-DE" dirty="0"/>
              <a:t>per Voreinstellung </a:t>
            </a:r>
            <a:r>
              <a:rPr lang="de-DE" dirty="0" smtClean="0"/>
              <a:t>nutzbar.“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„Mozilla </a:t>
            </a:r>
            <a:r>
              <a:rPr lang="de-DE" dirty="0"/>
              <a:t>Firefox unterstützt seit der Version 28 VP9</a:t>
            </a:r>
            <a:r>
              <a:rPr lang="de-DE" dirty="0" smtClean="0"/>
              <a:t>.“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Seite 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9704725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Browser – Abhängigkeiten zum Betriebssystem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1293813"/>
            <a:ext cx="9318625" cy="645477"/>
          </a:xfrm>
        </p:spPr>
        <p:txBody>
          <a:bodyPr/>
          <a:lstStyle/>
          <a:p>
            <a:r>
              <a:rPr lang="de-DE" dirty="0" smtClean="0"/>
              <a:t>Firefox 32.0 Release: 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" y="1939290"/>
            <a:ext cx="6534150" cy="13716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328051" y="3370362"/>
            <a:ext cx="52499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Quelle: https</a:t>
            </a:r>
            <a:r>
              <a:rPr lang="de-DE" dirty="0"/>
              <a:t>://www.mozilla.org/en-US/firefox/32.0/releasenotes/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Seite 10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9823825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Ein Upgrade-Projekt sollte nicht nur die einmalige Aktualisierung adressieren, sondern einen generellen Ansatz zur mehrfachen unterjährlichen Aktualisierung erarbeiten.</a:t>
            </a:r>
          </a:p>
          <a:p>
            <a:pPr lvl="1"/>
            <a:r>
              <a:rPr lang="de-DE" sz="1800" dirty="0" smtClean="0"/>
              <a:t>Unterstützung finden System-Administratoren bei den jeweiligen „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business</a:t>
            </a:r>
            <a:r>
              <a:rPr lang="de-DE" sz="1800" dirty="0" smtClean="0"/>
              <a:t>“-Produkten von Firefox und Chrome</a:t>
            </a:r>
          </a:p>
          <a:p>
            <a:endParaRPr lang="de-DE" sz="2000" dirty="0"/>
          </a:p>
          <a:p>
            <a:r>
              <a:rPr lang="de-DE" sz="2000" dirty="0" smtClean="0"/>
              <a:t>Abhängigkeiten zum Upgrade der Betriebssystem-Infrastruktur bestehen.</a:t>
            </a:r>
          </a:p>
          <a:p>
            <a:endParaRPr lang="de-DE" sz="2000" dirty="0"/>
          </a:p>
          <a:p>
            <a:r>
              <a:rPr lang="de-DE" sz="2000" dirty="0" smtClean="0"/>
              <a:t>Ein stufenweise Umstellung auf die neue „Web Client Upgrade“-Lösung zunächst in der FI und anschließend bei den Instituten könnte Erfahrungsbasis/-grundlage schaffen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Seite 11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57176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Vorbereitung von „Virtuellen Containern“ (z. B. Docker Container) mit der aktuellen Web Client-Infrastruktur (JRE &amp; Browser)</a:t>
            </a:r>
          </a:p>
          <a:p>
            <a:endParaRPr lang="de-DE" dirty="0" smtClean="0"/>
          </a:p>
          <a:p>
            <a:r>
              <a:rPr lang="de-DE" dirty="0" smtClean="0"/>
              <a:t>Installation von Docker </a:t>
            </a:r>
            <a:r>
              <a:rPr lang="de-DE" dirty="0" err="1" smtClean="0"/>
              <a:t>for</a:t>
            </a:r>
            <a:r>
              <a:rPr lang="de-DE" dirty="0" smtClean="0"/>
              <a:t> Windows (</a:t>
            </a:r>
            <a:r>
              <a:rPr lang="de-DE" dirty="0" err="1" smtClean="0"/>
              <a:t>lightweight</a:t>
            </a:r>
            <a:r>
              <a:rPr lang="de-DE" dirty="0" smtClean="0"/>
              <a:t> VM mit Linux-Kernel und Docker </a:t>
            </a:r>
            <a:r>
              <a:rPr lang="de-DE" dirty="0" err="1" smtClean="0"/>
              <a:t>Daemon</a:t>
            </a:r>
            <a:r>
              <a:rPr lang="de-DE" dirty="0"/>
              <a:t>); </a:t>
            </a:r>
            <a:endParaRPr lang="de-DE" dirty="0" smtClean="0"/>
          </a:p>
          <a:p>
            <a:pPr lvl="1"/>
            <a:r>
              <a:rPr lang="de-DE" dirty="0" smtClean="0"/>
              <a:t>Installations-Tool</a:t>
            </a:r>
            <a:r>
              <a:rPr lang="de-DE" dirty="0"/>
              <a:t>: </a:t>
            </a:r>
            <a:r>
              <a:rPr lang="de-DE" dirty="0" smtClean="0"/>
              <a:t>Boot2Docker</a:t>
            </a:r>
            <a:br>
              <a:rPr lang="de-DE" dirty="0" smtClean="0"/>
            </a:br>
            <a:r>
              <a:rPr lang="de-DE" dirty="0" smtClean="0"/>
              <a:t>vgl. </a:t>
            </a: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docs.docker.com/installation/windows/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Seite 12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4507956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Kontakt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413" y="1243852"/>
            <a:ext cx="1016777" cy="1482680"/>
          </a:xfrm>
        </p:spPr>
      </p:pic>
      <p:sp>
        <p:nvSpPr>
          <p:cNvPr id="9" name="Textfeld 8"/>
          <p:cNvSpPr txBox="1"/>
          <p:nvPr/>
        </p:nvSpPr>
        <p:spPr>
          <a:xfrm>
            <a:off x="3460751" y="1243852"/>
            <a:ext cx="3560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800" b="1" dirty="0">
                <a:latin typeface="+mn-lt"/>
                <a:cs typeface="Courier New" panose="02070309020205020404" pitchFamily="49" charset="0"/>
              </a:rPr>
              <a:t>Prof. Dr. Wolfgang Wicht</a:t>
            </a:r>
          </a:p>
          <a:p>
            <a:pPr algn="l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Gesellschafter</a:t>
            </a:r>
            <a:endParaRPr lang="de-DE" sz="1800" dirty="0">
              <a:latin typeface="+mn-lt"/>
              <a:cs typeface="Courier New" panose="02070309020205020404" pitchFamily="49" charset="0"/>
            </a:endParaRPr>
          </a:p>
          <a:p>
            <a:pPr algn="l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Mail</a:t>
            </a:r>
            <a:r>
              <a:rPr lang="de-DE" sz="1800" dirty="0">
                <a:latin typeface="+mn-lt"/>
                <a:cs typeface="Courier New" panose="02070309020205020404" pitchFamily="49" charset="0"/>
              </a:rPr>
              <a:t>	ww@web-computing.de</a:t>
            </a:r>
          </a:p>
          <a:p>
            <a:pPr algn="l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Mobile</a:t>
            </a:r>
            <a:r>
              <a:rPr lang="de-DE" sz="1800" dirty="0">
                <a:latin typeface="+mn-lt"/>
                <a:cs typeface="Courier New" panose="02070309020205020404" pitchFamily="49" charset="0"/>
              </a:rPr>
              <a:t>	+49 177 9721441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60751" y="3154999"/>
            <a:ext cx="35477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800" b="1" dirty="0">
                <a:latin typeface="+mn-lt"/>
                <a:cs typeface="Courier New" panose="02070309020205020404" pitchFamily="49" charset="0"/>
              </a:rPr>
              <a:t>Maximilian Busch</a:t>
            </a:r>
            <a:r>
              <a:rPr lang="de-DE" sz="1800" dirty="0">
                <a:latin typeface="+mn-lt"/>
                <a:cs typeface="Courier New" panose="02070309020205020404" pitchFamily="49" charset="0"/>
              </a:rPr>
              <a:t>,</a:t>
            </a:r>
            <a:r>
              <a:rPr lang="de-DE" sz="1800" b="1" dirty="0">
                <a:latin typeface="+mn-lt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+mn-lt"/>
                <a:cs typeface="Courier New" panose="02070309020205020404" pitchFamily="49" charset="0"/>
              </a:rPr>
              <a:t>B. </a:t>
            </a:r>
            <a:r>
              <a:rPr lang="de-DE" sz="1800" dirty="0" err="1">
                <a:latin typeface="+mn-lt"/>
                <a:cs typeface="Courier New" panose="02070309020205020404" pitchFamily="49" charset="0"/>
              </a:rPr>
              <a:t>Sc</a:t>
            </a:r>
            <a:r>
              <a:rPr lang="de-DE" sz="1800" dirty="0">
                <a:latin typeface="+mn-lt"/>
                <a:cs typeface="Courier New" panose="02070309020205020404" pitchFamily="49" charset="0"/>
              </a:rPr>
              <a:t> . MIS</a:t>
            </a:r>
          </a:p>
          <a:p>
            <a:pPr algn="l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Geschäftsführer</a:t>
            </a:r>
            <a:endParaRPr lang="de-DE" sz="1800" dirty="0">
              <a:latin typeface="+mn-lt"/>
              <a:cs typeface="Courier New" panose="02070309020205020404" pitchFamily="49" charset="0"/>
            </a:endParaRPr>
          </a:p>
          <a:p>
            <a:pPr algn="l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Mail</a:t>
            </a:r>
            <a:r>
              <a:rPr lang="de-DE" sz="1800" dirty="0">
                <a:latin typeface="+mn-lt"/>
                <a:cs typeface="Courier New" panose="02070309020205020404" pitchFamily="49" charset="0"/>
              </a:rPr>
              <a:t>	mb@web-computing.de</a:t>
            </a:r>
          </a:p>
          <a:p>
            <a:pPr algn="l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Phone</a:t>
            </a:r>
            <a:r>
              <a:rPr lang="de-DE" sz="1800" dirty="0">
                <a:latin typeface="+mn-lt"/>
                <a:cs typeface="Courier New" panose="02070309020205020404" pitchFamily="49" charset="0"/>
              </a:rPr>
              <a:t>	+49 251 39655243</a:t>
            </a:r>
          </a:p>
          <a:p>
            <a:pPr algn="l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Mobile</a:t>
            </a:r>
            <a:r>
              <a:rPr lang="de-DE" sz="1800" dirty="0">
                <a:latin typeface="+mn-lt"/>
                <a:cs typeface="Courier New" panose="02070309020205020404" pitchFamily="49" charset="0"/>
              </a:rPr>
              <a:t>	+49 151 54777070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460751" y="5096194"/>
            <a:ext cx="40062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Sebastian Zimmermann</a:t>
            </a:r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de-DE" sz="1800" dirty="0">
                <a:latin typeface="+mn-lt"/>
                <a:cs typeface="Courier New" panose="02070309020205020404" pitchFamily="49" charset="0"/>
              </a:rPr>
              <a:t>B</a:t>
            </a:r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. Sc</a:t>
            </a:r>
            <a:r>
              <a:rPr lang="de-DE" sz="1800" dirty="0">
                <a:latin typeface="+mn-lt"/>
                <a:cs typeface="Courier New" panose="02070309020205020404" pitchFamily="49" charset="0"/>
              </a:rPr>
              <a:t>. MIS</a:t>
            </a:r>
            <a:endParaRPr lang="de-DE" sz="1800" dirty="0" smtClean="0">
              <a:latin typeface="+mn-lt"/>
              <a:cs typeface="Courier New" panose="02070309020205020404" pitchFamily="49" charset="0"/>
            </a:endParaRPr>
          </a:p>
          <a:p>
            <a:pPr algn="l"/>
            <a:r>
              <a:rPr lang="de-DE" sz="1800" dirty="0">
                <a:cs typeface="Courier New" panose="02070309020205020404" pitchFamily="49" charset="0"/>
              </a:rPr>
              <a:t>Geschäftsführer</a:t>
            </a:r>
          </a:p>
          <a:p>
            <a:pPr algn="l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Mail	sz@web-computing.de</a:t>
            </a:r>
          </a:p>
          <a:p>
            <a:pPr algn="l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Phone	</a:t>
            </a:r>
            <a:r>
              <a:rPr lang="de-DE" sz="1800" dirty="0">
                <a:latin typeface="+mn-lt"/>
                <a:cs typeface="Courier New" panose="02070309020205020404" pitchFamily="49" charset="0"/>
              </a:rPr>
              <a:t>+49 251 39655243</a:t>
            </a:r>
            <a:endParaRPr lang="de-DE" sz="1800" dirty="0" smtClean="0">
              <a:latin typeface="+mn-lt"/>
              <a:cs typeface="Courier New" panose="02070309020205020404" pitchFamily="49" charset="0"/>
            </a:endParaRPr>
          </a:p>
          <a:p>
            <a:pPr algn="l"/>
            <a:r>
              <a:rPr lang="de-DE" sz="1800" dirty="0" smtClean="0">
                <a:latin typeface="+mn-lt"/>
                <a:cs typeface="Courier New" panose="02070309020205020404" pitchFamily="49" charset="0"/>
              </a:rPr>
              <a:t>Mobile	+49 177 6563083</a:t>
            </a:r>
          </a:p>
        </p:txBody>
      </p:sp>
      <p:pic>
        <p:nvPicPr>
          <p:cNvPr id="8" name="Picture 3" descr="D:\Dropbox\FH\6. Semester\Tutorium Datenbanken\2013\Übung_1\1989c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990" y="5096194"/>
            <a:ext cx="1015200" cy="151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Media\Fotos\Portraits Max\Bewerbungsfotos\20120828_Bewerbungsfoto_dunkelgrau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990" y="3202624"/>
            <a:ext cx="1015200" cy="135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329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Zur Web Client-Infrastruktur gehören u. a. ein aktueller Webbrowser und eine aktuelle Java </a:t>
            </a:r>
            <a:r>
              <a:rPr lang="de-DE" sz="2000" dirty="0" err="1" smtClean="0"/>
              <a:t>Runtime</a:t>
            </a:r>
            <a:r>
              <a:rPr lang="de-DE" sz="2000" dirty="0" smtClean="0"/>
              <a:t> Environment (JRE).</a:t>
            </a:r>
            <a:endParaRPr lang="de-DE" sz="2000" dirty="0"/>
          </a:p>
          <a:p>
            <a:endParaRPr lang="de-DE" sz="2000" dirty="0" smtClean="0"/>
          </a:p>
          <a:p>
            <a:r>
              <a:rPr lang="de-DE" sz="2000" dirty="0" smtClean="0"/>
              <a:t>Aktuell ist die JRE in der Version 6.x im Einsatz, die als „veraltet“ bezeichnet werden darf. Aktuelle Entwicklungstechnologien wie </a:t>
            </a:r>
            <a:r>
              <a:rPr lang="de-DE" sz="2000" dirty="0" err="1" smtClean="0"/>
              <a:t>JavaFX</a:t>
            </a:r>
            <a:r>
              <a:rPr lang="de-DE" sz="2000" dirty="0" smtClean="0"/>
              <a:t> werden nicht unterstützt, welches zumindest für </a:t>
            </a:r>
            <a:r>
              <a:rPr lang="de-DE" sz="2000" i="1" dirty="0" smtClean="0"/>
              <a:t>Verstehe!</a:t>
            </a:r>
            <a:r>
              <a:rPr lang="de-DE" sz="2000" dirty="0" smtClean="0"/>
              <a:t> eine Neu-Implementierung des Applets für das Recording erforderlich macht.</a:t>
            </a:r>
          </a:p>
          <a:p>
            <a:endParaRPr lang="de-DE" sz="2000" dirty="0"/>
          </a:p>
          <a:p>
            <a:r>
              <a:rPr lang="de-DE" sz="2000" dirty="0" smtClean="0"/>
              <a:t>Auch die Browser sind auf einem veralteten Stand, wodurch es zum einen zu Sicherheitsproblemen kommen kann und zum anderen die Möglichkeiten zeitgemäßer Web-Anwendungen einschränken. </a:t>
            </a:r>
            <a:endParaRPr lang="de-DE" sz="2000" dirty="0"/>
          </a:p>
          <a:p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Seite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155251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SE </a:t>
            </a:r>
            <a:r>
              <a:rPr lang="de-DE" dirty="0" err="1"/>
              <a:t>Runtime</a:t>
            </a:r>
            <a:r>
              <a:rPr lang="de-DE" dirty="0"/>
              <a:t> Environment (JRE)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“Why </a:t>
            </a:r>
            <a:r>
              <a:rPr lang="en-US" dirty="0"/>
              <a:t>should I uninstall older versions of Java from my system?</a:t>
            </a:r>
          </a:p>
          <a:p>
            <a:pPr lvl="1"/>
            <a:r>
              <a:rPr lang="en-US" dirty="0"/>
              <a:t>This article applies </a:t>
            </a:r>
            <a:r>
              <a:rPr lang="en-US" dirty="0" smtClean="0"/>
              <a:t>to: Platform(s</a:t>
            </a:r>
            <a:r>
              <a:rPr lang="en-US" dirty="0"/>
              <a:t>): Windows 2000, Windows 7, Windows 8, Windows XP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The latest version of Java is always the recommended version as it contains feature updates, vulnerability fixes and performance improvements to previous versions.</a:t>
            </a:r>
            <a:r>
              <a:rPr lang="en-US" dirty="0"/>
              <a:t> You can confirm that you have the latest version by visiting the Java Verification page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Should I uninstall older versions of Java?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We highly recommend that you uninstall all older versions of Java from your system.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Keeping old versions of Java on your system presents a serious security risk.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Uninstalling older versions of Java from your system ensures that Java applications will run with the latest security and performance improvements on your system</a:t>
            </a:r>
            <a:r>
              <a:rPr lang="en-US" b="1" dirty="0" smtClean="0">
                <a:solidFill>
                  <a:schemeClr val="accent2"/>
                </a:solidFill>
              </a:rPr>
              <a:t>.</a:t>
            </a:r>
            <a:r>
              <a:rPr lang="en-US" dirty="0" smtClean="0"/>
              <a:t>”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729740" y="6607274"/>
            <a:ext cx="6096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Quelle: http</a:t>
            </a:r>
            <a:r>
              <a:rPr lang="de-DE" dirty="0"/>
              <a:t>://www.java.com/en/download/faq/remove_olderversions.xml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r>
              <a:rPr lang="de-DE" dirty="0" smtClean="0"/>
              <a:t>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55842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SE </a:t>
            </a:r>
            <a:r>
              <a:rPr lang="de-DE" dirty="0" err="1" smtClean="0"/>
              <a:t>Runtime</a:t>
            </a:r>
            <a:r>
              <a:rPr lang="de-DE" dirty="0" smtClean="0"/>
              <a:t> Environment (JRE)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1276350"/>
            <a:ext cx="6429375" cy="44958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880109" y="6597054"/>
            <a:ext cx="81457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Quelle: http</a:t>
            </a:r>
            <a:r>
              <a:rPr lang="de-DE" dirty="0"/>
              <a:t>://www.oracle.com/technetwork/java/javase/downloads/jre8-downloads-2133155.html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4331971" y="1276350"/>
            <a:ext cx="560070" cy="247650"/>
          </a:xfrm>
          <a:prstGeom prst="rect">
            <a:avLst/>
          </a:prstGeom>
          <a:noFill/>
          <a:ln w="57150" algn="ctr">
            <a:solidFill>
              <a:srgbClr val="C00000"/>
            </a:solidFill>
            <a:round/>
            <a:headEnd/>
            <a:tailEnd/>
          </a:ln>
        </p:spPr>
        <p:txBody>
          <a:bodyPr wrap="square" lIns="72000" rIns="72000" rtlCol="0" anchor="ctr"/>
          <a:lstStyle/>
          <a:p>
            <a:pPr algn="ctr"/>
            <a:endParaRPr lang="de-DE" sz="2200">
              <a:solidFill>
                <a:srgbClr val="008000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Seite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83406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Browser – Versions-Historie/-Stand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61" y="1040065"/>
            <a:ext cx="8806690" cy="5933349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 bwMode="auto">
          <a:xfrm>
            <a:off x="8393430" y="2446020"/>
            <a:ext cx="842521" cy="1569720"/>
          </a:xfrm>
          <a:prstGeom prst="rect">
            <a:avLst/>
          </a:prstGeom>
          <a:noFill/>
          <a:ln w="57150" algn="ctr">
            <a:solidFill>
              <a:srgbClr val="008000"/>
            </a:solidFill>
            <a:round/>
            <a:headEnd/>
            <a:tailEnd/>
          </a:ln>
        </p:spPr>
        <p:txBody>
          <a:bodyPr wrap="square" lIns="72000" rIns="72000" rtlCol="0" anchor="ctr"/>
          <a:lstStyle/>
          <a:p>
            <a:pPr algn="ctr"/>
            <a:endParaRPr lang="de-DE" sz="2200">
              <a:solidFill>
                <a:srgbClr val="008000"/>
              </a:solidFill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1375410" y="2331720"/>
            <a:ext cx="842521" cy="1569720"/>
          </a:xfrm>
          <a:prstGeom prst="rect">
            <a:avLst/>
          </a:prstGeom>
          <a:noFill/>
          <a:ln w="57150" algn="ctr">
            <a:solidFill>
              <a:srgbClr val="C00000"/>
            </a:solidFill>
            <a:round/>
            <a:headEnd/>
            <a:tailEnd/>
          </a:ln>
        </p:spPr>
        <p:txBody>
          <a:bodyPr wrap="square" lIns="72000" rIns="72000" rtlCol="0" anchor="ctr"/>
          <a:lstStyle/>
          <a:p>
            <a:pPr algn="ctr"/>
            <a:endParaRPr lang="de-DE" sz="2200">
              <a:solidFill>
                <a:srgbClr val="008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421406" y="2007716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a</a:t>
            </a:r>
            <a:r>
              <a:rPr lang="de-DE" b="1" dirty="0" smtClean="0">
                <a:solidFill>
                  <a:srgbClr val="C00000"/>
                </a:solidFill>
              </a:rPr>
              <a:t>ktuell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613211" y="2083541"/>
            <a:ext cx="1088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8000"/>
                </a:solidFill>
              </a:rPr>
              <a:t>empfohlen</a:t>
            </a:r>
            <a:endParaRPr lang="de-DE" b="1" dirty="0">
              <a:solidFill>
                <a:srgbClr val="008000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Seite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9989083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Web Browser – Firefox Extended Support Release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Unterschied zur Standardversion von Firefox: ESR-Versionen basieren auf einem Release und bekommen dann nur noch Sicherheits- und Stabilitätsupdates. </a:t>
            </a:r>
          </a:p>
          <a:p>
            <a:r>
              <a:rPr lang="de-DE" dirty="0" smtClean="0"/>
              <a:t>Die Patches der aktuellen Version werden zurück portiert zu ESR.</a:t>
            </a:r>
          </a:p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" y="2779395"/>
            <a:ext cx="7924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368818" y="6565900"/>
            <a:ext cx="519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https://www.mozilla.org/en-US/firefox/organizations/faq/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Seite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2070721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2100" y="161925"/>
            <a:ext cx="7042149" cy="708025"/>
          </a:xfrm>
        </p:spPr>
        <p:txBody>
          <a:bodyPr/>
          <a:lstStyle/>
          <a:p>
            <a:r>
              <a:rPr lang="de-DE" dirty="0" smtClean="0"/>
              <a:t>Web Browser – Stiftung Warentest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354785" y="5111947"/>
            <a:ext cx="3342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</a:t>
            </a:r>
            <a:r>
              <a:rPr lang="de-DE" dirty="0" smtClean="0"/>
              <a:t>Stiftung Warentest Heft 09/2014</a:t>
            </a:r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8" y="681038"/>
            <a:ext cx="5553075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7" y="1476376"/>
            <a:ext cx="2628432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Seite 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7428564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Browser Chrome – Zitate</a:t>
            </a:r>
            <a:endParaRPr lang="de-DE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128713"/>
            <a:ext cx="88773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814638"/>
            <a:ext cx="88868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8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4524375"/>
            <a:ext cx="89249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2143472" y="6324600"/>
            <a:ext cx="566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http://www.google.de/intl/de/chrome/business/browser/admin/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Seite 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5939688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Browser – Funktionen – Video Codecs – H.264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509713"/>
            <a:ext cx="9642455" cy="384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950167" y="6221313"/>
            <a:ext cx="3352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Quelle: http</a:t>
            </a:r>
            <a:r>
              <a:rPr lang="de-DE" dirty="0"/>
              <a:t>://caniuse.com/#feat=mpeg4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Seite 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4721964"/>
      </p:ext>
    </p:extLst>
  </p:cSld>
  <p:clrMapOvr>
    <a:masterClrMapping/>
  </p:clrMapOvr>
  <p:transition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28.01.2008 14:15:42&quot;&gt;&lt;Slide id=&quot;320&quot; dur=&quot;1.453125&quot;/&gt;&lt;/Timings&gt;&lt;/WMTools&gt;"/>
</p:tagLst>
</file>

<file path=ppt/theme/theme1.xml><?xml version="1.0" encoding="utf-8"?>
<a:theme xmlns:a="http://schemas.openxmlformats.org/drawingml/2006/main" name="FH MS">
  <a:themeElements>
    <a:clrScheme name="FH M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FH M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7F6E4"/>
            </a:gs>
            <a:gs pos="100000">
              <a:srgbClr val="D9C77F"/>
            </a:gs>
          </a:gsLst>
          <a:lin ang="2700000" scaled="1"/>
        </a:gradFill>
        <a:ln w="9525" algn="ctr">
          <a:solidFill>
            <a:schemeClr val="tx1"/>
          </a:solidFill>
          <a:round/>
          <a:headEnd/>
          <a:tailEnd/>
        </a:ln>
      </a:spPr>
      <a:bodyPr wrap="square" lIns="72000" rIns="72000" rtlCol="0" anchor="ctr"/>
      <a:lstStyle>
        <a:defPPr>
          <a:defRPr sz="2200"/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FH M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H M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H M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H M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H M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H M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H M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C:\Programme\Microsoft Office\Vorlagen\FH MS.pot</Template>
  <TotalTime>0</TotalTime>
  <Words>438</Words>
  <Application>Microsoft Office PowerPoint</Application>
  <PresentationFormat>Benutzerdefiniert</PresentationFormat>
  <Paragraphs>86</Paragraphs>
  <Slides>14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FH MS</vt:lpstr>
      <vt:lpstr>WebClientUpgrade</vt:lpstr>
      <vt:lpstr>Motivation</vt:lpstr>
      <vt:lpstr>Java SE Runtime Environment (JRE)</vt:lpstr>
      <vt:lpstr>Java SE Runtime Environment (JRE)</vt:lpstr>
      <vt:lpstr>Web Browser – Versions-Historie/-Stand</vt:lpstr>
      <vt:lpstr>Web Browser – Firefox Extended Support Release</vt:lpstr>
      <vt:lpstr>Web Browser – Stiftung Warentest</vt:lpstr>
      <vt:lpstr>Web Browser Chrome – Zitate</vt:lpstr>
      <vt:lpstr>Web Browser – Funktionen – Video Codecs – H.264</vt:lpstr>
      <vt:lpstr>Web Browser – Funktionen – Video Codecs – WebM</vt:lpstr>
      <vt:lpstr>Web Browser – Abhängigkeiten zum Betriebssystem</vt:lpstr>
      <vt:lpstr>Projektansatz</vt:lpstr>
      <vt:lpstr>Lösungsansatz</vt:lpstr>
      <vt:lpstr>Kontakt</vt:lpstr>
    </vt:vector>
  </TitlesOfParts>
  <Company>FH Muenster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E-Business - Anwendungen und Architekturen</dc:title>
  <dc:creator>Dr. Wolfgang Wicht</dc:creator>
  <cp:lastModifiedBy>Sebastian Zimmermann</cp:lastModifiedBy>
  <cp:revision>2164</cp:revision>
  <cp:lastPrinted>2012-08-23T19:30:29Z</cp:lastPrinted>
  <dcterms:created xsi:type="dcterms:W3CDTF">2000-03-09T12:42:44Z</dcterms:created>
  <dcterms:modified xsi:type="dcterms:W3CDTF">2014-09-03T21:29:27Z</dcterms:modified>
</cp:coreProperties>
</file>