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heme/theme2.xml" ContentType="application/vnd.openxmlformats-officedocument.theme+xml"/>
  <Override PartName="/ppt/tags/tag246.xml" ContentType="application/vnd.openxmlformats-officedocument.presentationml.tags+xml"/>
  <Override PartName="/ppt/notesSlides/notesSlide1.xml" ContentType="application/vnd.openxmlformats-officedocument.presentationml.notesSlide+xml"/>
  <Override PartName="/ppt/tags/tag247.xml" ContentType="application/vnd.openxmlformats-officedocument.presentationml.tags+xml"/>
  <Override PartName="/ppt/notesSlides/notesSlide2.xml" ContentType="application/vnd.openxmlformats-officedocument.presentationml.notesSlide+xml"/>
  <Override PartName="/ppt/tags/tag248.xml" ContentType="application/vnd.openxmlformats-officedocument.presentationml.tags+xml"/>
  <Override PartName="/ppt/notesSlides/notesSlide3.xml" ContentType="application/vnd.openxmlformats-officedocument.presentationml.notesSlide+xml"/>
  <Override PartName="/ppt/tags/tag249.xml" ContentType="application/vnd.openxmlformats-officedocument.presentationml.tags+xml"/>
  <Override PartName="/ppt/notesSlides/notesSlide4.xml" ContentType="application/vnd.openxmlformats-officedocument.presentationml.notesSlide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15"/>
  </p:notesMasterIdLst>
  <p:sldIdLst>
    <p:sldId id="269" r:id="rId8"/>
    <p:sldId id="276" r:id="rId9"/>
    <p:sldId id="274" r:id="rId10"/>
    <p:sldId id="278" r:id="rId11"/>
    <p:sldId id="279" r:id="rId12"/>
    <p:sldId id="281" r:id="rId13"/>
    <p:sldId id="28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94660"/>
  </p:normalViewPr>
  <p:slideViewPr>
    <p:cSldViewPr>
      <p:cViewPr>
        <p:scale>
          <a:sx n="75" d="100"/>
          <a:sy n="75" d="100"/>
        </p:scale>
        <p:origin x="-128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84CC-9154-4F25-931A-28662C539331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7D211-6445-4BFB-86AB-A83DB3E224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0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34D3-2995-4AB4-8F5E-2DFE9FAE7A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0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34D3-2995-4AB4-8F5E-2DFE9FAE7AC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0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34D3-2995-4AB4-8F5E-2DFE9FAE7AC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0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34D3-2995-4AB4-8F5E-2DFE9FAE7AC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0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34D3-2995-4AB4-8F5E-2DFE9FAE7AC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0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.emf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4.emf"/><Relationship Id="rId10" Type="http://schemas.openxmlformats.org/officeDocument/2006/relationships/tags" Target="../tags/tag10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21" Type="http://schemas.openxmlformats.org/officeDocument/2006/relationships/image" Target="../media/image1.emf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4.emf"/><Relationship Id="rId10" Type="http://schemas.openxmlformats.org/officeDocument/2006/relationships/tags" Target="../tags/tag90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image" Target="../media/image1.emf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oleObject" Target="../embeddings/oleObject11.bin"/><Relationship Id="rId2" Type="http://schemas.openxmlformats.org/officeDocument/2006/relationships/tags" Target="../tags/tag99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11.v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10" Type="http://schemas.openxmlformats.org/officeDocument/2006/relationships/tags" Target="../tags/tag107.xml"/><Relationship Id="rId19" Type="http://schemas.openxmlformats.org/officeDocument/2006/relationships/image" Target="../media/image5.jpe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7.jpe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../media/image6.emf"/><Relationship Id="rId2" Type="http://schemas.openxmlformats.org/officeDocument/2006/relationships/tags" Target="../tags/tag113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17.xml"/><Relationship Id="rId11" Type="http://schemas.openxmlformats.org/officeDocument/2006/relationships/image" Target="../media/image1.emf"/><Relationship Id="rId5" Type="http://schemas.openxmlformats.org/officeDocument/2006/relationships/tags" Target="../tags/tag116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15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3" Type="http://schemas.openxmlformats.org/officeDocument/2006/relationships/tags" Target="../tags/tag124.xml"/><Relationship Id="rId21" Type="http://schemas.openxmlformats.org/officeDocument/2006/relationships/image" Target="../media/image1.emf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image" Target="../media/image4.emf"/><Relationship Id="rId10" Type="http://schemas.openxmlformats.org/officeDocument/2006/relationships/tags" Target="../tags/tag131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image" Target="../media/image1.emf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oleObject" Target="../embeddings/oleObject15.bin"/><Relationship Id="rId2" Type="http://schemas.openxmlformats.org/officeDocument/2006/relationships/tags" Target="../tags/tag140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image" Target="../media/image5.jpeg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image" Target="../media/image7.jpeg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image" Target="../media/image6.emf"/><Relationship Id="rId2" Type="http://schemas.openxmlformats.org/officeDocument/2006/relationships/tags" Target="../tags/tag15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58.xml"/><Relationship Id="rId11" Type="http://schemas.openxmlformats.org/officeDocument/2006/relationships/image" Target="../media/image1.emf"/><Relationship Id="rId5" Type="http://schemas.openxmlformats.org/officeDocument/2006/relationships/tags" Target="../tags/tag15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56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image" Target="../media/image1.emf"/><Relationship Id="rId2" Type="http://schemas.openxmlformats.org/officeDocument/2006/relationships/tags" Target="../tags/tag16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oleObject" Target="../embeddings/oleObject3.bin"/><Relationship Id="rId2" Type="http://schemas.openxmlformats.org/officeDocument/2006/relationships/tags" Target="../tags/tag19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5.jpe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3" Type="http://schemas.openxmlformats.org/officeDocument/2006/relationships/tags" Target="../tags/tag165.xml"/><Relationship Id="rId21" Type="http://schemas.openxmlformats.org/officeDocument/2006/relationships/image" Target="../media/image1.emf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23" Type="http://schemas.openxmlformats.org/officeDocument/2006/relationships/image" Target="../media/image4.emf"/><Relationship Id="rId10" Type="http://schemas.openxmlformats.org/officeDocument/2006/relationships/tags" Target="../tags/tag172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Relationship Id="rId22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image" Target="../media/image1.emf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oleObject" Target="../embeddings/oleObject19.bin"/><Relationship Id="rId2" Type="http://schemas.openxmlformats.org/officeDocument/2006/relationships/tags" Target="../tags/tag181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19.v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10" Type="http://schemas.openxmlformats.org/officeDocument/2006/relationships/tags" Target="../tags/tag189.xml"/><Relationship Id="rId19" Type="http://schemas.openxmlformats.org/officeDocument/2006/relationships/image" Target="../media/image5.jpeg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image" Target="../media/image7.jpeg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6.emf"/><Relationship Id="rId2" Type="http://schemas.openxmlformats.org/officeDocument/2006/relationships/tags" Target="../tags/tag195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99.xml"/><Relationship Id="rId11" Type="http://schemas.openxmlformats.org/officeDocument/2006/relationships/image" Target="../media/image1.emf"/><Relationship Id="rId5" Type="http://schemas.openxmlformats.org/officeDocument/2006/relationships/tags" Target="../tags/tag198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197.xml"/><Relationship Id="rId9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image" Target="../media/image1.emf"/><Relationship Id="rId2" Type="http://schemas.openxmlformats.org/officeDocument/2006/relationships/tags" Target="../tags/tag20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tags" Target="../tags/tag216.xml"/><Relationship Id="rId18" Type="http://schemas.openxmlformats.org/officeDocument/2006/relationships/tags" Target="../tags/tag221.xml"/><Relationship Id="rId3" Type="http://schemas.openxmlformats.org/officeDocument/2006/relationships/tags" Target="../tags/tag206.xml"/><Relationship Id="rId21" Type="http://schemas.openxmlformats.org/officeDocument/2006/relationships/image" Target="../media/image1.emf"/><Relationship Id="rId7" Type="http://schemas.openxmlformats.org/officeDocument/2006/relationships/tags" Target="../tags/tag210.xml"/><Relationship Id="rId12" Type="http://schemas.openxmlformats.org/officeDocument/2006/relationships/tags" Target="../tags/tag215.xml"/><Relationship Id="rId17" Type="http://schemas.openxmlformats.org/officeDocument/2006/relationships/tags" Target="../tags/tag220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5" Type="http://schemas.openxmlformats.org/officeDocument/2006/relationships/tags" Target="../tags/tag208.xml"/><Relationship Id="rId15" Type="http://schemas.openxmlformats.org/officeDocument/2006/relationships/tags" Target="../tags/tag218.xml"/><Relationship Id="rId23" Type="http://schemas.openxmlformats.org/officeDocument/2006/relationships/image" Target="../media/image4.emf"/><Relationship Id="rId10" Type="http://schemas.openxmlformats.org/officeDocument/2006/relationships/tags" Target="../tags/tag21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tags" Target="../tags/tag217.xml"/><Relationship Id="rId22" Type="http://schemas.openxmlformats.org/officeDocument/2006/relationships/image" Target="../media/image3.jpe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tags" Target="../tags/tag233.xml"/><Relationship Id="rId18" Type="http://schemas.openxmlformats.org/officeDocument/2006/relationships/image" Target="../media/image1.emf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oleObject" Target="../embeddings/oleObject23.bin"/><Relationship Id="rId2" Type="http://schemas.openxmlformats.org/officeDocument/2006/relationships/tags" Target="../tags/tag222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10" Type="http://schemas.openxmlformats.org/officeDocument/2006/relationships/tags" Target="../tags/tag230.xml"/><Relationship Id="rId19" Type="http://schemas.openxmlformats.org/officeDocument/2006/relationships/image" Target="../media/image5.jpeg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13" Type="http://schemas.openxmlformats.org/officeDocument/2006/relationships/image" Target="../media/image7.jpeg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12" Type="http://schemas.openxmlformats.org/officeDocument/2006/relationships/image" Target="../media/image6.emf"/><Relationship Id="rId2" Type="http://schemas.openxmlformats.org/officeDocument/2006/relationships/tags" Target="../tags/tag236.xml"/><Relationship Id="rId1" Type="http://schemas.openxmlformats.org/officeDocument/2006/relationships/vmlDrawing" Target="../drawings/vmlDrawing24.vml"/><Relationship Id="rId6" Type="http://schemas.openxmlformats.org/officeDocument/2006/relationships/tags" Target="../tags/tag240.xml"/><Relationship Id="rId11" Type="http://schemas.openxmlformats.org/officeDocument/2006/relationships/image" Target="../media/image1.emf"/><Relationship Id="rId5" Type="http://schemas.openxmlformats.org/officeDocument/2006/relationships/tags" Target="../tags/tag239.xml"/><Relationship Id="rId10" Type="http://schemas.openxmlformats.org/officeDocument/2006/relationships/oleObject" Target="../embeddings/oleObject24.bin"/><Relationship Id="rId4" Type="http://schemas.openxmlformats.org/officeDocument/2006/relationships/tags" Target="../tags/tag238.xml"/><Relationship Id="rId9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image" Target="../media/image1.emf"/><Relationship Id="rId2" Type="http://schemas.openxmlformats.org/officeDocument/2006/relationships/tags" Target="../tags/tag24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7.jpeg"/><Relationship Id="rId2" Type="http://schemas.openxmlformats.org/officeDocument/2006/relationships/tags" Target="../tags/tag33.xml"/><Relationship Id="rId1" Type="http://schemas.openxmlformats.org/officeDocument/2006/relationships/vmlDrawing" Target="../drawings/vmlDrawing4.vml"/><Relationship Id="rId6" Type="http://schemas.openxmlformats.org/officeDocument/2006/relationships/tags" Target="../tags/tag37.xml"/><Relationship Id="rId11" Type="http://schemas.openxmlformats.org/officeDocument/2006/relationships/image" Target="../media/image6.emf"/><Relationship Id="rId5" Type="http://schemas.openxmlformats.org/officeDocument/2006/relationships/tags" Target="../tags/tag36.xml"/><Relationship Id="rId10" Type="http://schemas.openxmlformats.org/officeDocument/2006/relationships/image" Target="../media/image1.emf"/><Relationship Id="rId4" Type="http://schemas.openxmlformats.org/officeDocument/2006/relationships/tags" Target="../tags/tag35.xml"/><Relationship Id="rId9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image" Target="../media/image1.emf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image" Target="../media/image4.emf"/><Relationship Id="rId10" Type="http://schemas.openxmlformats.org/officeDocument/2006/relationships/tags" Target="../tags/tag49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image" Target="../media/image1.emf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oleObject" Target="../embeddings/oleObject7.bin"/><Relationship Id="rId2" Type="http://schemas.openxmlformats.org/officeDocument/2006/relationships/tags" Target="../tags/tag58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image" Target="../media/image5.jpe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7.jpe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6.emf"/><Relationship Id="rId2" Type="http://schemas.openxmlformats.org/officeDocument/2006/relationships/tags" Target="../tags/tag72.xml"/><Relationship Id="rId1" Type="http://schemas.openxmlformats.org/officeDocument/2006/relationships/vmlDrawing" Target="../drawings/vmlDrawing8.vml"/><Relationship Id="rId6" Type="http://schemas.openxmlformats.org/officeDocument/2006/relationships/tags" Target="../tags/tag76.xml"/><Relationship Id="rId11" Type="http://schemas.openxmlformats.org/officeDocument/2006/relationships/image" Target="../media/image1.emf"/><Relationship Id="rId5" Type="http://schemas.openxmlformats.org/officeDocument/2006/relationships/tags" Target="../tags/tag75.xml"/><Relationship Id="rId10" Type="http://schemas.openxmlformats.org/officeDocument/2006/relationships/oleObject" Target="../embeddings/oleObject8.bin"/><Relationship Id="rId4" Type="http://schemas.openxmlformats.org/officeDocument/2006/relationships/tags" Target="../tags/tag74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.emf"/><Relationship Id="rId2" Type="http://schemas.openxmlformats.org/officeDocument/2006/relationships/tags" Target="../tags/tag7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501890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90100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3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84970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38210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35446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988158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6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34357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1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996911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803172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305517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9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602537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7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197151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5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336775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2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243427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1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717560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5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202690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35773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077437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530425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01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30302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Gerade Verbindung 11"/>
          <p:cNvCxnSpPr/>
          <p:nvPr userDrawn="1">
            <p:custDataLst>
              <p:tags r:id="rId3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1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6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2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9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611288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5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76840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Subheadline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676767"/>
              </a:solidFill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375022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Folie" r:id="rId20" imgW="360" imgH="360" progId="TCLayout.ActiveDocument.1">
                  <p:embed/>
                </p:oleObj>
              </mc:Choice>
              <mc:Fallback>
                <p:oleObj name="think-cell Folie" r:id="rId2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4"/>
          <p:cNvSpPr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4" name="Rechteck 3"/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  <p:custDataLst>
              <p:tags r:id="rId7"/>
            </p:custDataLst>
          </p:nvPr>
        </p:nvSpPr>
        <p:spPr bwMode="gray">
          <a:xfrm>
            <a:off x="3022556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  <p:custDataLst>
              <p:tags r:id="rId9"/>
            </p:custDataLst>
          </p:nvPr>
        </p:nvSpPr>
        <p:spPr bwMode="gray">
          <a:xfrm>
            <a:off x="0" y="1"/>
            <a:ext cx="2962800" cy="3422649"/>
          </a:xfrm>
          <a:blipFill>
            <a:blip r:embed="rId22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3"/>
            </p:custDataLst>
          </p:nvPr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9" name="Rectangle 2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6" name="Freeform 40"/>
          <p:cNvSpPr>
            <a:spLocks/>
          </p:cNvSpPr>
          <p:nvPr userDrawn="1">
            <p:custDataLst>
              <p:tags r:id="rId16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099665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9" name="Freeform 24"/>
          <p:cNvSpPr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  <p:custDataLst>
              <p:tags r:id="rId8"/>
            </p:custDataLst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 bwMode="gray">
          <a:xfrm>
            <a:off x="3384549" y="4978800"/>
            <a:ext cx="5292725" cy="453183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 dirty="0"/>
          </a:p>
        </p:txBody>
      </p:sp>
      <p:cxnSp>
        <p:nvCxnSpPr>
          <p:cNvPr id="21" name="Gerade Verbindung 20"/>
          <p:cNvCxnSpPr/>
          <p:nvPr userDrawn="1">
            <p:custDataLst>
              <p:tags r:id="rId11"/>
            </p:custDataLst>
          </p:nvPr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0"/>
          <p:cNvSpPr>
            <a:spLocks/>
          </p:cNvSpPr>
          <p:nvPr userDrawn="1">
            <p:custDataLst>
              <p:tags r:id="rId15"/>
            </p:custDataLst>
          </p:nvPr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472511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cxnSp>
        <p:nvCxnSpPr>
          <p:cNvPr id="12" name="Gerade Verbindung 11"/>
          <p:cNvCxnSpPr/>
          <p:nvPr userDrawn="1">
            <p:custDataLst>
              <p:tags r:id="rId4"/>
            </p:custDataLst>
          </p:nvPr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1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 bwMode="gray">
          <a:xfrm>
            <a:off x="0" y="-1"/>
            <a:ext cx="9007912" cy="2309813"/>
          </a:xfrm>
          <a:blipFill>
            <a:blip r:embed="rId1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662855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468314" y="0"/>
            <a:ext cx="7056437" cy="981075"/>
          </a:xfrm>
        </p:spPr>
        <p:txBody>
          <a:bodyPr/>
          <a:lstStyle>
            <a:lvl1pPr>
              <a:defRPr lang="en-US" sz="2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0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254328875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Folie" r:id="rId33" imgW="360" imgH="360" progId="TCLayout.ActiveDocument.1">
                  <p:embed/>
                </p:oleObj>
              </mc:Choice>
              <mc:Fallback>
                <p:oleObj name="think-cell Folie" r:id="rId3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8493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• Name of Presentation • July 10, 2011</a:t>
            </a:r>
            <a:endParaRPr lang="en-US" dirty="0">
              <a:solidFill>
                <a:srgbClr val="676767"/>
              </a:solidFill>
            </a:endParaRPr>
          </a:p>
        </p:txBody>
      </p:sp>
      <p:sp>
        <p:nvSpPr>
          <p:cNvPr id="18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68313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 dirty="0">
              <a:solidFill>
                <a:srgbClr val="676767"/>
              </a:solidFill>
            </a:endParaRPr>
          </a:p>
        </p:txBody>
      </p:sp>
      <p:pic>
        <p:nvPicPr>
          <p:cNvPr id="10" name="Picture 5" descr="Bayer_Cross_RGB_100917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30331" y="250825"/>
            <a:ext cx="9493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314" y="0"/>
            <a:ext cx="7056437" cy="981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313" y="1627188"/>
            <a:ext cx="8207374" cy="4530725"/>
          </a:xfrm>
          <a:prstGeom prst="rect">
            <a:avLst/>
          </a:prstGeom>
        </p:spPr>
        <p:txBody>
          <a:bodyPr vert="horz" wrap="square" lIns="0" tIns="72000" rIns="0" bIns="72000" rtlCol="0">
            <a:noAutofit/>
          </a:bodyPr>
          <a:lstStyle/>
          <a:p>
            <a:pPr lvl="0"/>
            <a:r>
              <a:rPr lang="en-US" noProof="0" dirty="0" smtClean="0"/>
              <a:t>Text in Arial Regular 18pt</a:t>
            </a:r>
          </a:p>
          <a:p>
            <a:pPr lvl="1"/>
            <a:r>
              <a:rPr lang="en-US" noProof="0" dirty="0" smtClean="0"/>
              <a:t>First level</a:t>
            </a:r>
          </a:p>
          <a:p>
            <a:pPr lvl="2"/>
            <a:r>
              <a:rPr lang="en-US" noProof="0" dirty="0" smtClean="0"/>
              <a:t>Second level</a:t>
            </a:r>
          </a:p>
          <a:p>
            <a:pPr lvl="3"/>
            <a:r>
              <a:rPr lang="en-US" noProof="0" dirty="0" smtClean="0"/>
              <a:t>Third level</a:t>
            </a:r>
          </a:p>
          <a:p>
            <a:pPr marL="1076325" marR="0" lvl="4" indent="-266700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tabLst/>
              <a:defRPr/>
            </a:pPr>
            <a:r>
              <a:rPr lang="en-US" noProof="0" dirty="0" smtClean="0"/>
              <a:t>Fourth level</a:t>
            </a:r>
            <a:r>
              <a:rPr lang="de-DE" dirty="0" smtClean="0"/>
              <a:t>Paritätische Kommission</a:t>
            </a:r>
          </a:p>
          <a:p>
            <a:pPr lvl="4"/>
            <a:endParaRPr lang="en-US" noProof="0" dirty="0"/>
          </a:p>
        </p:txBody>
      </p:sp>
      <p:sp>
        <p:nvSpPr>
          <p:cNvPr id="13" name="Freeform 40"/>
          <p:cNvSpPr>
            <a:spLocks/>
          </p:cNvSpPr>
          <p:nvPr/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676767"/>
              </a:solidFill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0" name="Freeform 25"/>
          <p:cNvSpPr>
            <a:spLocks/>
          </p:cNvSpPr>
          <p:nvPr/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1" name="Rectangle 26"/>
          <p:cNvSpPr txBox="1">
            <a:spLocks noChangeArrowheads="1"/>
          </p:cNvSpPr>
          <p:nvPr userDrawn="1"/>
        </p:nvSpPr>
        <p:spPr>
          <a:xfrm>
            <a:off x="241540" y="6437313"/>
            <a:ext cx="8643667" cy="363537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en-GB" sz="1000" dirty="0" err="1" smtClean="0">
                <a:solidFill>
                  <a:srgbClr val="676767"/>
                </a:solidFill>
              </a:rPr>
              <a:t>Seite</a:t>
            </a:r>
            <a:r>
              <a:rPr lang="en-GB" sz="1000" dirty="0" smtClean="0">
                <a:solidFill>
                  <a:srgbClr val="676767"/>
                </a:solidFill>
              </a:rPr>
              <a:t> </a:t>
            </a:r>
            <a:fld id="{03345077-7827-4220-AB32-9C95DEE55EAD}" type="slidenum">
              <a:rPr lang="en-GB" sz="1000" smtClean="0">
                <a:solidFill>
                  <a:srgbClr val="676767"/>
                </a:solidFill>
              </a:rPr>
              <a:pPr>
                <a:defRPr/>
              </a:pPr>
              <a:t>‹Nr.›</a:t>
            </a:fld>
            <a:r>
              <a:rPr lang="en-GB" sz="1000" dirty="0" smtClean="0">
                <a:solidFill>
                  <a:srgbClr val="676767"/>
                </a:solidFill>
              </a:rPr>
              <a:t>	 GAC Strategy 2015         </a:t>
            </a:r>
            <a:r>
              <a:rPr lang="en-GB" sz="1000" dirty="0" smtClean="0">
                <a:solidFill>
                  <a:srgbClr val="676767"/>
                </a:solidFill>
              </a:rPr>
              <a:t>Knowledge</a:t>
            </a:r>
            <a:r>
              <a:rPr lang="en-GB" sz="1000" baseline="0" dirty="0" smtClean="0">
                <a:solidFill>
                  <a:srgbClr val="676767"/>
                </a:solidFill>
              </a:rPr>
              <a:t> Management . DRAFT </a:t>
            </a:r>
            <a:r>
              <a:rPr lang="en-GB" sz="1000" dirty="0" smtClean="0">
                <a:solidFill>
                  <a:srgbClr val="676767"/>
                </a:solidFill>
              </a:rPr>
              <a:t>Presentation</a:t>
            </a:r>
            <a:r>
              <a:rPr lang="en-GB" sz="1000" baseline="0" dirty="0" smtClean="0">
                <a:solidFill>
                  <a:srgbClr val="676767"/>
                </a:solidFill>
              </a:rPr>
              <a:t>  of “</a:t>
            </a:r>
            <a:r>
              <a:rPr lang="en-GB" sz="1000" baseline="0" dirty="0" err="1" smtClean="0">
                <a:solidFill>
                  <a:srgbClr val="676767"/>
                </a:solidFill>
              </a:rPr>
              <a:t>Verstehe</a:t>
            </a:r>
            <a:r>
              <a:rPr lang="en-GB" sz="1000" baseline="0" dirty="0" smtClean="0">
                <a:solidFill>
                  <a:srgbClr val="676767"/>
                </a:solidFill>
              </a:rPr>
              <a:t>”  for GAO Management</a:t>
            </a:r>
            <a:r>
              <a:rPr lang="en-GB" sz="1000" dirty="0" smtClean="0">
                <a:solidFill>
                  <a:srgbClr val="676767"/>
                </a:solidFill>
              </a:rPr>
              <a:t>	</a:t>
            </a:r>
            <a:endParaRPr lang="en-GB" sz="1000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7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chemeClr val="accent2"/>
        </a:buClr>
        <a:buSzPct val="110000"/>
        <a:buFont typeface="Arial" pitchFamily="34" charset="0"/>
        <a:buNone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rgbClr val="6BC200"/>
        </a:buClr>
        <a:buSzPct val="110000"/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rgbClr val="6BC200"/>
        </a:buClr>
        <a:buSzPct val="110000"/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rgbClr val="6BC200"/>
        </a:buClr>
        <a:buSzPct val="110000"/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marR="0" indent="-266700" algn="l" defTabSz="914400" rtl="0" eaLnBrk="1" fontAlgn="auto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rgbClr val="6BC200"/>
        </a:buClr>
        <a:buSzPct val="11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/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189477" y="4600848"/>
            <a:ext cx="5292725" cy="760959"/>
          </a:xfrm>
        </p:spPr>
        <p:txBody>
          <a:bodyPr/>
          <a:lstStyle/>
          <a:p>
            <a:r>
              <a:rPr lang="en-US" dirty="0" smtClean="0"/>
              <a:t>Training Tool “Verstehe”</a:t>
            </a:r>
            <a:br>
              <a:rPr lang="en-US" dirty="0" smtClean="0"/>
            </a:br>
            <a:r>
              <a:rPr lang="en-US" dirty="0" smtClean="0"/>
              <a:t>Management Presentation DRAFT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3189477" y="3827297"/>
            <a:ext cx="5579939" cy="664797"/>
          </a:xfrm>
        </p:spPr>
        <p:txBody>
          <a:bodyPr/>
          <a:lstStyle/>
          <a:p>
            <a:r>
              <a:rPr lang="en-US" sz="2400" b="1" dirty="0" smtClean="0"/>
              <a:t>Accounting Knowledge </a:t>
            </a:r>
            <a:r>
              <a:rPr lang="en-US" sz="2400" b="1" dirty="0"/>
              <a:t>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Version 0.1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4294967295"/>
          </p:nvPr>
        </p:nvSpPr>
        <p:spPr>
          <a:xfrm>
            <a:off x="871379" y="6424613"/>
            <a:ext cx="6001156" cy="433386"/>
          </a:xfrm>
          <a:prstGeom prst="rect">
            <a:avLst/>
          </a:prstGeom>
        </p:spPr>
        <p:txBody>
          <a:bodyPr/>
          <a:lstStyle/>
          <a:p>
            <a:r>
              <a:rPr lang="nb-NO" noProof="0" smtClean="0">
                <a:solidFill>
                  <a:schemeClr val="tx1">
                    <a:alpha val="0"/>
                  </a:schemeClr>
                </a:solidFill>
              </a:rPr>
              <a:t>• BBS 4:3 Template 2010 • September 2012</a:t>
            </a:r>
            <a:endParaRPr lang="en-US" noProof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361155" y="6424613"/>
            <a:ext cx="481807" cy="433386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5161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/>
          <p:cNvSpPr txBox="1">
            <a:spLocks/>
          </p:cNvSpPr>
          <p:nvPr/>
        </p:nvSpPr>
        <p:spPr bwMode="gray">
          <a:xfrm>
            <a:off x="373314" y="391273"/>
            <a:ext cx="7056437" cy="69844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endParaRPr lang="en-US" sz="2400" b="1" dirty="0"/>
          </a:p>
        </p:txBody>
      </p:sp>
      <p:sp>
        <p:nvSpPr>
          <p:cNvPr id="32" name="Textfeld 31"/>
          <p:cNvSpPr txBox="1"/>
          <p:nvPr/>
        </p:nvSpPr>
        <p:spPr bwMode="gray">
          <a:xfrm>
            <a:off x="417864" y="588088"/>
            <a:ext cx="6408712" cy="576064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noAutofit/>
          </a:bodyPr>
          <a:lstStyle/>
          <a:p>
            <a:pPr>
              <a:spcBef>
                <a:spcPct val="40000"/>
              </a:spcBef>
              <a:spcAft>
                <a:spcPct val="0"/>
              </a:spcAft>
            </a:pPr>
            <a:endParaRPr lang="de-DE" sz="2000" dirty="0" smtClean="0">
              <a:solidFill>
                <a:schemeClr val="dk1"/>
              </a:solidFill>
            </a:endParaRPr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302064" y="1"/>
            <a:ext cx="7870336" cy="620687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Verstehe – Management Presentation DRAFT</a:t>
            </a:r>
            <a:endParaRPr lang="en-US" sz="2000" dirty="0"/>
          </a:p>
        </p:txBody>
      </p:sp>
      <p:sp>
        <p:nvSpPr>
          <p:cNvPr id="10" name="Title 2"/>
          <p:cNvSpPr txBox="1">
            <a:spLocks/>
          </p:cNvSpPr>
          <p:nvPr/>
        </p:nvSpPr>
        <p:spPr bwMode="gray">
          <a:xfrm>
            <a:off x="971600" y="1628801"/>
            <a:ext cx="6502701" cy="50405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sz="2400" b="1" dirty="0" smtClean="0"/>
              <a:t>Content</a:t>
            </a:r>
            <a:endParaRPr lang="en-US" sz="2400" b="1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971600" y="2394116"/>
            <a:ext cx="6490809" cy="24750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>
              <a:spcAft>
                <a:spcPts val="1200"/>
              </a:spcAft>
            </a:pPr>
            <a:r>
              <a:rPr lang="en-US" sz="1800" b="1" dirty="0"/>
              <a:t>What is </a:t>
            </a:r>
            <a:r>
              <a:rPr lang="en-US" sz="1800" b="1" dirty="0" err="1"/>
              <a:t>Verstehe</a:t>
            </a:r>
            <a:r>
              <a:rPr lang="en-US" sz="1800" b="1" dirty="0"/>
              <a:t>?</a:t>
            </a:r>
          </a:p>
          <a:p>
            <a:pPr marL="285750" indent="-285750" fontAlgn="ctr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Summary: Functionalities, integration in KM landscape, profit/benefit</a:t>
            </a:r>
            <a:endParaRPr lang="en-US" sz="1800" dirty="0"/>
          </a:p>
          <a:p>
            <a:pPr marL="285750" indent="-285750" fontAlgn="ctr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Short description: </a:t>
            </a:r>
            <a:r>
              <a:rPr lang="en-US" sz="1800" dirty="0" err="1" smtClean="0"/>
              <a:t>Verstehe</a:t>
            </a:r>
            <a:r>
              <a:rPr lang="en-US" sz="1800" dirty="0" smtClean="0"/>
              <a:t> and Dashboard</a:t>
            </a:r>
            <a:endParaRPr lang="en-US" sz="1800" dirty="0"/>
          </a:p>
          <a:p>
            <a:pPr marL="285750" indent="-285750" fontAlgn="ctr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Short description: </a:t>
            </a:r>
            <a:r>
              <a:rPr lang="en-US" sz="1800" dirty="0" smtClean="0"/>
              <a:t>Integration into Accounting KM</a:t>
            </a:r>
          </a:p>
          <a:p>
            <a:pPr marL="285750" indent="-285750" fontAlgn="ctr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err="1"/>
              <a:t>Verstehe</a:t>
            </a:r>
            <a:r>
              <a:rPr lang="en-US" sz="1800" dirty="0"/>
              <a:t> Live </a:t>
            </a:r>
            <a:r>
              <a:rPr lang="en-US" sz="1800" dirty="0" smtClean="0"/>
              <a:t>demonstration</a:t>
            </a:r>
          </a:p>
          <a:p>
            <a:pPr marL="285750" indent="-285750" fontAlgn="ctr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Short </a:t>
            </a:r>
            <a:r>
              <a:rPr lang="en-US" sz="1800" dirty="0" smtClean="0">
                <a:solidFill>
                  <a:schemeClr val="dk1"/>
                </a:solidFill>
              </a:rPr>
              <a:t>description: Major profit/benefit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754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3043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16844" cy="576065"/>
          </a:xfrm>
        </p:spPr>
        <p:txBody>
          <a:bodyPr/>
          <a:lstStyle/>
          <a:p>
            <a:r>
              <a:rPr lang="en-US" sz="1600" dirty="0"/>
              <a:t>Verstehe – Management Presentation DRAFT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395536" y="1628800"/>
            <a:ext cx="8208912" cy="4464496"/>
          </a:xfrm>
          <a:prstGeom prst="rect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Summary which describes:</a:t>
            </a: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what kind of tool Verstehe is (main functionalities…), </a:t>
            </a:r>
            <a:r>
              <a:rPr lang="en-US" dirty="0" err="1" smtClean="0">
                <a:solidFill>
                  <a:srgbClr val="FF0000"/>
                </a:solidFill>
              </a:rPr>
              <a:t>WebC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how it is integrated into the </a:t>
            </a:r>
            <a:r>
              <a:rPr lang="en-US" dirty="0">
                <a:solidFill>
                  <a:schemeClr val="dk1"/>
                </a:solidFill>
              </a:rPr>
              <a:t>Accounting </a:t>
            </a:r>
            <a:r>
              <a:rPr lang="en-US" dirty="0" smtClean="0">
                <a:solidFill>
                  <a:schemeClr val="dk1"/>
                </a:solidFill>
              </a:rPr>
              <a:t>Knowledge </a:t>
            </a:r>
            <a:r>
              <a:rPr lang="en-US" dirty="0" smtClean="0">
                <a:solidFill>
                  <a:schemeClr val="dk1"/>
                </a:solidFill>
              </a:rPr>
              <a:t>Management landscape, </a:t>
            </a:r>
            <a:r>
              <a:rPr lang="en-US" dirty="0" smtClean="0">
                <a:solidFill>
                  <a:srgbClr val="FF0000"/>
                </a:solidFill>
              </a:rPr>
              <a:t>Bayer</a:t>
            </a: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what the major profit/benefit for Accounting business </a:t>
            </a:r>
            <a:r>
              <a:rPr lang="en-US" dirty="0">
                <a:solidFill>
                  <a:schemeClr val="dk1"/>
                </a:solidFill>
              </a:rPr>
              <a:t>and </a:t>
            </a:r>
            <a:r>
              <a:rPr lang="en-US" dirty="0" smtClean="0">
                <a:solidFill>
                  <a:schemeClr val="dk1"/>
                </a:solidFill>
              </a:rPr>
              <a:t>users is/are. </a:t>
            </a:r>
            <a:r>
              <a:rPr lang="en-US" dirty="0" err="1" smtClean="0">
                <a:solidFill>
                  <a:srgbClr val="FF0000"/>
                </a:solidFill>
              </a:rPr>
              <a:t>WebC</a:t>
            </a:r>
            <a:endParaRPr lang="en-US" dirty="0" smtClean="0">
              <a:solidFill>
                <a:srgbClr val="FF0000"/>
              </a:solidFill>
            </a:endParaRP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>
                <a:solidFill>
                  <a:schemeClr val="dk1"/>
                </a:solidFill>
              </a:rPr>
              <a:t>what the major profit/benefit for Accounting business and users is/are. </a:t>
            </a:r>
            <a:r>
              <a:rPr lang="en-US" dirty="0" smtClean="0">
                <a:solidFill>
                  <a:srgbClr val="FF0000"/>
                </a:solidFill>
              </a:rPr>
              <a:t>Bayer</a:t>
            </a:r>
            <a:endParaRPr lang="en-US" dirty="0">
              <a:solidFill>
                <a:srgbClr val="FF0000"/>
              </a:solidFill>
            </a:endParaRP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5536" y="926654"/>
            <a:ext cx="8099552" cy="4861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solidFill>
                  <a:schemeClr val="dk1"/>
                </a:solidFill>
              </a:rPr>
              <a:t>What is Verstehe?</a:t>
            </a:r>
          </a:p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90108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16844" cy="576065"/>
          </a:xfrm>
        </p:spPr>
        <p:txBody>
          <a:bodyPr/>
          <a:lstStyle/>
          <a:p>
            <a:r>
              <a:rPr lang="en-US" sz="1600" dirty="0"/>
              <a:t>Verstehe – Management Presentation DRAFT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395536" y="1628800"/>
            <a:ext cx="8208912" cy="4464496"/>
          </a:xfrm>
          <a:prstGeom prst="rect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Short description of what kind of tool Verstehe is: </a:t>
            </a:r>
            <a:r>
              <a:rPr lang="en-US" dirty="0" err="1" smtClean="0">
                <a:solidFill>
                  <a:srgbClr val="FF0000"/>
                </a:solidFill>
              </a:rPr>
              <a:t>WebC</a:t>
            </a:r>
            <a:endParaRPr lang="en-US" dirty="0" smtClean="0">
              <a:solidFill>
                <a:srgbClr val="FF0000"/>
              </a:solidFill>
            </a:endParaRP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“Verstehe” + “</a:t>
            </a:r>
            <a:r>
              <a:rPr lang="en-US" dirty="0" err="1" smtClean="0">
                <a:solidFill>
                  <a:schemeClr val="dk1"/>
                </a:solidFill>
              </a:rPr>
              <a:t>Traning</a:t>
            </a:r>
            <a:r>
              <a:rPr lang="en-US" dirty="0" smtClean="0">
                <a:solidFill>
                  <a:schemeClr val="dk1"/>
                </a:solidFill>
              </a:rPr>
              <a:t>  Dashboard”</a:t>
            </a: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Main functionalities</a:t>
            </a:r>
            <a:endParaRPr lang="en-US" dirty="0">
              <a:solidFill>
                <a:schemeClr val="dk1"/>
              </a:solidFill>
            </a:endParaRP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5536" y="926654"/>
            <a:ext cx="8099552" cy="4861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solidFill>
                  <a:schemeClr val="dk1"/>
                </a:solidFill>
              </a:rPr>
              <a:t>What is Verstehe?</a:t>
            </a:r>
          </a:p>
        </p:txBody>
      </p:sp>
    </p:spTree>
    <p:extLst>
      <p:ext uri="{BB962C8B-B14F-4D97-AF65-F5344CB8AC3E}">
        <p14:creationId xmlns:p14="http://schemas.microsoft.com/office/powerpoint/2010/main" val="20943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87926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16844" cy="576065"/>
          </a:xfrm>
        </p:spPr>
        <p:txBody>
          <a:bodyPr/>
          <a:lstStyle/>
          <a:p>
            <a:r>
              <a:rPr lang="en-US" sz="1600" dirty="0"/>
              <a:t>Verstehe – Management Presentation DRAFT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395536" y="1628800"/>
            <a:ext cx="8496944" cy="4464496"/>
          </a:xfrm>
          <a:prstGeom prst="rect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b="1" dirty="0" smtClean="0">
                <a:solidFill>
                  <a:schemeClr val="dk1"/>
                </a:solidFill>
              </a:rPr>
              <a:t>What is Verstehe?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Short description of how it is integrated into the Acc. Knowledge Management:</a:t>
            </a: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General integration approach/concept … “ASK” </a:t>
            </a:r>
            <a:r>
              <a:rPr lang="en-US" dirty="0" smtClean="0">
                <a:solidFill>
                  <a:schemeClr val="dk1"/>
                </a:solidFill>
              </a:rPr>
              <a:t>… </a:t>
            </a:r>
            <a:r>
              <a:rPr lang="en-US" dirty="0" smtClean="0">
                <a:solidFill>
                  <a:srgbClr val="FF0000"/>
                </a:solidFill>
              </a:rPr>
              <a:t>Bayer</a:t>
            </a:r>
            <a:endParaRPr lang="en-US" dirty="0" smtClean="0">
              <a:solidFill>
                <a:srgbClr val="FF0000"/>
              </a:solidFill>
            </a:endParaRP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“Verstehe” integration </a:t>
            </a:r>
            <a:r>
              <a:rPr lang="en-US" dirty="0">
                <a:solidFill>
                  <a:schemeClr val="dk1"/>
                </a:solidFill>
              </a:rPr>
              <a:t>… </a:t>
            </a:r>
            <a:r>
              <a:rPr lang="en-US" dirty="0">
                <a:solidFill>
                  <a:srgbClr val="FF0000"/>
                </a:solidFill>
              </a:rPr>
              <a:t>Bayer</a:t>
            </a:r>
            <a:endParaRPr lang="en-US" dirty="0" smtClean="0">
              <a:solidFill>
                <a:schemeClr val="dk1"/>
              </a:solidFill>
            </a:endParaRP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“Dashboard” </a:t>
            </a:r>
            <a:r>
              <a:rPr lang="en-US" dirty="0">
                <a:solidFill>
                  <a:schemeClr val="dk1"/>
                </a:solidFill>
              </a:rPr>
              <a:t>integration </a:t>
            </a:r>
            <a:r>
              <a:rPr lang="en-US" dirty="0">
                <a:solidFill>
                  <a:schemeClr val="dk1"/>
                </a:solidFill>
              </a:rPr>
              <a:t>… </a:t>
            </a:r>
            <a:r>
              <a:rPr lang="en-US" dirty="0">
                <a:solidFill>
                  <a:srgbClr val="FF0000"/>
                </a:solidFill>
              </a:rPr>
              <a:t>Bayer</a:t>
            </a:r>
            <a:endParaRPr lang="en-US" dirty="0">
              <a:solidFill>
                <a:schemeClr val="dk1"/>
              </a:solidFill>
            </a:endParaRP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endParaRPr lang="en-US" dirty="0" smtClean="0">
              <a:solidFill>
                <a:schemeClr val="dk1"/>
              </a:solidFill>
            </a:endParaRPr>
          </a:p>
          <a:p>
            <a:pPr marL="446088" lvl="1" indent="-269875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5536" y="926654"/>
            <a:ext cx="8099552" cy="4861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 smtClean="0">
                <a:solidFill>
                  <a:schemeClr val="dk1"/>
                </a:solidFill>
              </a:rPr>
              <a:t>Verstehe</a:t>
            </a:r>
          </a:p>
        </p:txBody>
      </p:sp>
    </p:spTree>
    <p:extLst>
      <p:ext uri="{BB962C8B-B14F-4D97-AF65-F5344CB8AC3E}">
        <p14:creationId xmlns:p14="http://schemas.microsoft.com/office/powerpoint/2010/main" val="383089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28844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16844" cy="576065"/>
          </a:xfrm>
        </p:spPr>
        <p:txBody>
          <a:bodyPr/>
          <a:lstStyle/>
          <a:p>
            <a:r>
              <a:rPr lang="en-US" sz="1600" dirty="0"/>
              <a:t>Verstehe – Management Presentation DRAFT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395536" y="1628800"/>
            <a:ext cx="8208912" cy="4464496"/>
          </a:xfrm>
          <a:prstGeom prst="rect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Work packages to be done to build the Live demonstration: </a:t>
            </a:r>
          </a:p>
          <a:p>
            <a:pPr marL="463550" lvl="1" indent="-285750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Verstehe: Create an storyline which main functionalities should be shown? </a:t>
            </a:r>
            <a:r>
              <a:rPr lang="en-US" dirty="0" err="1" smtClean="0">
                <a:solidFill>
                  <a:srgbClr val="FF0000"/>
                </a:solidFill>
              </a:rPr>
              <a:t>WebC</a:t>
            </a:r>
            <a:endParaRPr lang="en-US" dirty="0" smtClean="0">
              <a:solidFill>
                <a:srgbClr val="FF0000"/>
              </a:solidFill>
            </a:endParaRPr>
          </a:p>
          <a:p>
            <a:pPr marL="463550" lvl="1" indent="-285750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Dashboard: </a:t>
            </a:r>
            <a:r>
              <a:rPr lang="en-US" dirty="0">
                <a:solidFill>
                  <a:schemeClr val="dk1"/>
                </a:solidFill>
              </a:rPr>
              <a:t>Create an </a:t>
            </a:r>
            <a:r>
              <a:rPr lang="en-US" dirty="0" smtClean="0">
                <a:solidFill>
                  <a:schemeClr val="dk1"/>
                </a:solidFill>
              </a:rPr>
              <a:t>storyline </a:t>
            </a:r>
            <a:r>
              <a:rPr lang="en-US" dirty="0">
                <a:solidFill>
                  <a:schemeClr val="dk1"/>
                </a:solidFill>
              </a:rPr>
              <a:t>which main functionalities </a:t>
            </a:r>
            <a:r>
              <a:rPr lang="en-US" dirty="0" smtClean="0">
                <a:solidFill>
                  <a:schemeClr val="dk1"/>
                </a:solidFill>
              </a:rPr>
              <a:t>should </a:t>
            </a:r>
            <a:r>
              <a:rPr lang="en-US" dirty="0">
                <a:solidFill>
                  <a:schemeClr val="dk1"/>
                </a:solidFill>
              </a:rPr>
              <a:t>be shown? </a:t>
            </a:r>
            <a:r>
              <a:rPr lang="en-US" dirty="0" err="1">
                <a:solidFill>
                  <a:srgbClr val="FF0000"/>
                </a:solidFill>
              </a:rPr>
              <a:t>WebC</a:t>
            </a:r>
            <a:endParaRPr lang="en-US" dirty="0">
              <a:solidFill>
                <a:srgbClr val="FF0000"/>
              </a:solidFill>
            </a:endParaRPr>
          </a:p>
          <a:p>
            <a:pPr marL="463550" lvl="1" indent="-285750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Verstehe: Define user group, content, storyline (see KM PMO action item list) </a:t>
            </a:r>
            <a:r>
              <a:rPr lang="en-US" dirty="0" smtClean="0">
                <a:solidFill>
                  <a:srgbClr val="FF0000"/>
                </a:solidFill>
              </a:rPr>
              <a:t>Bayer</a:t>
            </a:r>
          </a:p>
          <a:p>
            <a:pPr marL="463550" lvl="1" indent="-285750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smtClean="0">
                <a:solidFill>
                  <a:schemeClr val="dk1"/>
                </a:solidFill>
              </a:rPr>
              <a:t>Dashboard: </a:t>
            </a:r>
            <a:r>
              <a:rPr lang="en-US" dirty="0">
                <a:solidFill>
                  <a:schemeClr val="dk1"/>
                </a:solidFill>
              </a:rPr>
              <a:t>Define user group, content, storyline (see KM PMO action item list) </a:t>
            </a:r>
            <a:r>
              <a:rPr lang="en-US" dirty="0">
                <a:solidFill>
                  <a:srgbClr val="FF0000"/>
                </a:solidFill>
              </a:rPr>
              <a:t>Bayer</a:t>
            </a:r>
          </a:p>
          <a:p>
            <a:pPr marL="463550" lvl="1" indent="-285750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tabLst>
                <a:tab pos="446088" algn="l"/>
              </a:tabLst>
            </a:pPr>
            <a:endParaRPr lang="en-US" dirty="0">
              <a:solidFill>
                <a:schemeClr val="dk1"/>
              </a:solidFill>
            </a:endParaRP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endParaRPr lang="en-US" dirty="0" smtClean="0">
              <a:solidFill>
                <a:schemeClr val="dk1"/>
              </a:solidFill>
            </a:endParaRP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5536" y="926654"/>
            <a:ext cx="8099552" cy="4861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solidFill>
                  <a:schemeClr val="dk1"/>
                </a:solidFill>
              </a:rPr>
              <a:t>Verstehe Live </a:t>
            </a:r>
            <a:r>
              <a:rPr lang="en-US" b="1" dirty="0" smtClean="0">
                <a:solidFill>
                  <a:schemeClr val="dk1"/>
                </a:solidFill>
              </a:rPr>
              <a:t>demonstration</a:t>
            </a:r>
            <a:endParaRPr lang="en-US" b="1" dirty="0">
              <a:solidFill>
                <a:schemeClr val="dk1"/>
              </a:solidFill>
            </a:endParaRPr>
          </a:p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39296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16844" cy="576065"/>
          </a:xfrm>
        </p:spPr>
        <p:txBody>
          <a:bodyPr/>
          <a:lstStyle/>
          <a:p>
            <a:r>
              <a:rPr lang="en-US" sz="1600" dirty="0"/>
              <a:t>Verstehe – Management Presentation DRAFT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395536" y="1628800"/>
            <a:ext cx="8208912" cy="4464496"/>
          </a:xfrm>
          <a:prstGeom prst="rect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b="1" dirty="0" smtClean="0">
                <a:solidFill>
                  <a:schemeClr val="dk1"/>
                </a:solidFill>
              </a:rPr>
              <a:t>What is Verstehe?</a:t>
            </a: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 smtClean="0">
                <a:solidFill>
                  <a:schemeClr val="dk1"/>
                </a:solidFill>
              </a:rPr>
              <a:t>Short description of what the major profit/benefit for Accounting business </a:t>
            </a:r>
            <a:r>
              <a:rPr lang="en-US" dirty="0">
                <a:solidFill>
                  <a:schemeClr val="dk1"/>
                </a:solidFill>
              </a:rPr>
              <a:t>and </a:t>
            </a:r>
            <a:r>
              <a:rPr lang="en-US" dirty="0" smtClean="0">
                <a:solidFill>
                  <a:schemeClr val="dk1"/>
                </a:solidFill>
              </a:rPr>
              <a:t>users is/are</a:t>
            </a:r>
            <a:r>
              <a:rPr lang="en-US" dirty="0" smtClean="0">
                <a:solidFill>
                  <a:schemeClr val="dk1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WebC</a:t>
            </a:r>
            <a:endParaRPr lang="en-US" dirty="0" smtClean="0">
              <a:solidFill>
                <a:srgbClr val="FF0000"/>
              </a:solidFill>
            </a:endParaRP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endParaRPr lang="en-US" dirty="0">
              <a:solidFill>
                <a:schemeClr val="dk1"/>
              </a:solidFill>
            </a:endParaRP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r>
              <a:rPr lang="en-US" dirty="0">
                <a:solidFill>
                  <a:schemeClr val="dk1"/>
                </a:solidFill>
              </a:rPr>
              <a:t>Short description of what the major profit/benefit for Accounting business and users is/are</a:t>
            </a:r>
            <a:r>
              <a:rPr lang="en-US" dirty="0" smtClean="0">
                <a:solidFill>
                  <a:schemeClr val="dk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Bayer</a:t>
            </a:r>
            <a:endParaRPr lang="en-US" dirty="0">
              <a:solidFill>
                <a:srgbClr val="FF0000"/>
              </a:solidFill>
            </a:endParaRP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endParaRPr lang="en-US" dirty="0" smtClean="0">
              <a:solidFill>
                <a:schemeClr val="dk1"/>
              </a:solidFill>
            </a:endParaRPr>
          </a:p>
          <a:p>
            <a:pPr marL="446088" lvl="1" indent="-446088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446088" algn="l"/>
              </a:tabLst>
            </a:pP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5536" y="926654"/>
            <a:ext cx="8099552" cy="4861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lvl="1" fontAlgn="base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 smtClean="0">
                <a:solidFill>
                  <a:schemeClr val="dk1"/>
                </a:solidFill>
              </a:rPr>
              <a:t>Verstehe</a:t>
            </a:r>
          </a:p>
        </p:txBody>
      </p:sp>
    </p:spTree>
    <p:extLst>
      <p:ext uri="{BB962C8B-B14F-4D97-AF65-F5344CB8AC3E}">
        <p14:creationId xmlns:p14="http://schemas.microsoft.com/office/powerpoint/2010/main" val="26151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4NsED7uL0275lrnBkyJ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uIblPer_kmVvzaxwBDnI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pb.Wi2dJEuX5K3CRe3Oe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trkLGKWUmq_iCLdyKCP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zSDzEHEaTkuH17C5c2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U7PHCtWESN.dEZitERr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xye1cRU6Cr4pJsFUHL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.5UMRy3EGmDhhXq6FTz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BqLj9.0E2azf27Agu5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HwqMJ1Ak6o6WEQ3SgD9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78W1K0lEy7dsIR6Z_3t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GiXxRPC0uaSHpRJWqZj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11.UNLMUKNtmcRgzPwr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.8JMpF9E.v8A1PxpeP1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rUr1pCEKXq4x8wLeW5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301O_89Mk61lasm0_RIj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vfCkCKt0aJdMzW.yVQD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.okaKtSUuOAaioX95Lt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SnXq3SV0iIvJ.P7RIy2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u8SDqd9EysPdeRZppfl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3hu6ABOUyRevCd0dMCb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J6kOn1AUSjg2IfI7zxh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qWHmLwCUm.F2.VVBcpy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bqYsRTECN6V6N6E4kQ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M_N1NLKEyCLdQ6pJG.o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L92A6t.E.ZW2V9VTgzB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RietqcGGk294Wo3ogn_D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mZ.eBkWUOc41YZgvuGs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zrQVqfbUaUehbVKEM3_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hxxr_Oa0aH5oesZeeyL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HYPrFIqUO9WbXiYln0T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TAfC7IykCxZrCkZtXDa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ql5xZ.1bEi0xLDGPJA9Y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ufaxOdlEGIXWlxV3YK7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AefJlzykubIABIhO7ih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zqGGaulUKyw.ovUWAa9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2KdLneAUqP1dnADAu1p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_BAG_PPT2010_4-3_Template_110617a">
  <a:themeElements>
    <a:clrScheme name="BAYER NEU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BABA"/>
      </a:accent3>
      <a:accent4>
        <a:srgbClr val="818181"/>
      </a:accent4>
      <a:accent5>
        <a:srgbClr val="C32A1F"/>
      </a:accent5>
      <a:accent6>
        <a:srgbClr val="005598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algn="ctr">
          <a:solidFill>
            <a:schemeClr val="accent6"/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>
          <a:spcBef>
            <a:spcPct val="40000"/>
          </a:spcBef>
          <a:spcAft>
            <a:spcPct val="0"/>
          </a:spcAft>
          <a:defRPr sz="1300" dirty="0" err="1" smtClean="0">
            <a:solidFill>
              <a:schemeClr val="dk1"/>
            </a:solidFill>
          </a:defRPr>
        </a:defPPr>
      </a:lstStyle>
    </a:spDef>
    <a:lnDef>
      <a:spPr bwMode="gray"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wrap="square" lIns="0" tIns="0" rIns="0" bIns="0" rtlCol="0" anchor="t" anchorCtr="0">
        <a:noAutofit/>
      </a:bodyPr>
      <a:lstStyle>
        <a:defPPr>
          <a:spcBef>
            <a:spcPct val="40000"/>
          </a:spcBef>
          <a:spcAft>
            <a:spcPct val="0"/>
          </a:spcAft>
          <a:defRPr sz="1200" dirty="0" smtClean="0">
            <a:solidFill>
              <a:schemeClr val="dk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5A908160E254E86C544B445F5F30C" ma:contentTypeVersion="35" ma:contentTypeDescription="Create a new document." ma:contentTypeScope="" ma:versionID="b609f23918e80d4c4b2c7d0d0f84e727">
  <xsd:schema xmlns:xsd="http://www.w3.org/2001/XMLSchema" xmlns:xs="http://www.w3.org/2001/XMLSchema" xmlns:p="http://schemas.microsoft.com/office/2006/metadata/properties" xmlns:ns1="http://schemas.microsoft.com/sharepoint/v3" xmlns:ns2="e941b624-166c-4987-9ed6-d539972f16a8" xmlns:ns3="http://schemas.microsoft.com/sharepoint/v4" targetNamespace="http://schemas.microsoft.com/office/2006/metadata/properties" ma:root="true" ma:fieldsID="a3999d598b80fdd90235385a2c983f65" ns1:_="" ns2:_="" ns3:_="">
    <xsd:import namespace="http://schemas.microsoft.com/sharepoint/v3"/>
    <xsd:import namespace="e941b624-166c-4987-9ed6-d539972f16a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gbbd9102adcd43839cd73b51972a464c" minOccurs="0"/>
                <xsd:element ref="ns1:_dlc_Exempt" minOccurs="0"/>
                <xsd:element ref="ns1:_dlc_ExpireDateSaved" minOccurs="0"/>
                <xsd:element ref="ns1:_dlc_ExpireDate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3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4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1b624-166c-4987-9ed6-d539972f16a8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cc2b7a6a-c6aa-4008-9d97-12722207bf4e}" ma:internalName="TaxCatchAll" ma:showField="CatchAllData" ma:web="70c438be-653b-47bf-98e6-21b5c52474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cc2b7a6a-c6aa-4008-9d97-12722207bf4e}" ma:internalName="TaxCatchAllLabel" ma:readOnly="true" ma:showField="CatchAllDataLabel" ma:web="70c438be-653b-47bf-98e6-21b5c52474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bbd9102adcd43839cd73b51972a464c" ma:index="10" nillable="true" ma:taxonomy="true" ma:internalName="gbbd9102adcd43839cd73b51972a464c" ma:taxonomyFieldName="DataClassBayerRetention" ma:displayName="Data Class" ma:readOnly="false" ma:default="3;#Review|b0ec2a8b-cf08-4112-9763-11cd34e9002b" ma:fieldId="{0bbd9102-adcd-4383-9cd7-3b51972a464c}" ma:sspId="7c593367-9bb5-4764-945e-f6a26d2260c4" ma:termSetId="a305235b-fecf-45b3-8300-71c0f432cbc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?mso-contentType ?>
<SharedContentType xmlns="Microsoft.SharePoint.Taxonomy.ContentTypeSync" SourceId="7c593367-9bb5-4764-945e-f6a26d2260c4" ContentTypeId="0x0101" PreviousValue="true"/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 staticId="0x0101|-2126682137" UniqueId="ab3b55e9-aae5-4563-b264-599d7d4a4f77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Bayer SharePoint Retention Policy 2.1"/>
                <action type="action" id="Microsoft.Office.RecordsManagement.PolicyFeatures.Expiration.Action.MoveToRecycleBin"/>
              </data>
            </stages>
          </Schedule>
        </Schedules>
      </p:CustomData>
    </p:PolicyItem>
  </p:PolicyItems>
</p:Policy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e941b624-166c-4987-9ed6-d539972f16a8">
      <Value>3</Value>
    </TaxCatchAll>
    <gbbd9102adcd43839cd73b51972a464c xmlns="e941b624-166c-4987-9ed6-d539972f16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Review</TermName>
          <TermId xmlns="http://schemas.microsoft.com/office/infopath/2007/PartnerControls">b0ec2a8b-cf08-4112-9763-11cd34e9002b</TermId>
        </TermInfo>
      </Terms>
    </gbbd9102adcd43839cd73b51972a464c>
    <_dlc_ExpireDateSaved xmlns="http://schemas.microsoft.com/sharepoint/v3" xsi:nil="true"/>
    <_dlc_ExpireDate xmlns="http://schemas.microsoft.com/sharepoint/v3">2021-08-08T07:54:14+00:00</_dlc_ExpireDate>
  </documentManagement>
</p:properties>
</file>

<file path=customXml/itemProps1.xml><?xml version="1.0" encoding="utf-8"?>
<ds:datastoreItem xmlns:ds="http://schemas.openxmlformats.org/officeDocument/2006/customXml" ds:itemID="{33220EDF-BEBD-4E66-9B3E-4C3551BF9ABE}"/>
</file>

<file path=customXml/itemProps2.xml><?xml version="1.0" encoding="utf-8"?>
<ds:datastoreItem xmlns:ds="http://schemas.openxmlformats.org/officeDocument/2006/customXml" ds:itemID="{69D86F49-B912-4527-B8E9-B7276F34F964}"/>
</file>

<file path=customXml/itemProps3.xml><?xml version="1.0" encoding="utf-8"?>
<ds:datastoreItem xmlns:ds="http://schemas.openxmlformats.org/officeDocument/2006/customXml" ds:itemID="{232FA53F-3543-4707-ADA3-771853E65CD0}"/>
</file>

<file path=customXml/itemProps4.xml><?xml version="1.0" encoding="utf-8"?>
<ds:datastoreItem xmlns:ds="http://schemas.openxmlformats.org/officeDocument/2006/customXml" ds:itemID="{D04E385C-5986-4809-B78E-FC1B8EEAABD4}"/>
</file>

<file path=customXml/itemProps5.xml><?xml version="1.0" encoding="utf-8"?>
<ds:datastoreItem xmlns:ds="http://schemas.openxmlformats.org/officeDocument/2006/customXml" ds:itemID="{84C7B6E9-0ECE-4D08-9579-A0A60D4D97AF}"/>
</file>

<file path=customXml/itemProps6.xml><?xml version="1.0" encoding="utf-8"?>
<ds:datastoreItem xmlns:ds="http://schemas.openxmlformats.org/officeDocument/2006/customXml" ds:itemID="{444177BE-75FA-4BC6-BC7E-E4487C0A3FC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Bildschirmpräsentation (4:3)</PresentationFormat>
  <Paragraphs>51</Paragraphs>
  <Slides>7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PR_BAG_PPT2010_4-3_Template_110617a</vt:lpstr>
      <vt:lpstr>think-cell Folie</vt:lpstr>
      <vt:lpstr>Accounting Knowledge Management</vt:lpstr>
      <vt:lpstr>PowerPoint-Präsentation</vt:lpstr>
      <vt:lpstr>Verstehe – Management Presentation DRAFT</vt:lpstr>
      <vt:lpstr>Verstehe – Management Presentation DRAFT</vt:lpstr>
      <vt:lpstr>Verstehe – Management Presentation DRAFT</vt:lpstr>
      <vt:lpstr>Verstehe – Management Presentation DRAFT</vt:lpstr>
      <vt:lpstr>Verstehe – Management Presentation DRAFT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Knowledge Management Training Tool Verstehe</dc:title>
  <dc:subject>Verstehe Management Presentation</dc:subject>
  <dc:creator>christian.welker@bayer.com;edwin.pohl@bayer.com;michael.walleneit@bayer.com</dc:creator>
  <cp:lastModifiedBy>Christian Welker</cp:lastModifiedBy>
  <cp:revision>24</cp:revision>
  <dcterms:created xsi:type="dcterms:W3CDTF">2014-05-21T16:20:14Z</dcterms:created>
  <dcterms:modified xsi:type="dcterms:W3CDTF">2014-08-08T07:53:44Z</dcterms:modified>
  <cp:category>Project Planning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0x01010015B5A908160E254E86C544B445F5F30C</vt:lpwstr>
  </property>
  <property fmtid="{D5CDD505-2E9C-101B-9397-08002B2CF9AE}" pid="3" name="DataClassBayerRetention">
    <vt:lpwstr>3;#Review|b0ec2a8b-cf08-4112-9763-11cd34e9002b</vt:lpwstr>
  </property>
  <property fmtid="{D5CDD505-2E9C-101B-9397-08002B2CF9AE}" pid="4" name="_dlc_policyId">
    <vt:lpwstr>0x0101|-2126682137</vt:lpwstr>
  </property>
  <property fmtid="{D5CDD505-2E9C-101B-9397-08002B2CF9AE}" pid="5" name="ItemRetentionFormula">
    <vt:lpwstr>&lt;formula id="Bayer SharePoint Retention Policy 2.1" /&gt;</vt:lpwstr>
  </property>
</Properties>
</file>