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FBC-5BB3-4C83-B4F0-0DBF01B843E1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635B-D860-4536-A8C0-0FD6FE553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8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6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28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0E-3628-8F87-DD1E-3BCBBC59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44A-0CE9-DD4F-62B3-765C1FB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8C-D259-1159-0C13-24DF600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CDF-6094-8186-955A-7A0A767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30A-7880-A9A2-E85D-E456D53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FA7B-E4FD-9833-FD39-323450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DA5A-0424-E622-BEE6-AA405CC5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181C-56D5-3B46-9A83-176CFEB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BE04-6E56-353C-A4C1-39526B2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453C-6E5C-5469-E396-0E210BD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CA37-8FF2-F05B-F8B2-3338F46E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45-C0E7-A195-5A82-C055033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716C-88F4-DDDB-61E1-6BB5A5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AA1-29D3-D76E-C9EA-B51ECC5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CFC-C373-9E34-73B5-34157F4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CD4-AD3F-D516-1000-EF05F2F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0F8-E6C0-F6C1-14AB-92E863F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9D1F-EDC0-DD80-6DDF-F1CF9AE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491F-0379-991D-0682-7C85D80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E39E-A934-82FC-C7BF-E1C272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B220-18D9-9786-59D7-FE2E547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596-85E9-E036-4CDE-A9053749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48-C6E0-FB02-B1E0-E605BB22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9F1B-0BD7-0DB5-1094-7360C5D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1B3-0FDA-C1E6-D2EF-83CF912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252-38FD-19D4-1015-E3771D3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D9A-D9C2-1363-9E21-B5652A72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D9CE-51E1-7A30-3A2D-806E129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BA62-655A-443E-3A2F-1D385F8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C60F-9869-5A6E-DEB4-8A6F16B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E8FD-46DA-5A91-8ECB-2E86C5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63E-2AD5-C281-6F79-B9DDF74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FCA2-7938-E718-A4A2-A1CC020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6C6-4480-40F3-7D1A-487B9FED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B2CA-A3DF-E54E-8F6B-856A4C72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F6AF-07ED-8D9C-60CC-996D14F0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1152-F9C8-9585-F337-ACA0EE6F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AEEE-402E-DE87-DAEC-51C5097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7486-B3BC-3C61-17F2-33FECDF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7ED4-64BB-AF46-BE40-E26D218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8AB9A-DE37-DE4F-7A0F-762932F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3569-0F60-32C8-D8B2-C7D2AB6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EBE3-EB4A-091E-73FB-3C13570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4F70-2D90-2EBE-206D-19C2BF2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2D7-7176-675B-F2FE-6A7DB5C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0D4-EC25-5C74-706C-902F6D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58C-48B2-1F27-DFE1-71CAA35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2E5-B026-2284-90B5-1B8643A1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D7ED-C91A-E2D9-9A5E-1B5B4BA3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345C-5C12-5F85-3375-99C8B5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FD2-CD69-05FA-37D7-A9494BB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4E98-D346-7167-1C57-9FDE53EA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3C0-9306-C018-BF90-EEC9C9EA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E66C-4FAA-A035-7F25-C3D3C0B6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BA82-0395-5394-D1A9-CE92961C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DB1F-0023-06F8-7722-42E5D33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794-1DE3-6309-A8F7-9B6171F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AFBC-7974-D19B-561E-F4E3920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80AE9-5337-9C5E-606F-E284C12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62F5-6BFA-4C84-5306-B847EBAA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66E-1FA5-CCBD-0563-D4B01206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DA21B-7E00-491C-916E-51F5411D212D}" type="datetimeFigureOut">
              <a:rPr lang="en-CA" smtClean="0"/>
              <a:t>2024-11-28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6AE-30C1-C39F-5A30-0AE0B78B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734F-AA37-E7A6-244F-90B494C8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eostat.net/en/place/ir/tehran?s=40754&amp;t=2023-10-01/2024-09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ilad Tower | Iran Tour and Travel with IranianTours">
            <a:extLst>
              <a:ext uri="{FF2B5EF4-FFF2-40B4-BE49-F238E27FC236}">
                <a16:creationId xmlns:a16="http://schemas.microsoft.com/office/drawing/2014/main" id="{7C5B4BB0-55F1-4B20-27A2-06CD491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1827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CEA1-79EA-2AB4-40FA-38DEE14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solidFill>
                  <a:schemeClr val="bg1"/>
                </a:solidFill>
              </a:rPr>
              <a:t>Weather condition in Tehran 2023-2024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02A4-11D4-6116-325A-24D1424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1900" dirty="0">
                <a:solidFill>
                  <a:schemeClr val="bg1"/>
                </a:solidFill>
              </a:rPr>
              <a:t>Mona Hejazi</a:t>
            </a:r>
          </a:p>
          <a:p>
            <a:pPr algn="l"/>
            <a:r>
              <a:rPr lang="en-CA" sz="1900" dirty="0">
                <a:solidFill>
                  <a:schemeClr val="bg1"/>
                </a:solidFill>
              </a:rPr>
              <a:t>201996350</a:t>
            </a:r>
          </a:p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Computer Based Research Tools and Applications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CA" sz="1400" dirty="0">
                <a:solidFill>
                  <a:schemeClr val="bg1"/>
                </a:solidFill>
              </a:rPr>
              <a:t>Fall 2024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F4C219B9-A5EF-7F89-27C7-38DA2E0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3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3BAF92-AD6C-90CA-73BE-4D162119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71" y="1067452"/>
            <a:ext cx="445401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Overview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 October 2023 – 30 September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Dataset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Records</a:t>
            </a:r>
            <a:r>
              <a:rPr lang="en-US" sz="1600" dirty="0"/>
              <a:t>: 366 daily weather data points from Tehran, Iran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Included: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of the weather record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tavg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Precipitation (mm)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wspd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 (m/s)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Atmospheric pressure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Meteostat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BF5-3D52-F7A1-8B2B-7C3327A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Hypothesis</a:t>
            </a:r>
            <a:endParaRPr lang="en-CA" sz="28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9F63-272D-D148-4A44-4A4DF0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5980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normal distribution for average temperature, wind speed,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No </a:t>
            </a:r>
            <a:r>
              <a:rPr lang="en-CA" dirty="0">
                <a:latin typeface="Arial" panose="020B0604020202020204" pitchFamily="34" charset="0"/>
              </a:rPr>
              <a:t>no linear </a:t>
            </a:r>
            <a:r>
              <a:rPr lang="en-US" altLang="en-US" dirty="0">
                <a:latin typeface="Arial" panose="020B0604020202020204" pitchFamily="34" charset="0"/>
              </a:rPr>
              <a:t>correlation between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temperature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A" dirty="0">
                <a:latin typeface="Arial" panose="020B0604020202020204" pitchFamily="34" charset="0"/>
              </a:rPr>
              <a:t>Linear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exists between wind speed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outliers improves statistical results. </a:t>
            </a:r>
          </a:p>
        </p:txBody>
      </p:sp>
    </p:spTree>
    <p:extLst>
      <p:ext uri="{BB962C8B-B14F-4D97-AF65-F5344CB8AC3E}">
        <p14:creationId xmlns:p14="http://schemas.microsoft.com/office/powerpoint/2010/main" val="32050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CE7-7B0D-7399-B710-1415372A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79" y="-242566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Temperature trend over the year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81CBAB-7F88-1655-779A-8F602066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4509"/>
            <a:ext cx="5837499" cy="3860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DBC3AD-88C8-D023-E9D8-B94CE243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07" y="742830"/>
            <a:ext cx="6235230" cy="3864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22F47-8276-9DB8-9B5C-5436851D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091" y="4622799"/>
            <a:ext cx="6734175" cy="2254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24AB3C-AFF9-7ED2-7D74-5891C3D5A3D1}"/>
              </a:ext>
            </a:extLst>
          </p:cNvPr>
          <p:cNvSpPr/>
          <p:nvPr/>
        </p:nvSpPr>
        <p:spPr>
          <a:xfrm>
            <a:off x="3175821" y="5357968"/>
            <a:ext cx="5024284" cy="1130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E676-6D9B-2B6B-AD7E-3657B0C0821F}"/>
              </a:ext>
            </a:extLst>
          </p:cNvPr>
          <p:cNvSpPr/>
          <p:nvPr/>
        </p:nvSpPr>
        <p:spPr>
          <a:xfrm>
            <a:off x="3165989" y="6004497"/>
            <a:ext cx="5024284" cy="113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9BC-BCAC-29FD-FD18-A335B26A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310" y="107896"/>
            <a:ext cx="4564484" cy="1944162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Seasonal temperature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3B5FD7-D926-D4B3-41BB-FE4C4E2D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90" y="358886"/>
            <a:ext cx="8389233" cy="5137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82EA45-A9A4-9375-B515-5010646F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" y="4292339"/>
            <a:ext cx="4102368" cy="254289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E0B8F-91CD-8ADD-571F-C70D1C10F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45016"/>
              </p:ext>
            </p:extLst>
          </p:nvPr>
        </p:nvGraphicFramePr>
        <p:xfrm>
          <a:off x="157387" y="2707068"/>
          <a:ext cx="3802626" cy="144386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92277">
                  <a:extLst>
                    <a:ext uri="{9D8B030D-6E8A-4147-A177-3AD203B41FA5}">
                      <a16:colId xmlns:a16="http://schemas.microsoft.com/office/drawing/2014/main" val="215806048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061842962"/>
                    </a:ext>
                  </a:extLst>
                </a:gridCol>
                <a:gridCol w="1267542">
                  <a:extLst>
                    <a:ext uri="{9D8B030D-6E8A-4147-A177-3AD203B41FA5}">
                      <a16:colId xmlns:a16="http://schemas.microsoft.com/office/drawing/2014/main" val="961254590"/>
                    </a:ext>
                  </a:extLst>
                </a:gridCol>
              </a:tblGrid>
              <a:tr h="195934"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Season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Number of Outliers Removed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Percentage of Data Removed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2583813"/>
                  </a:ext>
                </a:extLst>
              </a:tr>
              <a:tr h="195934">
                <a:tc>
                  <a:txBody>
                    <a:bodyPr/>
                    <a:lstStyle/>
                    <a:p>
                      <a:pPr indent="71755" algn="justLow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Winter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17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18.68%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2566442"/>
                  </a:ext>
                </a:extLst>
              </a:tr>
              <a:tr h="195934">
                <a:tc>
                  <a:txBody>
                    <a:bodyPr/>
                    <a:lstStyle/>
                    <a:p>
                      <a:pPr indent="71755" algn="justLow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Spring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18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19.57%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5907333"/>
                  </a:ext>
                </a:extLst>
              </a:tr>
              <a:tr h="195934">
                <a:tc>
                  <a:txBody>
                    <a:bodyPr/>
                    <a:lstStyle/>
                    <a:p>
                      <a:pPr indent="71755" algn="justLow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Summer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11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11.96%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3300886"/>
                  </a:ext>
                </a:extLst>
              </a:tr>
              <a:tr h="195934">
                <a:tc>
                  <a:txBody>
                    <a:bodyPr/>
                    <a:lstStyle/>
                    <a:p>
                      <a:pPr indent="71755" algn="justLow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Fall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0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0.00%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110544"/>
                  </a:ext>
                </a:extLst>
              </a:tr>
              <a:tr h="195934">
                <a:tc>
                  <a:txBody>
                    <a:bodyPr/>
                    <a:lstStyle/>
                    <a:p>
                      <a:pPr indent="71755" algn="justLow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Total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46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16.14%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40609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52F02D5-AEE0-B4A2-0C8D-D8EF5BBD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7" y="1876952"/>
            <a:ext cx="4004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71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71438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Calculate Z-Score and IQR outliers</a:t>
            </a:r>
          </a:p>
          <a:p>
            <a:pPr marL="0" marR="0" lvl="0" indent="71438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information of outlier removal data:</a:t>
            </a:r>
            <a:endParaRPr kumimoji="0" lang="en-CA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F6E-D672-D758-9527-D3B15DCD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2" y="365125"/>
            <a:ext cx="6506497" cy="1325563"/>
          </a:xfrm>
        </p:spPr>
        <p:txBody>
          <a:bodyPr/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Distribution of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193D3B-CFAF-E553-B766-0BE1F737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4" y="1690688"/>
            <a:ext cx="5570703" cy="18518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96A96-1254-AA45-ABEB-73A24C5C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9" y="0"/>
            <a:ext cx="446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993-B8CE-BD0F-0537-4974A17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86B39-3929-43DC-9DED-E3284199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E47CE-1BFC-9AA3-266E-1CAEC19E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7" y="0"/>
            <a:ext cx="1084232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3843F6-9AF7-AC27-A2E5-D08EFBC665DE}"/>
              </a:ext>
            </a:extLst>
          </p:cNvPr>
          <p:cNvSpPr txBox="1"/>
          <p:nvPr/>
        </p:nvSpPr>
        <p:spPr>
          <a:xfrm>
            <a:off x="8809703" y="3304502"/>
            <a:ext cx="3264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Months with less than the mean precipitation: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['Oct', 'Dec', 'Jun', 'Jul', 'Aug']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2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F7C87-EA88-C6B8-10D1-0EC20CB5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" y="1209368"/>
            <a:ext cx="6715684" cy="3923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290F7-4296-CC37-CC81-AEE7BAE92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18" y="105848"/>
            <a:ext cx="5382537" cy="345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72AB9-CDFA-FFDB-8F68-A56F406A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60" y="3222905"/>
            <a:ext cx="4350691" cy="3234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E5783-B321-8789-77B1-C35766BD26D0}"/>
              </a:ext>
            </a:extLst>
          </p:cNvPr>
          <p:cNvSpPr txBox="1"/>
          <p:nvPr/>
        </p:nvSpPr>
        <p:spPr>
          <a:xfrm>
            <a:off x="6799630" y="6383314"/>
            <a:ext cx="5225222" cy="4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" algn="ctr">
              <a:lnSpc>
                <a:spcPct val="107000"/>
              </a:lnSpc>
              <a:spcAft>
                <a:spcPts val="800"/>
              </a:spcAft>
            </a:pPr>
            <a:r>
              <a:rPr lang="en-CA" sz="105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Figure 8: The correlation heatmap and </a:t>
            </a:r>
            <a:r>
              <a:rPr lang="en-CA" sz="105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pairplot</a:t>
            </a:r>
            <a:r>
              <a:rPr lang="en-CA" sz="105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illustrate relationships among selected weather variables in Tehran.</a:t>
            </a:r>
            <a:endParaRPr lang="en-CA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96F5F-9542-D4F6-DF65-365709EAA58C}"/>
              </a:ext>
            </a:extLst>
          </p:cNvPr>
          <p:cNvSpPr/>
          <p:nvPr/>
        </p:nvSpPr>
        <p:spPr>
          <a:xfrm>
            <a:off x="7310120" y="4856480"/>
            <a:ext cx="675640" cy="680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09A8C-D9A6-1388-6EBB-00A4470CB528}"/>
              </a:ext>
            </a:extLst>
          </p:cNvPr>
          <p:cNvSpPr/>
          <p:nvPr/>
        </p:nvSpPr>
        <p:spPr>
          <a:xfrm>
            <a:off x="7310120" y="5582920"/>
            <a:ext cx="675640" cy="680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47F08-E900-E0BB-A46F-8E25F2C7F2CC}"/>
              </a:ext>
            </a:extLst>
          </p:cNvPr>
          <p:cNvSpPr/>
          <p:nvPr/>
        </p:nvSpPr>
        <p:spPr>
          <a:xfrm>
            <a:off x="7310120" y="4138783"/>
            <a:ext cx="675640" cy="680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A61A9-CCC9-66E6-A791-5A5F7171E8C7}"/>
              </a:ext>
            </a:extLst>
          </p:cNvPr>
          <p:cNvSpPr/>
          <p:nvPr/>
        </p:nvSpPr>
        <p:spPr>
          <a:xfrm>
            <a:off x="8736601" y="4840186"/>
            <a:ext cx="675640" cy="680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CF435-80AC-72A9-A786-CEBC3F073FA5}"/>
              </a:ext>
            </a:extLst>
          </p:cNvPr>
          <p:cNvSpPr/>
          <p:nvPr/>
        </p:nvSpPr>
        <p:spPr>
          <a:xfrm>
            <a:off x="9484360" y="5611750"/>
            <a:ext cx="675640" cy="6807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E6BC1CA6-8571-1E9A-CED0-3CC1830554C8}"/>
              </a:ext>
            </a:extLst>
          </p:cNvPr>
          <p:cNvSpPr/>
          <p:nvPr/>
        </p:nvSpPr>
        <p:spPr>
          <a:xfrm>
            <a:off x="6136640" y="5223283"/>
            <a:ext cx="956596" cy="852397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Temperature shows a slight negative trend with wind speed and pressure</a:t>
            </a:r>
            <a:endParaRPr lang="en-CA" sz="600" dirty="0"/>
          </a:p>
        </p:txBody>
      </p:sp>
    </p:spTree>
    <p:extLst>
      <p:ext uri="{BB962C8B-B14F-4D97-AF65-F5344CB8AC3E}">
        <p14:creationId xmlns:p14="http://schemas.microsoft.com/office/powerpoint/2010/main" val="17920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73E-4D66-DFD4-31B6-07E6045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</a:t>
            </a:r>
          </a:p>
        </p:txBody>
      </p:sp>
      <p:pic>
        <p:nvPicPr>
          <p:cNvPr id="5" name="Picture 4" descr="Blurry view of city at dusk">
            <a:extLst>
              <a:ext uri="{FF2B5EF4-FFF2-40B4-BE49-F238E27FC236}">
                <a16:creationId xmlns:a16="http://schemas.microsoft.com/office/drawing/2014/main" id="{661522B8-42E4-89E2-2AC3-4DF621E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2" b="104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1664-F4B6-F6DB-829A-7B815C7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Tehran is a relatively dry and hot city</a:t>
            </a:r>
            <a:r>
              <a:rPr lang="en-CA" sz="2000" dirty="0"/>
              <a:t>!</a:t>
            </a:r>
          </a:p>
          <a:p>
            <a:endParaRPr lang="en-CA" sz="2000" dirty="0"/>
          </a:p>
        </p:txBody>
      </p:sp>
      <p:pic>
        <p:nvPicPr>
          <p:cNvPr id="3074" name="Picture 2" descr="&quot;Hot Face&quot; Emoji - Download for free – Iconduck">
            <a:extLst>
              <a:ext uri="{FF2B5EF4-FFF2-40B4-BE49-F238E27FC236}">
                <a16:creationId xmlns:a16="http://schemas.microsoft.com/office/drawing/2014/main" id="{C9372B70-DA4D-9115-FAD6-B44E2040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430" y="4564931"/>
            <a:ext cx="320674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251</Words>
  <Application>Microsoft Office PowerPoint</Application>
  <PresentationFormat>Widescreen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Consolas</vt:lpstr>
      <vt:lpstr>Times New Roman</vt:lpstr>
      <vt:lpstr>Office Theme</vt:lpstr>
      <vt:lpstr>Weather condition in Tehran 2023-2024</vt:lpstr>
      <vt:lpstr>PowerPoint Presentation</vt:lpstr>
      <vt:lpstr>Hypothesis</vt:lpstr>
      <vt:lpstr>Temperature trend over the year</vt:lpstr>
      <vt:lpstr>Seasonal temperature </vt:lpstr>
      <vt:lpstr>Distribution of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Hejazi</dc:creator>
  <cp:lastModifiedBy>Mona Hejazi</cp:lastModifiedBy>
  <cp:revision>6</cp:revision>
  <dcterms:created xsi:type="dcterms:W3CDTF">2024-11-27T00:01:00Z</dcterms:created>
  <dcterms:modified xsi:type="dcterms:W3CDTF">2024-11-28T11:18:00Z</dcterms:modified>
</cp:coreProperties>
</file>