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30" r:id="rId1"/>
  </p:sldMasterIdLst>
  <p:notesMasterIdLst>
    <p:notesMasterId r:id="rId86"/>
  </p:notesMasterIdLst>
  <p:handoutMasterIdLst>
    <p:handoutMasterId r:id="rId87"/>
  </p:handoutMasterIdLst>
  <p:sldIdLst>
    <p:sldId id="354" r:id="rId2"/>
    <p:sldId id="575" r:id="rId3"/>
    <p:sldId id="578" r:id="rId4"/>
    <p:sldId id="579" r:id="rId5"/>
    <p:sldId id="580" r:id="rId6"/>
    <p:sldId id="581" r:id="rId7"/>
    <p:sldId id="582" r:id="rId8"/>
    <p:sldId id="583" r:id="rId9"/>
    <p:sldId id="584" r:id="rId10"/>
    <p:sldId id="585" r:id="rId11"/>
    <p:sldId id="586" r:id="rId12"/>
    <p:sldId id="587" r:id="rId13"/>
    <p:sldId id="588" r:id="rId14"/>
    <p:sldId id="589" r:id="rId15"/>
    <p:sldId id="590" r:id="rId16"/>
    <p:sldId id="591" r:id="rId17"/>
    <p:sldId id="592" r:id="rId18"/>
    <p:sldId id="593"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607" r:id="rId33"/>
    <p:sldId id="618" r:id="rId34"/>
    <p:sldId id="669" r:id="rId35"/>
    <p:sldId id="670" r:id="rId36"/>
    <p:sldId id="608" r:id="rId37"/>
    <p:sldId id="609" r:id="rId38"/>
    <p:sldId id="610" r:id="rId39"/>
    <p:sldId id="611" r:id="rId40"/>
    <p:sldId id="612" r:id="rId41"/>
    <p:sldId id="613" r:id="rId42"/>
    <p:sldId id="614" r:id="rId43"/>
    <p:sldId id="615" r:id="rId44"/>
    <p:sldId id="668" r:id="rId45"/>
    <p:sldId id="616" r:id="rId46"/>
    <p:sldId id="617" r:id="rId47"/>
    <p:sldId id="619" r:id="rId48"/>
    <p:sldId id="620" r:id="rId49"/>
    <p:sldId id="621" r:id="rId50"/>
    <p:sldId id="626" r:id="rId51"/>
    <p:sldId id="627" r:id="rId52"/>
    <p:sldId id="628" r:id="rId53"/>
    <p:sldId id="630" r:id="rId54"/>
    <p:sldId id="631" r:id="rId55"/>
    <p:sldId id="632" r:id="rId56"/>
    <p:sldId id="639" r:id="rId57"/>
    <p:sldId id="640" r:id="rId58"/>
    <p:sldId id="641" r:id="rId59"/>
    <p:sldId id="643" r:id="rId60"/>
    <p:sldId id="644" r:id="rId61"/>
    <p:sldId id="645" r:id="rId62"/>
    <p:sldId id="646" r:id="rId63"/>
    <p:sldId id="647" r:id="rId64"/>
    <p:sldId id="648" r:id="rId65"/>
    <p:sldId id="649" r:id="rId66"/>
    <p:sldId id="650" r:id="rId67"/>
    <p:sldId id="651" r:id="rId68"/>
    <p:sldId id="652" r:id="rId69"/>
    <p:sldId id="653" r:id="rId70"/>
    <p:sldId id="654" r:id="rId71"/>
    <p:sldId id="655" r:id="rId72"/>
    <p:sldId id="656" r:id="rId73"/>
    <p:sldId id="657" r:id="rId74"/>
    <p:sldId id="658" r:id="rId75"/>
    <p:sldId id="659" r:id="rId76"/>
    <p:sldId id="671" r:id="rId77"/>
    <p:sldId id="672" r:id="rId78"/>
    <p:sldId id="660" r:id="rId79"/>
    <p:sldId id="661" r:id="rId80"/>
    <p:sldId id="662" r:id="rId81"/>
    <p:sldId id="663" r:id="rId82"/>
    <p:sldId id="664" r:id="rId83"/>
    <p:sldId id="665" r:id="rId84"/>
    <p:sldId id="666" r:id="rId85"/>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D5D19"/>
    <a:srgbClr val="CC99FF"/>
    <a:srgbClr val="66FFFF"/>
    <a:srgbClr val="CC3300"/>
    <a:srgbClr val="FFFFFF"/>
    <a:srgbClr val="FFFF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1" d="100"/>
          <a:sy n="71" d="100"/>
        </p:scale>
        <p:origin x="-56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7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handoutMaster" Target="handoutMasters/handout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emf"/><Relationship Id="rId2" Type="http://schemas.openxmlformats.org/officeDocument/2006/relationships/image" Target="../media/image5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charset="0"/>
                <a:ea typeface="+mn-ea"/>
                <a:cs typeface="+mn-cs"/>
              </a:defRPr>
            </a:lvl1pPr>
          </a:lstStyle>
          <a:p>
            <a:pPr>
              <a:defRPr/>
            </a:pPr>
            <a:endParaRPr lang="en-GB"/>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fld id="{41A05ED5-92CE-E742-87B8-F6002877E6B2}" type="slidenum">
              <a:rPr lang="en-GB"/>
              <a:pPr/>
              <a:t>‹#›</a:t>
            </a:fld>
            <a:endParaRPr lang="en-GB"/>
          </a:p>
        </p:txBody>
      </p:sp>
    </p:spTree>
    <p:extLst>
      <p:ext uri="{BB962C8B-B14F-4D97-AF65-F5344CB8AC3E}">
        <p14:creationId xmlns:p14="http://schemas.microsoft.com/office/powerpoint/2010/main" val="907832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charset="0"/>
                <a:ea typeface="+mn-ea"/>
                <a:cs typeface="+mn-cs"/>
              </a:defRPr>
            </a:lvl1pPr>
          </a:lstStyle>
          <a:p>
            <a:pPr>
              <a:defRPr/>
            </a:pPr>
            <a:endParaRPr lang="en-GB"/>
          </a:p>
        </p:txBody>
      </p:sp>
      <p:sp>
        <p:nvSpPr>
          <p:cNvPr id="4608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fld id="{BF834199-46AA-3445-A7CC-CAC6C30E0C4B}" type="slidenum">
              <a:rPr lang="en-GB"/>
              <a:pPr/>
              <a:t>‹#›</a:t>
            </a:fld>
            <a:endParaRPr lang="en-GB"/>
          </a:p>
        </p:txBody>
      </p:sp>
    </p:spTree>
    <p:extLst>
      <p:ext uri="{BB962C8B-B14F-4D97-AF65-F5344CB8AC3E}">
        <p14:creationId xmlns:p14="http://schemas.microsoft.com/office/powerpoint/2010/main" val="3297022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62CC4-F9FC-4138-8B2C-3F5348248C62}" type="slidenum">
              <a:rPr lang="en-US" altLang="en-US"/>
              <a:pPr/>
              <a:t>38</a:t>
            </a:fld>
            <a:endParaRPr lang="en-US" altLang="en-US"/>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4EA7B-E057-4D77-BC91-18B75189161B}" type="slidenum">
              <a:rPr lang="en-US" altLang="en-US"/>
              <a:pPr/>
              <a:t>58</a:t>
            </a:fld>
            <a:endParaRPr lang="en-US" altLang="en-US"/>
          </a:p>
        </p:txBody>
      </p:sp>
      <p:sp>
        <p:nvSpPr>
          <p:cNvPr id="282626" name="Rectangle 2"/>
          <p:cNvSpPr>
            <a:spLocks noGrp="1" noRot="1" noChangeAspect="1" noChangeArrowheads="1" noTextEdit="1"/>
          </p:cNvSpPr>
          <p:nvPr>
            <p:ph type="sldImg"/>
          </p:nvPr>
        </p:nvSpPr>
        <p:spPr>
          <a:xfrm>
            <a:off x="1150938" y="692150"/>
            <a:ext cx="4556125" cy="3416300"/>
          </a:xfrm>
          <a:ln/>
        </p:spPr>
      </p:sp>
      <p:sp>
        <p:nvSpPr>
          <p:cNvPr id="282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18D3ED-E53D-47D6-AD7F-97A17BB5DEF3}" type="slidenum">
              <a:rPr lang="en-US" altLang="en-US"/>
              <a:pPr/>
              <a:t>59</a:t>
            </a:fld>
            <a:endParaRPr lang="en-US" altLang="en-US"/>
          </a:p>
        </p:txBody>
      </p:sp>
      <p:sp>
        <p:nvSpPr>
          <p:cNvPr id="308226" name="Rectangle 2"/>
          <p:cNvSpPr>
            <a:spLocks noGrp="1" noRot="1" noChangeAspect="1" noChangeArrowheads="1" noTextEdit="1"/>
          </p:cNvSpPr>
          <p:nvPr>
            <p:ph type="sldImg"/>
          </p:nvPr>
        </p:nvSpPr>
        <p:spPr>
          <a:xfrm>
            <a:off x="1150938" y="692150"/>
            <a:ext cx="4556125" cy="3416300"/>
          </a:xfrm>
          <a:ln/>
        </p:spPr>
      </p:sp>
      <p:sp>
        <p:nvSpPr>
          <p:cNvPr id="308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ABF0B-7DD1-4250-BEF1-C0111598FD85}" type="slidenum">
              <a:rPr lang="en-US" altLang="en-US"/>
              <a:pPr/>
              <a:t>60</a:t>
            </a:fld>
            <a:endParaRPr lang="en-US" altLang="en-US"/>
          </a:p>
        </p:txBody>
      </p:sp>
      <p:sp>
        <p:nvSpPr>
          <p:cNvPr id="337922" name="Rectangle 2"/>
          <p:cNvSpPr>
            <a:spLocks noGrp="1" noRot="1" noChangeAspect="1" noChangeArrowheads="1" noTextEdit="1"/>
          </p:cNvSpPr>
          <p:nvPr>
            <p:ph type="sldImg"/>
          </p:nvPr>
        </p:nvSpPr>
        <p:spPr>
          <a:xfrm>
            <a:off x="1150938" y="692150"/>
            <a:ext cx="4556125" cy="3416300"/>
          </a:xfrm>
          <a:ln/>
        </p:spPr>
      </p:sp>
      <p:sp>
        <p:nvSpPr>
          <p:cNvPr id="33792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AU"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AU"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fld id="{31AE06CC-5B60-E845-A6DB-FE74067936E7}" type="datetime1">
              <a:rPr lang="en-US"/>
              <a:pPr/>
              <a:t>30/12/2013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6E59D7B-27BC-A14D-99DF-18930DCE8692}" type="slidenum">
              <a:rPr lang="en-US"/>
              <a:pPr/>
              <a:t>‹#›</a:t>
            </a:fld>
            <a:endParaRPr lang="en-US"/>
          </a:p>
        </p:txBody>
      </p:sp>
    </p:spTree>
    <p:extLst>
      <p:ext uri="{BB962C8B-B14F-4D97-AF65-F5344CB8AC3E}">
        <p14:creationId xmlns:p14="http://schemas.microsoft.com/office/powerpoint/2010/main" val="15044497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13"/>
          <p:cNvSpPr>
            <a:spLocks noGrp="1"/>
          </p:cNvSpPr>
          <p:nvPr>
            <p:ph type="dt" sz="half" idx="10"/>
          </p:nvPr>
        </p:nvSpPr>
        <p:spPr/>
        <p:txBody>
          <a:bodyPr/>
          <a:lstStyle>
            <a:lvl1pPr>
              <a:defRPr/>
            </a:lvl1pPr>
          </a:lstStyle>
          <a:p>
            <a:fld id="{49B3BB92-71E2-1F4A-8564-591E86339740}" type="datetime1">
              <a:rPr lang="en-US"/>
              <a:pPr/>
              <a:t>30/12/2013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CD8A854F-FDAD-CA4C-965D-E75F935C467E}" type="slidenum">
              <a:rPr lang="en-US"/>
              <a:pPr/>
              <a:t>‹#›</a:t>
            </a:fld>
            <a:endParaRPr lang="en-US"/>
          </a:p>
        </p:txBody>
      </p:sp>
    </p:spTree>
    <p:extLst>
      <p:ext uri="{BB962C8B-B14F-4D97-AF65-F5344CB8AC3E}">
        <p14:creationId xmlns:p14="http://schemas.microsoft.com/office/powerpoint/2010/main" val="131547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13"/>
          <p:cNvSpPr>
            <a:spLocks noGrp="1"/>
          </p:cNvSpPr>
          <p:nvPr>
            <p:ph type="dt" sz="half" idx="10"/>
          </p:nvPr>
        </p:nvSpPr>
        <p:spPr/>
        <p:txBody>
          <a:bodyPr/>
          <a:lstStyle>
            <a:lvl1pPr>
              <a:defRPr/>
            </a:lvl1pPr>
          </a:lstStyle>
          <a:p>
            <a:fld id="{37A08129-F8C9-AE43-961C-ED17F4F1B1E7}" type="datetime1">
              <a:rPr lang="en-US"/>
              <a:pPr/>
              <a:t>30/12/2013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BBE7E988-79FF-4F46-BBE5-812D0DBA817A}" type="slidenum">
              <a:rPr lang="en-US"/>
              <a:pPr/>
              <a:t>‹#›</a:t>
            </a:fld>
            <a:endParaRPr lang="en-US"/>
          </a:p>
        </p:txBody>
      </p:sp>
    </p:spTree>
    <p:extLst>
      <p:ext uri="{BB962C8B-B14F-4D97-AF65-F5344CB8AC3E}">
        <p14:creationId xmlns:p14="http://schemas.microsoft.com/office/powerpoint/2010/main" val="425221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13"/>
          <p:cNvSpPr>
            <a:spLocks noGrp="1"/>
          </p:cNvSpPr>
          <p:nvPr>
            <p:ph type="dt" sz="half" idx="10"/>
          </p:nvPr>
        </p:nvSpPr>
        <p:spPr/>
        <p:txBody>
          <a:bodyPr/>
          <a:lstStyle>
            <a:lvl1pPr>
              <a:defRPr/>
            </a:lvl1pPr>
          </a:lstStyle>
          <a:p>
            <a:fld id="{F3935B0A-DCFD-1D43-86F0-13FD38BB3BFC}" type="datetime1">
              <a:rPr lang="en-US"/>
              <a:pPr/>
              <a:t>30/12/2013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77592F26-7615-0543-9CEB-A5561E64C4D3}" type="slidenum">
              <a:rPr lang="en-US"/>
              <a:pPr/>
              <a:t>‹#›</a:t>
            </a:fld>
            <a:endParaRPr lang="en-US"/>
          </a:p>
        </p:txBody>
      </p:sp>
    </p:spTree>
    <p:extLst>
      <p:ext uri="{BB962C8B-B14F-4D97-AF65-F5344CB8AC3E}">
        <p14:creationId xmlns:p14="http://schemas.microsoft.com/office/powerpoint/2010/main" val="58479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AU"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AU" smtClean="0"/>
              <a:t>Click to edit Master text styles</a:t>
            </a:r>
          </a:p>
        </p:txBody>
      </p:sp>
      <p:sp>
        <p:nvSpPr>
          <p:cNvPr id="9" name="Date Placeholder 3"/>
          <p:cNvSpPr>
            <a:spLocks noGrp="1"/>
          </p:cNvSpPr>
          <p:nvPr>
            <p:ph type="dt" sz="half" idx="10"/>
          </p:nvPr>
        </p:nvSpPr>
        <p:spPr/>
        <p:txBody>
          <a:bodyPr/>
          <a:lstStyle>
            <a:lvl1pPr>
              <a:defRPr/>
            </a:lvl1pPr>
          </a:lstStyle>
          <a:p>
            <a:fld id="{287D61D6-EFB3-F549-9B73-8D995E9C2EC2}" type="datetime1">
              <a:rPr lang="en-US"/>
              <a:pPr/>
              <a:t>30/12/2013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F702956D-7C73-8040-959A-165561C399A0}" type="slidenum">
              <a:rPr lang="en-US"/>
              <a:pPr/>
              <a:t>‹#›</a:t>
            </a:fld>
            <a:endParaRPr lang="en-US"/>
          </a:p>
        </p:txBody>
      </p:sp>
    </p:spTree>
    <p:extLst>
      <p:ext uri="{BB962C8B-B14F-4D97-AF65-F5344CB8AC3E}">
        <p14:creationId xmlns:p14="http://schemas.microsoft.com/office/powerpoint/2010/main" val="33937437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13"/>
          <p:cNvSpPr>
            <a:spLocks noGrp="1"/>
          </p:cNvSpPr>
          <p:nvPr>
            <p:ph type="dt" sz="half" idx="10"/>
          </p:nvPr>
        </p:nvSpPr>
        <p:spPr/>
        <p:txBody>
          <a:bodyPr/>
          <a:lstStyle>
            <a:lvl1pPr>
              <a:defRPr/>
            </a:lvl1pPr>
          </a:lstStyle>
          <a:p>
            <a:fld id="{62325EDC-5B56-3143-9F95-48E70E2521B8}" type="datetime1">
              <a:rPr lang="en-US"/>
              <a:pPr/>
              <a:t>30/12/2013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3C2516B6-4CAC-2E47-A815-7EDFC0D136CF}" type="slidenum">
              <a:rPr lang="en-US"/>
              <a:pPr/>
              <a:t>‹#›</a:t>
            </a:fld>
            <a:endParaRPr lang="en-US"/>
          </a:p>
        </p:txBody>
      </p:sp>
    </p:spTree>
    <p:extLst>
      <p:ext uri="{BB962C8B-B14F-4D97-AF65-F5344CB8AC3E}">
        <p14:creationId xmlns:p14="http://schemas.microsoft.com/office/powerpoint/2010/main" val="34278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AU"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AU"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13"/>
          <p:cNvSpPr>
            <a:spLocks noGrp="1"/>
          </p:cNvSpPr>
          <p:nvPr>
            <p:ph type="dt" sz="half" idx="10"/>
          </p:nvPr>
        </p:nvSpPr>
        <p:spPr/>
        <p:txBody>
          <a:bodyPr/>
          <a:lstStyle>
            <a:lvl1pPr>
              <a:defRPr/>
            </a:lvl1pPr>
          </a:lstStyle>
          <a:p>
            <a:fld id="{423F0AB7-D934-A94E-9D43-5B55A79CF8B9}" type="datetime1">
              <a:rPr lang="en-US"/>
              <a:pPr/>
              <a:t>30/12/2013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B4205093-F9E5-FD42-BB5E-535CEA6A60A2}" type="slidenum">
              <a:rPr lang="en-US"/>
              <a:pPr/>
              <a:t>‹#›</a:t>
            </a:fld>
            <a:endParaRPr lang="en-US"/>
          </a:p>
        </p:txBody>
      </p:sp>
    </p:spTree>
    <p:extLst>
      <p:ext uri="{BB962C8B-B14F-4D97-AF65-F5344CB8AC3E}">
        <p14:creationId xmlns:p14="http://schemas.microsoft.com/office/powerpoint/2010/main" val="14260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74EEF4B1-AAF0-CE4E-AD16-A895F7B4E36A}" type="datetime1">
              <a:rPr lang="en-US"/>
              <a:pPr/>
              <a:t>30/12/2013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FD587A98-1917-CC40-9E76-7AA6721FA5D9}" type="slidenum">
              <a:rPr lang="en-US"/>
              <a:pPr/>
              <a:t>‹#›</a:t>
            </a:fld>
            <a:endParaRPr lang="en-US"/>
          </a:p>
        </p:txBody>
      </p:sp>
    </p:spTree>
    <p:extLst>
      <p:ext uri="{BB962C8B-B14F-4D97-AF65-F5344CB8AC3E}">
        <p14:creationId xmlns:p14="http://schemas.microsoft.com/office/powerpoint/2010/main" val="37024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11A1F3A6-FC44-194A-A69F-B1FB174916EC}" type="datetime1">
              <a:rPr lang="en-US"/>
              <a:pPr/>
              <a:t>30/12/2013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2F2328F4-9A66-F847-B474-431865719FC6}" type="slidenum">
              <a:rPr lang="en-US"/>
              <a:pPr/>
              <a:t>‹#›</a:t>
            </a:fld>
            <a:endParaRPr lang="en-US"/>
          </a:p>
        </p:txBody>
      </p:sp>
    </p:spTree>
    <p:extLst>
      <p:ext uri="{BB962C8B-B14F-4D97-AF65-F5344CB8AC3E}">
        <p14:creationId xmlns:p14="http://schemas.microsoft.com/office/powerpoint/2010/main" val="112734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AU"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AU"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4"/>
          <p:cNvSpPr>
            <a:spLocks noGrp="1"/>
          </p:cNvSpPr>
          <p:nvPr>
            <p:ph type="dt" sz="half" idx="10"/>
          </p:nvPr>
        </p:nvSpPr>
        <p:spPr/>
        <p:txBody>
          <a:bodyPr/>
          <a:lstStyle>
            <a:lvl1pPr>
              <a:defRPr/>
            </a:lvl1pPr>
          </a:lstStyle>
          <a:p>
            <a:fld id="{967FD983-4887-C244-BD07-50F3B56EF1F7}" type="datetime1">
              <a:rPr lang="en-US"/>
              <a:pPr/>
              <a:t>30/12/2013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C9CAB4FD-1C90-E442-B66B-7CB92739B51A}" type="slidenum">
              <a:rPr lang="en-US"/>
              <a:pPr/>
              <a:t>‹#›</a:t>
            </a:fld>
            <a:endParaRPr lang="en-US"/>
          </a:p>
        </p:txBody>
      </p:sp>
    </p:spTree>
    <p:extLst>
      <p:ext uri="{BB962C8B-B14F-4D97-AF65-F5344CB8AC3E}">
        <p14:creationId xmlns:p14="http://schemas.microsoft.com/office/powerpoint/2010/main" val="254065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AU"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AU"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AU"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fld id="{C510B23C-A761-AE4C-A8C9-85E75411C378}" type="datetime1">
              <a:rPr lang="en-US"/>
              <a:pPr/>
              <a:t>30/12/2013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CCEE2117-F1DB-0A4C-B8EF-598DDCBA4D78}" type="slidenum">
              <a:rPr lang="en-US"/>
              <a:pPr/>
              <a:t>‹#›</a:t>
            </a:fld>
            <a:endParaRPr lang="en-US"/>
          </a:p>
        </p:txBody>
      </p:sp>
    </p:spTree>
    <p:extLst>
      <p:ext uri="{BB962C8B-B14F-4D97-AF65-F5344CB8AC3E}">
        <p14:creationId xmlns:p14="http://schemas.microsoft.com/office/powerpoint/2010/main" val="2505681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91440" numCol="1" anchor="b" anchorCtr="0" compatLnSpc="1">
            <a:prstTxWarp prst="textNoShape">
              <a:avLst/>
            </a:prstTxWarp>
          </a:bodyPr>
          <a:lstStyle/>
          <a:p>
            <a:pPr lvl="0"/>
            <a:r>
              <a:rPr lang="en-AU"/>
              <a:t>Click to edit Master title style</a:t>
            </a:r>
            <a:endParaRPr lang="en-US"/>
          </a:p>
        </p:txBody>
      </p:sp>
      <p:sp>
        <p:nvSpPr>
          <p:cNvPr id="1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fld id="{A2490507-8F38-AF49-A834-8D4740CC3176}" type="datetime1">
              <a:rPr lang="en-US"/>
              <a:pPr/>
              <a:t>30/12/2013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charset="0"/>
                <a:ea typeface="+mn-ea"/>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charset="0"/>
              </a:defRPr>
            </a:lvl1pPr>
          </a:lstStyle>
          <a:p>
            <a:fld id="{4080F8E8-26BD-7E41-BFDC-65487B036A9B}" type="slidenum">
              <a:rPr lang="en-US"/>
              <a:pPr/>
              <a:t>‹#›</a:t>
            </a:fld>
            <a:endParaRPr lang="en-US"/>
          </a:p>
        </p:txBody>
      </p:sp>
      <p:sp>
        <p:nvSpPr>
          <p:cNvPr id="10" name="Text Box 7"/>
          <p:cNvSpPr txBox="1">
            <a:spLocks noChangeArrowheads="1"/>
          </p:cNvSpPr>
          <p:nvPr userDrawn="1"/>
        </p:nvSpPr>
        <p:spPr bwMode="auto">
          <a:xfrm>
            <a:off x="6288088" y="6462713"/>
            <a:ext cx="2855912" cy="274637"/>
          </a:xfrm>
          <a:prstGeom prst="rect">
            <a:avLst/>
          </a:prstGeom>
          <a:noFill/>
          <a:ln w="12700">
            <a:noFill/>
            <a:miter lim="800000"/>
            <a:headEnd type="none" w="sm" len="sm"/>
            <a:tailEnd type="none" w="sm" len="sm"/>
          </a:ln>
          <a:effectLst/>
        </p:spPr>
        <p:txBody>
          <a:bodyPr wrap="none">
            <a:spAutoFit/>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r>
              <a:rPr lang="en-GB" sz="1200">
                <a:solidFill>
                  <a:schemeClr val="bg1"/>
                </a:solidFill>
              </a:rPr>
              <a:t>OOP in Java : </a:t>
            </a:r>
            <a:r>
              <a:rPr lang="en-US" sz="1200">
                <a:solidFill>
                  <a:schemeClr val="bg1"/>
                </a:solidFill>
                <a:cs typeface="Times New Roman" charset="0"/>
              </a:rPr>
              <a:t>© W. Milner 2005 : Slide </a:t>
            </a:r>
            <a:fld id="{D73B7CB8-9CE6-9545-B86E-EC78B93495F6}" type="slidenum">
              <a:rPr lang="en-US" sz="1200">
                <a:solidFill>
                  <a:schemeClr val="bg1"/>
                </a:solidFill>
                <a:cs typeface="Times New Roman" charset="0"/>
              </a:rPr>
              <a:pPr/>
              <a:t>‹#›</a:t>
            </a:fld>
            <a:endParaRPr lang="en-US" sz="1200">
              <a:solidFill>
                <a:schemeClr val="bg1"/>
              </a:solidFill>
              <a:cs typeface="Times New Roman" charset="0"/>
            </a:endParaRPr>
          </a:p>
        </p:txBody>
      </p:sp>
    </p:spTree>
  </p:cSld>
  <p:clrMap bg1="lt1" tx1="dk1" bg2="lt2" tx2="dk2" accent1="accent1" accent2="accent2" accent3="accent3" accent4="accent4" accent5="accent5" accent6="accent6" hlink="hlink" folHlink="folHlink"/>
  <p:sldLayoutIdLst>
    <p:sldLayoutId id="2147484316" r:id="rId1"/>
    <p:sldLayoutId id="2147484309" r:id="rId2"/>
    <p:sldLayoutId id="2147484317" r:id="rId3"/>
    <p:sldLayoutId id="2147484310" r:id="rId4"/>
    <p:sldLayoutId id="2147484311" r:id="rId5"/>
    <p:sldLayoutId id="2147484312" r:id="rId6"/>
    <p:sldLayoutId id="2147484313" r:id="rId7"/>
    <p:sldLayoutId id="2147484318" r:id="rId8"/>
    <p:sldLayoutId id="2147484319" r:id="rId9"/>
    <p:sldLayoutId id="2147484314" r:id="rId10"/>
    <p:sldLayoutId id="2147484315"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xmlns:p14="http://schemas.microsoft.com/office/powerpoint/2010/mai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4000" kern="1200">
          <a:solidFill>
            <a:schemeClr val="tx2"/>
          </a:solidFill>
          <a:latin typeface="+mj-lt"/>
          <a:ea typeface="MS PGothic" pitchFamily="34" charset="-128"/>
          <a:cs typeface="MS PGothic" charset="0"/>
        </a:defRPr>
      </a:lvl1pPr>
      <a:lvl2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2pPr>
      <a:lvl3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3pPr>
      <a:lvl4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4pPr>
      <a:lvl5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5pPr>
      <a:lvl6pPr marL="4572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6pPr>
      <a:lvl7pPr marL="9144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7pPr>
      <a:lvl8pPr marL="13716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8pPr>
      <a:lvl9pPr marL="18288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MS PGothic" pitchFamily="34" charset="-128"/>
          <a:cs typeface="MS PGothic"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MS PGothic" pitchFamily="34" charset="-128"/>
          <a:cs typeface="MS PGothic" charset="0"/>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MS PGothic" pitchFamily="34" charset="-128"/>
          <a:cs typeface="MS PGothic" charset="0"/>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MS PGothic" pitchFamily="34" charset="-128"/>
          <a:cs typeface="MS PGothic"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S PGothic" pitchFamily="34" charset="-128"/>
          <a:cs typeface="MS PGothic"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WidgetsDemo.html" TargetMode="Externa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ml/CanvasDemo.html" TargetMode="Externa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5.wmf"/><Relationship Id="rId5" Type="http://schemas.openxmlformats.org/officeDocument/2006/relationships/oleObject" Target="../embeddings/oleObject5.bin"/><Relationship Id="rId6" Type="http://schemas.openxmlformats.org/officeDocument/2006/relationships/image" Target="../media/image1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hyperlink" Target="html/GridManagerDemo.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PlaceManagerDemo.html" TargetMode="Externa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ml/LoanCalculator.html" TargetMode="External"/><Relationship Id="rId4" Type="http://schemas.openxmlformats.org/officeDocument/2006/relationships/image" Target="../media/image22.png"/><Relationship Id="rId5" Type="http://schemas.openxmlformats.org/officeDocument/2006/relationships/oleObject" Target="../embeddings/oleObject6.bin"/><Relationship Id="rId6" Type="http://schemas.openxmlformats.org/officeDocument/2006/relationships/image" Target="../media/image21.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ImageDemo.html" TargetMode="Externa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hyperlink" Target="html/MenuDemo.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PopupMenuDemo.html" TargetMode="Externa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hyperlink" Target="html/ControlCircl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hyperlink" Target="html/AnimationDemo.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ControlAnimation.html" TargetMode="Externa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SimpleGUI.html" TargetMode="Externa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42.png"/><Relationship Id="rId11"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hyperlink" Target="html/DialogDemo.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46.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47.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ml/ProcessButtonEvent.html" TargetMode="External"/><Relationship Id="rId4" Type="http://schemas.openxmlformats.org/officeDocument/2006/relationships/oleObject" Target="../embeddings/oleObject1.bin"/><Relationship Id="rId5" Type="http://schemas.openxmlformats.org/officeDocument/2006/relationships/image" Target="../media/image6.wmf"/><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4" Type="http://schemas.openxmlformats.org/officeDocument/2006/relationships/oleObject" Target="../embeddings/oleObject11.bin"/><Relationship Id="rId5" Type="http://schemas.openxmlformats.org/officeDocument/2006/relationships/image" Target="../media/image5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4" Type="http://schemas.openxmlformats.org/officeDocument/2006/relationships/oleObject" Target="../embeddings/oleObject12.bin"/><Relationship Id="rId5" Type="http://schemas.openxmlformats.org/officeDocument/2006/relationships/image" Target="../media/image51.wmf"/><Relationship Id="rId6" Type="http://schemas.openxmlformats.org/officeDocument/2006/relationships/oleObject" Target="../embeddings/oleObject13.bin"/><Relationship Id="rId7" Type="http://schemas.openxmlformats.org/officeDocument/2006/relationships/image" Target="../media/image52.wmf"/><Relationship Id="rId8" Type="http://schemas.openxmlformats.org/officeDocument/2006/relationships/hyperlink" Target="html/GradeExam.html" TargetMode="External"/><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ml/FindNearestPoints.html" TargetMode="External"/><Relationship Id="rId4" Type="http://schemas.openxmlformats.org/officeDocument/2006/relationships/oleObject" Target="../embeddings/oleObject14.bin"/><Relationship Id="rId5" Type="http://schemas.openxmlformats.org/officeDocument/2006/relationships/image" Target="../media/image53.wmf"/><Relationship Id="rId6" Type="http://schemas.openxmlformats.org/officeDocument/2006/relationships/oleObject" Target="../embeddings/oleObject15.bin"/><Relationship Id="rId7" Type="http://schemas.openxmlformats.org/officeDocument/2006/relationships/image" Target="../media/image54.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NearestPointsGUI.html" TargetMode="External"/><Relationship Id="rId3"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5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4" Type="http://schemas.openxmlformats.org/officeDocument/2006/relationships/hyperlink" Target="html/Weather.html" TargetMode="External"/><Relationship Id="rId5" Type="http://schemas.openxmlformats.org/officeDocument/2006/relationships/oleObject" Target="../embeddings/oleObject17.bin"/><Relationship Id="rId6" Type="http://schemas.openxmlformats.org/officeDocument/2006/relationships/image" Target="../media/image57.emf"/><Relationship Id="rId7" Type="http://schemas.openxmlformats.org/officeDocument/2006/relationships/oleObject" Target="../embeddings/oleObject18.bin"/><Relationship Id="rId8" Type="http://schemas.openxmlformats.org/officeDocument/2006/relationships/image" Target="../media/image58.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 Id="rId3" Type="http://schemas.openxmlformats.org/officeDocument/2006/relationships/hyperlink" Target="html/TupleDemo.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 Id="rId3" Type="http://schemas.openxmlformats.org/officeDocument/2006/relationships/hyperlink" Target="html/SetDemo.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SelectionSort.java" TargetMode="External"/><Relationship Id="rId3" Type="http://schemas.openxmlformats.org/officeDocument/2006/relationships/hyperlink" Target="html/SetListPerformanceTest.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59.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62.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CountOccurrenceOfWord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0" y="1612900"/>
            <a:ext cx="9144000" cy="1470025"/>
          </a:xfrm>
        </p:spPr>
        <p:txBody>
          <a:bodyPr/>
          <a:lstStyle/>
          <a:p>
            <a:pPr eaLnBrk="1" hangingPunct="1"/>
            <a:r>
              <a:rPr lang="en-GB">
                <a:latin typeface="Franklin Gothic Book" charset="0"/>
                <a:ea typeface="MS PGothic" charset="0"/>
              </a:rPr>
              <a:t>CS244: </a:t>
            </a:r>
            <a:r>
              <a:rPr>
                <a:latin typeface="Franklin Gothic Book" charset="0"/>
                <a:ea typeface="MS PGothic" charset="0"/>
              </a:rPr>
              <a:t>Advanced Programming Applications</a:t>
            </a:r>
          </a:p>
        </p:txBody>
      </p:sp>
      <p:sp>
        <p:nvSpPr>
          <p:cNvPr id="6147" name="TextBox 6"/>
          <p:cNvSpPr txBox="1">
            <a:spLocks noChangeArrowheads="1"/>
          </p:cNvSpPr>
          <p:nvPr/>
        </p:nvSpPr>
        <p:spPr bwMode="auto">
          <a:xfrm>
            <a:off x="1250950" y="3589338"/>
            <a:ext cx="6234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r>
              <a:rPr lang="en-US" dirty="0" smtClean="0">
                <a:solidFill>
                  <a:schemeClr val="accent1"/>
                </a:solidFill>
              </a:rPr>
              <a:t>Lecture 11: Python GUI &amp; Lists &amp; Sets: </a:t>
            </a:r>
            <a:r>
              <a:rPr lang="en-US" dirty="0" err="1" smtClean="0">
                <a:solidFill>
                  <a:schemeClr val="accent1"/>
                </a:solidFill>
              </a:rPr>
              <a:t>Ch</a:t>
            </a:r>
            <a:r>
              <a:rPr lang="en-US" dirty="0" smtClean="0">
                <a:solidFill>
                  <a:schemeClr val="accent1"/>
                </a:solidFill>
              </a:rPr>
              <a:t> </a:t>
            </a:r>
            <a:r>
              <a:rPr lang="en-US" dirty="0" smtClean="0">
                <a:solidFill>
                  <a:schemeClr val="accent1"/>
                </a:solidFill>
              </a:rPr>
              <a:t>9, 10, 11, 14</a:t>
            </a:r>
            <a:endParaRPr lang="en-US" dirty="0">
              <a:solidFill>
                <a:schemeClr val="accent1"/>
              </a:solidFill>
            </a:endParaRPr>
          </a:p>
        </p:txBody>
      </p:sp>
      <p:pic>
        <p:nvPicPr>
          <p:cNvPr id="614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150" y="198438"/>
            <a:ext cx="106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268288"/>
            <a:ext cx="901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4"/>
          <p:cNvSpPr txBox="1">
            <a:spLocks noChangeArrowheads="1"/>
          </p:cNvSpPr>
          <p:nvPr/>
        </p:nvSpPr>
        <p:spPr bwMode="auto">
          <a:xfrm>
            <a:off x="152400" y="6019800"/>
            <a:ext cx="8839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5pPr>
            <a:lvl6pPr marL="25146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6pPr>
            <a:lvl7pPr marL="29718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7pPr>
            <a:lvl8pPr marL="34290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8pPr>
            <a:lvl9pPr marL="38862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9pPr>
          </a:lstStyle>
          <a:p>
            <a:pPr>
              <a:buClr>
                <a:srgbClr val="000000"/>
              </a:buClr>
              <a:buSzPct val="100000"/>
              <a:buFont typeface="Tahoma" charset="0"/>
              <a:buNone/>
            </a:pPr>
            <a:r>
              <a:rPr lang="en-GB" sz="1600" dirty="0" err="1">
                <a:solidFill>
                  <a:srgbClr val="000000"/>
                </a:solidFill>
              </a:rPr>
              <a:t>Dr.</a:t>
            </a:r>
            <a:r>
              <a:rPr lang="en-GB" sz="1600" dirty="0">
                <a:solidFill>
                  <a:srgbClr val="000000"/>
                </a:solidFill>
              </a:rPr>
              <a:t> Manal Helal, Fall 2013</a:t>
            </a:r>
          </a:p>
          <a:p>
            <a:pPr>
              <a:buClr>
                <a:srgbClr val="000000"/>
              </a:buClr>
              <a:buSzPct val="100000"/>
              <a:buFont typeface="Tahoma" charset="0"/>
              <a:buNone/>
            </a:pPr>
            <a:r>
              <a:rPr lang="en-GB" sz="1600" dirty="0">
                <a:solidFill>
                  <a:srgbClr val="000000"/>
                </a:solidFill>
              </a:rPr>
              <a:t>http://</a:t>
            </a:r>
            <a:r>
              <a:rPr lang="en-GB" sz="1600" dirty="0" err="1">
                <a:solidFill>
                  <a:srgbClr val="000000"/>
                </a:solidFill>
              </a:rPr>
              <a:t>moodle.manalhelal.com</a:t>
            </a:r>
            <a:endParaRPr lang="en-GB" sz="1600" dirty="0">
              <a:solidFill>
                <a:srgbClr val="000000"/>
              </a:solidFill>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71022"/>
            <a:ext cx="5366742" cy="181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041D60C-1E02-49C6-B4E9-DBA73E69290C}" type="slidenum">
              <a:rPr lang="en-US" altLang="en-US"/>
              <a:pPr/>
              <a:t>10</a:t>
            </a:fld>
            <a:endParaRPr lang="en-US" altLang="en-US"/>
          </a:p>
        </p:txBody>
      </p:sp>
      <p:sp>
        <p:nvSpPr>
          <p:cNvPr id="407554" name="Rectangle 2"/>
          <p:cNvSpPr>
            <a:spLocks noGrp="1" noChangeArrowheads="1"/>
          </p:cNvSpPr>
          <p:nvPr>
            <p:ph type="title"/>
          </p:nvPr>
        </p:nvSpPr>
        <p:spPr>
          <a:xfrm>
            <a:off x="132993" y="304800"/>
            <a:ext cx="7772400" cy="685800"/>
          </a:xfrm>
          <a:noFill/>
          <a:ln/>
        </p:spPr>
        <p:txBody>
          <a:bodyPr/>
          <a:lstStyle/>
          <a:p>
            <a:r>
              <a:rPr lang="en-US" altLang="en-US" sz="4300" dirty="0"/>
              <a:t>Widget Demo</a:t>
            </a:r>
            <a:endParaRPr lang="en-US" altLang="en-US" dirty="0"/>
          </a:p>
        </p:txBody>
      </p:sp>
      <p:sp>
        <p:nvSpPr>
          <p:cNvPr id="407556" name="AutoShape 4">
            <a:hlinkClick r:id="" action="ppaction://noaction" highlightClick="1"/>
          </p:cNvPr>
          <p:cNvSpPr>
            <a:spLocks noChangeArrowheads="1"/>
          </p:cNvSpPr>
          <p:nvPr/>
        </p:nvSpPr>
        <p:spPr bwMode="auto">
          <a:xfrm>
            <a:off x="398929" y="1165412"/>
            <a:ext cx="20574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WidgetsDemo</a:t>
            </a:r>
            <a:endParaRPr lang="en-US" altLang="en-US">
              <a:solidFill>
                <a:schemeClr val="accent1"/>
              </a:solidFill>
            </a:endParaRPr>
          </a:p>
        </p:txBody>
      </p:sp>
      <p:pic>
        <p:nvPicPr>
          <p:cNvPr id="407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223" y="106549"/>
            <a:ext cx="54102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75040" y="2914556"/>
            <a:ext cx="8331127" cy="3785652"/>
          </a:xfrm>
          <a:prstGeom prst="rect">
            <a:avLst/>
          </a:prstGeom>
        </p:spPr>
        <p:txBody>
          <a:bodyPr wrap="none">
            <a:spAutoFit/>
          </a:bodyPr>
          <a:lstStyle/>
          <a:p>
            <a:pPr algn="l"/>
            <a:r>
              <a:rPr lang="en-GB" sz="1600" dirty="0">
                <a:latin typeface="Courier New" panose="02070309020205020404" pitchFamily="49" charset="0"/>
                <a:cs typeface="Courier New" panose="02070309020205020404" pitchFamily="49" charset="0"/>
              </a:rPr>
              <a:t>class </a:t>
            </a:r>
            <a:r>
              <a:rPr lang="en-GB" sz="1600" dirty="0" err="1">
                <a:latin typeface="Courier New" panose="02070309020205020404" pitchFamily="49" charset="0"/>
                <a:cs typeface="Courier New" panose="02070309020205020404" pitchFamily="49" charset="0"/>
              </a:rPr>
              <a:t>WidgetsDemo</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__</a:t>
            </a:r>
            <a:r>
              <a:rPr lang="en-GB" sz="1600" dirty="0" err="1">
                <a:latin typeface="Courier New" panose="02070309020205020404" pitchFamily="49" charset="0"/>
                <a:cs typeface="Courier New" panose="02070309020205020404" pitchFamily="49" charset="0"/>
              </a:rPr>
              <a:t>init</a:t>
            </a:r>
            <a:r>
              <a:rPr lang="en-GB" sz="1600" dirty="0">
                <a:latin typeface="Courier New" panose="02070309020205020404" pitchFamily="49" charset="0"/>
                <a:cs typeface="Courier New" panose="02070309020205020404" pitchFamily="49" charset="0"/>
              </a:rPr>
              <a:t>__(self):</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window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Tk</a:t>
            </a:r>
            <a:r>
              <a:rPr lang="en-GB" sz="1600" dirty="0">
                <a:latin typeface="Courier New" panose="02070309020205020404" pitchFamily="49" charset="0"/>
                <a:cs typeface="Courier New" panose="02070309020205020404" pitchFamily="49" charset="0"/>
              </a:rPr>
              <a:t>() # Create a </a:t>
            </a:r>
            <a:r>
              <a:rPr lang="en-GB" sz="1600" dirty="0" smtClean="0">
                <a:latin typeface="Courier New" panose="02070309020205020404" pitchFamily="49" charset="0"/>
                <a:cs typeface="Courier New" panose="02070309020205020404" pitchFamily="49" charset="0"/>
              </a:rPr>
              <a:t>window</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        frame1 </a:t>
            </a:r>
            <a:r>
              <a:rPr lang="en-GB" sz="1600" dirty="0">
                <a:latin typeface="Courier New" panose="02070309020205020404" pitchFamily="49" charset="0"/>
                <a:cs typeface="Courier New" panose="02070309020205020404" pitchFamily="49" charset="0"/>
              </a:rPr>
              <a:t>= Frame(window) # Create and add a frame to </a:t>
            </a:r>
            <a:r>
              <a:rPr lang="en-GB" sz="1600" dirty="0" smtClean="0">
                <a:latin typeface="Courier New" panose="02070309020205020404" pitchFamily="49" charset="0"/>
                <a:cs typeface="Courier New" panose="02070309020205020404" pitchFamily="49" charset="0"/>
              </a:rPr>
              <a:t>window</a:t>
            </a:r>
          </a:p>
          <a:p>
            <a:pPr algn="l"/>
            <a:r>
              <a:rPr lang="en-GB" sz="1600" dirty="0" smtClean="0">
                <a:latin typeface="Courier New" panose="02070309020205020404" pitchFamily="49" charset="0"/>
                <a:cs typeface="Courier New" panose="02070309020205020404" pitchFamily="49" charset="0"/>
              </a:rPr>
              <a:t>        self.v1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IntVar</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cbtBold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Checkbutton</a:t>
            </a:r>
            <a:r>
              <a:rPr lang="en-GB" sz="1600" dirty="0">
                <a:latin typeface="Courier New" panose="02070309020205020404" pitchFamily="49" charset="0"/>
                <a:cs typeface="Courier New" panose="02070309020205020404" pitchFamily="49" charset="0"/>
              </a:rPr>
              <a:t>(frame1, text = "Bold", </a:t>
            </a:r>
          </a:p>
          <a:p>
            <a:pPr algn="l"/>
            <a:r>
              <a:rPr lang="en-GB" sz="1600" dirty="0">
                <a:latin typeface="Courier New" panose="02070309020205020404" pitchFamily="49" charset="0"/>
                <a:cs typeface="Courier New" panose="02070309020205020404" pitchFamily="49" charset="0"/>
              </a:rPr>
              <a:t>            variable = self.v1, command = </a:t>
            </a:r>
            <a:r>
              <a:rPr lang="en-GB" sz="1600" dirty="0" err="1">
                <a:latin typeface="Courier New" panose="02070309020205020404" pitchFamily="49" charset="0"/>
                <a:cs typeface="Courier New" panose="02070309020205020404" pitchFamily="49" charset="0"/>
              </a:rPr>
              <a:t>self.processCheckbutton</a:t>
            </a:r>
            <a:r>
              <a:rPr lang="en-GB" sz="1600" dirty="0" smtClean="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        …</a:t>
            </a:r>
          </a:p>
          <a:p>
            <a:pPr algn="l"/>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def</a:t>
            </a:r>
            <a:r>
              <a:rPr lang="en-GB" sz="1600" dirty="0" smtClean="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processCheckbutton</a:t>
            </a:r>
            <a:r>
              <a:rPr lang="en-GB" sz="1600" dirty="0">
                <a:latin typeface="Courier New" panose="02070309020205020404" pitchFamily="49" charset="0"/>
                <a:cs typeface="Courier New" panose="02070309020205020404" pitchFamily="49" charset="0"/>
              </a:rPr>
              <a:t>(self):</a:t>
            </a:r>
          </a:p>
          <a:p>
            <a:pPr algn="l"/>
            <a:r>
              <a:rPr lang="en-GB" sz="1600" dirty="0">
                <a:latin typeface="Courier New" panose="02070309020205020404" pitchFamily="49" charset="0"/>
                <a:cs typeface="Courier New" panose="02070309020205020404" pitchFamily="49" charset="0"/>
              </a:rPr>
              <a:t>        print("check button is " </a:t>
            </a:r>
          </a:p>
          <a:p>
            <a:pPr algn="l"/>
            <a:r>
              <a:rPr lang="en-GB" sz="1600" dirty="0">
                <a:latin typeface="Courier New" panose="02070309020205020404" pitchFamily="49" charset="0"/>
                <a:cs typeface="Courier New" panose="02070309020205020404" pitchFamily="49" charset="0"/>
              </a:rPr>
              <a:t>            + ("checked " if self.v1.get() == 1 else "unchecked</a:t>
            </a:r>
            <a:r>
              <a:rPr lang="en-GB" sz="1600" dirty="0" smtClean="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a:t>
            </a:r>
          </a:p>
          <a:p>
            <a:pPr algn="l"/>
            <a:r>
              <a:rPr lang="en-GB" sz="1600" dirty="0" err="1" smtClean="0">
                <a:latin typeface="Courier New" panose="02070309020205020404" pitchFamily="49" charset="0"/>
                <a:cs typeface="Courier New" panose="02070309020205020404" pitchFamily="49" charset="0"/>
              </a:rPr>
              <a:t>WidgetsDemo</a:t>
            </a:r>
            <a:r>
              <a:rPr lang="en-GB" sz="1600" dirty="0">
                <a:latin typeface="Courier New" panose="02070309020205020404" pitchFamily="49" charset="0"/>
                <a:cs typeface="Courier New" panose="02070309020205020404" pitchFamily="49" charset="0"/>
              </a:rPr>
              <a:t>() # Create GUI</a:t>
            </a:r>
          </a:p>
          <a:p>
            <a:pPr algn="l"/>
            <a:r>
              <a:rPr lang="en-GB" sz="1600" dirty="0" smtClean="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912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C7CAC13-0FCE-4A97-9EDE-DC8926749430}" type="slidenum">
              <a:rPr lang="en-US" altLang="en-US"/>
              <a:pPr/>
              <a:t>11</a:t>
            </a:fld>
            <a:endParaRPr lang="en-US" altLang="en-US"/>
          </a:p>
        </p:txBody>
      </p:sp>
      <p:sp>
        <p:nvSpPr>
          <p:cNvPr id="357378" name="Rectangle 2"/>
          <p:cNvSpPr>
            <a:spLocks noGrp="1" noChangeArrowheads="1"/>
          </p:cNvSpPr>
          <p:nvPr>
            <p:ph type="title"/>
          </p:nvPr>
        </p:nvSpPr>
        <p:spPr>
          <a:xfrm>
            <a:off x="685800" y="228600"/>
            <a:ext cx="7772400" cy="609600"/>
          </a:xfrm>
          <a:noFill/>
          <a:ln/>
        </p:spPr>
        <p:txBody>
          <a:bodyPr/>
          <a:lstStyle/>
          <a:p>
            <a:r>
              <a:rPr lang="en-US" altLang="en-US" sz="4300"/>
              <a:t>Canvas</a:t>
            </a:r>
            <a:endParaRPr lang="en-US" altLang="en-US"/>
          </a:p>
        </p:txBody>
      </p:sp>
      <p:sp>
        <p:nvSpPr>
          <p:cNvPr id="357381" name="Rectangle 5"/>
          <p:cNvSpPr>
            <a:spLocks noChangeArrowheads="1"/>
          </p:cNvSpPr>
          <p:nvPr/>
        </p:nvSpPr>
        <p:spPr bwMode="auto">
          <a:xfrm>
            <a:off x="22558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357380" name="Object 4"/>
          <p:cNvGraphicFramePr>
            <a:graphicFrameLocks noChangeAspect="1"/>
          </p:cNvGraphicFramePr>
          <p:nvPr>
            <p:extLst>
              <p:ext uri="{D42A27DB-BD31-4B8C-83A1-F6EECF244321}">
                <p14:modId xmlns:p14="http://schemas.microsoft.com/office/powerpoint/2010/main" val="302725666"/>
              </p:ext>
            </p:extLst>
          </p:nvPr>
        </p:nvGraphicFramePr>
        <p:xfrm>
          <a:off x="457200" y="3124200"/>
          <a:ext cx="8153400" cy="3217863"/>
        </p:xfrm>
        <a:graphic>
          <a:graphicData uri="http://schemas.openxmlformats.org/presentationml/2006/ole">
            <mc:AlternateContent xmlns:mc="http://schemas.openxmlformats.org/markup-compatibility/2006">
              <mc:Choice xmlns:v="urn:schemas-microsoft-com:vml" Requires="v">
                <p:oleObj spid="_x0000_s3093" name="Picture" r:id="rId3" imgW="4629240" imgH="1828800" progId="Word.Picture.8">
                  <p:embed/>
                </p:oleObj>
              </mc:Choice>
              <mc:Fallback>
                <p:oleObj name="Picture" r:id="rId3" imgW="4629240" imgH="1828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24200"/>
                        <a:ext cx="8153400" cy="3217863"/>
                      </a:xfrm>
                      <a:prstGeom prst="rect">
                        <a:avLst/>
                      </a:prstGeom>
                      <a:solidFill>
                        <a:schemeClr val="bg1"/>
                      </a:solidFill>
                    </p:spPr>
                  </p:pic>
                </p:oleObj>
              </mc:Fallback>
            </mc:AlternateContent>
          </a:graphicData>
        </a:graphic>
      </p:graphicFrame>
      <p:sp>
        <p:nvSpPr>
          <p:cNvPr id="357382" name="Rectangle 6"/>
          <p:cNvSpPr>
            <a:spLocks noGrp="1" noChangeArrowheads="1"/>
          </p:cNvSpPr>
          <p:nvPr>
            <p:ph type="body" idx="1"/>
          </p:nvPr>
        </p:nvSpPr>
        <p:spPr>
          <a:xfrm>
            <a:off x="228600" y="990600"/>
            <a:ext cx="8534400" cy="1905000"/>
          </a:xfrm>
          <a:noFill/>
          <a:ln/>
        </p:spPr>
        <p:txBody>
          <a:bodyPr/>
          <a:lstStyle/>
          <a:p>
            <a:pPr>
              <a:spcBef>
                <a:spcPct val="0"/>
              </a:spcBef>
              <a:buFont typeface="Monotype Sorts" pitchFamily="2" charset="2"/>
              <a:buNone/>
            </a:pPr>
            <a:r>
              <a:rPr lang="en-US" altLang="en-US" sz="2800" dirty="0"/>
              <a:t>Canvas can be used to display shapes. You can use the method such as </a:t>
            </a:r>
            <a:r>
              <a:rPr lang="en-US" altLang="en-US" sz="2800" dirty="0" err="1"/>
              <a:t>create_rectangle</a:t>
            </a:r>
            <a:r>
              <a:rPr lang="en-US" altLang="en-US" sz="2800" dirty="0"/>
              <a:t>, </a:t>
            </a:r>
            <a:r>
              <a:rPr lang="en-US" altLang="en-US" sz="2800" dirty="0" err="1"/>
              <a:t>create_oval</a:t>
            </a:r>
            <a:r>
              <a:rPr lang="en-US" altLang="en-US" sz="2800" dirty="0"/>
              <a:t>, </a:t>
            </a:r>
            <a:r>
              <a:rPr lang="en-US" altLang="en-US" sz="2800" dirty="0" err="1"/>
              <a:t>create_arc</a:t>
            </a:r>
            <a:r>
              <a:rPr lang="en-US" altLang="en-US" sz="2800" dirty="0"/>
              <a:t>, </a:t>
            </a:r>
            <a:r>
              <a:rPr lang="en-US" altLang="en-US" sz="2800" dirty="0" err="1"/>
              <a:t>create_polygon</a:t>
            </a:r>
            <a:r>
              <a:rPr lang="en-US" altLang="en-US" sz="2800" dirty="0"/>
              <a:t>, and </a:t>
            </a:r>
            <a:r>
              <a:rPr lang="en-US" altLang="en-US" sz="2800" dirty="0" err="1"/>
              <a:t>create_line</a:t>
            </a:r>
            <a:r>
              <a:rPr lang="en-US" altLang="en-US" sz="2800" dirty="0"/>
              <a:t> to draw a rectangle, oval, arc, polygon, and line on a canvas.</a:t>
            </a:r>
          </a:p>
        </p:txBody>
      </p:sp>
    </p:spTree>
    <p:extLst>
      <p:ext uri="{BB962C8B-B14F-4D97-AF65-F5344CB8AC3E}">
        <p14:creationId xmlns:p14="http://schemas.microsoft.com/office/powerpoint/2010/main" val="26223662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9BC69BF-8A29-437C-8E91-D89B4B013431}" type="slidenum">
              <a:rPr lang="en-US" altLang="en-US"/>
              <a:pPr/>
              <a:t>12</a:t>
            </a:fld>
            <a:endParaRPr lang="en-US" altLang="en-US"/>
          </a:p>
        </p:txBody>
      </p:sp>
      <p:sp>
        <p:nvSpPr>
          <p:cNvPr id="408578" name="Rectangle 2"/>
          <p:cNvSpPr>
            <a:spLocks noGrp="1" noChangeArrowheads="1"/>
          </p:cNvSpPr>
          <p:nvPr>
            <p:ph type="title"/>
          </p:nvPr>
        </p:nvSpPr>
        <p:spPr>
          <a:xfrm>
            <a:off x="685800" y="228600"/>
            <a:ext cx="7772400" cy="609600"/>
          </a:xfrm>
          <a:noFill/>
          <a:ln/>
        </p:spPr>
        <p:txBody>
          <a:bodyPr/>
          <a:lstStyle/>
          <a:p>
            <a:r>
              <a:rPr lang="en-US" altLang="en-US" sz="4300" dirty="0"/>
              <a:t>Canvas Demo</a:t>
            </a:r>
            <a:endParaRPr lang="en-US" altLang="en-US" dirty="0"/>
          </a:p>
        </p:txBody>
      </p:sp>
      <p:sp>
        <p:nvSpPr>
          <p:cNvPr id="408579" name="Rectangle 3"/>
          <p:cNvSpPr>
            <a:spLocks noChangeArrowheads="1"/>
          </p:cNvSpPr>
          <p:nvPr/>
        </p:nvSpPr>
        <p:spPr bwMode="auto">
          <a:xfrm>
            <a:off x="22558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pic>
        <p:nvPicPr>
          <p:cNvPr id="408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09992"/>
            <a:ext cx="298132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85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772832"/>
            <a:ext cx="31242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858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638" y="772832"/>
            <a:ext cx="297180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8586" name="AutoShape 10">
            <a:hlinkClick r:id="" action="ppaction://noaction" highlightClick="1"/>
          </p:cNvPr>
          <p:cNvSpPr>
            <a:spLocks noChangeArrowheads="1"/>
          </p:cNvSpPr>
          <p:nvPr/>
        </p:nvSpPr>
        <p:spPr bwMode="auto">
          <a:xfrm>
            <a:off x="6827838" y="163232"/>
            <a:ext cx="20574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5" action="ppaction://program"/>
              </a:rPr>
              <a:t>CanvasDemo</a:t>
            </a:r>
            <a:endParaRPr lang="en-US" altLang="en-US">
              <a:solidFill>
                <a:schemeClr val="accent1"/>
              </a:solidFill>
            </a:endParaRPr>
          </a:p>
        </p:txBody>
      </p:sp>
      <p:sp>
        <p:nvSpPr>
          <p:cNvPr id="2" name="Rectangle 1"/>
          <p:cNvSpPr/>
          <p:nvPr/>
        </p:nvSpPr>
        <p:spPr>
          <a:xfrm>
            <a:off x="152399" y="2401878"/>
            <a:ext cx="8732839" cy="4031873"/>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from </a:t>
            </a:r>
            <a:r>
              <a:rPr lang="en-GB" sz="1600" dirty="0" err="1">
                <a:latin typeface="Courier New" panose="02070309020205020404" pitchFamily="49" charset="0"/>
                <a:cs typeface="Courier New" panose="02070309020205020404" pitchFamily="49" charset="0"/>
              </a:rPr>
              <a:t>tkinter</a:t>
            </a:r>
            <a:r>
              <a:rPr lang="en-GB" sz="1600" dirty="0">
                <a:latin typeface="Courier New" panose="02070309020205020404" pitchFamily="49" charset="0"/>
                <a:cs typeface="Courier New" panose="02070309020205020404" pitchFamily="49" charset="0"/>
              </a:rPr>
              <a:t> import * # Import </a:t>
            </a:r>
            <a:r>
              <a:rPr lang="en-GB" sz="1600" u="sng" dirty="0" err="1">
                <a:latin typeface="Courier New" panose="02070309020205020404" pitchFamily="49" charset="0"/>
                <a:cs typeface="Courier New" panose="02070309020205020404" pitchFamily="49" charset="0"/>
              </a:rPr>
              <a:t>tkinter</a:t>
            </a:r>
            <a:endParaRPr lang="en-GB" sz="1600" u="sng"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CanvasDemo</a:t>
            </a:r>
            <a:r>
              <a:rPr lang="en-GB" sz="1600" b="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__</a:t>
            </a:r>
            <a:r>
              <a:rPr lang="en-GB" sz="1600" b="1" dirty="0" err="1">
                <a:latin typeface="Courier New" panose="02070309020205020404" pitchFamily="49" charset="0"/>
                <a:cs typeface="Courier New" panose="02070309020205020404" pitchFamily="49" charset="0"/>
              </a:rPr>
              <a:t>init</a:t>
            </a:r>
            <a:r>
              <a:rPr lang="en-GB" sz="1600" b="1" dirty="0">
                <a:latin typeface="Courier New" panose="02070309020205020404" pitchFamily="49" charset="0"/>
                <a:cs typeface="Courier New" panose="02070309020205020404" pitchFamily="49" charset="0"/>
              </a:rPr>
              <a:t>__(</a:t>
            </a:r>
            <a:r>
              <a:rPr lang="en-GB" sz="1600" b="1" i="1" dirty="0">
                <a:latin typeface="Courier New" panose="02070309020205020404" pitchFamily="49" charset="0"/>
                <a:cs typeface="Courier New" panose="02070309020205020404" pitchFamily="49" charset="0"/>
              </a:rPr>
              <a:t>self):</a:t>
            </a:r>
          </a:p>
          <a:p>
            <a:pPr algn="l"/>
            <a:r>
              <a:rPr lang="en-GB" sz="1600" dirty="0">
                <a:latin typeface="Courier New" panose="02070309020205020404" pitchFamily="49" charset="0"/>
                <a:cs typeface="Courier New" panose="02070309020205020404" pitchFamily="49" charset="0"/>
              </a:rPr>
              <a:t>        window = </a:t>
            </a:r>
            <a:r>
              <a:rPr lang="en-GB" sz="1600" dirty="0" err="1">
                <a:latin typeface="Courier New" panose="02070309020205020404" pitchFamily="49" charset="0"/>
                <a:cs typeface="Courier New" panose="02070309020205020404" pitchFamily="49" charset="0"/>
              </a:rPr>
              <a:t>Tk</a:t>
            </a:r>
            <a:r>
              <a:rPr lang="en-GB" sz="1600" dirty="0">
                <a:latin typeface="Courier New" panose="02070309020205020404" pitchFamily="49" charset="0"/>
                <a:cs typeface="Courier New" panose="02070309020205020404" pitchFamily="49" charset="0"/>
              </a:rPr>
              <a:t>() # Create a window</a:t>
            </a:r>
          </a:p>
          <a:p>
            <a:pPr algn="l"/>
            <a:r>
              <a:rPr lang="en-GB" sz="1600" dirty="0" smtClean="0">
                <a:latin typeface="Courier New" panose="02070309020205020404" pitchFamily="49" charset="0"/>
                <a:cs typeface="Courier New" panose="02070309020205020404" pitchFamily="49" charset="0"/>
              </a:rPr>
              <a:t>        …        </a:t>
            </a:r>
          </a:p>
          <a:p>
            <a:pPr algn="l"/>
            <a:r>
              <a:rPr lang="en-GB" sz="1600" dirty="0" smtClean="0">
                <a:latin typeface="Courier New" panose="02070309020205020404" pitchFamily="49" charset="0"/>
                <a:cs typeface="Courier New" panose="02070309020205020404" pitchFamily="49" charset="0"/>
              </a:rPr>
              <a:t>        # Place </a:t>
            </a:r>
            <a:r>
              <a:rPr lang="en-GB" sz="1600" dirty="0" err="1" smtClean="0">
                <a:latin typeface="Courier New" panose="02070309020205020404" pitchFamily="49" charset="0"/>
                <a:cs typeface="Courier New" panose="02070309020205020404" pitchFamily="49" charset="0"/>
              </a:rPr>
              <a:t>self.canvas</a:t>
            </a:r>
            <a:r>
              <a:rPr lang="en-GB" sz="1600" dirty="0" smtClean="0">
                <a:latin typeface="Courier New" panose="02070309020205020404" pitchFamily="49" charset="0"/>
                <a:cs typeface="Courier New" panose="02070309020205020404" pitchFamily="49" charset="0"/>
              </a:rPr>
              <a:t> in the window</a:t>
            </a:r>
          </a:p>
          <a:p>
            <a:pPr algn="l"/>
            <a:r>
              <a:rPr lang="en-GB" sz="1600" dirty="0" smtClean="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a:t>
            </a:r>
            <a:r>
              <a:rPr lang="en-GB" sz="1600" i="1" dirty="0">
                <a:latin typeface="Courier New" panose="02070309020205020404" pitchFamily="49" charset="0"/>
                <a:cs typeface="Courier New" panose="02070309020205020404" pitchFamily="49" charset="0"/>
              </a:rPr>
              <a:t> = Canvas(window, width = 200, height = 100, </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bg</a:t>
            </a:r>
            <a:r>
              <a:rPr lang="en-GB" sz="1600" dirty="0">
                <a:latin typeface="Courier New" panose="02070309020205020404" pitchFamily="49" charset="0"/>
                <a:cs typeface="Courier New" panose="02070309020205020404" pitchFamily="49" charset="0"/>
              </a:rPr>
              <a:t> = </a:t>
            </a:r>
            <a:r>
              <a:rPr lang="en-GB" sz="1600" i="1" dirty="0">
                <a:latin typeface="Courier New" panose="02070309020205020404" pitchFamily="49" charset="0"/>
                <a:cs typeface="Courier New" panose="02070309020205020404" pitchFamily="49" charset="0"/>
              </a:rPr>
              <a:t>"white")</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self.canvas.pack</a:t>
            </a:r>
            <a:r>
              <a:rPr lang="en-GB" sz="1600" i="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a:p>
            <a:pPr algn="l"/>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btRectangle</a:t>
            </a:r>
            <a:r>
              <a:rPr lang="en-GB" sz="1600" dirty="0" smtClean="0">
                <a:latin typeface="Courier New" panose="02070309020205020404" pitchFamily="49" charset="0"/>
                <a:cs typeface="Courier New" panose="02070309020205020404" pitchFamily="49" charset="0"/>
              </a:rPr>
              <a:t> = Button(frame, text = </a:t>
            </a:r>
            <a:r>
              <a:rPr lang="en-GB" sz="1600" i="1" dirty="0" smtClean="0">
                <a:latin typeface="Courier New" panose="02070309020205020404" pitchFamily="49" charset="0"/>
                <a:cs typeface="Courier New" panose="02070309020205020404" pitchFamily="49" charset="0"/>
              </a:rPr>
              <a:t>"Rectangle", </a:t>
            </a:r>
          </a:p>
          <a:p>
            <a:pPr algn="l"/>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command = </a:t>
            </a:r>
            <a:r>
              <a:rPr lang="en-GB" sz="1600" i="1" dirty="0" err="1">
                <a:latin typeface="Courier New" panose="02070309020205020404" pitchFamily="49" charset="0"/>
                <a:cs typeface="Courier New" panose="02070309020205020404" pitchFamily="49" charset="0"/>
              </a:rPr>
              <a:t>self.displayRect</a:t>
            </a:r>
            <a:r>
              <a:rPr lang="en-GB" sz="1600" i="1" dirty="0" smtClean="0">
                <a:latin typeface="Courier New" panose="02070309020205020404" pitchFamily="49" charset="0"/>
                <a:cs typeface="Courier New" panose="02070309020205020404" pitchFamily="49" charset="0"/>
              </a:rPr>
              <a:t>)</a:t>
            </a:r>
          </a:p>
          <a:p>
            <a:pPr algn="l"/>
            <a:r>
              <a:rPr lang="en-US" sz="1600" i="1" dirty="0" smtClean="0">
                <a:latin typeface="Courier New" panose="02070309020205020404" pitchFamily="49" charset="0"/>
                <a:cs typeface="Courier New" panose="02070309020205020404" pitchFamily="49" charset="0"/>
              </a:rPr>
              <a:t>        …</a:t>
            </a:r>
          </a:p>
          <a:p>
            <a:pPr algn="l"/>
            <a:r>
              <a:rPr lang="en-GB" sz="1600" i="1" dirty="0">
                <a:latin typeface="Courier New" panose="02070309020205020404" pitchFamily="49" charset="0"/>
                <a:cs typeface="Courier New" panose="02070309020205020404" pitchFamily="49" charset="0"/>
              </a:rPr>
              <a:t> </a:t>
            </a:r>
            <a:r>
              <a:rPr lang="en-GB" sz="1600" i="1" dirty="0" smtClean="0">
                <a:latin typeface="Courier New" panose="02070309020205020404" pitchFamily="49" charset="0"/>
                <a:cs typeface="Courier New" panose="02070309020205020404" pitchFamily="49" charset="0"/>
              </a:rPr>
              <a:t>   </a:t>
            </a:r>
            <a:r>
              <a:rPr lang="en-GB" sz="1600" i="1" dirty="0" err="1" smtClean="0">
                <a:latin typeface="Courier New" panose="02070309020205020404" pitchFamily="49" charset="0"/>
                <a:cs typeface="Courier New" panose="02070309020205020404" pitchFamily="49" charset="0"/>
              </a:rPr>
              <a:t>def</a:t>
            </a:r>
            <a:r>
              <a:rPr lang="en-GB" sz="1600" i="1" dirty="0" smtClean="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displayRect</a:t>
            </a:r>
            <a:r>
              <a:rPr lang="en-GB" sz="1600" i="1" dirty="0">
                <a:latin typeface="Courier New" panose="02070309020205020404" pitchFamily="49" charset="0"/>
                <a:cs typeface="Courier New" panose="02070309020205020404" pitchFamily="49" charset="0"/>
              </a:rPr>
              <a:t>(self):</a:t>
            </a:r>
          </a:p>
          <a:p>
            <a:pPr algn="l"/>
            <a:r>
              <a:rPr lang="en-GB" sz="1600" i="1"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self.canvas.create_rectangle</a:t>
            </a:r>
            <a:r>
              <a:rPr lang="en-GB" sz="1600" i="1" dirty="0">
                <a:latin typeface="Courier New" panose="02070309020205020404" pitchFamily="49" charset="0"/>
                <a:cs typeface="Courier New" panose="02070309020205020404" pitchFamily="49" charset="0"/>
              </a:rPr>
              <a:t>(10, 10, 190, 90, tags = "</a:t>
            </a:r>
            <a:r>
              <a:rPr lang="en-GB" sz="1600" i="1" dirty="0" err="1">
                <a:latin typeface="Courier New" panose="02070309020205020404" pitchFamily="49" charset="0"/>
                <a:cs typeface="Courier New" panose="02070309020205020404" pitchFamily="49" charset="0"/>
              </a:rPr>
              <a:t>rect</a:t>
            </a:r>
            <a:r>
              <a:rPr lang="en-GB" sz="1600"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67748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F3B4E672-A670-4F84-B4EB-2844F43085E2}" type="slidenum">
              <a:rPr lang="en-US" altLang="en-US"/>
              <a:pPr/>
              <a:t>13</a:t>
            </a:fld>
            <a:endParaRPr lang="en-US" altLang="en-US"/>
          </a:p>
        </p:txBody>
      </p:sp>
      <p:sp>
        <p:nvSpPr>
          <p:cNvPr id="294914" name="Rectangle 2"/>
          <p:cNvSpPr>
            <a:spLocks noGrp="1" noChangeArrowheads="1"/>
          </p:cNvSpPr>
          <p:nvPr>
            <p:ph type="title"/>
          </p:nvPr>
        </p:nvSpPr>
        <p:spPr>
          <a:xfrm>
            <a:off x="685800" y="0"/>
            <a:ext cx="7772400" cy="1428750"/>
          </a:xfrm>
        </p:spPr>
        <p:txBody>
          <a:bodyPr/>
          <a:lstStyle/>
          <a:p>
            <a:r>
              <a:rPr lang="en-US" altLang="en-US"/>
              <a:t>Drawing Methods</a:t>
            </a:r>
            <a:endParaRPr lang="en-US" altLang="en-US" b="1"/>
          </a:p>
        </p:txBody>
      </p:sp>
      <p:sp>
        <p:nvSpPr>
          <p:cNvPr id="294924" name="Rectangle 12"/>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294923" name="Object 11"/>
          <p:cNvGraphicFramePr>
            <a:graphicFrameLocks noChangeAspect="1"/>
          </p:cNvGraphicFramePr>
          <p:nvPr>
            <p:extLst>
              <p:ext uri="{D42A27DB-BD31-4B8C-83A1-F6EECF244321}">
                <p14:modId xmlns:p14="http://schemas.microsoft.com/office/powerpoint/2010/main" val="2172818031"/>
              </p:ext>
            </p:extLst>
          </p:nvPr>
        </p:nvGraphicFramePr>
        <p:xfrm>
          <a:off x="152400" y="1703294"/>
          <a:ext cx="8839200" cy="1793875"/>
        </p:xfrm>
        <a:graphic>
          <a:graphicData uri="http://schemas.openxmlformats.org/presentationml/2006/ole">
            <mc:AlternateContent xmlns:mc="http://schemas.openxmlformats.org/markup-compatibility/2006">
              <mc:Choice xmlns:v="urn:schemas-microsoft-com:vml" Requires="v">
                <p:oleObj spid="_x0000_s4135" name="Picture" r:id="rId3" imgW="5956300" imgH="1206500" progId="Word.Picture.8">
                  <p:embed/>
                </p:oleObj>
              </mc:Choice>
              <mc:Fallback>
                <p:oleObj name="Picture" r:id="rId3" imgW="5956300" imgH="1206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03294"/>
                        <a:ext cx="8839200" cy="1793875"/>
                      </a:xfrm>
                      <a:prstGeom prst="rect">
                        <a:avLst/>
                      </a:prstGeom>
                      <a:solidFill>
                        <a:schemeClr val="bg1"/>
                      </a:solidFill>
                    </p:spPr>
                  </p:pic>
                </p:oleObj>
              </mc:Fallback>
            </mc:AlternateContent>
          </a:graphicData>
        </a:graphic>
      </p:graphicFrame>
      <p:sp>
        <p:nvSpPr>
          <p:cNvPr id="294925" name="Rectangle 13"/>
          <p:cNvSpPr>
            <a:spLocks noChangeArrowheads="1"/>
          </p:cNvSpPr>
          <p:nvPr/>
        </p:nvSpPr>
        <p:spPr bwMode="auto">
          <a:xfrm>
            <a:off x="0" y="401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94927" name="Rectangle 15"/>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294926" name="Object 14"/>
          <p:cNvGraphicFramePr>
            <a:graphicFrameLocks noChangeAspect="1"/>
          </p:cNvGraphicFramePr>
          <p:nvPr>
            <p:extLst>
              <p:ext uri="{D42A27DB-BD31-4B8C-83A1-F6EECF244321}">
                <p14:modId xmlns:p14="http://schemas.microsoft.com/office/powerpoint/2010/main" val="952494326"/>
              </p:ext>
            </p:extLst>
          </p:nvPr>
        </p:nvGraphicFramePr>
        <p:xfrm>
          <a:off x="152400" y="3760694"/>
          <a:ext cx="8839200" cy="1814513"/>
        </p:xfrm>
        <a:graphic>
          <a:graphicData uri="http://schemas.openxmlformats.org/presentationml/2006/ole">
            <mc:AlternateContent xmlns:mc="http://schemas.openxmlformats.org/markup-compatibility/2006">
              <mc:Choice xmlns:v="urn:schemas-microsoft-com:vml" Requires="v">
                <p:oleObj spid="_x0000_s4136" name="Picture" r:id="rId5" imgW="5892800" imgH="1206500" progId="Word.Picture.8">
                  <p:embed/>
                </p:oleObj>
              </mc:Choice>
              <mc:Fallback>
                <p:oleObj name="Picture" r:id="rId5" imgW="5892800" imgH="12065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760694"/>
                        <a:ext cx="8839200" cy="18145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4635488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CF85359-A819-4E6A-B303-0E76F10988D4}" type="slidenum">
              <a:rPr lang="en-US" altLang="en-US"/>
              <a:pPr/>
              <a:t>14</a:t>
            </a:fld>
            <a:endParaRPr lang="en-US" altLang="en-US"/>
          </a:p>
        </p:txBody>
      </p:sp>
      <p:sp>
        <p:nvSpPr>
          <p:cNvPr id="295938" name="Rectangle 2"/>
          <p:cNvSpPr>
            <a:spLocks noGrp="1" noChangeArrowheads="1"/>
          </p:cNvSpPr>
          <p:nvPr>
            <p:ph type="title"/>
          </p:nvPr>
        </p:nvSpPr>
        <p:spPr>
          <a:xfrm>
            <a:off x="685800" y="0"/>
            <a:ext cx="7772400" cy="1428750"/>
          </a:xfrm>
        </p:spPr>
        <p:txBody>
          <a:bodyPr/>
          <a:lstStyle/>
          <a:p>
            <a:r>
              <a:rPr lang="en-US" altLang="en-US"/>
              <a:t>Geometry Managers</a:t>
            </a:r>
            <a:endParaRPr lang="en-US" altLang="en-US" b="1"/>
          </a:p>
        </p:txBody>
      </p:sp>
      <p:sp>
        <p:nvSpPr>
          <p:cNvPr id="295939" name="Rectangle 3"/>
          <p:cNvSpPr>
            <a:spLocks noGrp="1" noChangeArrowheads="1"/>
          </p:cNvSpPr>
          <p:nvPr>
            <p:ph type="body" idx="1"/>
          </p:nvPr>
        </p:nvSpPr>
        <p:spPr>
          <a:xfrm>
            <a:off x="304800" y="1371600"/>
            <a:ext cx="8534400" cy="4876800"/>
          </a:xfrm>
        </p:spPr>
        <p:txBody>
          <a:bodyPr/>
          <a:lstStyle/>
          <a:p>
            <a:pPr>
              <a:buFont typeface="Monotype Sorts" pitchFamily="2" charset="2"/>
              <a:buNone/>
            </a:pPr>
            <a:r>
              <a:rPr lang="en-US" altLang="en-US"/>
              <a:t>Grid Manager</a:t>
            </a:r>
          </a:p>
          <a:p>
            <a:pPr>
              <a:buFont typeface="Monotype Sorts" pitchFamily="2" charset="2"/>
              <a:buNone/>
            </a:pPr>
            <a:r>
              <a:rPr lang="en-US" altLang="en-US"/>
              <a:t>Pack Manager</a:t>
            </a:r>
          </a:p>
          <a:p>
            <a:pPr>
              <a:buFont typeface="Monotype Sorts" pitchFamily="2" charset="2"/>
              <a:buNone/>
            </a:pPr>
            <a:r>
              <a:rPr lang="en-US" altLang="en-US"/>
              <a:t>Place Manager</a:t>
            </a:r>
          </a:p>
          <a:p>
            <a:pPr>
              <a:buFont typeface="Monotype Sorts" pitchFamily="2" charset="2"/>
              <a:buNone/>
            </a:pPr>
            <a:endParaRPr lang="en-US" altLang="en-US"/>
          </a:p>
          <a:p>
            <a:pPr>
              <a:buFont typeface="Monotype Sorts" pitchFamily="2" charset="2"/>
              <a:buNone/>
            </a:pPr>
            <a:r>
              <a:rPr lang="en-US" altLang="en-US"/>
              <a:t>Since each manager has its own style of placing the widget, it is not a good practice to mix the managers for the widgets in the same container. You can use a frame as a subcontainer to achieve desired layout. </a:t>
            </a:r>
          </a:p>
        </p:txBody>
      </p:sp>
    </p:spTree>
    <p:extLst>
      <p:ext uri="{BB962C8B-B14F-4D97-AF65-F5344CB8AC3E}">
        <p14:creationId xmlns:p14="http://schemas.microsoft.com/office/powerpoint/2010/main" val="31928498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2B27BF8-EDD7-4879-9518-2A6DAE76D816}" type="slidenum">
              <a:rPr lang="en-US" altLang="en-US"/>
              <a:pPr/>
              <a:t>15</a:t>
            </a:fld>
            <a:endParaRPr lang="en-US" altLang="en-US"/>
          </a:p>
        </p:txBody>
      </p:sp>
      <p:sp>
        <p:nvSpPr>
          <p:cNvPr id="409602" name="Rectangle 2"/>
          <p:cNvSpPr>
            <a:spLocks noGrp="1" noChangeArrowheads="1"/>
          </p:cNvSpPr>
          <p:nvPr>
            <p:ph type="title"/>
          </p:nvPr>
        </p:nvSpPr>
        <p:spPr>
          <a:xfrm>
            <a:off x="152400" y="30256"/>
            <a:ext cx="7772400" cy="816909"/>
          </a:xfrm>
        </p:spPr>
        <p:txBody>
          <a:bodyPr/>
          <a:lstStyle/>
          <a:p>
            <a:r>
              <a:rPr lang="en-US" altLang="en-US" dirty="0"/>
              <a:t>Grid Managers</a:t>
            </a:r>
            <a:endParaRPr lang="en-US" altLang="en-US" b="1" dirty="0"/>
          </a:p>
        </p:txBody>
      </p:sp>
      <p:pic>
        <p:nvPicPr>
          <p:cNvPr id="409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687" y="201707"/>
            <a:ext cx="5602313" cy="216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06" name="AutoShape 6">
            <a:hlinkClick r:id="" action="ppaction://noaction" highlightClick="1"/>
          </p:cNvPr>
          <p:cNvSpPr>
            <a:spLocks noChangeArrowheads="1"/>
          </p:cNvSpPr>
          <p:nvPr/>
        </p:nvSpPr>
        <p:spPr bwMode="auto">
          <a:xfrm>
            <a:off x="192741" y="847165"/>
            <a:ext cx="3165168"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GridManagerDemo</a:t>
            </a:r>
            <a:endParaRPr lang="en-US" altLang="en-US">
              <a:solidFill>
                <a:schemeClr val="accent1"/>
              </a:solidFill>
            </a:endParaRPr>
          </a:p>
        </p:txBody>
      </p:sp>
      <p:sp>
        <p:nvSpPr>
          <p:cNvPr id="2" name="Rectangle 1"/>
          <p:cNvSpPr/>
          <p:nvPr/>
        </p:nvSpPr>
        <p:spPr>
          <a:xfrm>
            <a:off x="327212" y="2424952"/>
            <a:ext cx="8507506" cy="4278094"/>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from </a:t>
            </a:r>
            <a:r>
              <a:rPr lang="en-GB" sz="1600" dirty="0" err="1">
                <a:latin typeface="Courier New" panose="02070309020205020404" pitchFamily="49" charset="0"/>
                <a:cs typeface="Courier New" panose="02070309020205020404" pitchFamily="49" charset="0"/>
              </a:rPr>
              <a:t>tkinter</a:t>
            </a:r>
            <a:r>
              <a:rPr lang="en-GB" sz="1600" dirty="0">
                <a:latin typeface="Courier New" panose="02070309020205020404" pitchFamily="49" charset="0"/>
                <a:cs typeface="Courier New" panose="02070309020205020404" pitchFamily="49" charset="0"/>
              </a:rPr>
              <a:t> import * # Import </a:t>
            </a:r>
            <a:r>
              <a:rPr lang="en-GB" sz="1600" u="sng" dirty="0" err="1" smtClean="0">
                <a:latin typeface="Courier New" panose="02070309020205020404" pitchFamily="49" charset="0"/>
                <a:cs typeface="Courier New" panose="02070309020205020404" pitchFamily="49" charset="0"/>
              </a:rPr>
              <a:t>tkinter</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GridManagerDemo</a:t>
            </a:r>
            <a:r>
              <a:rPr lang="en-GB" sz="1600" b="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window = </a:t>
            </a:r>
            <a:r>
              <a:rPr lang="en-GB" sz="1600" dirty="0" err="1">
                <a:latin typeface="Courier New" panose="02070309020205020404" pitchFamily="49" charset="0"/>
                <a:cs typeface="Courier New" panose="02070309020205020404" pitchFamily="49" charset="0"/>
              </a:rPr>
              <a:t>Tk</a:t>
            </a:r>
            <a:r>
              <a:rPr lang="en-GB" sz="1600" dirty="0">
                <a:latin typeface="Courier New" panose="02070309020205020404" pitchFamily="49" charset="0"/>
                <a:cs typeface="Courier New" panose="02070309020205020404" pitchFamily="49" charset="0"/>
              </a:rPr>
              <a:t>() # Create a window</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window.title</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"Grid Manager Demo") # Set title</a:t>
            </a: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message = Message(window, text = </a:t>
            </a:r>
          </a:p>
          <a:p>
            <a:pPr algn="l"/>
            <a:r>
              <a:rPr lang="en-GB" sz="1600" dirty="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"This Message widget occupies three rows and two columns")</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message.grid</a:t>
            </a:r>
            <a:r>
              <a:rPr lang="en-GB" sz="1600" dirty="0">
                <a:latin typeface="Courier New" panose="02070309020205020404" pitchFamily="49" charset="0"/>
                <a:cs typeface="Courier New" panose="02070309020205020404" pitchFamily="49" charset="0"/>
              </a:rPr>
              <a:t>(row = 1, column = 1, </a:t>
            </a:r>
            <a:r>
              <a:rPr lang="en-GB" sz="1600" dirty="0" err="1">
                <a:latin typeface="Courier New" panose="02070309020205020404" pitchFamily="49" charset="0"/>
                <a:cs typeface="Courier New" panose="02070309020205020404" pitchFamily="49" charset="0"/>
              </a:rPr>
              <a:t>rowspan</a:t>
            </a:r>
            <a:r>
              <a:rPr lang="en-GB" sz="1600" dirty="0">
                <a:latin typeface="Courier New" panose="02070309020205020404" pitchFamily="49" charset="0"/>
                <a:cs typeface="Courier New" panose="02070309020205020404" pitchFamily="49" charset="0"/>
              </a:rPr>
              <a:t> = 3, </a:t>
            </a:r>
            <a:r>
              <a:rPr lang="en-GB" sz="1600" dirty="0" err="1">
                <a:latin typeface="Courier New" panose="02070309020205020404" pitchFamily="49" charset="0"/>
                <a:cs typeface="Courier New" panose="02070309020205020404" pitchFamily="49" charset="0"/>
              </a:rPr>
              <a:t>columnspan</a:t>
            </a:r>
            <a:r>
              <a:rPr lang="en-GB" sz="1600" dirty="0">
                <a:latin typeface="Courier New" panose="02070309020205020404" pitchFamily="49" charset="0"/>
                <a:cs typeface="Courier New" panose="02070309020205020404" pitchFamily="49" charset="0"/>
              </a:rPr>
              <a:t> = 2)</a:t>
            </a:r>
          </a:p>
          <a:p>
            <a:pPr algn="l"/>
            <a:r>
              <a:rPr lang="en-GB" sz="1600" dirty="0">
                <a:latin typeface="Courier New" panose="02070309020205020404" pitchFamily="49" charset="0"/>
                <a:cs typeface="Courier New" panose="02070309020205020404" pitchFamily="49" charset="0"/>
              </a:rPr>
              <a:t>    Label(window, text = </a:t>
            </a:r>
            <a:r>
              <a:rPr lang="en-GB" sz="1600" i="1" dirty="0">
                <a:latin typeface="Courier New" panose="02070309020205020404" pitchFamily="49" charset="0"/>
                <a:cs typeface="Courier New" panose="02070309020205020404" pitchFamily="49" charset="0"/>
              </a:rPr>
              <a:t>"First Name:").grid(row = 1, column = 3)</a:t>
            </a:r>
          </a:p>
          <a:p>
            <a:pPr algn="l"/>
            <a:r>
              <a:rPr lang="en-GB" sz="1600" dirty="0">
                <a:latin typeface="Courier New" panose="02070309020205020404" pitchFamily="49" charset="0"/>
                <a:cs typeface="Courier New" panose="02070309020205020404" pitchFamily="49" charset="0"/>
              </a:rPr>
              <a:t>    Entry(window).grid(row = 1, column = 4, </a:t>
            </a:r>
            <a:r>
              <a:rPr lang="en-GB" sz="1600" dirty="0" err="1">
                <a:latin typeface="Courier New" panose="02070309020205020404" pitchFamily="49" charset="0"/>
                <a:cs typeface="Courier New" panose="02070309020205020404" pitchFamily="49" charset="0"/>
              </a:rPr>
              <a:t>padx</a:t>
            </a:r>
            <a:r>
              <a:rPr lang="en-GB" sz="1600" dirty="0">
                <a:latin typeface="Courier New" panose="02070309020205020404" pitchFamily="49" charset="0"/>
                <a:cs typeface="Courier New" panose="02070309020205020404" pitchFamily="49" charset="0"/>
              </a:rPr>
              <a:t> = 5, </a:t>
            </a:r>
            <a:r>
              <a:rPr lang="en-GB" sz="1600" dirty="0" err="1">
                <a:latin typeface="Courier New" panose="02070309020205020404" pitchFamily="49" charset="0"/>
                <a:cs typeface="Courier New" panose="02070309020205020404" pitchFamily="49" charset="0"/>
              </a:rPr>
              <a:t>pady</a:t>
            </a:r>
            <a:r>
              <a:rPr lang="en-GB" sz="1600" dirty="0">
                <a:latin typeface="Courier New" panose="02070309020205020404" pitchFamily="49" charset="0"/>
                <a:cs typeface="Courier New" panose="02070309020205020404" pitchFamily="49" charset="0"/>
              </a:rPr>
              <a:t> = 5)</a:t>
            </a:r>
          </a:p>
          <a:p>
            <a:pPr algn="l"/>
            <a:r>
              <a:rPr lang="en-GB" sz="1600" dirty="0">
                <a:latin typeface="Courier New" panose="02070309020205020404" pitchFamily="49" charset="0"/>
                <a:cs typeface="Courier New" panose="02070309020205020404" pitchFamily="49" charset="0"/>
              </a:rPr>
              <a:t>    Label(window, text = </a:t>
            </a:r>
            <a:r>
              <a:rPr lang="en-GB" sz="1600" i="1" dirty="0">
                <a:latin typeface="Courier New" panose="02070309020205020404" pitchFamily="49" charset="0"/>
                <a:cs typeface="Courier New" panose="02070309020205020404" pitchFamily="49" charset="0"/>
              </a:rPr>
              <a:t>"Last Name:").grid(row = 2, column = 3)</a:t>
            </a:r>
          </a:p>
          <a:p>
            <a:pPr algn="l"/>
            <a:r>
              <a:rPr lang="en-GB" sz="1600" dirty="0">
                <a:latin typeface="Courier New" panose="02070309020205020404" pitchFamily="49" charset="0"/>
                <a:cs typeface="Courier New" panose="02070309020205020404" pitchFamily="49" charset="0"/>
              </a:rPr>
              <a:t>    Entry(window).grid(row = 2, column = 4)</a:t>
            </a:r>
          </a:p>
          <a:p>
            <a:pPr algn="l"/>
            <a:r>
              <a:rPr lang="en-GB" sz="1600" dirty="0">
                <a:latin typeface="Courier New" panose="02070309020205020404" pitchFamily="49" charset="0"/>
                <a:cs typeface="Courier New" panose="02070309020205020404" pitchFamily="49" charset="0"/>
              </a:rPr>
              <a:t>    Button(window, text = </a:t>
            </a:r>
            <a:r>
              <a:rPr lang="en-GB" sz="1600" i="1" dirty="0">
                <a:latin typeface="Courier New" panose="02070309020205020404" pitchFamily="49" charset="0"/>
                <a:cs typeface="Courier New" panose="02070309020205020404" pitchFamily="49" charset="0"/>
              </a:rPr>
              <a:t>"Get Name").grid(row = 3, </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padx</a:t>
            </a:r>
            <a:r>
              <a:rPr lang="en-GB" sz="1600" dirty="0">
                <a:latin typeface="Courier New" panose="02070309020205020404" pitchFamily="49" charset="0"/>
                <a:cs typeface="Courier New" panose="02070309020205020404" pitchFamily="49" charset="0"/>
              </a:rPr>
              <a:t> = 5, </a:t>
            </a:r>
            <a:r>
              <a:rPr lang="en-GB" sz="1600" dirty="0" err="1">
                <a:latin typeface="Courier New" panose="02070309020205020404" pitchFamily="49" charset="0"/>
                <a:cs typeface="Courier New" panose="02070309020205020404" pitchFamily="49" charset="0"/>
              </a:rPr>
              <a:t>pady</a:t>
            </a:r>
            <a:r>
              <a:rPr lang="en-GB" sz="1600" dirty="0">
                <a:latin typeface="Courier New" panose="02070309020205020404" pitchFamily="49" charset="0"/>
                <a:cs typeface="Courier New" panose="02070309020205020404" pitchFamily="49" charset="0"/>
              </a:rPr>
              <a:t> = 5, column = 4, sticky = E)</a:t>
            </a: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window.mainloop</a:t>
            </a:r>
            <a:r>
              <a:rPr lang="en-GB" sz="1600" dirty="0">
                <a:latin typeface="Courier New" panose="02070309020205020404" pitchFamily="49" charset="0"/>
                <a:cs typeface="Courier New" panose="02070309020205020404" pitchFamily="49" charset="0"/>
              </a:rPr>
              <a:t>() # Create an event </a:t>
            </a:r>
            <a:r>
              <a:rPr lang="en-GB" sz="1600" dirty="0" smtClean="0">
                <a:latin typeface="Courier New" panose="02070309020205020404" pitchFamily="49" charset="0"/>
                <a:cs typeface="Courier New" panose="02070309020205020404" pitchFamily="49" charset="0"/>
              </a:rPr>
              <a:t>loop</a:t>
            </a:r>
            <a:endParaRPr lang="en-GB" sz="1600" dirty="0">
              <a:latin typeface="Courier New" panose="02070309020205020404" pitchFamily="49" charset="0"/>
              <a:cs typeface="Courier New" panose="02070309020205020404" pitchFamily="49" charset="0"/>
            </a:endParaRPr>
          </a:p>
          <a:p>
            <a:pPr algn="l"/>
            <a:r>
              <a:rPr lang="en-GB" sz="1600" dirty="0" err="1">
                <a:latin typeface="Courier New" panose="02070309020205020404" pitchFamily="49" charset="0"/>
                <a:cs typeface="Courier New" panose="02070309020205020404" pitchFamily="49" charset="0"/>
              </a:rPr>
              <a:t>GridManagerDemo</a:t>
            </a:r>
            <a:r>
              <a:rPr lang="en-GB" sz="1600" dirty="0">
                <a:latin typeface="Courier New" panose="02070309020205020404" pitchFamily="49" charset="0"/>
                <a:cs typeface="Courier New" panose="02070309020205020404" pitchFamily="49" charset="0"/>
              </a:rPr>
              <a:t>() # Create GUI </a:t>
            </a:r>
          </a:p>
        </p:txBody>
      </p:sp>
    </p:spTree>
    <p:extLst>
      <p:ext uri="{BB962C8B-B14F-4D97-AF65-F5344CB8AC3E}">
        <p14:creationId xmlns:p14="http://schemas.microsoft.com/office/powerpoint/2010/main" val="17005612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E633BC6-20F7-4A12-BEB9-64C803780A32}" type="slidenum">
              <a:rPr lang="en-US" altLang="en-US"/>
              <a:pPr/>
              <a:t>16</a:t>
            </a:fld>
            <a:endParaRPr lang="en-US" altLang="en-US" dirty="0"/>
          </a:p>
        </p:txBody>
      </p:sp>
      <p:sp>
        <p:nvSpPr>
          <p:cNvPr id="410626" name="Rectangle 2"/>
          <p:cNvSpPr>
            <a:spLocks noGrp="1" noChangeArrowheads="1"/>
          </p:cNvSpPr>
          <p:nvPr>
            <p:ph type="title"/>
          </p:nvPr>
        </p:nvSpPr>
        <p:spPr>
          <a:xfrm>
            <a:off x="685800" y="0"/>
            <a:ext cx="7772400" cy="632012"/>
          </a:xfrm>
        </p:spPr>
        <p:txBody>
          <a:bodyPr/>
          <a:lstStyle/>
          <a:p>
            <a:r>
              <a:rPr lang="en-US" altLang="en-US" dirty="0"/>
              <a:t>Pack Managers</a:t>
            </a:r>
            <a:endParaRPr lang="en-US" altLang="en-US" b="1" dirty="0"/>
          </a:p>
        </p:txBody>
      </p:sp>
      <p:sp>
        <p:nvSpPr>
          <p:cNvPr id="410628" name="AutoShape 4">
            <a:hlinkClick r:id="" action="ppaction://noaction" highlightClick="1"/>
          </p:cNvPr>
          <p:cNvSpPr>
            <a:spLocks noChangeArrowheads="1"/>
          </p:cNvSpPr>
          <p:nvPr/>
        </p:nvSpPr>
        <p:spPr bwMode="auto">
          <a:xfrm>
            <a:off x="4610100" y="2940424"/>
            <a:ext cx="37338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dirty="0" err="1">
                <a:solidFill>
                  <a:schemeClr val="accent1"/>
                </a:solidFill>
              </a:rPr>
              <a:t>PackManagerDemoWithSide</a:t>
            </a:r>
            <a:endParaRPr lang="en-US" altLang="en-US" dirty="0">
              <a:solidFill>
                <a:schemeClr val="accent1"/>
              </a:solidFill>
            </a:endParaRPr>
          </a:p>
        </p:txBody>
      </p:sp>
      <p:pic>
        <p:nvPicPr>
          <p:cNvPr id="410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9" y="773906"/>
            <a:ext cx="36576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329" y="773906"/>
            <a:ext cx="48768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32" name="AutoShape 8">
            <a:hlinkClick r:id="" action="ppaction://noaction" highlightClick="1"/>
          </p:cNvPr>
          <p:cNvSpPr>
            <a:spLocks noChangeArrowheads="1"/>
          </p:cNvSpPr>
          <p:nvPr/>
        </p:nvSpPr>
        <p:spPr bwMode="auto">
          <a:xfrm>
            <a:off x="152400" y="2967318"/>
            <a:ext cx="37338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dirty="0" err="1">
                <a:solidFill>
                  <a:schemeClr val="accent1"/>
                </a:solidFill>
              </a:rPr>
              <a:t>PackManagerDemo</a:t>
            </a:r>
            <a:endParaRPr lang="en-US" altLang="en-US" dirty="0">
              <a:solidFill>
                <a:schemeClr val="accent1"/>
              </a:solidFill>
            </a:endParaRPr>
          </a:p>
        </p:txBody>
      </p:sp>
      <p:sp>
        <p:nvSpPr>
          <p:cNvPr id="2" name="Rectangle 1"/>
          <p:cNvSpPr/>
          <p:nvPr/>
        </p:nvSpPr>
        <p:spPr>
          <a:xfrm>
            <a:off x="4141694" y="3733800"/>
            <a:ext cx="5002306" cy="2062103"/>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Label(window, text = </a:t>
            </a:r>
            <a:r>
              <a:rPr lang="en-GB" sz="1600" i="1" dirty="0">
                <a:latin typeface="Courier New" panose="02070309020205020404" pitchFamily="49" charset="0"/>
                <a:cs typeface="Courier New" panose="02070309020205020404" pitchFamily="49" charset="0"/>
              </a:rPr>
              <a:t>"Blue", </a:t>
            </a:r>
            <a:r>
              <a:rPr lang="en-GB" sz="1600" i="1" dirty="0" err="1">
                <a:latin typeface="Courier New" panose="02070309020205020404" pitchFamily="49" charset="0"/>
                <a:cs typeface="Courier New" panose="02070309020205020404" pitchFamily="49" charset="0"/>
              </a:rPr>
              <a:t>bg</a:t>
            </a:r>
            <a:r>
              <a:rPr lang="en-GB" sz="1600" i="1" dirty="0">
                <a:latin typeface="Courier New" panose="02070309020205020404" pitchFamily="49" charset="0"/>
                <a:cs typeface="Courier New" panose="02070309020205020404" pitchFamily="49" charset="0"/>
              </a:rPr>
              <a:t> = </a:t>
            </a:r>
            <a:endParaRPr lang="en-GB" sz="1600" i="1" dirty="0" smtClean="0">
              <a:latin typeface="Courier New" panose="02070309020205020404" pitchFamily="49" charset="0"/>
              <a:cs typeface="Courier New" panose="02070309020205020404" pitchFamily="49" charset="0"/>
            </a:endParaRPr>
          </a:p>
          <a:p>
            <a:pPr algn="l"/>
            <a:r>
              <a:rPr lang="en-GB" sz="1600" i="1" dirty="0">
                <a:latin typeface="Courier New" panose="02070309020205020404" pitchFamily="49" charset="0"/>
                <a:cs typeface="Courier New" panose="02070309020205020404" pitchFamily="49" charset="0"/>
              </a:rPr>
              <a:t> </a:t>
            </a:r>
            <a:r>
              <a:rPr lang="en-GB" sz="1600" i="1" dirty="0" smtClean="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blue").pack(side = LEFT)</a:t>
            </a:r>
          </a:p>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"Red", </a:t>
            </a:r>
            <a:r>
              <a:rPr lang="en-GB" sz="1600" i="1" dirty="0" err="1">
                <a:latin typeface="Courier New" panose="02070309020205020404" pitchFamily="49" charset="0"/>
                <a:cs typeface="Courier New" panose="02070309020205020404" pitchFamily="49" charset="0"/>
              </a:rPr>
              <a:t>bg</a:t>
            </a:r>
            <a:r>
              <a:rPr lang="en-GB" sz="1600" i="1" dirty="0">
                <a:latin typeface="Courier New" panose="02070309020205020404" pitchFamily="49" charset="0"/>
                <a:cs typeface="Courier New" panose="02070309020205020404" pitchFamily="49" charset="0"/>
              </a:rPr>
              <a:t> = </a:t>
            </a:r>
            <a:endParaRPr lang="en-GB" sz="1600" i="1" dirty="0" smtClean="0">
              <a:latin typeface="Courier New" panose="02070309020205020404" pitchFamily="49" charset="0"/>
              <a:cs typeface="Courier New" panose="02070309020205020404" pitchFamily="49" charset="0"/>
            </a:endParaRPr>
          </a:p>
          <a:p>
            <a:pPr algn="l"/>
            <a:r>
              <a:rPr lang="en-GB" sz="1600" i="1" dirty="0">
                <a:latin typeface="Courier New" panose="02070309020205020404" pitchFamily="49" charset="0"/>
                <a:cs typeface="Courier New" panose="02070309020205020404" pitchFamily="49" charset="0"/>
              </a:rPr>
              <a:t> </a:t>
            </a:r>
            <a:r>
              <a:rPr lang="en-GB" sz="1600" i="1" dirty="0" smtClean="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red").</a:t>
            </a:r>
            <a:r>
              <a:rPr lang="en-GB" sz="1600" i="1" dirty="0" smtClean="0">
                <a:latin typeface="Courier New" panose="02070309020205020404" pitchFamily="49" charset="0"/>
                <a:cs typeface="Courier New" panose="02070309020205020404" pitchFamily="49" charset="0"/>
              </a:rPr>
              <a:t>pack(</a:t>
            </a:r>
            <a:r>
              <a:rPr lang="en-GB" sz="1600" dirty="0" smtClean="0">
                <a:latin typeface="Courier New" panose="02070309020205020404" pitchFamily="49" charset="0"/>
                <a:cs typeface="Courier New" panose="02070309020205020404" pitchFamily="49" charset="0"/>
              </a:rPr>
              <a:t>side </a:t>
            </a:r>
            <a:r>
              <a:rPr lang="en-GB" sz="1600" dirty="0">
                <a:latin typeface="Courier New" panose="02070309020205020404" pitchFamily="49" charset="0"/>
                <a:cs typeface="Courier New" panose="02070309020205020404" pitchFamily="49" charset="0"/>
              </a:rPr>
              <a:t>= LEFT, fill = </a:t>
            </a:r>
            <a:endParaRPr lang="en-GB" sz="1600" dirty="0" smtClean="0">
              <a:latin typeface="Courier New" panose="02070309020205020404" pitchFamily="49" charset="0"/>
              <a:cs typeface="Courier New" panose="02070309020205020404" pitchFamily="49" charset="0"/>
            </a:endParaRPr>
          </a:p>
          <a:p>
            <a:pPr algn="l"/>
            <a:r>
              <a:rPr lang="en-GB" sz="1600" dirty="0" smtClean="0">
                <a:latin typeface="Courier New" panose="02070309020205020404" pitchFamily="49" charset="0"/>
                <a:cs typeface="Courier New" panose="02070309020205020404" pitchFamily="49" charset="0"/>
              </a:rPr>
              <a:t>     BOTH</a:t>
            </a:r>
            <a:r>
              <a:rPr lang="en-GB" sz="1600" dirty="0">
                <a:latin typeface="Courier New" panose="02070309020205020404" pitchFamily="49" charset="0"/>
                <a:cs typeface="Courier New" panose="02070309020205020404" pitchFamily="49" charset="0"/>
              </a:rPr>
              <a:t>, expand = </a:t>
            </a:r>
            <a:r>
              <a:rPr lang="en-GB" sz="1600" dirty="0" smtClean="0">
                <a:latin typeface="Courier New" panose="02070309020205020404" pitchFamily="49" charset="0"/>
                <a:cs typeface="Courier New" panose="02070309020205020404" pitchFamily="49" charset="0"/>
              </a:rPr>
              <a:t>1</a:t>
            </a:r>
            <a:r>
              <a:rPr lang="en-GB" sz="1600" dirty="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"Green", </a:t>
            </a:r>
            <a:r>
              <a:rPr lang="en-GB" sz="1600" i="1" dirty="0" err="1">
                <a:latin typeface="Courier New" panose="02070309020205020404" pitchFamily="49" charset="0"/>
                <a:cs typeface="Courier New" panose="02070309020205020404" pitchFamily="49" charset="0"/>
              </a:rPr>
              <a:t>bg</a:t>
            </a:r>
            <a:r>
              <a:rPr lang="en-GB" sz="1600" i="1" dirty="0">
                <a:latin typeface="Courier New" panose="02070309020205020404" pitchFamily="49" charset="0"/>
                <a:cs typeface="Courier New" panose="02070309020205020404" pitchFamily="49" charset="0"/>
              </a:rPr>
              <a:t> = </a:t>
            </a:r>
            <a:endParaRPr lang="en-GB" sz="1600" i="1" dirty="0" smtClean="0">
              <a:latin typeface="Courier New" panose="02070309020205020404" pitchFamily="49" charset="0"/>
              <a:cs typeface="Courier New" panose="02070309020205020404" pitchFamily="49" charset="0"/>
            </a:endParaRPr>
          </a:p>
          <a:p>
            <a:pPr algn="l"/>
            <a:r>
              <a:rPr lang="en-GB" sz="1600" i="1" dirty="0">
                <a:latin typeface="Courier New" panose="02070309020205020404" pitchFamily="49" charset="0"/>
                <a:cs typeface="Courier New" panose="02070309020205020404" pitchFamily="49" charset="0"/>
              </a:rPr>
              <a:t> </a:t>
            </a:r>
            <a:r>
              <a:rPr lang="en-GB" sz="1600" i="1" dirty="0" smtClean="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green").</a:t>
            </a:r>
            <a:r>
              <a:rPr lang="en-GB" sz="1600" i="1" dirty="0" smtClean="0">
                <a:latin typeface="Courier New" panose="02070309020205020404" pitchFamily="49" charset="0"/>
                <a:cs typeface="Courier New" panose="02070309020205020404" pitchFamily="49" charset="0"/>
              </a:rPr>
              <a:t>pack(</a:t>
            </a:r>
            <a:r>
              <a:rPr lang="en-GB" sz="1600" dirty="0" smtClean="0">
                <a:latin typeface="Courier New" panose="02070309020205020404" pitchFamily="49" charset="0"/>
                <a:cs typeface="Courier New" panose="02070309020205020404" pitchFamily="49" charset="0"/>
              </a:rPr>
              <a:t>side </a:t>
            </a:r>
            <a:r>
              <a:rPr lang="en-GB" sz="1600" dirty="0">
                <a:latin typeface="Courier New" panose="02070309020205020404" pitchFamily="49" charset="0"/>
                <a:cs typeface="Courier New" panose="02070309020205020404" pitchFamily="49" charset="0"/>
              </a:rPr>
              <a:t>= LEFT, fill = </a:t>
            </a:r>
            <a:endParaRPr lang="en-GB" sz="1600" dirty="0" smtClean="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BOTH</a:t>
            </a:r>
            <a:r>
              <a:rPr lang="en-GB" sz="1600" dirty="0">
                <a:latin typeface="Courier New" panose="02070309020205020404" pitchFamily="49" charset="0"/>
                <a:cs typeface="Courier New" panose="02070309020205020404" pitchFamily="49" charset="0"/>
              </a:rPr>
              <a:t>)</a:t>
            </a:r>
          </a:p>
        </p:txBody>
      </p:sp>
      <p:sp>
        <p:nvSpPr>
          <p:cNvPr id="11" name="Rectangle 10"/>
          <p:cNvSpPr/>
          <p:nvPr/>
        </p:nvSpPr>
        <p:spPr>
          <a:xfrm>
            <a:off x="152400" y="3733800"/>
            <a:ext cx="3827929" cy="2062103"/>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Label(window, text = "Blue", </a:t>
            </a:r>
            <a:r>
              <a:rPr lang="en-GB" sz="1600" dirty="0" smtClean="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bg</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"blue").pack()</a:t>
            </a:r>
          </a:p>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"Red", </a:t>
            </a:r>
            <a:endParaRPr lang="en-GB" sz="1600" dirty="0" smtClean="0">
              <a:latin typeface="Courier New" panose="02070309020205020404" pitchFamily="49" charset="0"/>
              <a:cs typeface="Courier New" panose="02070309020205020404" pitchFamily="49" charset="0"/>
            </a:endParaRPr>
          </a:p>
          <a:p>
            <a:pPr algn="l"/>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bg</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"red").pack(</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fill </a:t>
            </a:r>
            <a:r>
              <a:rPr lang="en-GB" sz="1600" dirty="0">
                <a:latin typeface="Courier New" panose="02070309020205020404" pitchFamily="49" charset="0"/>
                <a:cs typeface="Courier New" panose="02070309020205020404" pitchFamily="49" charset="0"/>
              </a:rPr>
              <a:t>= BOTH, expand = 1)</a:t>
            </a:r>
          </a:p>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"Green", </a:t>
            </a:r>
            <a:endParaRPr lang="en-GB" sz="1600" dirty="0" smtClean="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bg</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"green").pack(</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fill </a:t>
            </a:r>
            <a:r>
              <a:rPr lang="en-GB" sz="1600" dirty="0">
                <a:latin typeface="Courier New" panose="02070309020205020404" pitchFamily="49" charset="0"/>
                <a:cs typeface="Courier New" panose="02070309020205020404" pitchFamily="49" charset="0"/>
              </a:rPr>
              <a:t>= BOTH)</a:t>
            </a:r>
          </a:p>
        </p:txBody>
      </p:sp>
    </p:spTree>
    <p:extLst>
      <p:ext uri="{BB962C8B-B14F-4D97-AF65-F5344CB8AC3E}">
        <p14:creationId xmlns:p14="http://schemas.microsoft.com/office/powerpoint/2010/main" val="11466889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FCF4EEB-F198-4CED-BF70-9D9A57B52B84}" type="slidenum">
              <a:rPr lang="en-US" altLang="en-US"/>
              <a:pPr/>
              <a:t>17</a:t>
            </a:fld>
            <a:endParaRPr lang="en-US" altLang="en-US" dirty="0"/>
          </a:p>
        </p:txBody>
      </p:sp>
      <p:sp>
        <p:nvSpPr>
          <p:cNvPr id="411650" name="Rectangle 2"/>
          <p:cNvSpPr>
            <a:spLocks noGrp="1" noChangeArrowheads="1"/>
          </p:cNvSpPr>
          <p:nvPr>
            <p:ph type="title"/>
          </p:nvPr>
        </p:nvSpPr>
        <p:spPr>
          <a:xfrm>
            <a:off x="470647" y="0"/>
            <a:ext cx="7772400" cy="699247"/>
          </a:xfrm>
        </p:spPr>
        <p:txBody>
          <a:bodyPr/>
          <a:lstStyle/>
          <a:p>
            <a:r>
              <a:rPr lang="en-US" altLang="en-US" dirty="0"/>
              <a:t>Place Managers</a:t>
            </a:r>
            <a:endParaRPr lang="en-US" altLang="en-US" b="1" dirty="0"/>
          </a:p>
        </p:txBody>
      </p:sp>
      <p:sp>
        <p:nvSpPr>
          <p:cNvPr id="411655" name="AutoShape 7">
            <a:hlinkClick r:id="" action="ppaction://noaction" highlightClick="1"/>
          </p:cNvPr>
          <p:cNvSpPr>
            <a:spLocks noChangeArrowheads="1"/>
          </p:cNvSpPr>
          <p:nvPr/>
        </p:nvSpPr>
        <p:spPr bwMode="auto">
          <a:xfrm>
            <a:off x="470647" y="699247"/>
            <a:ext cx="3733800" cy="6096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2" action="ppaction://program"/>
              </a:rPr>
              <a:t>PlaceManagerDemo</a:t>
            </a:r>
            <a:endParaRPr lang="en-US" altLang="en-US">
              <a:solidFill>
                <a:schemeClr val="accent1"/>
              </a:solidFill>
            </a:endParaRPr>
          </a:p>
        </p:txBody>
      </p:sp>
      <p:pic>
        <p:nvPicPr>
          <p:cNvPr id="4116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423" y="161365"/>
            <a:ext cx="44958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6006" y="3877269"/>
            <a:ext cx="8021170" cy="1569660"/>
          </a:xfrm>
          <a:prstGeom prst="rect">
            <a:avLst/>
          </a:prstGeom>
          <a:ln>
            <a:solidFill>
              <a:schemeClr val="tx1"/>
            </a:solidFill>
          </a:ln>
        </p:spPr>
        <p:txBody>
          <a:bodyPr wrap="square">
            <a:spAutoFit/>
          </a:bodyPr>
          <a:lstStyle/>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"Blue", </a:t>
            </a:r>
            <a:r>
              <a:rPr lang="en-GB" sz="1600" i="1" dirty="0" err="1">
                <a:latin typeface="Courier New" panose="02070309020205020404" pitchFamily="49" charset="0"/>
                <a:cs typeface="Courier New" panose="02070309020205020404" pitchFamily="49" charset="0"/>
              </a:rPr>
              <a:t>bg</a:t>
            </a:r>
            <a:r>
              <a:rPr lang="en-GB" sz="1600" i="1" dirty="0">
                <a:latin typeface="Courier New" panose="02070309020205020404" pitchFamily="49" charset="0"/>
                <a:cs typeface="Courier New" panose="02070309020205020404" pitchFamily="49" charset="0"/>
              </a:rPr>
              <a:t> = "blue").place(</a:t>
            </a:r>
          </a:p>
          <a:p>
            <a:pPr algn="l"/>
            <a:r>
              <a:rPr lang="en-GB" sz="1600" dirty="0">
                <a:latin typeface="Courier New" panose="02070309020205020404" pitchFamily="49" charset="0"/>
                <a:cs typeface="Courier New" panose="02070309020205020404" pitchFamily="49" charset="0"/>
              </a:rPr>
              <a:t>            x = 20, y = 20)</a:t>
            </a:r>
          </a:p>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"Red", </a:t>
            </a:r>
            <a:r>
              <a:rPr lang="en-GB" sz="1600" i="1" dirty="0" err="1">
                <a:latin typeface="Courier New" panose="02070309020205020404" pitchFamily="49" charset="0"/>
                <a:cs typeface="Courier New" panose="02070309020205020404" pitchFamily="49" charset="0"/>
              </a:rPr>
              <a:t>bg</a:t>
            </a:r>
            <a:r>
              <a:rPr lang="en-GB" sz="1600" i="1" dirty="0">
                <a:latin typeface="Courier New" panose="02070309020205020404" pitchFamily="49" charset="0"/>
                <a:cs typeface="Courier New" panose="02070309020205020404" pitchFamily="49" charset="0"/>
              </a:rPr>
              <a:t> = "red").place(</a:t>
            </a:r>
          </a:p>
          <a:p>
            <a:pPr algn="l"/>
            <a:r>
              <a:rPr lang="en-GB" sz="1600" dirty="0">
                <a:latin typeface="Courier New" panose="02070309020205020404" pitchFamily="49" charset="0"/>
                <a:cs typeface="Courier New" panose="02070309020205020404" pitchFamily="49" charset="0"/>
              </a:rPr>
              <a:t>            x = 50, y = 50)</a:t>
            </a:r>
          </a:p>
          <a:p>
            <a:pPr algn="l"/>
            <a:r>
              <a:rPr lang="en-GB" sz="1600" dirty="0" smtClean="0">
                <a:latin typeface="Courier New" panose="02070309020205020404" pitchFamily="49" charset="0"/>
                <a:cs typeface="Courier New" panose="02070309020205020404" pitchFamily="49" charset="0"/>
              </a:rPr>
              <a:t>Label(window</a:t>
            </a:r>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"Green", </a:t>
            </a:r>
            <a:r>
              <a:rPr lang="en-GB" sz="1600" i="1" dirty="0" err="1">
                <a:latin typeface="Courier New" panose="02070309020205020404" pitchFamily="49" charset="0"/>
                <a:cs typeface="Courier New" panose="02070309020205020404" pitchFamily="49" charset="0"/>
              </a:rPr>
              <a:t>bg</a:t>
            </a:r>
            <a:r>
              <a:rPr lang="en-GB" sz="1600" i="1" dirty="0">
                <a:latin typeface="Courier New" panose="02070309020205020404" pitchFamily="49" charset="0"/>
                <a:cs typeface="Courier New" panose="02070309020205020404" pitchFamily="49" charset="0"/>
              </a:rPr>
              <a:t> = "green").place(</a:t>
            </a:r>
          </a:p>
          <a:p>
            <a:pPr algn="l"/>
            <a:r>
              <a:rPr lang="en-GB" sz="1600" dirty="0">
                <a:latin typeface="Courier New" panose="02070309020205020404" pitchFamily="49" charset="0"/>
                <a:cs typeface="Courier New" panose="02070309020205020404" pitchFamily="49" charset="0"/>
              </a:rPr>
              <a:t>            x = 80, y = 80)</a:t>
            </a:r>
          </a:p>
        </p:txBody>
      </p:sp>
    </p:spTree>
    <p:extLst>
      <p:ext uri="{BB962C8B-B14F-4D97-AF65-F5344CB8AC3E}">
        <p14:creationId xmlns:p14="http://schemas.microsoft.com/office/powerpoint/2010/main" val="28179721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D2FA4CD-3142-4EC3-BD68-045A22C645BA}" type="slidenum">
              <a:rPr lang="en-US" altLang="en-US"/>
              <a:pPr/>
              <a:t>18</a:t>
            </a:fld>
            <a:endParaRPr lang="en-US" altLang="en-US"/>
          </a:p>
        </p:txBody>
      </p:sp>
      <p:sp>
        <p:nvSpPr>
          <p:cNvPr id="412674" name="Rectangle 2"/>
          <p:cNvSpPr>
            <a:spLocks noGrp="1" noChangeArrowheads="1"/>
          </p:cNvSpPr>
          <p:nvPr>
            <p:ph type="title"/>
          </p:nvPr>
        </p:nvSpPr>
        <p:spPr>
          <a:xfrm>
            <a:off x="685800" y="0"/>
            <a:ext cx="7772400" cy="1428750"/>
          </a:xfrm>
        </p:spPr>
        <p:txBody>
          <a:bodyPr/>
          <a:lstStyle/>
          <a:p>
            <a:r>
              <a:rPr lang="en-US" altLang="en-US"/>
              <a:t>Case Study: Loan Calculator</a:t>
            </a:r>
            <a:endParaRPr lang="en-US" altLang="en-US" b="1"/>
          </a:p>
        </p:txBody>
      </p:sp>
      <p:sp>
        <p:nvSpPr>
          <p:cNvPr id="412675" name="AutoShape 3">
            <a:hlinkClick r:id="" action="ppaction://noaction" highlightClick="1"/>
          </p:cNvPr>
          <p:cNvSpPr>
            <a:spLocks noChangeArrowheads="1"/>
          </p:cNvSpPr>
          <p:nvPr/>
        </p:nvSpPr>
        <p:spPr bwMode="auto">
          <a:xfrm>
            <a:off x="5136776" y="4320988"/>
            <a:ext cx="37338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LoanCalculator</a:t>
            </a:r>
            <a:endParaRPr lang="en-US" altLang="en-US">
              <a:solidFill>
                <a:schemeClr val="accent1"/>
              </a:solidFill>
            </a:endParaRPr>
          </a:p>
        </p:txBody>
      </p:sp>
      <p:pic>
        <p:nvPicPr>
          <p:cNvPr id="4126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40386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80" name="Rectangle 8"/>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12679" name="Object 7"/>
          <p:cNvGraphicFramePr>
            <a:graphicFrameLocks noChangeAspect="1"/>
          </p:cNvGraphicFramePr>
          <p:nvPr/>
        </p:nvGraphicFramePr>
        <p:xfrm>
          <a:off x="4572000" y="1524000"/>
          <a:ext cx="3810000" cy="2644775"/>
        </p:xfrm>
        <a:graphic>
          <a:graphicData uri="http://schemas.openxmlformats.org/presentationml/2006/ole">
            <mc:AlternateContent xmlns:mc="http://schemas.openxmlformats.org/markup-compatibility/2006">
              <mc:Choice xmlns:v="urn:schemas-microsoft-com:vml" Requires="v">
                <p:oleObj spid="_x0000_s5141" name="Picture" r:id="rId5" imgW="1955800" imgH="1358900" progId="Word.Picture.8">
                  <p:embed/>
                </p:oleObj>
              </mc:Choice>
              <mc:Fallback>
                <p:oleObj name="Picture" r:id="rId5" imgW="1955800" imgH="13589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524000"/>
                        <a:ext cx="3810000" cy="26447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5718203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DB9F87C-54C4-4600-B77D-6E62F58C3378}" type="slidenum">
              <a:rPr lang="en-US" altLang="en-US"/>
              <a:pPr/>
              <a:t>19</a:t>
            </a:fld>
            <a:endParaRPr lang="en-US" altLang="en-US"/>
          </a:p>
        </p:txBody>
      </p:sp>
      <p:sp>
        <p:nvSpPr>
          <p:cNvPr id="296962" name="Rectangle 2"/>
          <p:cNvSpPr>
            <a:spLocks noGrp="1" noChangeArrowheads="1"/>
          </p:cNvSpPr>
          <p:nvPr>
            <p:ph type="title"/>
          </p:nvPr>
        </p:nvSpPr>
        <p:spPr>
          <a:xfrm>
            <a:off x="685800" y="228600"/>
            <a:ext cx="7772400" cy="533400"/>
          </a:xfrm>
        </p:spPr>
        <p:txBody>
          <a:bodyPr/>
          <a:lstStyle/>
          <a:p>
            <a:r>
              <a:rPr lang="en-US" altLang="en-US" sz="4000"/>
              <a:t>Display Images</a:t>
            </a:r>
            <a:endParaRPr lang="en-US" altLang="en-US" sz="4000">
              <a:solidFill>
                <a:schemeClr val="tx1"/>
              </a:solidFill>
            </a:endParaRPr>
          </a:p>
        </p:txBody>
      </p:sp>
      <p:sp>
        <p:nvSpPr>
          <p:cNvPr id="296963" name="Rectangle 3"/>
          <p:cNvSpPr>
            <a:spLocks noGrp="1" noChangeArrowheads="1"/>
          </p:cNvSpPr>
          <p:nvPr>
            <p:ph type="body" idx="1"/>
          </p:nvPr>
        </p:nvSpPr>
        <p:spPr>
          <a:xfrm>
            <a:off x="228600" y="1066800"/>
            <a:ext cx="8686800" cy="5029200"/>
          </a:xfrm>
        </p:spPr>
        <p:txBody>
          <a:bodyPr/>
          <a:lstStyle/>
          <a:p>
            <a:pPr>
              <a:buFont typeface="Monotype Sorts" pitchFamily="2" charset="2"/>
              <a:buNone/>
            </a:pPr>
            <a:r>
              <a:rPr lang="en-US" altLang="en-US"/>
              <a:t>You can add an image in a label, button, check button, and radio button. To create an image, use the PhotoImage class as follows:</a:t>
            </a:r>
          </a:p>
          <a:p>
            <a:pPr>
              <a:buFont typeface="Monotype Sorts" pitchFamily="2" charset="2"/>
              <a:buNone/>
            </a:pPr>
            <a:endParaRPr lang="en-US" altLang="en-US" u="sng"/>
          </a:p>
          <a:p>
            <a:pPr>
              <a:buFont typeface="Monotype Sorts" pitchFamily="2" charset="2"/>
              <a:buNone/>
            </a:pPr>
            <a:r>
              <a:rPr lang="en-US" altLang="en-US"/>
              <a:t>photo = PhotoImage(file = imagefilename)</a:t>
            </a:r>
          </a:p>
          <a:p>
            <a:pPr>
              <a:buFont typeface="Monotype Sorts" pitchFamily="2" charset="2"/>
              <a:buNone/>
            </a:pPr>
            <a:endParaRPr lang="en-US" altLang="en-US"/>
          </a:p>
          <a:p>
            <a:pPr>
              <a:buFont typeface="Monotype Sorts" pitchFamily="2" charset="2"/>
              <a:buNone/>
            </a:pPr>
            <a:r>
              <a:rPr lang="en-US" altLang="en-US"/>
              <a:t>The image file must be GIF. You can use a conversion utility to convert image files in other format into GIF. </a:t>
            </a:r>
          </a:p>
        </p:txBody>
      </p:sp>
    </p:spTree>
    <p:extLst>
      <p:ext uri="{BB962C8B-B14F-4D97-AF65-F5344CB8AC3E}">
        <p14:creationId xmlns:p14="http://schemas.microsoft.com/office/powerpoint/2010/main" val="2483060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32229" y="145864"/>
            <a:ext cx="8454571" cy="720444"/>
          </a:xfrm>
          <a:ln/>
        </p:spPr>
        <p:txBody>
          <a:bodyPr/>
          <a:lstStyle/>
          <a:p>
            <a:r>
              <a:rPr lang="en-US" dirty="0" smtClean="0"/>
              <a:t>Chapter 9 ILOs</a:t>
            </a:r>
            <a:endParaRPr lang="en-US" dirty="0"/>
          </a:p>
        </p:txBody>
      </p:sp>
      <p:sp>
        <p:nvSpPr>
          <p:cNvPr id="16386" name="Rectangle 2"/>
          <p:cNvSpPr>
            <a:spLocks noGrp="1" noChangeArrowheads="1"/>
          </p:cNvSpPr>
          <p:nvPr>
            <p:ph type="body" idx="1"/>
          </p:nvPr>
        </p:nvSpPr>
        <p:spPr>
          <a:xfrm>
            <a:off x="232229" y="793376"/>
            <a:ext cx="8454571" cy="4572000"/>
          </a:xfrm>
          <a:ln/>
        </p:spPr>
        <p:txBody>
          <a:bodyPr/>
          <a:lstStyle/>
          <a:p>
            <a:pPr marL="625056"/>
            <a:r>
              <a:rPr lang="en-GB" sz="1600" dirty="0"/>
              <a:t>To create a simple GUI application using </a:t>
            </a:r>
            <a:r>
              <a:rPr lang="en-GB" sz="1600" dirty="0" err="1"/>
              <a:t>Tkinter</a:t>
            </a:r>
            <a:r>
              <a:rPr lang="en-GB" sz="1600" dirty="0"/>
              <a:t> (§9.2).</a:t>
            </a:r>
          </a:p>
          <a:p>
            <a:pPr marL="625056"/>
            <a:r>
              <a:rPr lang="en-GB" sz="1600" dirty="0"/>
              <a:t>To process events using </a:t>
            </a:r>
            <a:r>
              <a:rPr lang="en-GB" sz="1600" dirty="0" err="1"/>
              <a:t>callback</a:t>
            </a:r>
            <a:r>
              <a:rPr lang="en-GB" sz="1600" dirty="0"/>
              <a:t> functions bound to widget’s command option (§9.3).</a:t>
            </a:r>
          </a:p>
          <a:p>
            <a:pPr marL="625056"/>
            <a:r>
              <a:rPr lang="en-GB" sz="1600" dirty="0"/>
              <a:t>To use a variety of widget classes to create widgets (§9.4).</a:t>
            </a:r>
          </a:p>
          <a:p>
            <a:pPr marL="625056"/>
            <a:r>
              <a:rPr lang="en-GB" sz="1600" dirty="0"/>
              <a:t>To use labels, entries, buttons, check buttons, radio buttons, messages, and texts to create graphical user interfaces (§9.4).</a:t>
            </a:r>
          </a:p>
          <a:p>
            <a:pPr marL="625056"/>
            <a:r>
              <a:rPr lang="en-GB" sz="1600" dirty="0"/>
              <a:t>To draw lines, rectangles, ovals, polygons, and arcs and display strings in a canvas (§9.5).</a:t>
            </a:r>
          </a:p>
          <a:p>
            <a:pPr marL="625056"/>
            <a:r>
              <a:rPr lang="en-GB" sz="1600" dirty="0"/>
              <a:t>To encapsulate data fields to make classes easy to maintain (§9.5).</a:t>
            </a:r>
          </a:p>
          <a:p>
            <a:pPr marL="625056"/>
            <a:r>
              <a:rPr lang="en-GB" sz="1600" dirty="0"/>
              <a:t>To layout widgets in a container using the geometry managers (§9.6).</a:t>
            </a:r>
          </a:p>
          <a:p>
            <a:pPr marL="625056"/>
            <a:r>
              <a:rPr lang="en-GB" sz="1600" dirty="0"/>
              <a:t>To pack widgets side-by-side or a top of each other using the pack manager (§9.6.1).</a:t>
            </a:r>
          </a:p>
          <a:p>
            <a:pPr marL="625056"/>
            <a:r>
              <a:rPr lang="en-GB" sz="1600" dirty="0"/>
              <a:t>To layout widgets in a grid using the grid manager (§9.6.2).</a:t>
            </a:r>
          </a:p>
          <a:p>
            <a:pPr marL="625056"/>
            <a:r>
              <a:rPr lang="en-GB" sz="1600" dirty="0"/>
              <a:t>To place widgets in absolute locations using the manager (§9.6.3).</a:t>
            </a:r>
          </a:p>
          <a:p>
            <a:pPr marL="625056"/>
            <a:r>
              <a:rPr lang="en-GB" sz="1600" dirty="0"/>
              <a:t>To use containers to group widgets to achieve desired layout (§9.7).</a:t>
            </a:r>
          </a:p>
          <a:p>
            <a:pPr marL="625056"/>
            <a:r>
              <a:rPr lang="en-GB" sz="1600" dirty="0"/>
              <a:t>To use images in widgets (§9.8).</a:t>
            </a:r>
          </a:p>
          <a:p>
            <a:pPr marL="625056"/>
            <a:r>
              <a:rPr lang="en-GB" sz="1600" dirty="0"/>
              <a:t>To create applications using menus (§9.9).</a:t>
            </a:r>
          </a:p>
          <a:p>
            <a:pPr marL="625056"/>
            <a:r>
              <a:rPr lang="en-GB" sz="1600" dirty="0"/>
              <a:t>To create applications using popup menus (§9.10).</a:t>
            </a:r>
          </a:p>
          <a:p>
            <a:pPr marL="625056"/>
            <a:r>
              <a:rPr lang="en-GB" sz="1600" dirty="0"/>
              <a:t>To bind mouse and key event on a widget to a </a:t>
            </a:r>
            <a:r>
              <a:rPr lang="en-GB" sz="1600" dirty="0" err="1"/>
              <a:t>callback</a:t>
            </a:r>
            <a:r>
              <a:rPr lang="en-GB" sz="1600" dirty="0"/>
              <a:t> function for processing events (§9.11).</a:t>
            </a:r>
          </a:p>
          <a:p>
            <a:pPr marL="625056"/>
            <a:r>
              <a:rPr lang="en-GB" sz="1600" dirty="0"/>
              <a:t>To develop animations (§9.12).</a:t>
            </a:r>
          </a:p>
          <a:p>
            <a:pPr marL="625056"/>
            <a:r>
              <a:rPr lang="en-GB" sz="1600" dirty="0"/>
              <a:t>To use scrollbars to scroll contents in a Text widget (§9.13).</a:t>
            </a:r>
          </a:p>
          <a:p>
            <a:pPr marL="625056"/>
            <a:r>
              <a:rPr lang="en-GB" sz="1600" dirty="0"/>
              <a:t>To use standard dialog boxes for display messages and receive input (§9.14</a:t>
            </a:r>
            <a:r>
              <a:rPr lang="en-GB" sz="1600" dirty="0" smtClean="0"/>
              <a:t>).</a:t>
            </a:r>
            <a:endParaRPr lang="en-GB" sz="1600" dirty="0"/>
          </a:p>
        </p:txBody>
      </p:sp>
    </p:spTree>
    <p:extLst>
      <p:ext uri="{BB962C8B-B14F-4D97-AF65-F5344CB8AC3E}">
        <p14:creationId xmlns:p14="http://schemas.microsoft.com/office/powerpoint/2010/main" val="2440749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9CD5299-DF9E-416B-858A-10A0D494964E}" type="slidenum">
              <a:rPr lang="en-US" altLang="en-US"/>
              <a:pPr/>
              <a:t>20</a:t>
            </a:fld>
            <a:endParaRPr lang="en-US" altLang="en-US"/>
          </a:p>
        </p:txBody>
      </p:sp>
      <p:sp>
        <p:nvSpPr>
          <p:cNvPr id="413698" name="Rectangle 2"/>
          <p:cNvSpPr>
            <a:spLocks noGrp="1" noChangeArrowheads="1"/>
          </p:cNvSpPr>
          <p:nvPr>
            <p:ph type="title"/>
          </p:nvPr>
        </p:nvSpPr>
        <p:spPr>
          <a:xfrm>
            <a:off x="201705" y="174811"/>
            <a:ext cx="7772400" cy="632012"/>
          </a:xfrm>
        </p:spPr>
        <p:txBody>
          <a:bodyPr/>
          <a:lstStyle/>
          <a:p>
            <a:r>
              <a:rPr lang="en-US" altLang="en-US" dirty="0"/>
              <a:t>Image Example</a:t>
            </a:r>
            <a:endParaRPr lang="en-US" altLang="en-US" b="1" dirty="0"/>
          </a:p>
        </p:txBody>
      </p:sp>
      <p:sp>
        <p:nvSpPr>
          <p:cNvPr id="413699" name="AutoShape 3">
            <a:hlinkClick r:id="" action="ppaction://noaction" highlightClick="1"/>
          </p:cNvPr>
          <p:cNvSpPr>
            <a:spLocks noChangeArrowheads="1"/>
          </p:cNvSpPr>
          <p:nvPr/>
        </p:nvSpPr>
        <p:spPr bwMode="auto">
          <a:xfrm>
            <a:off x="304800" y="954742"/>
            <a:ext cx="21336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ImageDemo</a:t>
            </a:r>
            <a:endParaRPr lang="en-US" altLang="en-US">
              <a:solidFill>
                <a:schemeClr val="accent1"/>
              </a:solidFill>
            </a:endParaRPr>
          </a:p>
        </p:txBody>
      </p:sp>
      <p:sp>
        <p:nvSpPr>
          <p:cNvPr id="413702" name="Rectangle 6"/>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pic>
        <p:nvPicPr>
          <p:cNvPr id="4137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576" y="174811"/>
            <a:ext cx="4302114" cy="208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5493" y="2463098"/>
            <a:ext cx="8390965" cy="3539430"/>
          </a:xfrm>
          <a:prstGeom prst="rect">
            <a:avLst/>
          </a:prstGeom>
          <a:ln>
            <a:solidFill>
              <a:schemeClr val="tx1"/>
            </a:solidFill>
          </a:ln>
        </p:spPr>
        <p:txBody>
          <a:bodyPr wrap="square">
            <a:spAutoFit/>
          </a:bodyPr>
          <a:lstStyle/>
          <a:p>
            <a:pPr algn="l"/>
            <a:r>
              <a:rPr lang="en-GB" sz="1600" dirty="0" err="1" smtClean="0">
                <a:latin typeface="Courier New" panose="02070309020205020404" pitchFamily="49" charset="0"/>
                <a:cs typeface="Courier New" panose="02070309020205020404" pitchFamily="49" charset="0"/>
              </a:rPr>
              <a:t>caImage</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PhotoImage</a:t>
            </a:r>
            <a:r>
              <a:rPr lang="en-GB" sz="1600" dirty="0">
                <a:latin typeface="Courier New" panose="02070309020205020404" pitchFamily="49" charset="0"/>
                <a:cs typeface="Courier New" panose="02070309020205020404" pitchFamily="49" charset="0"/>
              </a:rPr>
              <a:t>(file = </a:t>
            </a:r>
            <a:r>
              <a:rPr lang="en-GB" sz="1600" i="1" dirty="0">
                <a:latin typeface="Courier New" panose="02070309020205020404" pitchFamily="49" charset="0"/>
                <a:cs typeface="Courier New" panose="02070309020205020404" pitchFamily="49" charset="0"/>
              </a:rPr>
              <a:t>"../image/ca.gif")</a:t>
            </a:r>
          </a:p>
          <a:p>
            <a:pPr algn="l"/>
            <a:r>
              <a:rPr lang="en-GB" sz="1600" dirty="0" err="1" smtClean="0">
                <a:latin typeface="Courier New" panose="02070309020205020404" pitchFamily="49" charset="0"/>
                <a:cs typeface="Courier New" panose="02070309020205020404" pitchFamily="49" charset="0"/>
              </a:rPr>
              <a:t>chinaImage</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PhotoImage</a:t>
            </a:r>
            <a:r>
              <a:rPr lang="en-GB" sz="1600" dirty="0">
                <a:latin typeface="Courier New" panose="02070309020205020404" pitchFamily="49" charset="0"/>
                <a:cs typeface="Courier New" panose="02070309020205020404" pitchFamily="49" charset="0"/>
              </a:rPr>
              <a:t>(file = </a:t>
            </a:r>
            <a:r>
              <a:rPr lang="en-GB" sz="1600" i="1" dirty="0">
                <a:latin typeface="Courier New" panose="02070309020205020404" pitchFamily="49" charset="0"/>
                <a:cs typeface="Courier New" panose="02070309020205020404" pitchFamily="49" charset="0"/>
              </a:rPr>
              <a:t>"../image/china.gif")</a:t>
            </a:r>
          </a:p>
          <a:p>
            <a:pPr algn="l"/>
            <a:r>
              <a:rPr lang="en-US" sz="1600" dirty="0" smtClean="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Label(frame1, image = </a:t>
            </a:r>
            <a:r>
              <a:rPr lang="en-GB" sz="1600" dirty="0" err="1">
                <a:latin typeface="Courier New" panose="02070309020205020404" pitchFamily="49" charset="0"/>
                <a:cs typeface="Courier New" panose="02070309020205020404" pitchFamily="49" charset="0"/>
              </a:rPr>
              <a:t>caImage</a:t>
            </a:r>
            <a:r>
              <a:rPr lang="en-GB" sz="1600" dirty="0">
                <a:latin typeface="Courier New" panose="02070309020205020404" pitchFamily="49" charset="0"/>
                <a:cs typeface="Courier New" panose="02070309020205020404" pitchFamily="49" charset="0"/>
              </a:rPr>
              <a:t>).pack(side = LEFT)</a:t>
            </a:r>
          </a:p>
          <a:p>
            <a:pPr algn="l"/>
            <a:r>
              <a:rPr lang="en-GB" sz="1600" dirty="0" smtClean="0">
                <a:latin typeface="Courier New" panose="02070309020205020404" pitchFamily="49" charset="0"/>
                <a:cs typeface="Courier New" panose="02070309020205020404" pitchFamily="49" charset="0"/>
              </a:rPr>
              <a:t>canvas </a:t>
            </a:r>
            <a:r>
              <a:rPr lang="en-GB" sz="1600" dirty="0">
                <a:latin typeface="Courier New" panose="02070309020205020404" pitchFamily="49" charset="0"/>
                <a:cs typeface="Courier New" panose="02070309020205020404" pitchFamily="49" charset="0"/>
              </a:rPr>
              <a:t>= Canvas(frame1)</a:t>
            </a:r>
          </a:p>
          <a:p>
            <a:pPr algn="l"/>
            <a:r>
              <a:rPr lang="en-GB" sz="1600" dirty="0" err="1" smtClean="0">
                <a:latin typeface="Courier New" panose="02070309020205020404" pitchFamily="49" charset="0"/>
                <a:cs typeface="Courier New" panose="02070309020205020404" pitchFamily="49" charset="0"/>
              </a:rPr>
              <a:t>canvas.create_image</a:t>
            </a:r>
            <a:r>
              <a:rPr lang="en-GB" sz="1600" dirty="0" smtClean="0">
                <a:latin typeface="Courier New" panose="02070309020205020404" pitchFamily="49" charset="0"/>
                <a:cs typeface="Courier New" panose="02070309020205020404" pitchFamily="49" charset="0"/>
              </a:rPr>
              <a:t>(90</a:t>
            </a:r>
            <a:r>
              <a:rPr lang="en-GB" sz="1600" dirty="0">
                <a:latin typeface="Courier New" panose="02070309020205020404" pitchFamily="49" charset="0"/>
                <a:cs typeface="Courier New" panose="02070309020205020404" pitchFamily="49" charset="0"/>
              </a:rPr>
              <a:t>, 50, image = </a:t>
            </a:r>
            <a:r>
              <a:rPr lang="en-GB" sz="1600" dirty="0" err="1">
                <a:latin typeface="Courier New" panose="02070309020205020404" pitchFamily="49" charset="0"/>
                <a:cs typeface="Courier New" panose="02070309020205020404" pitchFamily="49" charset="0"/>
              </a:rPr>
              <a:t>chinaImage</a:t>
            </a:r>
            <a:r>
              <a:rPr lang="en-GB" sz="1600" dirty="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canvas</a:t>
            </a:r>
            <a:r>
              <a:rPr lang="en-GB" sz="1600" dirty="0">
                <a:latin typeface="Courier New" panose="02070309020205020404" pitchFamily="49" charset="0"/>
                <a:cs typeface="Courier New" panose="02070309020205020404" pitchFamily="49" charset="0"/>
              </a:rPr>
              <a:t>["width"] = 200</a:t>
            </a:r>
          </a:p>
          <a:p>
            <a:pPr algn="l"/>
            <a:r>
              <a:rPr lang="en-GB" sz="1600" dirty="0" smtClean="0">
                <a:latin typeface="Courier New" panose="02070309020205020404" pitchFamily="49" charset="0"/>
                <a:cs typeface="Courier New" panose="02070309020205020404" pitchFamily="49" charset="0"/>
              </a:rPr>
              <a:t>canvas</a:t>
            </a:r>
            <a:r>
              <a:rPr lang="en-GB" sz="1600" dirty="0">
                <a:latin typeface="Courier New" panose="02070309020205020404" pitchFamily="49" charset="0"/>
                <a:cs typeface="Courier New" panose="02070309020205020404" pitchFamily="49" charset="0"/>
              </a:rPr>
              <a:t>["height"] = 100</a:t>
            </a:r>
          </a:p>
          <a:p>
            <a:pPr algn="l"/>
            <a:r>
              <a:rPr lang="en-GB" sz="1600" dirty="0" err="1" smtClean="0">
                <a:latin typeface="Courier New" panose="02070309020205020404" pitchFamily="49" charset="0"/>
                <a:cs typeface="Courier New" panose="02070309020205020404" pitchFamily="49" charset="0"/>
              </a:rPr>
              <a:t>canvas.pack</a:t>
            </a:r>
            <a:r>
              <a:rPr lang="en-GB" sz="1600" dirty="0" smtClean="0">
                <a:latin typeface="Courier New" panose="02070309020205020404" pitchFamily="49" charset="0"/>
                <a:cs typeface="Courier New" panose="02070309020205020404" pitchFamily="49" charset="0"/>
              </a:rPr>
              <a:t>(side </a:t>
            </a:r>
            <a:r>
              <a:rPr lang="en-GB" sz="1600" dirty="0">
                <a:latin typeface="Courier New" panose="02070309020205020404" pitchFamily="49" charset="0"/>
                <a:cs typeface="Courier New" panose="02070309020205020404" pitchFamily="49" charset="0"/>
              </a:rPr>
              <a:t>= LEFT</a:t>
            </a:r>
            <a:r>
              <a:rPr lang="en-GB" sz="1600" dirty="0" smtClean="0">
                <a:latin typeface="Courier New" panose="02070309020205020404" pitchFamily="49" charset="0"/>
                <a:cs typeface="Courier New" panose="02070309020205020404" pitchFamily="49" charset="0"/>
              </a:rPr>
              <a:t>)</a:t>
            </a:r>
          </a:p>
          <a:p>
            <a:pPr algn="l"/>
            <a:r>
              <a:rPr lang="en-US" sz="1600" dirty="0" smtClean="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Button(frame2, image = </a:t>
            </a:r>
            <a:r>
              <a:rPr lang="en-GB" sz="1600" dirty="0" err="1">
                <a:latin typeface="Courier New" panose="02070309020205020404" pitchFamily="49" charset="0"/>
                <a:cs typeface="Courier New" panose="02070309020205020404" pitchFamily="49" charset="0"/>
              </a:rPr>
              <a:t>leftImage</a:t>
            </a:r>
            <a:r>
              <a:rPr lang="en-GB" sz="1600" dirty="0">
                <a:latin typeface="Courier New" panose="02070309020205020404" pitchFamily="49" charset="0"/>
                <a:cs typeface="Courier New" panose="02070309020205020404" pitchFamily="49" charset="0"/>
              </a:rPr>
              <a:t>).pack(side = LEFT)</a:t>
            </a:r>
          </a:p>
          <a:p>
            <a:pPr algn="l"/>
            <a:r>
              <a:rPr lang="en-GB" sz="1600" dirty="0" err="1" smtClean="0">
                <a:latin typeface="Courier New" panose="02070309020205020404" pitchFamily="49" charset="0"/>
                <a:cs typeface="Courier New" panose="02070309020205020404" pitchFamily="49" charset="0"/>
              </a:rPr>
              <a:t>Checkbutton</a:t>
            </a:r>
            <a:r>
              <a:rPr lang="en-GB" sz="1600" dirty="0" smtClean="0">
                <a:latin typeface="Courier New" panose="02070309020205020404" pitchFamily="49" charset="0"/>
                <a:cs typeface="Courier New" panose="02070309020205020404" pitchFamily="49" charset="0"/>
              </a:rPr>
              <a:t>(frame2</a:t>
            </a:r>
            <a:r>
              <a:rPr lang="en-GB" sz="1600" dirty="0">
                <a:latin typeface="Courier New" panose="02070309020205020404" pitchFamily="49" charset="0"/>
                <a:cs typeface="Courier New" panose="02070309020205020404" pitchFamily="49" charset="0"/>
              </a:rPr>
              <a:t>, image = </a:t>
            </a:r>
            <a:r>
              <a:rPr lang="en-GB" sz="1600" dirty="0" err="1">
                <a:latin typeface="Courier New" panose="02070309020205020404" pitchFamily="49" charset="0"/>
                <a:cs typeface="Courier New" panose="02070309020205020404" pitchFamily="49" charset="0"/>
              </a:rPr>
              <a:t>usImage</a:t>
            </a:r>
            <a:r>
              <a:rPr lang="en-GB" sz="1600" dirty="0">
                <a:latin typeface="Courier New" panose="02070309020205020404" pitchFamily="49" charset="0"/>
                <a:cs typeface="Courier New" panose="02070309020205020404" pitchFamily="49" charset="0"/>
              </a:rPr>
              <a:t>).pack(side = LEFT)</a:t>
            </a:r>
          </a:p>
          <a:p>
            <a:pPr algn="l"/>
            <a:r>
              <a:rPr lang="en-GB" sz="1600" dirty="0" err="1" smtClean="0">
                <a:latin typeface="Courier New" panose="02070309020205020404" pitchFamily="49" charset="0"/>
                <a:cs typeface="Courier New" panose="02070309020205020404" pitchFamily="49" charset="0"/>
              </a:rPr>
              <a:t>Radiobutton</a:t>
            </a:r>
            <a:r>
              <a:rPr lang="en-GB" sz="1600" dirty="0" smtClean="0">
                <a:latin typeface="Courier New" panose="02070309020205020404" pitchFamily="49" charset="0"/>
                <a:cs typeface="Courier New" panose="02070309020205020404" pitchFamily="49" charset="0"/>
              </a:rPr>
              <a:t>(frame2</a:t>
            </a:r>
            <a:r>
              <a:rPr lang="en-GB" sz="1600" dirty="0">
                <a:latin typeface="Courier New" panose="02070309020205020404" pitchFamily="49" charset="0"/>
                <a:cs typeface="Courier New" panose="02070309020205020404" pitchFamily="49" charset="0"/>
              </a:rPr>
              <a:t>, image = </a:t>
            </a:r>
            <a:r>
              <a:rPr lang="en-GB" sz="1600" dirty="0" err="1">
                <a:latin typeface="Courier New" panose="02070309020205020404" pitchFamily="49" charset="0"/>
                <a:cs typeface="Courier New" panose="02070309020205020404" pitchFamily="49" charset="0"/>
              </a:rPr>
              <a:t>crossImage</a:t>
            </a:r>
            <a:r>
              <a:rPr lang="en-GB" sz="1600" dirty="0">
                <a:latin typeface="Courier New" panose="02070309020205020404" pitchFamily="49" charset="0"/>
                <a:cs typeface="Courier New" panose="02070309020205020404" pitchFamily="49" charset="0"/>
              </a:rPr>
              <a:t>).pack(side = LEFT)</a:t>
            </a:r>
          </a:p>
          <a:p>
            <a:pPr algn="l"/>
            <a:r>
              <a:rPr lang="en-GB"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711883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BDB60009-86BC-4520-8BD2-DD5F65D35079}" type="slidenum">
              <a:rPr lang="en-US" altLang="en-US"/>
              <a:pPr/>
              <a:t>21</a:t>
            </a:fld>
            <a:endParaRPr lang="en-US" altLang="en-US"/>
          </a:p>
        </p:txBody>
      </p:sp>
      <p:sp>
        <p:nvSpPr>
          <p:cNvPr id="389122" name="Rectangle 2"/>
          <p:cNvSpPr>
            <a:spLocks noGrp="1" noChangeArrowheads="1"/>
          </p:cNvSpPr>
          <p:nvPr>
            <p:ph type="title"/>
          </p:nvPr>
        </p:nvSpPr>
        <p:spPr>
          <a:xfrm>
            <a:off x="685800" y="304800"/>
            <a:ext cx="7772400" cy="609600"/>
          </a:xfrm>
        </p:spPr>
        <p:txBody>
          <a:bodyPr/>
          <a:lstStyle/>
          <a:p>
            <a:r>
              <a:rPr lang="en-US" altLang="en-US" sz="4000" dirty="0"/>
              <a:t>Menus</a:t>
            </a:r>
          </a:p>
        </p:txBody>
      </p:sp>
      <p:sp>
        <p:nvSpPr>
          <p:cNvPr id="389123" name="Rectangle 3"/>
          <p:cNvSpPr>
            <a:spLocks noGrp="1" noChangeArrowheads="1"/>
          </p:cNvSpPr>
          <p:nvPr>
            <p:ph type="body" idx="1"/>
          </p:nvPr>
        </p:nvSpPr>
        <p:spPr>
          <a:xfrm>
            <a:off x="121024" y="1678781"/>
            <a:ext cx="9022976" cy="1981200"/>
          </a:xfrm>
        </p:spPr>
        <p:txBody>
          <a:bodyPr/>
          <a:lstStyle/>
          <a:p>
            <a:pPr marL="0" indent="0">
              <a:lnSpc>
                <a:spcPct val="90000"/>
              </a:lnSpc>
              <a:buFont typeface="Monotype Sorts" pitchFamily="2" charset="2"/>
              <a:buNone/>
            </a:pPr>
            <a:r>
              <a:rPr lang="en-US" altLang="en-US" sz="2400" dirty="0" err="1"/>
              <a:t>Tkinter</a:t>
            </a:r>
            <a:r>
              <a:rPr lang="en-US" altLang="en-US" sz="2400" dirty="0"/>
              <a:t> provides a comprehensive solution for building </a:t>
            </a:r>
            <a:r>
              <a:rPr lang="en-US" altLang="en-US" sz="2400" dirty="0" smtClean="0"/>
              <a:t>graphical </a:t>
            </a:r>
            <a:r>
              <a:rPr lang="en-US" altLang="en-US" sz="2400" dirty="0"/>
              <a:t>user interfaces. </a:t>
            </a:r>
          </a:p>
        </p:txBody>
      </p:sp>
      <p:sp>
        <p:nvSpPr>
          <p:cNvPr id="389124" name="Rectangle 4"/>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89127" name="AutoShape 7">
            <a:hlinkClick r:id="" action="ppaction://noaction" highlightClick="1"/>
          </p:cNvPr>
          <p:cNvSpPr>
            <a:spLocks noChangeArrowheads="1"/>
          </p:cNvSpPr>
          <p:nvPr/>
        </p:nvSpPr>
        <p:spPr bwMode="auto">
          <a:xfrm>
            <a:off x="685800" y="851647"/>
            <a:ext cx="19812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MenuDemo</a:t>
            </a:r>
            <a:endParaRPr lang="en-US" altLang="en-US">
              <a:solidFill>
                <a:schemeClr val="accent1"/>
              </a:solidFill>
            </a:endParaRPr>
          </a:p>
        </p:txBody>
      </p:sp>
      <p:pic>
        <p:nvPicPr>
          <p:cNvPr id="389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7" y="162718"/>
            <a:ext cx="2971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447" y="162718"/>
            <a:ext cx="28956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4799" y="2233625"/>
            <a:ext cx="8700247" cy="3046988"/>
          </a:xfrm>
          <a:prstGeom prst="rect">
            <a:avLst/>
          </a:prstGeom>
          <a:ln>
            <a:solidFill>
              <a:schemeClr val="tx1"/>
            </a:solidFill>
          </a:ln>
        </p:spPr>
        <p:txBody>
          <a:bodyPr wrap="square">
            <a:spAutoFit/>
          </a:bodyPr>
          <a:lstStyle/>
          <a:p>
            <a:pPr algn="l"/>
            <a:r>
              <a:rPr lang="en-GB" sz="1600" dirty="0" err="1" smtClean="0">
                <a:latin typeface="Courier New" panose="02070309020205020404" pitchFamily="49" charset="0"/>
                <a:cs typeface="Courier New" panose="02070309020205020404" pitchFamily="49" charset="0"/>
              </a:rPr>
              <a:t>menubar</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Menu(window)</a:t>
            </a:r>
          </a:p>
          <a:p>
            <a:pPr algn="l"/>
            <a:r>
              <a:rPr lang="en-GB" sz="1600" dirty="0" err="1" smtClean="0">
                <a:latin typeface="Courier New" panose="02070309020205020404" pitchFamily="49" charset="0"/>
                <a:cs typeface="Courier New" panose="02070309020205020404" pitchFamily="49" charset="0"/>
              </a:rPr>
              <a:t>window.config</a:t>
            </a:r>
            <a:r>
              <a:rPr lang="en-GB" sz="1600" dirty="0" smtClean="0">
                <a:latin typeface="Courier New" panose="02070309020205020404" pitchFamily="49" charset="0"/>
                <a:cs typeface="Courier New" panose="02070309020205020404" pitchFamily="49" charset="0"/>
              </a:rPr>
              <a:t>(menu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menubar</a:t>
            </a:r>
            <a:r>
              <a:rPr lang="en-GB" sz="1600" dirty="0">
                <a:latin typeface="Courier New" panose="02070309020205020404" pitchFamily="49" charset="0"/>
                <a:cs typeface="Courier New" panose="02070309020205020404" pitchFamily="49" charset="0"/>
              </a:rPr>
              <a:t>) # Display the menu </a:t>
            </a:r>
            <a:r>
              <a:rPr lang="en-GB" sz="1600" dirty="0" smtClean="0">
                <a:latin typeface="Courier New" panose="02070309020205020404" pitchFamily="49" charset="0"/>
                <a:cs typeface="Courier New" panose="02070309020205020404" pitchFamily="49" charset="0"/>
              </a:rPr>
              <a:t>bar</a:t>
            </a:r>
          </a:p>
          <a:p>
            <a:pPr algn="l"/>
            <a:r>
              <a:rPr lang="en-GB" sz="1600" dirty="0" err="1">
                <a:latin typeface="Courier New" panose="02070309020205020404" pitchFamily="49" charset="0"/>
                <a:cs typeface="Courier New" panose="02070309020205020404" pitchFamily="49" charset="0"/>
              </a:rPr>
              <a:t>operationMenu</a:t>
            </a:r>
            <a:r>
              <a:rPr lang="en-GB" sz="1600" dirty="0">
                <a:latin typeface="Courier New" panose="02070309020205020404" pitchFamily="49" charset="0"/>
                <a:cs typeface="Courier New" panose="02070309020205020404" pitchFamily="49" charset="0"/>
              </a:rPr>
              <a:t> = Menu(</a:t>
            </a:r>
            <a:r>
              <a:rPr lang="en-GB" sz="1600" dirty="0" err="1">
                <a:latin typeface="Courier New" panose="02070309020205020404" pitchFamily="49" charset="0"/>
                <a:cs typeface="Courier New" panose="02070309020205020404" pitchFamily="49" charset="0"/>
              </a:rPr>
              <a:t>menubar</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tearoff</a:t>
            </a:r>
            <a:r>
              <a:rPr lang="en-GB" sz="1600" dirty="0">
                <a:latin typeface="Courier New" panose="02070309020205020404" pitchFamily="49" charset="0"/>
                <a:cs typeface="Courier New" panose="02070309020205020404" pitchFamily="49" charset="0"/>
              </a:rPr>
              <a:t> = 0)</a:t>
            </a:r>
          </a:p>
          <a:p>
            <a:pPr algn="l"/>
            <a:r>
              <a:rPr lang="en-GB" sz="1600" dirty="0" err="1" smtClean="0">
                <a:latin typeface="Courier New" panose="02070309020205020404" pitchFamily="49" charset="0"/>
                <a:cs typeface="Courier New" panose="02070309020205020404" pitchFamily="49" charset="0"/>
              </a:rPr>
              <a:t>menubar.add_cascade</a:t>
            </a:r>
            <a:r>
              <a:rPr lang="en-GB" sz="1600" dirty="0" smtClean="0">
                <a:latin typeface="Courier New" panose="02070309020205020404" pitchFamily="49" charset="0"/>
                <a:cs typeface="Courier New" panose="02070309020205020404" pitchFamily="49" charset="0"/>
              </a:rPr>
              <a:t>(label </a:t>
            </a:r>
            <a:r>
              <a:rPr lang="en-GB" sz="1600" dirty="0">
                <a:latin typeface="Courier New" panose="02070309020205020404" pitchFamily="49" charset="0"/>
                <a:cs typeface="Courier New" panose="02070309020205020404" pitchFamily="49" charset="0"/>
              </a:rPr>
              <a:t>= "Operation", menu = </a:t>
            </a:r>
            <a:r>
              <a:rPr lang="en-GB" sz="1600" dirty="0" err="1">
                <a:latin typeface="Courier New" panose="02070309020205020404" pitchFamily="49" charset="0"/>
                <a:cs typeface="Courier New" panose="02070309020205020404" pitchFamily="49" charset="0"/>
              </a:rPr>
              <a:t>operationMenu</a:t>
            </a:r>
            <a:r>
              <a:rPr lang="en-GB" sz="1600" dirty="0">
                <a:latin typeface="Courier New" panose="02070309020205020404" pitchFamily="49" charset="0"/>
                <a:cs typeface="Courier New" panose="02070309020205020404" pitchFamily="49" charset="0"/>
              </a:rPr>
              <a:t>)</a:t>
            </a:r>
          </a:p>
          <a:p>
            <a:pPr algn="l"/>
            <a:r>
              <a:rPr lang="en-GB" sz="1600" dirty="0" err="1" smtClean="0">
                <a:latin typeface="Courier New" panose="02070309020205020404" pitchFamily="49" charset="0"/>
                <a:cs typeface="Courier New" panose="02070309020205020404" pitchFamily="49" charset="0"/>
              </a:rPr>
              <a:t>operationMenu.add_command</a:t>
            </a:r>
            <a:r>
              <a:rPr lang="en-GB" sz="1600" dirty="0" smtClean="0">
                <a:latin typeface="Courier New" panose="02070309020205020404" pitchFamily="49" charset="0"/>
                <a:cs typeface="Courier New" panose="02070309020205020404" pitchFamily="49" charset="0"/>
              </a:rPr>
              <a:t>(label </a:t>
            </a:r>
            <a:r>
              <a:rPr lang="en-GB" sz="1600" dirty="0">
                <a:latin typeface="Courier New" panose="02070309020205020404" pitchFamily="49" charset="0"/>
                <a:cs typeface="Courier New" panose="02070309020205020404" pitchFamily="49" charset="0"/>
              </a:rPr>
              <a:t>= "Add</a:t>
            </a:r>
            <a:r>
              <a:rPr lang="en-GB" sz="1600" dirty="0" smtClean="0">
                <a:latin typeface="Courier New" panose="02070309020205020404" pitchFamily="49" charset="0"/>
                <a:cs typeface="Courier New" panose="02070309020205020404" pitchFamily="49" charset="0"/>
              </a:rPr>
              <a:t>", command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self.add</a:t>
            </a:r>
            <a:r>
              <a:rPr lang="en-GB" sz="1600" dirty="0">
                <a:latin typeface="Courier New" panose="02070309020205020404" pitchFamily="49" charset="0"/>
                <a:cs typeface="Courier New" panose="02070309020205020404" pitchFamily="49" charset="0"/>
              </a:rPr>
              <a:t>)</a:t>
            </a:r>
          </a:p>
          <a:p>
            <a:pPr algn="l"/>
            <a:r>
              <a:rPr lang="en-US" sz="1600" dirty="0" smtClean="0">
                <a:latin typeface="Courier New" panose="02070309020205020404" pitchFamily="49" charset="0"/>
                <a:cs typeface="Courier New" panose="02070309020205020404" pitchFamily="49" charset="0"/>
              </a:rPr>
              <a:t>…</a:t>
            </a:r>
          </a:p>
          <a:p>
            <a:pPr algn="l"/>
            <a:r>
              <a:rPr lang="en-GB" sz="1600" dirty="0" err="1">
                <a:latin typeface="Courier New" panose="02070309020205020404" pitchFamily="49" charset="0"/>
                <a:cs typeface="Courier New" panose="02070309020205020404" pitchFamily="49" charset="0"/>
              </a:rPr>
              <a:t>exitmenu</a:t>
            </a:r>
            <a:r>
              <a:rPr lang="en-GB" sz="1600" dirty="0">
                <a:latin typeface="Courier New" panose="02070309020205020404" pitchFamily="49" charset="0"/>
                <a:cs typeface="Courier New" panose="02070309020205020404" pitchFamily="49" charset="0"/>
              </a:rPr>
              <a:t> = Menu(</a:t>
            </a:r>
            <a:r>
              <a:rPr lang="en-GB" sz="1600" dirty="0" err="1">
                <a:latin typeface="Courier New" panose="02070309020205020404" pitchFamily="49" charset="0"/>
                <a:cs typeface="Courier New" panose="02070309020205020404" pitchFamily="49" charset="0"/>
              </a:rPr>
              <a:t>menubar</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tearoff</a:t>
            </a:r>
            <a:r>
              <a:rPr lang="en-GB" sz="1600" dirty="0">
                <a:latin typeface="Courier New" panose="02070309020205020404" pitchFamily="49" charset="0"/>
                <a:cs typeface="Courier New" panose="02070309020205020404" pitchFamily="49" charset="0"/>
              </a:rPr>
              <a:t> = 0)</a:t>
            </a:r>
          </a:p>
          <a:p>
            <a:pPr algn="l"/>
            <a:r>
              <a:rPr lang="en-GB" sz="1600" dirty="0" err="1" smtClean="0">
                <a:latin typeface="Courier New" panose="02070309020205020404" pitchFamily="49" charset="0"/>
                <a:cs typeface="Courier New" panose="02070309020205020404" pitchFamily="49" charset="0"/>
              </a:rPr>
              <a:t>menubar.add_cascade</a:t>
            </a:r>
            <a:r>
              <a:rPr lang="en-GB" sz="1600" dirty="0" smtClean="0">
                <a:latin typeface="Courier New" panose="02070309020205020404" pitchFamily="49" charset="0"/>
                <a:cs typeface="Courier New" panose="02070309020205020404" pitchFamily="49" charset="0"/>
              </a:rPr>
              <a:t>(label </a:t>
            </a:r>
            <a:r>
              <a:rPr lang="en-GB" sz="1600" dirty="0">
                <a:latin typeface="Courier New" panose="02070309020205020404" pitchFamily="49" charset="0"/>
                <a:cs typeface="Courier New" panose="02070309020205020404" pitchFamily="49" charset="0"/>
              </a:rPr>
              <a:t>= "Exit", menu = </a:t>
            </a:r>
            <a:r>
              <a:rPr lang="en-GB" sz="1600" dirty="0" err="1">
                <a:latin typeface="Courier New" panose="02070309020205020404" pitchFamily="49" charset="0"/>
                <a:cs typeface="Courier New" panose="02070309020205020404" pitchFamily="49" charset="0"/>
              </a:rPr>
              <a:t>exitmenu</a:t>
            </a:r>
            <a:r>
              <a:rPr lang="en-GB" sz="1600" dirty="0">
                <a:latin typeface="Courier New" panose="02070309020205020404" pitchFamily="49" charset="0"/>
                <a:cs typeface="Courier New" panose="02070309020205020404" pitchFamily="49" charset="0"/>
              </a:rPr>
              <a:t>)</a:t>
            </a:r>
          </a:p>
          <a:p>
            <a:pPr algn="l"/>
            <a:r>
              <a:rPr lang="en-US" sz="1600" dirty="0" smtClean="0">
                <a:latin typeface="Courier New" panose="02070309020205020404" pitchFamily="49" charset="0"/>
                <a:cs typeface="Courier New" panose="02070309020205020404" pitchFamily="49" charset="0"/>
              </a:rPr>
              <a:t>…</a:t>
            </a:r>
          </a:p>
          <a:p>
            <a:pPr algn="l"/>
            <a:r>
              <a:rPr lang="en-GB" sz="1600" dirty="0" err="1" smtClean="0">
                <a:latin typeface="Courier New" panose="02070309020205020404" pitchFamily="49" charset="0"/>
                <a:cs typeface="Courier New" panose="02070309020205020404" pitchFamily="49" charset="0"/>
              </a:rPr>
              <a:t>def</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add(self): </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self.v3.set(</a:t>
            </a:r>
            <a:r>
              <a:rPr lang="en-GB" sz="1600" dirty="0" err="1" smtClean="0">
                <a:latin typeface="Courier New" panose="02070309020205020404" pitchFamily="49" charset="0"/>
                <a:cs typeface="Courier New" panose="02070309020205020404" pitchFamily="49" charset="0"/>
              </a:rPr>
              <a:t>eval</a:t>
            </a:r>
            <a:r>
              <a:rPr lang="en-GB" sz="1600" dirty="0" smtClean="0">
                <a:latin typeface="Courier New" panose="02070309020205020404" pitchFamily="49" charset="0"/>
                <a:cs typeface="Courier New" panose="02070309020205020404" pitchFamily="49" charset="0"/>
              </a:rPr>
              <a:t>(self.v1.get</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eval</a:t>
            </a:r>
            <a:r>
              <a:rPr lang="en-GB" sz="1600" dirty="0">
                <a:latin typeface="Courier New" panose="02070309020205020404" pitchFamily="49" charset="0"/>
                <a:cs typeface="Courier New" panose="02070309020205020404" pitchFamily="49" charset="0"/>
              </a:rPr>
              <a:t>(self.v2.get()))</a:t>
            </a:r>
          </a:p>
          <a:p>
            <a:pPr algn="l"/>
            <a:r>
              <a:rPr lang="en-GB"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274338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5212D81-8539-443C-A887-3C18BCDC9B4E}" type="slidenum">
              <a:rPr lang="en-US" altLang="en-US"/>
              <a:pPr/>
              <a:t>22</a:t>
            </a:fld>
            <a:endParaRPr lang="en-US" altLang="en-US" dirty="0"/>
          </a:p>
        </p:txBody>
      </p:sp>
      <p:sp>
        <p:nvSpPr>
          <p:cNvPr id="414722" name="Rectangle 2"/>
          <p:cNvSpPr>
            <a:spLocks noGrp="1" noChangeArrowheads="1"/>
          </p:cNvSpPr>
          <p:nvPr>
            <p:ph type="title"/>
          </p:nvPr>
        </p:nvSpPr>
        <p:spPr>
          <a:xfrm>
            <a:off x="268941" y="152400"/>
            <a:ext cx="7772400" cy="609600"/>
          </a:xfrm>
        </p:spPr>
        <p:txBody>
          <a:bodyPr/>
          <a:lstStyle/>
          <a:p>
            <a:r>
              <a:rPr lang="en-US" altLang="en-US" sz="4000" dirty="0"/>
              <a:t>Popup Menus</a:t>
            </a:r>
          </a:p>
        </p:txBody>
      </p:sp>
      <p:sp>
        <p:nvSpPr>
          <p:cNvPr id="414724" name="Rectangle 4"/>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14725" name="AutoShape 5">
            <a:hlinkClick r:id="" action="ppaction://noaction" highlightClick="1"/>
          </p:cNvPr>
          <p:cNvSpPr>
            <a:spLocks noChangeArrowheads="1"/>
          </p:cNvSpPr>
          <p:nvPr/>
        </p:nvSpPr>
        <p:spPr bwMode="auto">
          <a:xfrm>
            <a:off x="268941" y="762000"/>
            <a:ext cx="27432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PopupMenuDemo</a:t>
            </a:r>
            <a:endParaRPr lang="en-US" altLang="en-US">
              <a:solidFill>
                <a:schemeClr val="accent1"/>
              </a:solidFill>
            </a:endParaRPr>
          </a:p>
        </p:txBody>
      </p:sp>
      <p:pic>
        <p:nvPicPr>
          <p:cNvPr id="4147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318" y="152400"/>
            <a:ext cx="3124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7577" y="2408385"/>
            <a:ext cx="8928847" cy="4031873"/>
          </a:xfrm>
          <a:prstGeom prst="rect">
            <a:avLst/>
          </a:prstGeom>
          <a:ln>
            <a:solidFill>
              <a:schemeClr val="tx1"/>
            </a:solidFill>
          </a:ln>
        </p:spPr>
        <p:txBody>
          <a:bodyPr wrap="square">
            <a:spAutoFit/>
          </a:bodyPr>
          <a:lstStyle/>
          <a:p>
            <a:pPr algn="l"/>
            <a:r>
              <a:rPr lang="en-GB" sz="1600" i="1" dirty="0">
                <a:latin typeface="Courier New" panose="02070309020205020404" pitchFamily="49" charset="0"/>
                <a:cs typeface="Courier New" panose="02070309020205020404" pitchFamily="49" charset="0"/>
              </a:rPr>
              <a:t># Create a popup </a:t>
            </a:r>
            <a:r>
              <a:rPr lang="en-GB" sz="1600" i="1" dirty="0" smtClean="0">
                <a:latin typeface="Courier New" panose="02070309020205020404" pitchFamily="49" charset="0"/>
                <a:cs typeface="Courier New" panose="02070309020205020404" pitchFamily="49" charset="0"/>
              </a:rPr>
              <a:t>menu</a:t>
            </a:r>
          </a:p>
          <a:p>
            <a:pPr algn="l"/>
            <a:r>
              <a:rPr lang="en-GB" sz="1600" i="1" dirty="0" err="1" smtClean="0">
                <a:latin typeface="Courier New" panose="02070309020205020404" pitchFamily="49" charset="0"/>
                <a:cs typeface="Courier New" panose="02070309020205020404" pitchFamily="49" charset="0"/>
              </a:rPr>
              <a:t>self.menu</a:t>
            </a:r>
            <a:r>
              <a:rPr lang="en-GB" sz="1600" i="1" dirty="0" smtClean="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 Menu(window, </a:t>
            </a:r>
            <a:r>
              <a:rPr lang="en-GB" sz="1600" i="1" dirty="0" err="1">
                <a:latin typeface="Courier New" panose="02070309020205020404" pitchFamily="49" charset="0"/>
                <a:cs typeface="Courier New" panose="02070309020205020404" pitchFamily="49" charset="0"/>
              </a:rPr>
              <a:t>tearoff</a:t>
            </a:r>
            <a:r>
              <a:rPr lang="en-GB" sz="1600" i="1" dirty="0">
                <a:latin typeface="Courier New" panose="02070309020205020404" pitchFamily="49" charset="0"/>
                <a:cs typeface="Courier New" panose="02070309020205020404" pitchFamily="49" charset="0"/>
              </a:rPr>
              <a:t> = 0</a:t>
            </a:r>
            <a:r>
              <a:rPr lang="en-GB" sz="1600" i="1" dirty="0" smtClean="0">
                <a:latin typeface="Courier New" panose="02070309020205020404" pitchFamily="49" charset="0"/>
                <a:cs typeface="Courier New" panose="02070309020205020404" pitchFamily="49" charset="0"/>
              </a:rPr>
              <a:t>)</a:t>
            </a:r>
          </a:p>
          <a:p>
            <a:pPr algn="l"/>
            <a:r>
              <a:rPr lang="en-GB" sz="1600" dirty="0" err="1">
                <a:latin typeface="Courier New" panose="02070309020205020404" pitchFamily="49" charset="0"/>
                <a:cs typeface="Courier New" panose="02070309020205020404" pitchFamily="49" charset="0"/>
              </a:rPr>
              <a:t>self.menu.add_command</a:t>
            </a:r>
            <a:r>
              <a:rPr lang="en-GB" sz="1600" dirty="0">
                <a:latin typeface="Courier New" panose="02070309020205020404" pitchFamily="49" charset="0"/>
                <a:cs typeface="Courier New" panose="02070309020205020404" pitchFamily="49" charset="0"/>
              </a:rPr>
              <a:t>(label </a:t>
            </a:r>
            <a:r>
              <a:rPr lang="en-GB" sz="1600" dirty="0" smtClean="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Draw a </a:t>
            </a:r>
            <a:r>
              <a:rPr lang="en-GB" sz="1600" dirty="0" err="1">
                <a:latin typeface="Courier New" panose="02070309020205020404" pitchFamily="49" charset="0"/>
                <a:cs typeface="Courier New" panose="02070309020205020404" pitchFamily="49" charset="0"/>
              </a:rPr>
              <a:t>line</a:t>
            </a:r>
            <a:r>
              <a:rPr lang="en-GB" sz="1600" dirty="0" err="1" smtClean="0">
                <a:latin typeface="Courier New" panose="02070309020205020404" pitchFamily="49" charset="0"/>
                <a:cs typeface="Courier New" panose="02070309020205020404" pitchFamily="49" charset="0"/>
              </a:rPr>
              <a:t>",command</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self.displayLine</a:t>
            </a:r>
            <a:r>
              <a:rPr lang="en-GB" sz="1600" dirty="0">
                <a:latin typeface="Courier New" panose="02070309020205020404" pitchFamily="49" charset="0"/>
                <a:cs typeface="Courier New" panose="02070309020205020404" pitchFamily="49" charset="0"/>
              </a:rPr>
              <a:t>)</a:t>
            </a:r>
          </a:p>
          <a:p>
            <a:pPr algn="l"/>
            <a:r>
              <a:rPr lang="en-GB" sz="1600" dirty="0" err="1" smtClean="0">
                <a:latin typeface="Courier New" panose="02070309020205020404" pitchFamily="49" charset="0"/>
                <a:cs typeface="Courier New" panose="02070309020205020404" pitchFamily="49" charset="0"/>
              </a:rPr>
              <a:t>self.menu.add_command</a:t>
            </a:r>
            <a:r>
              <a:rPr lang="en-GB" sz="1600" dirty="0" smtClean="0">
                <a:latin typeface="Courier New" panose="02070309020205020404" pitchFamily="49" charset="0"/>
                <a:cs typeface="Courier New" panose="02070309020205020404" pitchFamily="49" charset="0"/>
              </a:rPr>
              <a:t>(label ="</a:t>
            </a:r>
            <a:r>
              <a:rPr lang="en-GB" sz="1600" dirty="0">
                <a:latin typeface="Courier New" panose="02070309020205020404" pitchFamily="49" charset="0"/>
                <a:cs typeface="Courier New" panose="02070309020205020404" pitchFamily="49" charset="0"/>
              </a:rPr>
              <a:t>Draw an </a:t>
            </a:r>
            <a:r>
              <a:rPr lang="en-GB" sz="1600" dirty="0" err="1">
                <a:latin typeface="Courier New" panose="02070309020205020404" pitchFamily="49" charset="0"/>
                <a:cs typeface="Courier New" panose="02070309020205020404" pitchFamily="49" charset="0"/>
              </a:rPr>
              <a:t>oval</a:t>
            </a:r>
            <a:r>
              <a:rPr lang="en-GB" sz="1600" dirty="0" err="1" smtClean="0">
                <a:latin typeface="Courier New" panose="02070309020205020404" pitchFamily="49" charset="0"/>
                <a:cs typeface="Courier New" panose="02070309020205020404" pitchFamily="49" charset="0"/>
              </a:rPr>
              <a:t>",command</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self.displayOval</a:t>
            </a:r>
            <a:r>
              <a:rPr lang="en-GB" sz="1600" dirty="0" smtClean="0">
                <a:latin typeface="Courier New" panose="02070309020205020404" pitchFamily="49" charset="0"/>
                <a:cs typeface="Courier New" panose="02070309020205020404" pitchFamily="49" charset="0"/>
              </a:rPr>
              <a:t>)</a:t>
            </a:r>
          </a:p>
          <a:p>
            <a:pPr algn="l"/>
            <a:endParaRPr lang="en-US" sz="1600" dirty="0" smtClean="0">
              <a:latin typeface="Courier New" panose="02070309020205020404" pitchFamily="49" charset="0"/>
              <a:cs typeface="Courier New" panose="02070309020205020404" pitchFamily="49" charset="0"/>
            </a:endParaRPr>
          </a:p>
          <a:p>
            <a:pPr algn="l"/>
            <a:r>
              <a:rPr lang="en-US" sz="1600" dirty="0" smtClean="0">
                <a:latin typeface="Courier New" panose="02070309020205020404" pitchFamily="49" charset="0"/>
                <a:cs typeface="Courier New" panose="02070309020205020404" pitchFamily="49" charset="0"/>
              </a:rPr>
              <a:t>…</a:t>
            </a:r>
          </a:p>
          <a:p>
            <a:pPr algn="l"/>
            <a:endParaRPr lang="en-GB" sz="1600" dirty="0" smtClean="0">
              <a:latin typeface="Courier New" panose="02070309020205020404" pitchFamily="49" charset="0"/>
              <a:cs typeface="Courier New" panose="02070309020205020404" pitchFamily="49" charset="0"/>
            </a:endParaRPr>
          </a:p>
          <a:p>
            <a:pPr algn="l"/>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Place canvas in window</a:t>
            </a:r>
          </a:p>
          <a:p>
            <a:pPr algn="l"/>
            <a:r>
              <a:rPr lang="en-GB" sz="1600" dirty="0" err="1" smtClean="0">
                <a:latin typeface="Courier New" panose="02070309020205020404" pitchFamily="49" charset="0"/>
                <a:cs typeface="Courier New" panose="02070309020205020404" pitchFamily="49" charset="0"/>
              </a:rPr>
              <a:t>self.canvas</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Canvas(window, width = </a:t>
            </a:r>
            <a:r>
              <a:rPr lang="en-GB" sz="1600" dirty="0" smtClean="0">
                <a:latin typeface="Courier New" panose="02070309020205020404" pitchFamily="49" charset="0"/>
                <a:cs typeface="Courier New" panose="02070309020205020404" pitchFamily="49" charset="0"/>
              </a:rPr>
              <a:t>200,height </a:t>
            </a:r>
            <a:r>
              <a:rPr lang="en-GB" sz="1600" dirty="0">
                <a:latin typeface="Courier New" panose="02070309020205020404" pitchFamily="49" charset="0"/>
                <a:cs typeface="Courier New" panose="02070309020205020404" pitchFamily="49" charset="0"/>
              </a:rPr>
              <a:t>= 100, </a:t>
            </a:r>
            <a:r>
              <a:rPr lang="en-GB" sz="1600" dirty="0" err="1">
                <a:latin typeface="Courier New" panose="02070309020205020404" pitchFamily="49" charset="0"/>
                <a:cs typeface="Courier New" panose="02070309020205020404" pitchFamily="49" charset="0"/>
              </a:rPr>
              <a:t>bg</a:t>
            </a:r>
            <a:r>
              <a:rPr lang="en-GB" sz="1600" dirty="0">
                <a:latin typeface="Courier New" panose="02070309020205020404" pitchFamily="49" charset="0"/>
                <a:cs typeface="Courier New" panose="02070309020205020404" pitchFamily="49" charset="0"/>
              </a:rPr>
              <a:t> = "white")</a:t>
            </a:r>
          </a:p>
          <a:p>
            <a:pPr algn="l"/>
            <a:r>
              <a:rPr lang="en-GB" sz="1600" dirty="0" err="1" smtClean="0">
                <a:latin typeface="Courier New" panose="02070309020205020404" pitchFamily="49" charset="0"/>
                <a:cs typeface="Courier New" panose="02070309020205020404" pitchFamily="49" charset="0"/>
              </a:rPr>
              <a:t>self.canvas.pack</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p>
          <a:p>
            <a:pPr algn="l"/>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Bind popup to canvas</a:t>
            </a:r>
          </a:p>
          <a:p>
            <a:pPr algn="l"/>
            <a:r>
              <a:rPr lang="en-GB" sz="1600" dirty="0" err="1" smtClean="0">
                <a:latin typeface="Courier New" panose="02070309020205020404" pitchFamily="49" charset="0"/>
                <a:cs typeface="Courier New" panose="02070309020205020404" pitchFamily="49" charset="0"/>
              </a:rPr>
              <a:t>self.canvas.bind</a:t>
            </a:r>
            <a:r>
              <a:rPr lang="en-GB" sz="1600" dirty="0">
                <a:latin typeface="Courier New" panose="02070309020205020404" pitchFamily="49" charset="0"/>
                <a:cs typeface="Courier New" panose="02070309020205020404" pitchFamily="49" charset="0"/>
              </a:rPr>
              <a:t>("&lt;Button-3&gt;", </a:t>
            </a:r>
            <a:r>
              <a:rPr lang="en-GB" sz="1600" dirty="0" err="1">
                <a:latin typeface="Courier New" panose="02070309020205020404" pitchFamily="49" charset="0"/>
                <a:cs typeface="Courier New" panose="02070309020205020404" pitchFamily="49" charset="0"/>
              </a:rPr>
              <a:t>self.popup</a:t>
            </a:r>
            <a:r>
              <a:rPr lang="en-GB" sz="1600" dirty="0" smtClean="0">
                <a:latin typeface="Courier New" panose="02070309020205020404" pitchFamily="49" charset="0"/>
                <a:cs typeface="Courier New" panose="02070309020205020404" pitchFamily="49" charset="0"/>
              </a:rPr>
              <a:t>)</a:t>
            </a:r>
          </a:p>
          <a:p>
            <a:pPr algn="l"/>
            <a:r>
              <a:rPr lang="en-US" sz="1600" dirty="0" smtClean="0">
                <a:latin typeface="Courier New" panose="02070309020205020404" pitchFamily="49" charset="0"/>
                <a:cs typeface="Courier New" panose="02070309020205020404" pitchFamily="49" charset="0"/>
              </a:rPr>
              <a:t>…</a:t>
            </a:r>
          </a:p>
          <a:p>
            <a:pPr algn="l"/>
            <a:r>
              <a:rPr lang="en-GB" sz="1600" dirty="0" err="1">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popup(self, event):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self.menu.post</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event.x_root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event.y_root</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50324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DC76EE5-050B-4E58-BCD0-EB327A449B2A}" type="slidenum">
              <a:rPr lang="en-US" altLang="en-US"/>
              <a:pPr/>
              <a:t>23</a:t>
            </a:fld>
            <a:endParaRPr lang="en-US" altLang="en-US"/>
          </a:p>
        </p:txBody>
      </p:sp>
      <p:sp>
        <p:nvSpPr>
          <p:cNvPr id="297986" name="Rectangle 2"/>
          <p:cNvSpPr>
            <a:spLocks noGrp="1" noChangeArrowheads="1"/>
          </p:cNvSpPr>
          <p:nvPr>
            <p:ph type="title"/>
          </p:nvPr>
        </p:nvSpPr>
        <p:spPr>
          <a:xfrm>
            <a:off x="685800" y="0"/>
            <a:ext cx="7772400" cy="1428750"/>
          </a:xfrm>
        </p:spPr>
        <p:txBody>
          <a:bodyPr/>
          <a:lstStyle/>
          <a:p>
            <a:r>
              <a:rPr lang="en-US" altLang="en-US"/>
              <a:t>Mouse and Key Events</a:t>
            </a:r>
            <a:endParaRPr lang="en-US" altLang="en-US">
              <a:solidFill>
                <a:schemeClr val="tx1"/>
              </a:solidFill>
            </a:endParaRPr>
          </a:p>
        </p:txBody>
      </p:sp>
      <p:sp>
        <p:nvSpPr>
          <p:cNvPr id="297987" name="Rectangle 3"/>
          <p:cNvSpPr>
            <a:spLocks noGrp="1" noChangeArrowheads="1"/>
          </p:cNvSpPr>
          <p:nvPr>
            <p:ph type="body" idx="1"/>
          </p:nvPr>
        </p:nvSpPr>
        <p:spPr>
          <a:xfrm>
            <a:off x="685800" y="1371600"/>
            <a:ext cx="7848600" cy="3505200"/>
          </a:xfrm>
        </p:spPr>
        <p:txBody>
          <a:bodyPr/>
          <a:lstStyle/>
          <a:p>
            <a:pPr>
              <a:buFont typeface="Monotype Sorts" pitchFamily="2" charset="2"/>
              <a:buNone/>
            </a:pPr>
            <a:r>
              <a:rPr lang="en-US" altLang="en-US" sz="4000"/>
              <a:t>widget.bind(event, handler)</a:t>
            </a:r>
          </a:p>
          <a:p>
            <a:pPr>
              <a:buFont typeface="Monotype Sorts" pitchFamily="2" charset="2"/>
              <a:buNone/>
            </a:pPr>
            <a:endParaRPr lang="en-US" altLang="en-US" sz="4000"/>
          </a:p>
          <a:p>
            <a:pPr>
              <a:buFont typeface="Monotype Sorts" pitchFamily="2" charset="2"/>
              <a:buNone/>
            </a:pPr>
            <a:r>
              <a:rPr lang="en-US" altLang="en-US"/>
              <a:t>def popup(event):</a:t>
            </a:r>
          </a:p>
          <a:p>
            <a:pPr>
              <a:buFont typeface="Monotype Sorts" pitchFamily="2" charset="2"/>
              <a:buNone/>
            </a:pPr>
            <a:r>
              <a:rPr lang="en-US" altLang="en-US"/>
              <a:t>    menu.post(event.x_root, event.y_root)</a:t>
            </a:r>
          </a:p>
        </p:txBody>
      </p:sp>
    </p:spTree>
    <p:extLst>
      <p:ext uri="{BB962C8B-B14F-4D97-AF65-F5344CB8AC3E}">
        <p14:creationId xmlns:p14="http://schemas.microsoft.com/office/powerpoint/2010/main" val="20273705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91C849-F440-4DF0-838D-96DEAEB47EEC}" type="slidenum">
              <a:rPr lang="en-US" altLang="en-US"/>
              <a:pPr/>
              <a:t>24</a:t>
            </a:fld>
            <a:endParaRPr lang="en-US" altLang="en-US"/>
          </a:p>
        </p:txBody>
      </p:sp>
      <p:sp>
        <p:nvSpPr>
          <p:cNvPr id="373762" name="Rectangle 2"/>
          <p:cNvSpPr>
            <a:spLocks noGrp="1" noChangeArrowheads="1"/>
          </p:cNvSpPr>
          <p:nvPr>
            <p:ph type="title"/>
          </p:nvPr>
        </p:nvSpPr>
        <p:spPr>
          <a:xfrm>
            <a:off x="685800" y="152400"/>
            <a:ext cx="7772400" cy="533400"/>
          </a:xfrm>
        </p:spPr>
        <p:txBody>
          <a:bodyPr/>
          <a:lstStyle/>
          <a:p>
            <a:r>
              <a:rPr lang="en-US" altLang="en-US" sz="4000"/>
              <a:t>Events</a:t>
            </a:r>
            <a:endParaRPr lang="en-US" altLang="en-US" sz="4000">
              <a:solidFill>
                <a:schemeClr val="tx1"/>
              </a:solidFill>
            </a:endParaRPr>
          </a:p>
        </p:txBody>
      </p:sp>
      <p:sp>
        <p:nvSpPr>
          <p:cNvPr id="373773" name="Rectangle 13"/>
          <p:cNvSpPr>
            <a:spLocks noChangeArrowheads="1"/>
          </p:cNvSpPr>
          <p:nvPr/>
        </p:nvSpPr>
        <p:spPr bwMode="auto">
          <a:xfrm>
            <a:off x="0" y="1543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373772" name="Object 12"/>
          <p:cNvGraphicFramePr>
            <a:graphicFrameLocks noChangeAspect="1"/>
          </p:cNvGraphicFramePr>
          <p:nvPr/>
        </p:nvGraphicFramePr>
        <p:xfrm>
          <a:off x="460375" y="760413"/>
          <a:ext cx="8297863" cy="5722937"/>
        </p:xfrm>
        <a:graphic>
          <a:graphicData uri="http://schemas.openxmlformats.org/presentationml/2006/ole">
            <mc:AlternateContent xmlns:mc="http://schemas.openxmlformats.org/markup-compatibility/2006">
              <mc:Choice xmlns:v="urn:schemas-microsoft-com:vml" Requires="v">
                <p:oleObj spid="_x0000_s6164" name="Picture" r:id="rId3" imgW="5473800" imgH="3772080" progId="Word.Picture.8">
                  <p:embed/>
                </p:oleObj>
              </mc:Choice>
              <mc:Fallback>
                <p:oleObj name="Picture" r:id="rId3" imgW="5473800" imgH="37720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760413"/>
                        <a:ext cx="8297863" cy="572293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8848556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12C03E0-EDBA-4156-8A0D-77AFB4DB1026}" type="slidenum">
              <a:rPr lang="en-US" altLang="en-US"/>
              <a:pPr/>
              <a:t>25</a:t>
            </a:fld>
            <a:endParaRPr lang="en-US" altLang="en-US"/>
          </a:p>
        </p:txBody>
      </p:sp>
      <p:sp>
        <p:nvSpPr>
          <p:cNvPr id="415746" name="Rectangle 2"/>
          <p:cNvSpPr>
            <a:spLocks noGrp="1" noChangeArrowheads="1"/>
          </p:cNvSpPr>
          <p:nvPr>
            <p:ph type="title"/>
          </p:nvPr>
        </p:nvSpPr>
        <p:spPr>
          <a:xfrm>
            <a:off x="685800" y="152400"/>
            <a:ext cx="7772400" cy="533400"/>
          </a:xfrm>
        </p:spPr>
        <p:txBody>
          <a:bodyPr/>
          <a:lstStyle/>
          <a:p>
            <a:r>
              <a:rPr lang="en-US" altLang="en-US" sz="4000"/>
              <a:t>Event Properties</a:t>
            </a:r>
            <a:endParaRPr lang="en-US" altLang="en-US" sz="4000">
              <a:solidFill>
                <a:schemeClr val="tx1"/>
              </a:solidFill>
            </a:endParaRPr>
          </a:p>
        </p:txBody>
      </p:sp>
      <p:sp>
        <p:nvSpPr>
          <p:cNvPr id="415747" name="Rectangle 3"/>
          <p:cNvSpPr>
            <a:spLocks noChangeArrowheads="1"/>
          </p:cNvSpPr>
          <p:nvPr/>
        </p:nvSpPr>
        <p:spPr bwMode="auto">
          <a:xfrm>
            <a:off x="0" y="1543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15750" name="Rectangle 6"/>
          <p:cNvSpPr>
            <a:spLocks noChangeArrowheads="1"/>
          </p:cNvSpPr>
          <p:nvPr/>
        </p:nvSpPr>
        <p:spPr bwMode="auto">
          <a:xfrm>
            <a:off x="0" y="2128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15749" name="Object 5"/>
          <p:cNvGraphicFramePr>
            <a:graphicFrameLocks noChangeAspect="1"/>
          </p:cNvGraphicFramePr>
          <p:nvPr/>
        </p:nvGraphicFramePr>
        <p:xfrm>
          <a:off x="3175" y="989013"/>
          <a:ext cx="9212263" cy="4381500"/>
        </p:xfrm>
        <a:graphic>
          <a:graphicData uri="http://schemas.openxmlformats.org/presentationml/2006/ole">
            <mc:AlternateContent xmlns:mc="http://schemas.openxmlformats.org/markup-compatibility/2006">
              <mc:Choice xmlns:v="urn:schemas-microsoft-com:vml" Requires="v">
                <p:oleObj spid="_x0000_s7188" name="Picture" r:id="rId3" imgW="5473800" imgH="2603520" progId="Word.Picture.8">
                  <p:embed/>
                </p:oleObj>
              </mc:Choice>
              <mc:Fallback>
                <p:oleObj name="Picture" r:id="rId3" imgW="5473800" imgH="26035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989013"/>
                        <a:ext cx="9212263" cy="43815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5061666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4B729FB-65DE-494A-831C-906285FB17FA}" type="slidenum">
              <a:rPr lang="en-US" altLang="en-US"/>
              <a:pPr/>
              <a:t>26</a:t>
            </a:fld>
            <a:endParaRPr lang="en-US" altLang="en-US"/>
          </a:p>
        </p:txBody>
      </p:sp>
      <p:sp>
        <p:nvSpPr>
          <p:cNvPr id="416770" name="Rectangle 2"/>
          <p:cNvSpPr>
            <a:spLocks noGrp="1" noChangeArrowheads="1"/>
          </p:cNvSpPr>
          <p:nvPr>
            <p:ph type="title"/>
          </p:nvPr>
        </p:nvSpPr>
        <p:spPr>
          <a:xfrm>
            <a:off x="152400" y="228600"/>
            <a:ext cx="3617850" cy="1242735"/>
          </a:xfrm>
        </p:spPr>
        <p:txBody>
          <a:bodyPr/>
          <a:lstStyle/>
          <a:p>
            <a:r>
              <a:rPr lang="en-US" altLang="en-US" sz="4000" dirty="0"/>
              <a:t>Mouse Key Event Demo</a:t>
            </a:r>
          </a:p>
        </p:txBody>
      </p:sp>
      <p:sp>
        <p:nvSpPr>
          <p:cNvPr id="416771" name="Rectangle 3"/>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16772" name="AutoShape 4">
            <a:hlinkClick r:id="" action="ppaction://noaction" highlightClick="1"/>
          </p:cNvPr>
          <p:cNvSpPr>
            <a:spLocks noChangeArrowheads="1"/>
          </p:cNvSpPr>
          <p:nvPr/>
        </p:nvSpPr>
        <p:spPr bwMode="auto">
          <a:xfrm>
            <a:off x="255493" y="1676400"/>
            <a:ext cx="3142129"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dirty="0" err="1">
                <a:solidFill>
                  <a:schemeClr val="accent1"/>
                </a:solidFill>
              </a:rPr>
              <a:t>MouseKeyEventDemo</a:t>
            </a:r>
            <a:endParaRPr lang="en-US" altLang="en-US" dirty="0">
              <a:solidFill>
                <a:schemeClr val="accent1"/>
              </a:solidFill>
            </a:endParaRPr>
          </a:p>
        </p:txBody>
      </p:sp>
      <p:pic>
        <p:nvPicPr>
          <p:cNvPr id="4167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854" y="147917"/>
            <a:ext cx="5373749" cy="236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5493" y="2543739"/>
            <a:ext cx="8754036" cy="4278094"/>
          </a:xfrm>
          <a:prstGeom prst="rect">
            <a:avLst/>
          </a:prstGeom>
          <a:ln>
            <a:solidFill>
              <a:schemeClr val="tx1"/>
            </a:solidFill>
          </a:ln>
        </p:spPr>
        <p:txBody>
          <a:bodyPr wrap="square">
            <a:spAutoFit/>
          </a:bodyPr>
          <a:lstStyle/>
          <a:p>
            <a:pPr algn="l"/>
            <a:r>
              <a:rPr lang="en-US" sz="1600" dirty="0" smtClean="0">
                <a:latin typeface="Courier New" panose="02070309020205020404" pitchFamily="49" charset="0"/>
                <a:cs typeface="Courier New" panose="02070309020205020404" pitchFamily="49" charset="0"/>
              </a:rPr>
              <a:t>        … </a:t>
            </a:r>
          </a:p>
          <a:p>
            <a:pPr algn="l"/>
            <a:r>
              <a:rPr lang="en-GB" sz="1600" dirty="0" smtClean="0">
                <a:latin typeface="Courier New" panose="02070309020205020404" pitchFamily="49" charset="0"/>
                <a:cs typeface="Courier New" panose="02070309020205020404" pitchFamily="49" charset="0"/>
              </a:rPr>
              <a:t>        # </a:t>
            </a:r>
            <a:r>
              <a:rPr lang="en-GB" sz="1600" dirty="0">
                <a:latin typeface="Courier New" panose="02070309020205020404" pitchFamily="49" charset="0"/>
                <a:cs typeface="Courier New" panose="02070309020205020404" pitchFamily="49" charset="0"/>
              </a:rPr>
              <a:t>Bind with &lt;Button-1&gt; event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canvas.bind</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"&lt;Button-1&gt;", </a:t>
            </a:r>
            <a:r>
              <a:rPr lang="en-GB" sz="1600" i="1" dirty="0" err="1">
                <a:latin typeface="Courier New" panose="02070309020205020404" pitchFamily="49" charset="0"/>
                <a:cs typeface="Courier New" panose="02070309020205020404" pitchFamily="49" charset="0"/>
              </a:rPr>
              <a:t>self.processMouseEvent</a:t>
            </a:r>
            <a:r>
              <a:rPr lang="en-GB" sz="1600" i="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 Bind with &lt;Key&gt; event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canvas.bind</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"&lt;Key&gt;", </a:t>
            </a:r>
            <a:r>
              <a:rPr lang="en-GB" sz="1600" i="1" dirty="0" err="1">
                <a:latin typeface="Courier New" panose="02070309020205020404" pitchFamily="49" charset="0"/>
                <a:cs typeface="Courier New" panose="02070309020205020404" pitchFamily="49" charset="0"/>
              </a:rPr>
              <a:t>self.processKeyEvent</a:t>
            </a:r>
            <a:r>
              <a:rPr lang="en-GB" sz="1600" i="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canvas.focus_set</a:t>
            </a:r>
            <a:r>
              <a:rPr lang="en-GB" sz="1600" dirty="0" smtClean="0">
                <a:latin typeface="Courier New" panose="02070309020205020404" pitchFamily="49" charset="0"/>
                <a:cs typeface="Courier New" panose="02070309020205020404" pitchFamily="49" charset="0"/>
              </a:rPr>
              <a:t>()</a:t>
            </a:r>
          </a:p>
          <a:p>
            <a:pPr algn="l"/>
            <a:r>
              <a:rPr lang="en-US" sz="1600" dirty="0" smtClean="0">
                <a:latin typeface="Courier New" panose="02070309020205020404" pitchFamily="49" charset="0"/>
                <a:cs typeface="Courier New" panose="02070309020205020404" pitchFamily="49" charset="0"/>
              </a:rPr>
              <a:t>        …</a:t>
            </a:r>
          </a:p>
          <a:p>
            <a:pPr algn="l"/>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def</a:t>
            </a:r>
            <a:r>
              <a:rPr lang="en-GB" sz="1600" dirty="0" smtClean="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processMouseEvent</a:t>
            </a:r>
            <a:r>
              <a:rPr lang="en-GB" sz="1600" dirty="0">
                <a:latin typeface="Courier New" panose="02070309020205020404" pitchFamily="49" charset="0"/>
                <a:cs typeface="Courier New" panose="02070309020205020404" pitchFamily="49" charset="0"/>
              </a:rPr>
              <a:t>(self, event):</a:t>
            </a:r>
          </a:p>
          <a:p>
            <a:pPr algn="l"/>
            <a:r>
              <a:rPr lang="en-GB" sz="1600" dirty="0">
                <a:latin typeface="Courier New" panose="02070309020205020404" pitchFamily="49" charset="0"/>
                <a:cs typeface="Courier New" panose="02070309020205020404" pitchFamily="49" charset="0"/>
              </a:rPr>
              <a:t>        print("clicked at", </a:t>
            </a:r>
            <a:r>
              <a:rPr lang="en-GB" sz="1600" dirty="0" err="1">
                <a:latin typeface="Courier New" panose="02070309020205020404" pitchFamily="49" charset="0"/>
                <a:cs typeface="Courier New" panose="02070309020205020404" pitchFamily="49" charset="0"/>
              </a:rPr>
              <a:t>event.x</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event.y</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print("Position in the screen", </a:t>
            </a:r>
            <a:r>
              <a:rPr lang="en-GB" sz="1600" dirty="0" err="1">
                <a:latin typeface="Courier New" panose="02070309020205020404" pitchFamily="49" charset="0"/>
                <a:cs typeface="Courier New" panose="02070309020205020404" pitchFamily="49" charset="0"/>
              </a:rPr>
              <a:t>event.x_root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event.y_root</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print("Which button is clicked? ", </a:t>
            </a:r>
            <a:r>
              <a:rPr lang="en-GB" sz="1600" dirty="0" err="1">
                <a:latin typeface="Courier New" panose="02070309020205020404" pitchFamily="49" charset="0"/>
                <a:cs typeface="Courier New" panose="02070309020205020404" pitchFamily="49" charset="0"/>
              </a:rPr>
              <a:t>event.num</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processKeyEvent</a:t>
            </a:r>
            <a:r>
              <a:rPr lang="en-GB" sz="1600" dirty="0">
                <a:latin typeface="Courier New" panose="02070309020205020404" pitchFamily="49" charset="0"/>
                <a:cs typeface="Courier New" panose="02070309020205020404" pitchFamily="49" charset="0"/>
              </a:rPr>
              <a:t>(self, event):    </a:t>
            </a:r>
          </a:p>
          <a:p>
            <a:pPr algn="l"/>
            <a:r>
              <a:rPr lang="en-GB" sz="1600" dirty="0">
                <a:latin typeface="Courier New" panose="02070309020205020404" pitchFamily="49" charset="0"/>
                <a:cs typeface="Courier New" panose="02070309020205020404" pitchFamily="49" charset="0"/>
              </a:rPr>
              <a:t>        print("</a:t>
            </a:r>
            <a:r>
              <a:rPr lang="en-GB" sz="1600" dirty="0" err="1">
                <a:latin typeface="Courier New" panose="02070309020205020404" pitchFamily="49" charset="0"/>
                <a:cs typeface="Courier New" panose="02070309020205020404" pitchFamily="49" charset="0"/>
              </a:rPr>
              <a:t>keysym</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event.keysym</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print("char? ", </a:t>
            </a:r>
            <a:r>
              <a:rPr lang="en-GB" sz="1600" dirty="0" err="1">
                <a:latin typeface="Courier New" panose="02070309020205020404" pitchFamily="49" charset="0"/>
                <a:cs typeface="Courier New" panose="02070309020205020404" pitchFamily="49" charset="0"/>
              </a:rPr>
              <a:t>event.char</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print("</a:t>
            </a:r>
            <a:r>
              <a:rPr lang="en-GB" sz="1600" dirty="0" err="1">
                <a:latin typeface="Courier New" panose="02070309020205020404" pitchFamily="49" charset="0"/>
                <a:cs typeface="Courier New" panose="02070309020205020404" pitchFamily="49" charset="0"/>
              </a:rPr>
              <a:t>keycode</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event.keycode</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36158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24D1B6F-B45D-441C-ABA7-36D8CAC54AC1}" type="slidenum">
              <a:rPr lang="en-US" altLang="en-US"/>
              <a:pPr/>
              <a:t>27</a:t>
            </a:fld>
            <a:endParaRPr lang="en-US" altLang="en-US"/>
          </a:p>
        </p:txBody>
      </p:sp>
      <p:sp>
        <p:nvSpPr>
          <p:cNvPr id="417794" name="Rectangle 2"/>
          <p:cNvSpPr>
            <a:spLocks noGrp="1" noChangeArrowheads="1"/>
          </p:cNvSpPr>
          <p:nvPr>
            <p:ph type="title"/>
          </p:nvPr>
        </p:nvSpPr>
        <p:spPr>
          <a:xfrm>
            <a:off x="685800" y="304800"/>
            <a:ext cx="7772400" cy="609600"/>
          </a:xfrm>
        </p:spPr>
        <p:txBody>
          <a:bodyPr/>
          <a:lstStyle/>
          <a:p>
            <a:r>
              <a:rPr lang="en-US" altLang="en-US" sz="4000"/>
              <a:t>Control Circle Demo</a:t>
            </a:r>
          </a:p>
        </p:txBody>
      </p:sp>
      <p:sp>
        <p:nvSpPr>
          <p:cNvPr id="417795" name="Rectangle 3"/>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17796" name="AutoShape 4">
            <a:hlinkClick r:id="" action="ppaction://noaction" highlightClick="1"/>
          </p:cNvPr>
          <p:cNvSpPr>
            <a:spLocks noChangeArrowheads="1"/>
          </p:cNvSpPr>
          <p:nvPr/>
        </p:nvSpPr>
        <p:spPr bwMode="auto">
          <a:xfrm>
            <a:off x="457200" y="914400"/>
            <a:ext cx="32766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ControlCircle</a:t>
            </a:r>
            <a:endParaRPr lang="en-US" altLang="en-US">
              <a:solidFill>
                <a:schemeClr val="accent1"/>
              </a:solidFill>
            </a:endParaRPr>
          </a:p>
        </p:txBody>
      </p:sp>
      <p:pic>
        <p:nvPicPr>
          <p:cNvPr id="4178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25828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780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1600200"/>
            <a:ext cx="2584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17230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0E4757D-AE5C-4AFF-9F70-B8AAA70678C1}" type="slidenum">
              <a:rPr lang="en-US" altLang="en-US"/>
              <a:pPr/>
              <a:t>28</a:t>
            </a:fld>
            <a:endParaRPr lang="en-US" altLang="en-US"/>
          </a:p>
        </p:txBody>
      </p:sp>
      <p:sp>
        <p:nvSpPr>
          <p:cNvPr id="299010" name="Rectangle 2"/>
          <p:cNvSpPr>
            <a:spLocks noGrp="1" noChangeArrowheads="1"/>
          </p:cNvSpPr>
          <p:nvPr>
            <p:ph type="title"/>
          </p:nvPr>
        </p:nvSpPr>
        <p:spPr>
          <a:xfrm>
            <a:off x="685800" y="152400"/>
            <a:ext cx="7772400" cy="666750"/>
          </a:xfrm>
        </p:spPr>
        <p:txBody>
          <a:bodyPr/>
          <a:lstStyle/>
          <a:p>
            <a:r>
              <a:rPr lang="en-US" altLang="en-US" sz="4000"/>
              <a:t>Animations</a:t>
            </a:r>
            <a:endParaRPr lang="en-US" altLang="en-US" sz="4000" b="1"/>
          </a:p>
        </p:txBody>
      </p:sp>
      <p:pic>
        <p:nvPicPr>
          <p:cNvPr id="336902"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129" y="152400"/>
            <a:ext cx="42672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903" name="AutoShape 1031">
            <a:hlinkClick r:id="" action="ppaction://noaction" highlightClick="1"/>
          </p:cNvPr>
          <p:cNvSpPr>
            <a:spLocks noChangeArrowheads="1"/>
          </p:cNvSpPr>
          <p:nvPr/>
        </p:nvSpPr>
        <p:spPr bwMode="auto">
          <a:xfrm>
            <a:off x="228600" y="775447"/>
            <a:ext cx="26670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AnimationDemo</a:t>
            </a:r>
            <a:endParaRPr lang="en-US" altLang="en-US">
              <a:solidFill>
                <a:schemeClr val="accent1"/>
              </a:solidFill>
            </a:endParaRPr>
          </a:p>
        </p:txBody>
      </p:sp>
      <p:sp>
        <p:nvSpPr>
          <p:cNvPr id="2" name="Rectangle 1"/>
          <p:cNvSpPr/>
          <p:nvPr/>
        </p:nvSpPr>
        <p:spPr>
          <a:xfrm>
            <a:off x="228600" y="2068918"/>
            <a:ext cx="8440270" cy="4278094"/>
          </a:xfrm>
          <a:prstGeom prst="rect">
            <a:avLst/>
          </a:prstGeom>
          <a:ln>
            <a:solidFill>
              <a:schemeClr val="tx1"/>
            </a:solidFill>
          </a:ln>
        </p:spPr>
        <p:txBody>
          <a:bodyPr wrap="square">
            <a:spAutoFit/>
          </a:bodyPr>
          <a:lstStyle/>
          <a:p>
            <a:pPr algn="l"/>
            <a:r>
              <a:rPr lang="en-GB" sz="1600" dirty="0" smtClean="0">
                <a:latin typeface="Courier New" panose="02070309020205020404" pitchFamily="49" charset="0"/>
                <a:cs typeface="Courier New" panose="02070309020205020404" pitchFamily="49" charset="0"/>
              </a:rPr>
              <a:t>        x </a:t>
            </a:r>
            <a:r>
              <a:rPr lang="en-GB" sz="1600" dirty="0">
                <a:latin typeface="Courier New" panose="02070309020205020404" pitchFamily="49" charset="0"/>
                <a:cs typeface="Courier New" panose="02070309020205020404" pitchFamily="49" charset="0"/>
              </a:rPr>
              <a:t>= 0 # Starting x position</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canvas.create_text</a:t>
            </a:r>
            <a:r>
              <a:rPr lang="en-GB" sz="1600" dirty="0">
                <a:latin typeface="Courier New" panose="02070309020205020404" pitchFamily="49" charset="0"/>
                <a:cs typeface="Courier New" panose="02070309020205020404" pitchFamily="49" charset="0"/>
              </a:rPr>
              <a:t>(x, 30, </a:t>
            </a:r>
          </a:p>
          <a:p>
            <a:pPr algn="l"/>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"Message moving?", tags = "text")</a:t>
            </a: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dx = 3</a:t>
            </a:r>
          </a:p>
          <a:p>
            <a:pPr algn="l"/>
            <a:r>
              <a:rPr lang="en-GB" sz="1600" dirty="0">
                <a:latin typeface="Courier New" panose="02070309020205020404" pitchFamily="49" charset="0"/>
                <a:cs typeface="Courier New" panose="02070309020205020404" pitchFamily="49" charset="0"/>
              </a:rPr>
              <a:t>        while True:</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canvas.move</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"text", dx, 0) # Move text </a:t>
            </a:r>
            <a:r>
              <a:rPr lang="en-GB" sz="1600" i="1" u="sng" dirty="0">
                <a:latin typeface="Courier New" panose="02070309020205020404" pitchFamily="49" charset="0"/>
                <a:cs typeface="Courier New" panose="02070309020205020404" pitchFamily="49" charset="0"/>
              </a:rPr>
              <a:t>dx unit</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canvas.after</a:t>
            </a:r>
            <a:r>
              <a:rPr lang="en-GB" sz="1600" dirty="0">
                <a:latin typeface="Courier New" panose="02070309020205020404" pitchFamily="49" charset="0"/>
                <a:cs typeface="Courier New" panose="02070309020205020404" pitchFamily="49" charset="0"/>
              </a:rPr>
              <a:t>(100) # Sleep for 100 milliseconds</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canvas.update</a:t>
            </a:r>
            <a:r>
              <a:rPr lang="en-GB" sz="1600" dirty="0">
                <a:latin typeface="Courier New" panose="02070309020205020404" pitchFamily="49" charset="0"/>
                <a:cs typeface="Courier New" panose="02070309020205020404" pitchFamily="49" charset="0"/>
              </a:rPr>
              <a:t>() # Update canvas</a:t>
            </a:r>
          </a:p>
          <a:p>
            <a:pPr algn="l"/>
            <a:r>
              <a:rPr lang="en-GB" sz="1600" dirty="0">
                <a:latin typeface="Courier New" panose="02070309020205020404" pitchFamily="49" charset="0"/>
                <a:cs typeface="Courier New" panose="02070309020205020404" pitchFamily="49" charset="0"/>
              </a:rPr>
              <a:t>            if x &lt; width:</a:t>
            </a:r>
          </a:p>
          <a:p>
            <a:pPr algn="l"/>
            <a:r>
              <a:rPr lang="en-GB" sz="1600" dirty="0">
                <a:latin typeface="Courier New" panose="02070309020205020404" pitchFamily="49" charset="0"/>
                <a:cs typeface="Courier New" panose="02070309020205020404" pitchFamily="49" charset="0"/>
              </a:rPr>
              <a:t>                x += dx  # Get the current position for string</a:t>
            </a:r>
          </a:p>
          <a:p>
            <a:pPr algn="l"/>
            <a:r>
              <a:rPr lang="en-GB" sz="1600" dirty="0">
                <a:latin typeface="Courier New" panose="02070309020205020404" pitchFamily="49" charset="0"/>
                <a:cs typeface="Courier New" panose="02070309020205020404" pitchFamily="49" charset="0"/>
              </a:rPr>
              <a:t>            else:</a:t>
            </a:r>
          </a:p>
          <a:p>
            <a:pPr algn="l"/>
            <a:r>
              <a:rPr lang="en-GB" sz="1600" dirty="0">
                <a:latin typeface="Courier New" panose="02070309020205020404" pitchFamily="49" charset="0"/>
                <a:cs typeface="Courier New" panose="02070309020205020404" pitchFamily="49" charset="0"/>
              </a:rPr>
              <a:t>                x = 0 # Reset string position to the beginning</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canvas.delete</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"text") </a:t>
            </a:r>
          </a:p>
          <a:p>
            <a:pPr algn="l"/>
            <a:r>
              <a:rPr lang="en-GB" sz="1600" dirty="0">
                <a:latin typeface="Courier New" panose="02070309020205020404" pitchFamily="49" charset="0"/>
                <a:cs typeface="Courier New" panose="02070309020205020404" pitchFamily="49" charset="0"/>
              </a:rPr>
              <a:t>                # Redraw text at the beginning</a:t>
            </a:r>
          </a:p>
          <a:p>
            <a:pPr algn="l"/>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canvas.create_text</a:t>
            </a:r>
            <a:r>
              <a:rPr lang="en-GB" sz="1600" dirty="0">
                <a:latin typeface="Courier New" panose="02070309020205020404" pitchFamily="49" charset="0"/>
                <a:cs typeface="Courier New" panose="02070309020205020404" pitchFamily="49" charset="0"/>
              </a:rPr>
              <a:t>(x, 30, text = </a:t>
            </a:r>
            <a:r>
              <a:rPr lang="en-GB" sz="1600" i="1" dirty="0">
                <a:latin typeface="Courier New" panose="02070309020205020404" pitchFamily="49" charset="0"/>
                <a:cs typeface="Courier New" panose="02070309020205020404" pitchFamily="49" charset="0"/>
              </a:rPr>
              <a:t>"Message moving?", </a:t>
            </a:r>
          </a:p>
          <a:p>
            <a:pPr algn="l"/>
            <a:r>
              <a:rPr lang="en-GB" sz="1600" dirty="0">
                <a:latin typeface="Courier New" panose="02070309020205020404" pitchFamily="49" charset="0"/>
                <a:cs typeface="Courier New" panose="02070309020205020404" pitchFamily="49" charset="0"/>
              </a:rPr>
              <a:t>                    tags = </a:t>
            </a:r>
            <a:r>
              <a:rPr lang="en-GB" sz="1600" i="1" dirty="0">
                <a:latin typeface="Courier New" panose="02070309020205020404" pitchFamily="49" charset="0"/>
                <a:cs typeface="Courier New" panose="02070309020205020404" pitchFamily="49" charset="0"/>
              </a:rPr>
              <a:t>"text")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94130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7E92713-BA2A-4866-A2BC-C43955A3AB16}" type="slidenum">
              <a:rPr lang="en-US" altLang="en-US"/>
              <a:pPr/>
              <a:t>29</a:t>
            </a:fld>
            <a:endParaRPr lang="en-US" altLang="en-US"/>
          </a:p>
        </p:txBody>
      </p:sp>
      <p:sp>
        <p:nvSpPr>
          <p:cNvPr id="418818" name="Rectangle 2"/>
          <p:cNvSpPr>
            <a:spLocks noGrp="1" noChangeArrowheads="1"/>
          </p:cNvSpPr>
          <p:nvPr>
            <p:ph type="title"/>
          </p:nvPr>
        </p:nvSpPr>
        <p:spPr>
          <a:xfrm>
            <a:off x="685800" y="152400"/>
            <a:ext cx="7772400" cy="666750"/>
          </a:xfrm>
        </p:spPr>
        <p:txBody>
          <a:bodyPr/>
          <a:lstStyle/>
          <a:p>
            <a:r>
              <a:rPr lang="en-US" altLang="en-US" sz="4000"/>
              <a:t>Control Animations</a:t>
            </a:r>
            <a:endParaRPr lang="en-US" altLang="en-US" sz="4000" b="1"/>
          </a:p>
        </p:txBody>
      </p:sp>
      <p:sp>
        <p:nvSpPr>
          <p:cNvPr id="418821" name="AutoShape 5">
            <a:hlinkClick r:id="" action="ppaction://noaction" highlightClick="1"/>
          </p:cNvPr>
          <p:cNvSpPr>
            <a:spLocks noChangeArrowheads="1"/>
          </p:cNvSpPr>
          <p:nvPr/>
        </p:nvSpPr>
        <p:spPr bwMode="auto">
          <a:xfrm>
            <a:off x="228600" y="729503"/>
            <a:ext cx="35814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ControlAnimation</a:t>
            </a:r>
            <a:endParaRPr lang="en-US" altLang="en-US">
              <a:solidFill>
                <a:schemeClr val="accent1"/>
              </a:solidFill>
            </a:endParaRPr>
          </a:p>
        </p:txBody>
      </p:sp>
      <p:pic>
        <p:nvPicPr>
          <p:cNvPr id="418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453" y="106362"/>
            <a:ext cx="4191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9623" y="2753893"/>
            <a:ext cx="8570259" cy="3293209"/>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def</a:t>
            </a:r>
            <a:r>
              <a:rPr lang="en-GB" sz="1600"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animate(</a:t>
            </a:r>
            <a:r>
              <a:rPr lang="en-GB" sz="1600" b="1" i="1" dirty="0">
                <a:latin typeface="Courier New" panose="02070309020205020404" pitchFamily="49" charset="0"/>
                <a:cs typeface="Courier New" panose="02070309020205020404" pitchFamily="49" charset="0"/>
              </a:rPr>
              <a:t>self): # Move the message</a:t>
            </a:r>
          </a:p>
          <a:p>
            <a:pPr algn="l"/>
            <a:r>
              <a:rPr lang="en-GB" sz="1600" dirty="0">
                <a:latin typeface="Courier New" panose="02070309020205020404" pitchFamily="49" charset="0"/>
                <a:cs typeface="Courier New" panose="02070309020205020404" pitchFamily="49" charset="0"/>
              </a:rPr>
              <a:t>        while not </a:t>
            </a:r>
            <a:r>
              <a:rPr lang="en-GB" sz="1600" i="1" dirty="0" err="1">
                <a:latin typeface="Courier New" panose="02070309020205020404" pitchFamily="49" charset="0"/>
                <a:cs typeface="Courier New" panose="02070309020205020404" pitchFamily="49" charset="0"/>
              </a:rPr>
              <a:t>self.isStopped</a:t>
            </a:r>
            <a:r>
              <a:rPr lang="en-GB" sz="1600" i="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self.canvas.move</a:t>
            </a:r>
            <a:r>
              <a:rPr lang="en-GB" sz="1600" i="1" dirty="0">
                <a:latin typeface="Courier New" panose="02070309020205020404" pitchFamily="49" charset="0"/>
                <a:cs typeface="Courier New" panose="02070309020205020404" pitchFamily="49" charset="0"/>
              </a:rPr>
              <a:t>("text", </a:t>
            </a:r>
            <a:r>
              <a:rPr lang="en-GB" sz="1600" i="1" dirty="0" err="1">
                <a:latin typeface="Courier New" panose="02070309020205020404" pitchFamily="49" charset="0"/>
                <a:cs typeface="Courier New" panose="02070309020205020404" pitchFamily="49" charset="0"/>
              </a:rPr>
              <a:t>self.dx</a:t>
            </a:r>
            <a:r>
              <a:rPr lang="en-GB" sz="1600" i="1" dirty="0">
                <a:latin typeface="Courier New" panose="02070309020205020404" pitchFamily="49" charset="0"/>
                <a:cs typeface="Courier New" panose="02070309020205020404" pitchFamily="49" charset="0"/>
              </a:rPr>
              <a:t>, 0) # Move text </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self.canvas.after</a:t>
            </a:r>
            <a:r>
              <a:rPr lang="en-GB" sz="1600" i="1" dirty="0">
                <a:latin typeface="Courier New" panose="02070309020205020404" pitchFamily="49" charset="0"/>
                <a:cs typeface="Courier New" panose="02070309020205020404" pitchFamily="49" charset="0"/>
              </a:rPr>
              <a:t>(</a:t>
            </a:r>
            <a:r>
              <a:rPr lang="en-GB" sz="1600" i="1" dirty="0" err="1">
                <a:latin typeface="Courier New" panose="02070309020205020404" pitchFamily="49" charset="0"/>
                <a:cs typeface="Courier New" panose="02070309020205020404" pitchFamily="49" charset="0"/>
              </a:rPr>
              <a:t>self.sleepTime</a:t>
            </a:r>
            <a:r>
              <a:rPr lang="en-GB" sz="1600" i="1" dirty="0">
                <a:latin typeface="Courier New" panose="02070309020205020404" pitchFamily="49" charset="0"/>
                <a:cs typeface="Courier New" panose="02070309020205020404" pitchFamily="49" charset="0"/>
              </a:rPr>
              <a:t>) # Sleep </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self.canvas.update</a:t>
            </a:r>
            <a:r>
              <a:rPr lang="en-GB" sz="1600" i="1" dirty="0">
                <a:latin typeface="Courier New" panose="02070309020205020404" pitchFamily="49" charset="0"/>
                <a:cs typeface="Courier New" panose="02070309020205020404" pitchFamily="49" charset="0"/>
              </a:rPr>
              <a:t>() # Update </a:t>
            </a:r>
            <a:r>
              <a:rPr lang="en-GB" sz="1600" i="1" dirty="0" err="1">
                <a:latin typeface="Courier New" panose="02070309020205020404" pitchFamily="49" charset="0"/>
                <a:cs typeface="Courier New" panose="02070309020205020404" pitchFamily="49" charset="0"/>
              </a:rPr>
              <a:t>self.canvas</a:t>
            </a:r>
            <a:endParaRPr lang="en-GB" sz="1600" i="1"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            if </a:t>
            </a:r>
            <a:r>
              <a:rPr lang="en-GB" sz="1600" i="1" dirty="0" err="1">
                <a:latin typeface="Courier New" panose="02070309020205020404" pitchFamily="49" charset="0"/>
                <a:cs typeface="Courier New" panose="02070309020205020404" pitchFamily="49" charset="0"/>
              </a:rPr>
              <a:t>self.x</a:t>
            </a:r>
            <a:r>
              <a:rPr lang="en-GB" sz="1600" i="1" dirty="0">
                <a:latin typeface="Courier New" panose="02070309020205020404" pitchFamily="49" charset="0"/>
                <a:cs typeface="Courier New" panose="02070309020205020404" pitchFamily="49" charset="0"/>
              </a:rPr>
              <a:t> &lt; </a:t>
            </a:r>
            <a:r>
              <a:rPr lang="en-GB" sz="1600" i="1" dirty="0" err="1">
                <a:latin typeface="Courier New" panose="02070309020205020404" pitchFamily="49" charset="0"/>
                <a:cs typeface="Courier New" panose="02070309020205020404" pitchFamily="49" charset="0"/>
              </a:rPr>
              <a:t>self.width</a:t>
            </a:r>
            <a:r>
              <a:rPr lang="en-GB" sz="1600" i="1"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self.x</a:t>
            </a:r>
            <a:r>
              <a:rPr lang="en-GB" sz="1600" i="1" dirty="0">
                <a:latin typeface="Courier New" panose="02070309020205020404" pitchFamily="49" charset="0"/>
                <a:cs typeface="Courier New" panose="02070309020205020404" pitchFamily="49" charset="0"/>
              </a:rPr>
              <a:t> += </a:t>
            </a:r>
            <a:r>
              <a:rPr lang="en-GB" sz="1600" i="1" dirty="0" err="1">
                <a:latin typeface="Courier New" panose="02070309020205020404" pitchFamily="49" charset="0"/>
                <a:cs typeface="Courier New" panose="02070309020205020404" pitchFamily="49" charset="0"/>
              </a:rPr>
              <a:t>self.dx</a:t>
            </a:r>
            <a:r>
              <a:rPr lang="en-GB" sz="1600" i="1" dirty="0">
                <a:latin typeface="Courier New" panose="02070309020205020404" pitchFamily="49" charset="0"/>
                <a:cs typeface="Courier New" panose="02070309020205020404" pitchFamily="49" charset="0"/>
              </a:rPr>
              <a:t>  # Set new position </a:t>
            </a:r>
          </a:p>
          <a:p>
            <a:pPr algn="l"/>
            <a:r>
              <a:rPr lang="en-GB" sz="1600" dirty="0">
                <a:latin typeface="Courier New" panose="02070309020205020404" pitchFamily="49" charset="0"/>
                <a:cs typeface="Courier New" panose="02070309020205020404" pitchFamily="49" charset="0"/>
              </a:rPr>
              <a:t>            else:</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self.x</a:t>
            </a:r>
            <a:r>
              <a:rPr lang="en-GB" sz="1600" i="1" dirty="0">
                <a:latin typeface="Courier New" panose="02070309020205020404" pitchFamily="49" charset="0"/>
                <a:cs typeface="Courier New" panose="02070309020205020404" pitchFamily="49" charset="0"/>
              </a:rPr>
              <a:t> = 0 # Reset string position to the beginning</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self.canvas.delete</a:t>
            </a:r>
            <a:r>
              <a:rPr lang="en-GB" sz="1600" i="1" dirty="0">
                <a:latin typeface="Courier New" panose="02070309020205020404" pitchFamily="49" charset="0"/>
                <a:cs typeface="Courier New" panose="02070309020205020404" pitchFamily="49" charset="0"/>
              </a:rPr>
              <a:t>("text") </a:t>
            </a:r>
          </a:p>
          <a:p>
            <a:pPr algn="l"/>
            <a:r>
              <a:rPr lang="en-GB" sz="1600" dirty="0">
                <a:latin typeface="Courier New" panose="02070309020205020404" pitchFamily="49" charset="0"/>
                <a:cs typeface="Courier New" panose="02070309020205020404" pitchFamily="49" charset="0"/>
              </a:rPr>
              <a:t>                # Redraw text at the beginning</a:t>
            </a:r>
          </a:p>
          <a:p>
            <a:pPr algn="l"/>
            <a:r>
              <a:rPr lang="en-GB" sz="1600" dirty="0">
                <a:latin typeface="Courier New" panose="02070309020205020404" pitchFamily="49" charset="0"/>
                <a:cs typeface="Courier New" panose="02070309020205020404" pitchFamily="49" charset="0"/>
              </a:rPr>
              <a:t>                </a:t>
            </a:r>
            <a:r>
              <a:rPr lang="en-GB" sz="1600" i="1" dirty="0" err="1">
                <a:latin typeface="Courier New" panose="02070309020205020404" pitchFamily="49" charset="0"/>
                <a:cs typeface="Courier New" panose="02070309020205020404" pitchFamily="49" charset="0"/>
              </a:rPr>
              <a:t>self.canvas.create_text</a:t>
            </a:r>
            <a:r>
              <a:rPr lang="en-GB" sz="1600" i="1" dirty="0">
                <a:latin typeface="Courier New" panose="02070309020205020404" pitchFamily="49" charset="0"/>
                <a:cs typeface="Courier New" panose="02070309020205020404" pitchFamily="49" charset="0"/>
              </a:rPr>
              <a:t>(</a:t>
            </a:r>
            <a:r>
              <a:rPr lang="en-GB" sz="1600" i="1" dirty="0" err="1">
                <a:latin typeface="Courier New" panose="02070309020205020404" pitchFamily="49" charset="0"/>
                <a:cs typeface="Courier New" panose="02070309020205020404" pitchFamily="49" charset="0"/>
              </a:rPr>
              <a:t>self.x</a:t>
            </a:r>
            <a:r>
              <a:rPr lang="en-GB" sz="1600" i="1" dirty="0">
                <a:latin typeface="Courier New" panose="02070309020205020404" pitchFamily="49" charset="0"/>
                <a:cs typeface="Courier New" panose="02070309020205020404" pitchFamily="49" charset="0"/>
              </a:rPr>
              <a:t>, 30, </a:t>
            </a:r>
          </a:p>
          <a:p>
            <a:pPr algn="l"/>
            <a:r>
              <a:rPr lang="en-GB" sz="1600" dirty="0">
                <a:latin typeface="Courier New" panose="02070309020205020404" pitchFamily="49" charset="0"/>
                <a:cs typeface="Courier New" panose="02070309020205020404" pitchFamily="49" charset="0"/>
              </a:rPr>
              <a:t>                    text = </a:t>
            </a:r>
            <a:r>
              <a:rPr lang="en-GB" sz="1600" i="1" dirty="0">
                <a:latin typeface="Courier New" panose="02070309020205020404" pitchFamily="49" charset="0"/>
                <a:cs typeface="Courier New" panose="02070309020205020404" pitchFamily="49" charset="0"/>
              </a:rPr>
              <a:t>"Message moving?", tags = "text")    </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77091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E5B920-A976-4BF1-B4DC-FE57D1243BE1}" type="slidenum">
              <a:rPr lang="en-US" altLang="en-US"/>
              <a:pPr/>
              <a:t>3</a:t>
            </a:fld>
            <a:endParaRPr lang="en-US" altLang="en-US"/>
          </a:p>
        </p:txBody>
      </p:sp>
      <p:sp>
        <p:nvSpPr>
          <p:cNvPr id="386050" name="Rectangle 2"/>
          <p:cNvSpPr>
            <a:spLocks noGrp="1" noChangeArrowheads="1"/>
          </p:cNvSpPr>
          <p:nvPr>
            <p:ph type="title"/>
          </p:nvPr>
        </p:nvSpPr>
        <p:spPr>
          <a:xfrm>
            <a:off x="685800" y="304800"/>
            <a:ext cx="7772400" cy="685800"/>
          </a:xfrm>
          <a:noFill/>
          <a:ln/>
        </p:spPr>
        <p:txBody>
          <a:bodyPr/>
          <a:lstStyle/>
          <a:p>
            <a:r>
              <a:rPr lang="en-US" altLang="en-US" sz="4300"/>
              <a:t>Getting Started with Tkinter</a:t>
            </a:r>
            <a:endParaRPr lang="en-US" altLang="en-US"/>
          </a:p>
        </p:txBody>
      </p:sp>
      <p:sp>
        <p:nvSpPr>
          <p:cNvPr id="386051" name="Rectangle 3"/>
          <p:cNvSpPr>
            <a:spLocks noGrp="1" noChangeArrowheads="1"/>
          </p:cNvSpPr>
          <p:nvPr>
            <p:ph type="body" idx="1"/>
          </p:nvPr>
        </p:nvSpPr>
        <p:spPr>
          <a:xfrm>
            <a:off x="228600" y="1143000"/>
            <a:ext cx="8686800" cy="2590800"/>
          </a:xfrm>
          <a:noFill/>
          <a:ln/>
        </p:spPr>
        <p:txBody>
          <a:bodyPr/>
          <a:lstStyle/>
          <a:p>
            <a:pPr marL="0" indent="0">
              <a:buFont typeface="Monotype Sorts" pitchFamily="2" charset="2"/>
              <a:buNone/>
            </a:pPr>
            <a:r>
              <a:rPr lang="en-US" altLang="en-US"/>
              <a:t>Getting started with Tkinter with a simple example.</a:t>
            </a:r>
          </a:p>
        </p:txBody>
      </p:sp>
      <p:sp>
        <p:nvSpPr>
          <p:cNvPr id="386052" name="AutoShape 4">
            <a:hlinkClick r:id="" action="ppaction://noaction" highlightClick="1"/>
          </p:cNvPr>
          <p:cNvSpPr>
            <a:spLocks noChangeArrowheads="1"/>
          </p:cNvSpPr>
          <p:nvPr/>
        </p:nvSpPr>
        <p:spPr bwMode="auto">
          <a:xfrm>
            <a:off x="6453187" y="5686169"/>
            <a:ext cx="20574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2"/>
                </a:solidFill>
                <a:latin typeface="Book Antiqua" pitchFamily="18" charset="0"/>
                <a:hlinkClick r:id="rId2" action="ppaction://program"/>
              </a:rPr>
              <a:t>SimpleGUI</a:t>
            </a:r>
            <a:endParaRPr lang="en-US" altLang="en-US">
              <a:solidFill>
                <a:schemeClr val="accent2"/>
              </a:solidFill>
            </a:endParaRPr>
          </a:p>
        </p:txBody>
      </p:sp>
      <p:pic>
        <p:nvPicPr>
          <p:cNvPr id="386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1310810"/>
            <a:ext cx="18764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4774" y="2834777"/>
            <a:ext cx="8580625" cy="2308324"/>
          </a:xfrm>
          <a:prstGeom prst="rect">
            <a:avLst/>
          </a:prstGeom>
          <a:ln>
            <a:solidFill>
              <a:schemeClr val="accent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from </a:t>
            </a:r>
            <a:r>
              <a:rPr lang="en-GB" sz="1600" dirty="0" err="1">
                <a:latin typeface="Courier New" panose="02070309020205020404" pitchFamily="49" charset="0"/>
                <a:cs typeface="Courier New" panose="02070309020205020404" pitchFamily="49" charset="0"/>
              </a:rPr>
              <a:t>tkinter</a:t>
            </a:r>
            <a:r>
              <a:rPr lang="en-GB" sz="1600" dirty="0">
                <a:latin typeface="Courier New" panose="02070309020205020404" pitchFamily="49" charset="0"/>
                <a:cs typeface="Courier New" panose="02070309020205020404" pitchFamily="49" charset="0"/>
              </a:rPr>
              <a:t> import * # Import </a:t>
            </a:r>
            <a:r>
              <a:rPr lang="en-GB" sz="1600" u="sng" dirty="0" err="1">
                <a:latin typeface="Courier New" panose="02070309020205020404" pitchFamily="49" charset="0"/>
                <a:cs typeface="Courier New" panose="02070309020205020404" pitchFamily="49" charset="0"/>
              </a:rPr>
              <a:t>tkinter</a:t>
            </a:r>
            <a:endParaRPr lang="en-GB" sz="1600" u="sng" dirty="0">
              <a:latin typeface="Courier New" panose="02070309020205020404" pitchFamily="49" charset="0"/>
              <a:cs typeface="Courier New" panose="02070309020205020404" pitchFamily="49" charset="0"/>
            </a:endParaRP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root = </a:t>
            </a:r>
            <a:r>
              <a:rPr lang="en-GB" sz="1600" dirty="0" err="1">
                <a:latin typeface="Courier New" panose="02070309020205020404" pitchFamily="49" charset="0"/>
                <a:cs typeface="Courier New" panose="02070309020205020404" pitchFamily="49" charset="0"/>
              </a:rPr>
              <a:t>Tk</a:t>
            </a:r>
            <a:r>
              <a:rPr lang="en-GB" sz="1600" dirty="0">
                <a:latin typeface="Courier New" panose="02070309020205020404" pitchFamily="49" charset="0"/>
                <a:cs typeface="Courier New" panose="02070309020205020404" pitchFamily="49" charset="0"/>
              </a:rPr>
              <a:t>() # Create a root window</a:t>
            </a:r>
          </a:p>
          <a:p>
            <a:pPr algn="l"/>
            <a:r>
              <a:rPr lang="en-GB" sz="1600" dirty="0">
                <a:latin typeface="Courier New" panose="02070309020205020404" pitchFamily="49" charset="0"/>
                <a:cs typeface="Courier New" panose="02070309020205020404" pitchFamily="49" charset="0"/>
              </a:rPr>
              <a:t>label = Label(root, text = </a:t>
            </a:r>
            <a:r>
              <a:rPr lang="en-GB" sz="1600" i="1" dirty="0">
                <a:latin typeface="Courier New" panose="02070309020205020404" pitchFamily="49" charset="0"/>
                <a:cs typeface="Courier New" panose="02070309020205020404" pitchFamily="49" charset="0"/>
              </a:rPr>
              <a:t>"Welcome to </a:t>
            </a:r>
            <a:r>
              <a:rPr lang="en-GB" sz="1600" i="1" u="sng" dirty="0">
                <a:latin typeface="Courier New" panose="02070309020205020404" pitchFamily="49" charset="0"/>
                <a:cs typeface="Courier New" panose="02070309020205020404" pitchFamily="49" charset="0"/>
              </a:rPr>
              <a:t>Python") # Create a label</a:t>
            </a:r>
          </a:p>
          <a:p>
            <a:pPr algn="l"/>
            <a:r>
              <a:rPr lang="en-GB" sz="1600" dirty="0">
                <a:latin typeface="Courier New" panose="02070309020205020404" pitchFamily="49" charset="0"/>
                <a:cs typeface="Courier New" panose="02070309020205020404" pitchFamily="49" charset="0"/>
              </a:rPr>
              <a:t>button = Button(root, text = </a:t>
            </a:r>
            <a:r>
              <a:rPr lang="en-GB" sz="1600" i="1" dirty="0">
                <a:latin typeface="Courier New" panose="02070309020205020404" pitchFamily="49" charset="0"/>
                <a:cs typeface="Courier New" panose="02070309020205020404" pitchFamily="49" charset="0"/>
              </a:rPr>
              <a:t>"Click Me") # Create a button</a:t>
            </a:r>
          </a:p>
          <a:p>
            <a:pPr algn="l"/>
            <a:r>
              <a:rPr lang="en-GB" sz="1600" dirty="0" err="1">
                <a:latin typeface="Courier New" panose="02070309020205020404" pitchFamily="49" charset="0"/>
                <a:cs typeface="Courier New" panose="02070309020205020404" pitchFamily="49" charset="0"/>
              </a:rPr>
              <a:t>label.pack</a:t>
            </a:r>
            <a:r>
              <a:rPr lang="en-GB" sz="1600" dirty="0">
                <a:latin typeface="Courier New" panose="02070309020205020404" pitchFamily="49" charset="0"/>
                <a:cs typeface="Courier New" panose="02070309020205020404" pitchFamily="49" charset="0"/>
              </a:rPr>
              <a:t>() # Display the label in the window</a:t>
            </a:r>
          </a:p>
          <a:p>
            <a:pPr algn="l"/>
            <a:r>
              <a:rPr lang="en-GB" sz="1600" dirty="0" err="1">
                <a:latin typeface="Courier New" panose="02070309020205020404" pitchFamily="49" charset="0"/>
                <a:cs typeface="Courier New" panose="02070309020205020404" pitchFamily="49" charset="0"/>
              </a:rPr>
              <a:t>button.pack</a:t>
            </a:r>
            <a:r>
              <a:rPr lang="en-GB" sz="1600" dirty="0">
                <a:latin typeface="Courier New" panose="02070309020205020404" pitchFamily="49" charset="0"/>
                <a:cs typeface="Courier New" panose="02070309020205020404" pitchFamily="49" charset="0"/>
              </a:rPr>
              <a:t>() # Display the button in the window</a:t>
            </a:r>
          </a:p>
          <a:p>
            <a:pPr algn="l"/>
            <a:endParaRPr lang="en-GB" sz="1600" dirty="0">
              <a:latin typeface="Courier New" panose="02070309020205020404" pitchFamily="49" charset="0"/>
              <a:cs typeface="Courier New" panose="02070309020205020404" pitchFamily="49" charset="0"/>
            </a:endParaRPr>
          </a:p>
          <a:p>
            <a:pPr algn="l"/>
            <a:r>
              <a:rPr lang="en-GB" sz="1600" dirty="0" err="1">
                <a:latin typeface="Courier New" panose="02070309020205020404" pitchFamily="49" charset="0"/>
                <a:cs typeface="Courier New" panose="02070309020205020404" pitchFamily="49" charset="0"/>
              </a:rPr>
              <a:t>root.mainloop</a:t>
            </a:r>
            <a:r>
              <a:rPr lang="en-GB" sz="1600" dirty="0">
                <a:latin typeface="Courier New" panose="02070309020205020404" pitchFamily="49" charset="0"/>
                <a:cs typeface="Courier New" panose="02070309020205020404" pitchFamily="49" charset="0"/>
              </a:rPr>
              <a:t>() # Create an event loop</a:t>
            </a:r>
          </a:p>
        </p:txBody>
      </p:sp>
    </p:spTree>
    <p:extLst>
      <p:ext uri="{BB962C8B-B14F-4D97-AF65-F5344CB8AC3E}">
        <p14:creationId xmlns:p14="http://schemas.microsoft.com/office/powerpoint/2010/main" val="2612156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1FB8667-D091-4647-82B5-F5535BBEC950}" type="slidenum">
              <a:rPr lang="en-US" altLang="en-US"/>
              <a:pPr/>
              <a:t>30</a:t>
            </a:fld>
            <a:endParaRPr lang="en-US" altLang="en-US"/>
          </a:p>
        </p:txBody>
      </p:sp>
      <p:sp>
        <p:nvSpPr>
          <p:cNvPr id="375810" name="Rectangle 2"/>
          <p:cNvSpPr>
            <a:spLocks noGrp="1" noChangeArrowheads="1"/>
          </p:cNvSpPr>
          <p:nvPr>
            <p:ph type="title"/>
          </p:nvPr>
        </p:nvSpPr>
        <p:spPr>
          <a:xfrm>
            <a:off x="685800" y="0"/>
            <a:ext cx="7772400" cy="1428750"/>
          </a:xfrm>
        </p:spPr>
        <p:txBody>
          <a:bodyPr/>
          <a:lstStyle/>
          <a:p>
            <a:r>
              <a:rPr lang="en-US" altLang="en-US" dirty="0"/>
              <a:t>Scrollbar</a:t>
            </a:r>
            <a:endParaRPr lang="en-US" altLang="en-US" b="1" dirty="0"/>
          </a:p>
        </p:txBody>
      </p:sp>
      <p:pic>
        <p:nvPicPr>
          <p:cNvPr id="3758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578485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20" name="AutoShape 12">
            <a:hlinkClick r:id="" action="ppaction://noaction" highlightClick="1"/>
          </p:cNvPr>
          <p:cNvSpPr>
            <a:spLocks noChangeArrowheads="1"/>
          </p:cNvSpPr>
          <p:nvPr/>
        </p:nvSpPr>
        <p:spPr bwMode="auto">
          <a:xfrm>
            <a:off x="2133600" y="5638800"/>
            <a:ext cx="3581400" cy="6096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dirty="0" err="1">
                <a:solidFill>
                  <a:schemeClr val="accent1"/>
                </a:solidFill>
              </a:rPr>
              <a:t>ScrollText</a:t>
            </a:r>
            <a:endParaRPr lang="en-US" altLang="en-US" dirty="0">
              <a:solidFill>
                <a:schemeClr val="accent1"/>
              </a:solidFill>
            </a:endParaRPr>
          </a:p>
        </p:txBody>
      </p:sp>
    </p:spTree>
    <p:extLst>
      <p:ext uri="{BB962C8B-B14F-4D97-AF65-F5344CB8AC3E}">
        <p14:creationId xmlns:p14="http://schemas.microsoft.com/office/powerpoint/2010/main" val="180336465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88FBB596-B144-49C3-9E99-E913D353AAC0}" type="slidenum">
              <a:rPr lang="en-US" altLang="en-US"/>
              <a:pPr/>
              <a:t>31</a:t>
            </a:fld>
            <a:endParaRPr lang="en-US" altLang="en-US"/>
          </a:p>
        </p:txBody>
      </p:sp>
      <p:sp>
        <p:nvSpPr>
          <p:cNvPr id="374786" name="Rectangle 2"/>
          <p:cNvSpPr>
            <a:spLocks noGrp="1" noChangeArrowheads="1"/>
          </p:cNvSpPr>
          <p:nvPr>
            <p:ph type="title"/>
          </p:nvPr>
        </p:nvSpPr>
        <p:spPr>
          <a:xfrm>
            <a:off x="572404" y="189406"/>
            <a:ext cx="7772400" cy="793376"/>
          </a:xfrm>
        </p:spPr>
        <p:txBody>
          <a:bodyPr/>
          <a:lstStyle/>
          <a:p>
            <a:r>
              <a:rPr lang="en-US" altLang="en-US" dirty="0"/>
              <a:t>Standard Dialogs</a:t>
            </a:r>
            <a:endParaRPr lang="en-US" altLang="en-US" b="1" dirty="0"/>
          </a:p>
        </p:txBody>
      </p:sp>
      <p:sp>
        <p:nvSpPr>
          <p:cNvPr id="374795" name="AutoShape 11">
            <a:hlinkClick r:id="" action="ppaction://noaction" highlightClick="1"/>
          </p:cNvPr>
          <p:cNvSpPr>
            <a:spLocks noChangeArrowheads="1"/>
          </p:cNvSpPr>
          <p:nvPr/>
        </p:nvSpPr>
        <p:spPr bwMode="auto">
          <a:xfrm>
            <a:off x="242047" y="5867400"/>
            <a:ext cx="2438400" cy="609600"/>
          </a:xfrm>
          <a:prstGeom prst="actionButtonBlank">
            <a:avLst/>
          </a:prstGeom>
          <a:solidFill>
            <a:schemeClr val="bg1"/>
          </a:solidFill>
          <a:ln w="19050">
            <a:solidFill>
              <a:schemeClr val="bg1"/>
            </a:solid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DialogDemo</a:t>
            </a:r>
            <a:endParaRPr lang="en-US" altLang="en-US">
              <a:solidFill>
                <a:schemeClr val="accent1"/>
              </a:solidFill>
            </a:endParaRPr>
          </a:p>
        </p:txBody>
      </p:sp>
      <p:pic>
        <p:nvPicPr>
          <p:cNvPr id="37479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47" y="986415"/>
            <a:ext cx="1965004" cy="151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085" y="982782"/>
            <a:ext cx="1839810" cy="15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8604" y="982783"/>
            <a:ext cx="1741832" cy="15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3"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2342" y="997302"/>
            <a:ext cx="2239888" cy="15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4"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988" y="2606784"/>
            <a:ext cx="2229002" cy="150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5"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5373" y="2606784"/>
            <a:ext cx="3135297" cy="151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6"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673" y="4251828"/>
            <a:ext cx="2574646" cy="15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7"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1281" y="4245478"/>
            <a:ext cx="2574646" cy="15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808"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0436" y="4234591"/>
            <a:ext cx="2577368" cy="160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68434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Standard </a:t>
            </a:r>
            <a:r>
              <a:rPr lang="en-US" altLang="en-US" dirty="0" smtClean="0"/>
              <a:t>Dialogs – Cont’d</a:t>
            </a:r>
            <a:endParaRPr lang="en-GB" dirty="0"/>
          </a:p>
        </p:txBody>
      </p:sp>
      <p:sp>
        <p:nvSpPr>
          <p:cNvPr id="4" name="Rectangle 3"/>
          <p:cNvSpPr/>
          <p:nvPr/>
        </p:nvSpPr>
        <p:spPr>
          <a:xfrm>
            <a:off x="220544" y="1912900"/>
            <a:ext cx="8750378" cy="4031873"/>
          </a:xfrm>
          <a:prstGeom prst="rect">
            <a:avLst/>
          </a:prstGeom>
          <a:ln>
            <a:solidFill>
              <a:schemeClr val="tx1"/>
            </a:solidFill>
          </a:ln>
        </p:spPr>
        <p:txBody>
          <a:bodyPr wrap="square">
            <a:spAutoFit/>
          </a:bodyPr>
          <a:lstStyle/>
          <a:p>
            <a:pPr algn="l"/>
            <a:r>
              <a:rPr lang="en-GB" sz="1600" dirty="0" err="1">
                <a:latin typeface="Courier New" panose="02070309020205020404" pitchFamily="49" charset="0"/>
                <a:cs typeface="Courier New" panose="02070309020205020404" pitchFamily="49" charset="0"/>
              </a:rPr>
              <a:t>tkinter.messagebox.showinfo</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showinfo</a:t>
            </a:r>
            <a:r>
              <a:rPr lang="en-GB" sz="1600" i="1" u="sng" dirty="0">
                <a:latin typeface="Courier New" panose="02070309020205020404" pitchFamily="49" charset="0"/>
                <a:cs typeface="Courier New" panose="02070309020205020404" pitchFamily="49" charset="0"/>
              </a:rPr>
              <a:t>", "This is an info </a:t>
            </a:r>
            <a:r>
              <a:rPr lang="en-GB" sz="1600" i="1" u="sng" dirty="0" err="1">
                <a:latin typeface="Courier New" panose="02070309020205020404" pitchFamily="49" charset="0"/>
                <a:cs typeface="Courier New" panose="02070309020205020404" pitchFamily="49" charset="0"/>
              </a:rPr>
              <a:t>msg</a:t>
            </a:r>
            <a:r>
              <a:rPr lang="en-GB" sz="1600" i="1" u="sng"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err="1">
                <a:latin typeface="Courier New" panose="02070309020205020404" pitchFamily="49" charset="0"/>
                <a:cs typeface="Courier New" panose="02070309020205020404" pitchFamily="49" charset="0"/>
              </a:rPr>
              <a:t>tkinter.messagebox.showwarning</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showwarning</a:t>
            </a:r>
            <a:r>
              <a:rPr lang="en-GB" sz="1600" i="1" u="sng" dirty="0">
                <a:latin typeface="Courier New" panose="02070309020205020404" pitchFamily="49" charset="0"/>
                <a:cs typeface="Courier New" panose="02070309020205020404" pitchFamily="49" charset="0"/>
              </a:rPr>
              <a:t>", "This is a warning</a:t>
            </a:r>
            <a:r>
              <a:rPr lang="en-GB" sz="1600" i="1" u="sng"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err="1">
                <a:latin typeface="Courier New" panose="02070309020205020404" pitchFamily="49" charset="0"/>
                <a:cs typeface="Courier New" panose="02070309020205020404" pitchFamily="49" charset="0"/>
              </a:rPr>
              <a:t>tkinter.messagebox.showerror</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showerror</a:t>
            </a:r>
            <a:r>
              <a:rPr lang="en-GB" sz="1600" i="1" u="sng" dirty="0">
                <a:latin typeface="Courier New" panose="02070309020205020404" pitchFamily="49" charset="0"/>
                <a:cs typeface="Courier New" panose="02070309020205020404" pitchFamily="49" charset="0"/>
              </a:rPr>
              <a:t>", "This is an error</a:t>
            </a:r>
            <a:r>
              <a:rPr lang="en-GB" sz="1600" i="1" u="sng"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err="1">
                <a:latin typeface="Courier New" panose="02070309020205020404" pitchFamily="49" charset="0"/>
                <a:cs typeface="Courier New" panose="02070309020205020404" pitchFamily="49" charset="0"/>
              </a:rPr>
              <a:t>isYes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tkinter.messagebox.askyesno</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ashyesno</a:t>
            </a:r>
            <a:r>
              <a:rPr lang="en-GB" sz="1600" i="1" u="sng" dirty="0">
                <a:latin typeface="Courier New" panose="02070309020205020404" pitchFamily="49" charset="0"/>
                <a:cs typeface="Courier New" panose="02070309020205020404" pitchFamily="49" charset="0"/>
              </a:rPr>
              <a:t>", "Continue?")</a:t>
            </a:r>
          </a:p>
          <a:p>
            <a:pPr algn="l"/>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isYes</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err="1">
                <a:latin typeface="Courier New" panose="02070309020205020404" pitchFamily="49" charset="0"/>
                <a:cs typeface="Courier New" panose="02070309020205020404" pitchFamily="49" charset="0"/>
              </a:rPr>
              <a:t>isOK</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tkinter.messagebox.askokcancel</a:t>
            </a:r>
            <a:r>
              <a:rPr lang="en-GB" sz="1600" dirty="0">
                <a:latin typeface="Courier New" panose="02070309020205020404" pitchFamily="49" charset="0"/>
                <a:cs typeface="Courier New" panose="02070309020205020404" pitchFamily="49" charset="0"/>
              </a:rPr>
              <a:t>(</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ashokcancle</a:t>
            </a:r>
            <a:r>
              <a:rPr lang="en-GB" sz="1600" i="1" u="sng" dirty="0">
                <a:latin typeface="Courier New" panose="02070309020205020404" pitchFamily="49" charset="0"/>
                <a:cs typeface="Courier New" panose="02070309020205020404" pitchFamily="49" charset="0"/>
              </a:rPr>
              <a:t>", "OK?")</a:t>
            </a:r>
          </a:p>
          <a:p>
            <a:pPr algn="l"/>
            <a:r>
              <a:rPr lang="en-GB" sz="1600" dirty="0" smtClean="0">
                <a:latin typeface="Courier New" panose="02070309020205020404" pitchFamily="49" charset="0"/>
                <a:cs typeface="Courier New" panose="02070309020205020404" pitchFamily="49" charset="0"/>
              </a:rPr>
              <a:t>print(</a:t>
            </a:r>
            <a:r>
              <a:rPr lang="en-GB" sz="1600" dirty="0" err="1" smtClean="0">
                <a:latin typeface="Courier New" panose="02070309020205020404" pitchFamily="49" charset="0"/>
                <a:cs typeface="Courier New" panose="02070309020205020404" pitchFamily="49" charset="0"/>
              </a:rPr>
              <a:t>isOK</a:t>
            </a:r>
            <a:r>
              <a:rPr lang="en-GB" sz="1600" dirty="0" smtClean="0">
                <a:latin typeface="Courier New" panose="02070309020205020404" pitchFamily="49" charset="0"/>
                <a:cs typeface="Courier New" panose="02070309020205020404" pitchFamily="49" charset="0"/>
              </a:rPr>
              <a:t>)</a:t>
            </a:r>
          </a:p>
          <a:p>
            <a:pPr algn="l"/>
            <a:r>
              <a:rPr lang="en-GB" sz="1600" dirty="0" err="1" smtClean="0">
                <a:latin typeface="Courier New" panose="02070309020205020404" pitchFamily="49" charset="0"/>
                <a:cs typeface="Courier New" panose="02070309020205020404" pitchFamily="49" charset="0"/>
              </a:rPr>
              <a:t>isYesNoCancel</a:t>
            </a:r>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tkinter.messagebox.askyesnocancel</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askyesnocancel</a:t>
            </a:r>
            <a:r>
              <a:rPr lang="en-GB" sz="1600" i="1" u="sng" dirty="0">
                <a:latin typeface="Courier New" panose="02070309020205020404" pitchFamily="49" charset="0"/>
                <a:cs typeface="Courier New" panose="02070309020205020404" pitchFamily="49" charset="0"/>
              </a:rPr>
              <a:t>", "Yes, No, Cancel?") </a:t>
            </a:r>
            <a:endParaRPr lang="en-GB" sz="1600" i="1" u="sng" dirty="0" smtClean="0">
              <a:latin typeface="Courier New" panose="02070309020205020404" pitchFamily="49" charset="0"/>
              <a:cs typeface="Courier New" panose="02070309020205020404" pitchFamily="49" charset="0"/>
            </a:endParaRPr>
          </a:p>
          <a:p>
            <a:pPr algn="l"/>
            <a:r>
              <a:rPr lang="en-GB" sz="1600" dirty="0" smtClean="0">
                <a:latin typeface="Courier New" panose="02070309020205020404" pitchFamily="49" charset="0"/>
                <a:cs typeface="Courier New" panose="02070309020205020404" pitchFamily="49" charset="0"/>
              </a:rPr>
              <a:t>print(</a:t>
            </a:r>
            <a:r>
              <a:rPr lang="en-GB" sz="1600" dirty="0" err="1" smtClean="0">
                <a:latin typeface="Courier New" panose="02070309020205020404" pitchFamily="49" charset="0"/>
                <a:cs typeface="Courier New" panose="02070309020205020404" pitchFamily="49" charset="0"/>
              </a:rPr>
              <a:t>isYesNoCancel</a:t>
            </a:r>
            <a:r>
              <a:rPr lang="en-GB" sz="1600" dirty="0" smtClean="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name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tkinter.simpledialog.askstring</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    </a:t>
            </a:r>
            <a:r>
              <a:rPr lang="en-GB" sz="1600" i="1" dirty="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askstring</a:t>
            </a:r>
            <a:r>
              <a:rPr lang="en-GB" sz="1600" i="1" u="sng" dirty="0">
                <a:latin typeface="Courier New" panose="02070309020205020404" pitchFamily="49" charset="0"/>
                <a:cs typeface="Courier New" panose="02070309020205020404" pitchFamily="49" charset="0"/>
              </a:rPr>
              <a:t>", "Enter your name")</a:t>
            </a:r>
          </a:p>
          <a:p>
            <a:pPr algn="l"/>
            <a:r>
              <a:rPr lang="en-GB" sz="1600" dirty="0" smtClean="0">
                <a:latin typeface="Courier New" panose="02070309020205020404" pitchFamily="49" charset="0"/>
                <a:cs typeface="Courier New" panose="02070309020205020404" pitchFamily="49" charset="0"/>
              </a:rPr>
              <a:t>age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tkinter.simpledialog.askinteger</a:t>
            </a:r>
            <a:r>
              <a:rPr lang="en-GB" sz="1600" dirty="0" smtClean="0">
                <a:latin typeface="Courier New" panose="02070309020205020404" pitchFamily="49" charset="0"/>
                <a:cs typeface="Courier New" panose="02070309020205020404" pitchFamily="49" charset="0"/>
              </a:rPr>
              <a:t>(</a:t>
            </a:r>
            <a:r>
              <a:rPr lang="en-GB" sz="1600" i="1" dirty="0" smtClean="0">
                <a:latin typeface="Courier New" panose="02070309020205020404" pitchFamily="49" charset="0"/>
                <a:cs typeface="Courier New" panose="02070309020205020404" pitchFamily="49" charset="0"/>
              </a:rPr>
              <a:t>"</a:t>
            </a:r>
            <a:r>
              <a:rPr lang="en-GB" sz="1600" i="1" u="sng" dirty="0" err="1" smtClean="0">
                <a:latin typeface="Courier New" panose="02070309020205020404" pitchFamily="49" charset="0"/>
                <a:cs typeface="Courier New" panose="02070309020205020404" pitchFamily="49" charset="0"/>
              </a:rPr>
              <a:t>askinteger</a:t>
            </a:r>
            <a:r>
              <a:rPr lang="en-GB" sz="1600" i="1" u="sng" dirty="0" smtClean="0">
                <a:latin typeface="Courier New" panose="02070309020205020404" pitchFamily="49" charset="0"/>
                <a:cs typeface="Courier New" panose="02070309020205020404" pitchFamily="49" charset="0"/>
              </a:rPr>
              <a:t>", "Enter your age")</a:t>
            </a: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weight = </a:t>
            </a:r>
            <a:r>
              <a:rPr lang="en-GB" sz="1600" dirty="0" err="1">
                <a:latin typeface="Courier New" panose="02070309020205020404" pitchFamily="49" charset="0"/>
                <a:cs typeface="Courier New" panose="02070309020205020404" pitchFamily="49" charset="0"/>
              </a:rPr>
              <a:t>tkinter.simpledialog.askfloat</a:t>
            </a:r>
            <a:r>
              <a:rPr lang="en-GB" sz="1600" dirty="0" smtClean="0">
                <a:latin typeface="Courier New" panose="02070309020205020404" pitchFamily="49" charset="0"/>
                <a:cs typeface="Courier New" panose="02070309020205020404" pitchFamily="49" charset="0"/>
              </a:rPr>
              <a:t>(</a:t>
            </a:r>
            <a:r>
              <a:rPr lang="en-GB" sz="1600" i="1" dirty="0" smtClean="0">
                <a:latin typeface="Courier New" panose="02070309020205020404" pitchFamily="49" charset="0"/>
                <a:cs typeface="Courier New" panose="02070309020205020404" pitchFamily="49" charset="0"/>
              </a:rPr>
              <a:t>"</a:t>
            </a:r>
            <a:r>
              <a:rPr lang="en-GB" sz="1600" i="1" u="sng" dirty="0" err="1">
                <a:latin typeface="Courier New" panose="02070309020205020404" pitchFamily="49" charset="0"/>
                <a:cs typeface="Courier New" panose="02070309020205020404" pitchFamily="49" charset="0"/>
              </a:rPr>
              <a:t>askfloat</a:t>
            </a:r>
            <a:r>
              <a:rPr lang="en-GB" sz="1600" i="1" u="sng" dirty="0">
                <a:latin typeface="Courier New" panose="02070309020205020404" pitchFamily="49" charset="0"/>
                <a:cs typeface="Courier New" panose="02070309020205020404" pitchFamily="49" charset="0"/>
              </a:rPr>
              <a:t>", "Enter your weight</a:t>
            </a:r>
            <a:r>
              <a:rPr lang="en-GB" sz="1600" i="1" u="sng" dirty="0" smtClean="0">
                <a:latin typeface="Courier New" panose="02070309020205020404" pitchFamily="49" charset="0"/>
                <a:cs typeface="Courier New" panose="02070309020205020404" pitchFamily="49" charset="0"/>
              </a:rPr>
              <a:t>")</a:t>
            </a:r>
            <a:endParaRPr lang="en-GB" sz="1600" i="1"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94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5" y="32591"/>
            <a:ext cx="8296835" cy="1143000"/>
          </a:xfrm>
        </p:spPr>
        <p:txBody>
          <a:bodyPr/>
          <a:lstStyle/>
          <a:p>
            <a:r>
              <a:rPr lang="en-US" dirty="0" smtClean="0"/>
              <a:t>Chapter 10 ILOs</a:t>
            </a:r>
            <a:endParaRPr lang="en-GB" dirty="0"/>
          </a:p>
        </p:txBody>
      </p:sp>
      <p:sp>
        <p:nvSpPr>
          <p:cNvPr id="3" name="Content Placeholder 2"/>
          <p:cNvSpPr>
            <a:spLocks noGrp="1"/>
          </p:cNvSpPr>
          <p:nvPr>
            <p:ph sz="quarter" idx="1"/>
          </p:nvPr>
        </p:nvSpPr>
        <p:spPr>
          <a:xfrm>
            <a:off x="295835" y="1323509"/>
            <a:ext cx="8633012" cy="4572000"/>
          </a:xfrm>
        </p:spPr>
        <p:txBody>
          <a:bodyPr/>
          <a:lstStyle/>
          <a:p>
            <a:pPr marL="625056"/>
            <a:r>
              <a:rPr lang="en-GB" dirty="0"/>
              <a:t>To create lists (§10.2.1).</a:t>
            </a:r>
          </a:p>
          <a:p>
            <a:pPr marL="625056"/>
            <a:r>
              <a:rPr lang="en-GB" dirty="0"/>
              <a:t>To invoke list’s append, insert, extend, remove, pop, index, count, sort, reverse methods (§10.2.2).</a:t>
            </a:r>
          </a:p>
          <a:p>
            <a:pPr marL="625056"/>
            <a:r>
              <a:rPr lang="en-GB" dirty="0"/>
              <a:t>To use the </a:t>
            </a:r>
            <a:r>
              <a:rPr lang="en-GB" dirty="0" err="1"/>
              <a:t>len</a:t>
            </a:r>
            <a:r>
              <a:rPr lang="en-GB" dirty="0"/>
              <a:t>, min/max, sum, and </a:t>
            </a:r>
            <a:r>
              <a:rPr lang="en-GB" dirty="0" err="1"/>
              <a:t>random.shuffle</a:t>
            </a:r>
            <a:r>
              <a:rPr lang="en-GB" dirty="0"/>
              <a:t> functions for a list (§10.2.3).</a:t>
            </a:r>
          </a:p>
          <a:p>
            <a:pPr marL="625056"/>
            <a:r>
              <a:rPr lang="en-GB" dirty="0"/>
              <a:t>To access list elements using indexed variables (§10.2.4).</a:t>
            </a:r>
          </a:p>
          <a:p>
            <a:pPr marL="625056"/>
            <a:r>
              <a:rPr lang="en-GB" dirty="0"/>
              <a:t>To obtain a </a:t>
            </a:r>
            <a:r>
              <a:rPr lang="en-GB" dirty="0" err="1"/>
              <a:t>sublist</a:t>
            </a:r>
            <a:r>
              <a:rPr lang="en-GB" dirty="0"/>
              <a:t> using the slicing operator [</a:t>
            </a:r>
            <a:r>
              <a:rPr lang="en-GB" dirty="0" err="1"/>
              <a:t>start:end</a:t>
            </a:r>
            <a:r>
              <a:rPr lang="en-GB" dirty="0"/>
              <a:t>] (§10.2.5).</a:t>
            </a:r>
          </a:p>
          <a:p>
            <a:pPr marL="625056"/>
            <a:r>
              <a:rPr lang="en-GB" dirty="0"/>
              <a:t>To use +, *, and in/not in operators on lists (§10.2.6). </a:t>
            </a:r>
          </a:p>
          <a:p>
            <a:pPr marL="625056"/>
            <a:r>
              <a:rPr lang="en-GB" dirty="0"/>
              <a:t>To traverse elements in a list using a for-each loop (§10.2.7).</a:t>
            </a:r>
          </a:p>
          <a:p>
            <a:pPr marL="625056"/>
            <a:r>
              <a:rPr lang="en-GB" dirty="0"/>
              <a:t>To create lists using list comprehension (§10.2.8).</a:t>
            </a:r>
          </a:p>
          <a:p>
            <a:pPr marL="625056"/>
            <a:r>
              <a:rPr lang="en-GB" dirty="0"/>
              <a:t>To compare lists using comparison operators (§10.2.9</a:t>
            </a:r>
            <a:r>
              <a:rPr lang="en-GB" dirty="0" smtClean="0"/>
              <a:t>).</a:t>
            </a:r>
            <a:endParaRPr lang="en-GB" dirty="0"/>
          </a:p>
        </p:txBody>
      </p:sp>
    </p:spTree>
    <p:extLst>
      <p:ext uri="{BB962C8B-B14F-4D97-AF65-F5344CB8AC3E}">
        <p14:creationId xmlns:p14="http://schemas.microsoft.com/office/powerpoint/2010/main" val="415897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914400" y="274638"/>
            <a:ext cx="7772400" cy="1143000"/>
          </a:xfrm>
        </p:spPr>
        <p:txBody>
          <a:bodyPr lIns="0" tIns="0" rIns="0" bIns="0"/>
          <a:lstStyle/>
          <a:p>
            <a:pPr defTabSz="914400"/>
            <a:r>
              <a:rPr lang="en-US" altLang="en-US" sz="4000">
                <a:solidFill>
                  <a:srgbClr val="696464"/>
                </a:solidFill>
                <a:latin typeface="Franklin Gothic Book" pitchFamily="34" charset="0"/>
                <a:ea typeface="Franklin Gothic Book" pitchFamily="34" charset="0"/>
                <a:cs typeface="Franklin Gothic Book" pitchFamily="34" charset="0"/>
                <a:sym typeface="Franklin Gothic Book" pitchFamily="34" charset="0"/>
              </a:rPr>
              <a:t>Lists</a:t>
            </a:r>
            <a:endParaRPr lang="en-US" altLang="en-US"/>
          </a:p>
        </p:txBody>
      </p:sp>
      <p:pic>
        <p:nvPicPr>
          <p:cNvPr id="59394" name="Picture 2" descr="image2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1811338"/>
            <a:ext cx="6518275" cy="425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AutoShape 3"/>
          <p:cNvSpPr>
            <a:spLocks/>
          </p:cNvSpPr>
          <p:nvPr/>
        </p:nvSpPr>
        <p:spPr bwMode="auto">
          <a:xfrm>
            <a:off x="268288" y="6338888"/>
            <a:ext cx="211137" cy="1984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3481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fld id="{26743764-7365-4EBF-BB38-2FC21B37E67A}" type="slidenum">
              <a:rPr lang="en-US" altLang="en-US" sz="1400">
                <a:solidFill>
                  <a:srgbClr val="FFFFFF"/>
                </a:solidFill>
                <a:latin typeface="Franklin Gothic Book" pitchFamily="34" charset="0"/>
                <a:ea typeface="Franklin Gothic Book" pitchFamily="34" charset="0"/>
                <a:cs typeface="Franklin Gothic Book" pitchFamily="34" charset="0"/>
                <a:sym typeface="Franklin Gothic Book" pitchFamily="34" charset="0"/>
              </a:rPr>
              <a:pPr algn="ctr"/>
              <a:t>34</a:t>
            </a:fld>
            <a:endParaRPr lang="en-US" altLang="en-US"/>
          </a:p>
        </p:txBody>
      </p:sp>
    </p:spTree>
    <p:extLst>
      <p:ext uri="{BB962C8B-B14F-4D97-AF65-F5344CB8AC3E}">
        <p14:creationId xmlns:p14="http://schemas.microsoft.com/office/powerpoint/2010/main" val="2021162011"/>
      </p:ext>
    </p:extLst>
  </p:cSld>
  <p:clrMapOvr>
    <a:masterClrMapping/>
  </p:clrMapOvr>
  <p:transition xmlns:p14="http://schemas.microsoft.com/office/powerpoint/2010/mai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914400" y="274638"/>
            <a:ext cx="7772400" cy="1143000"/>
          </a:xfrm>
        </p:spPr>
        <p:txBody>
          <a:bodyPr lIns="0" tIns="0" rIns="0" bIns="0"/>
          <a:lstStyle/>
          <a:p>
            <a:pPr defTabSz="914400"/>
            <a:r>
              <a:rPr lang="en-US" altLang="en-US" sz="4000">
                <a:solidFill>
                  <a:srgbClr val="696464"/>
                </a:solidFill>
                <a:latin typeface="Franklin Gothic Book" pitchFamily="34" charset="0"/>
                <a:ea typeface="Franklin Gothic Book" pitchFamily="34" charset="0"/>
                <a:cs typeface="Franklin Gothic Book" pitchFamily="34" charset="0"/>
                <a:sym typeface="Franklin Gothic Book" pitchFamily="34" charset="0"/>
              </a:rPr>
              <a:t>Lists</a:t>
            </a:r>
            <a:endParaRPr lang="en-US" altLang="en-US"/>
          </a:p>
        </p:txBody>
      </p:sp>
      <p:pic>
        <p:nvPicPr>
          <p:cNvPr id="60418" name="Picture 2" descr="image2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1508125"/>
            <a:ext cx="6518275" cy="485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AutoShape 3"/>
          <p:cNvSpPr>
            <a:spLocks/>
          </p:cNvSpPr>
          <p:nvPr/>
        </p:nvSpPr>
        <p:spPr bwMode="auto">
          <a:xfrm>
            <a:off x="268288" y="6338888"/>
            <a:ext cx="211137" cy="1984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3481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fld id="{D4A9040F-3EC0-4AF1-862F-2824FC145F29}" type="slidenum">
              <a:rPr lang="en-US" altLang="en-US" sz="1400">
                <a:solidFill>
                  <a:srgbClr val="FFFFFF"/>
                </a:solidFill>
                <a:latin typeface="Franklin Gothic Book" pitchFamily="34" charset="0"/>
                <a:ea typeface="Franklin Gothic Book" pitchFamily="34" charset="0"/>
                <a:cs typeface="Franklin Gothic Book" pitchFamily="34" charset="0"/>
                <a:sym typeface="Franklin Gothic Book" pitchFamily="34" charset="0"/>
              </a:rPr>
              <a:pPr algn="ctr"/>
              <a:t>35</a:t>
            </a:fld>
            <a:endParaRPr lang="en-US" altLang="en-US"/>
          </a:p>
        </p:txBody>
      </p:sp>
    </p:spTree>
    <p:extLst>
      <p:ext uri="{BB962C8B-B14F-4D97-AF65-F5344CB8AC3E}">
        <p14:creationId xmlns:p14="http://schemas.microsoft.com/office/powerpoint/2010/main" val="534201828"/>
      </p:ext>
    </p:extLst>
  </p:cSld>
  <p:clrMapOvr>
    <a:masterClrMapping/>
  </p:clrMapOvr>
  <p:transition xmlns:p14="http://schemas.microsoft.com/office/powerpoint/2010/mai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97211CF-A1EC-4F6B-8F99-14251AAC01BA}" type="slidenum">
              <a:rPr lang="en-US" altLang="en-US"/>
              <a:pPr/>
              <a:t>36</a:t>
            </a:fld>
            <a:endParaRPr lang="en-US" altLang="en-US"/>
          </a:p>
        </p:txBody>
      </p:sp>
      <p:sp>
        <p:nvSpPr>
          <p:cNvPr id="247810" name="Rectangle 1026"/>
          <p:cNvSpPr>
            <a:spLocks noGrp="1" noChangeArrowheads="1"/>
          </p:cNvSpPr>
          <p:nvPr>
            <p:ph type="title"/>
          </p:nvPr>
        </p:nvSpPr>
        <p:spPr>
          <a:xfrm>
            <a:off x="693738" y="203200"/>
            <a:ext cx="7772400" cy="652463"/>
          </a:xfrm>
        </p:spPr>
        <p:txBody>
          <a:bodyPr/>
          <a:lstStyle/>
          <a:p>
            <a:r>
              <a:rPr lang="en-US" altLang="en-US" sz="4000"/>
              <a:t>Creating Lists</a:t>
            </a:r>
          </a:p>
        </p:txBody>
      </p:sp>
      <p:sp>
        <p:nvSpPr>
          <p:cNvPr id="247817" name="Text Box 1033"/>
          <p:cNvSpPr txBox="1">
            <a:spLocks noChangeArrowheads="1"/>
          </p:cNvSpPr>
          <p:nvPr/>
        </p:nvSpPr>
        <p:spPr bwMode="auto">
          <a:xfrm>
            <a:off x="193675" y="1739900"/>
            <a:ext cx="8680450" cy="1938992"/>
          </a:xfrm>
          <a:prstGeom prst="rect">
            <a:avLst/>
          </a:prstGeom>
          <a:solidFill>
            <a:schemeClr val="bg1"/>
          </a:solidFill>
          <a:ln>
            <a:solidFill>
              <a:schemeClr val="tx1"/>
            </a:solidFill>
          </a:ln>
          <a:effectLst/>
        </p:spPr>
        <p:txBody>
          <a:bodyPr>
            <a:spAutoFit/>
          </a:bodyPr>
          <a:lstStyle/>
          <a:p>
            <a:pPr algn="l"/>
            <a:r>
              <a:rPr lang="en-US" altLang="en-US" dirty="0"/>
              <a:t>list1 = list() # Create an empty list</a:t>
            </a:r>
          </a:p>
          <a:p>
            <a:pPr algn="l"/>
            <a:r>
              <a:rPr lang="en-US" altLang="en-US" dirty="0"/>
              <a:t>list2 = list([2, 3, 4]) # Create a list with elements 2, 3, 4</a:t>
            </a:r>
          </a:p>
          <a:p>
            <a:pPr algn="l"/>
            <a:r>
              <a:rPr lang="en-US" altLang="en-US" dirty="0"/>
              <a:t>list3 = list(["red", "green", "blue"]) # Create a list with strings</a:t>
            </a:r>
          </a:p>
          <a:p>
            <a:pPr algn="l"/>
            <a:r>
              <a:rPr lang="en-US" altLang="en-US" dirty="0"/>
              <a:t>list4 = list(range(3, 6)) # Create a list with elements 3, 4, 5</a:t>
            </a:r>
          </a:p>
          <a:p>
            <a:pPr algn="l"/>
            <a:r>
              <a:rPr lang="en-US" altLang="en-US" dirty="0"/>
              <a:t>list5 = list("</a:t>
            </a:r>
            <a:r>
              <a:rPr lang="en-US" altLang="en-US" dirty="0" err="1"/>
              <a:t>abcd</a:t>
            </a:r>
            <a:r>
              <a:rPr lang="en-US" altLang="en-US" dirty="0"/>
              <a:t>") # Create a list with characters a, b, c</a:t>
            </a:r>
          </a:p>
        </p:txBody>
      </p:sp>
      <p:sp>
        <p:nvSpPr>
          <p:cNvPr id="247824"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247825" name="Text Box 1041"/>
          <p:cNvSpPr txBox="1">
            <a:spLocks noChangeArrowheads="1"/>
          </p:cNvSpPr>
          <p:nvPr/>
        </p:nvSpPr>
        <p:spPr bwMode="auto">
          <a:xfrm>
            <a:off x="269875" y="4849813"/>
            <a:ext cx="8680450" cy="1200329"/>
          </a:xfrm>
          <a:prstGeom prst="rect">
            <a:avLst/>
          </a:prstGeom>
          <a:solidFill>
            <a:schemeClr val="bg1"/>
          </a:solidFill>
          <a:ln>
            <a:solidFill>
              <a:schemeClr val="tx1"/>
            </a:solidFill>
          </a:ln>
          <a:effectLst/>
        </p:spPr>
        <p:txBody>
          <a:bodyPr>
            <a:spAutoFit/>
          </a:bodyPr>
          <a:lstStyle/>
          <a:p>
            <a:pPr algn="l"/>
            <a:r>
              <a:rPr lang="en-US" altLang="en-US"/>
              <a:t>list1 = [] # Same as list()</a:t>
            </a:r>
          </a:p>
          <a:p>
            <a:pPr algn="l"/>
            <a:r>
              <a:rPr lang="en-US" altLang="en-US"/>
              <a:t>list2 = [2, 3, 4] # Same as list([2, 3, 4]) </a:t>
            </a:r>
          </a:p>
          <a:p>
            <a:pPr algn="l"/>
            <a:r>
              <a:rPr lang="en-US" altLang="en-US"/>
              <a:t>list3 = ["red", "green"] # Same as list(["red", "green"])</a:t>
            </a:r>
          </a:p>
        </p:txBody>
      </p:sp>
      <p:sp>
        <p:nvSpPr>
          <p:cNvPr id="247826" name="Text Box 1042"/>
          <p:cNvSpPr txBox="1">
            <a:spLocks noChangeArrowheads="1"/>
          </p:cNvSpPr>
          <p:nvPr/>
        </p:nvSpPr>
        <p:spPr bwMode="auto">
          <a:xfrm>
            <a:off x="231775" y="1085850"/>
            <a:ext cx="868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Aft>
                <a:spcPts val="1200"/>
              </a:spcAft>
            </a:pPr>
            <a:r>
              <a:rPr lang="en-US" altLang="en-US" sz="2800" dirty="0"/>
              <a:t>Creating list using the list class</a:t>
            </a:r>
            <a:endParaRPr lang="en-US" altLang="en-US" dirty="0"/>
          </a:p>
        </p:txBody>
      </p:sp>
      <p:sp>
        <p:nvSpPr>
          <p:cNvPr id="247827" name="Text Box 1043"/>
          <p:cNvSpPr txBox="1">
            <a:spLocks noChangeArrowheads="1"/>
          </p:cNvSpPr>
          <p:nvPr/>
        </p:nvSpPr>
        <p:spPr bwMode="auto">
          <a:xfrm>
            <a:off x="193675" y="4159250"/>
            <a:ext cx="868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Aft>
                <a:spcPts val="1200"/>
              </a:spcAft>
            </a:pPr>
            <a:r>
              <a:rPr lang="en-US" altLang="en-US"/>
              <a:t>For convenience, you may create a list using the following syntax:</a:t>
            </a:r>
          </a:p>
        </p:txBody>
      </p:sp>
    </p:spTree>
    <p:extLst>
      <p:ext uri="{BB962C8B-B14F-4D97-AF65-F5344CB8AC3E}">
        <p14:creationId xmlns:p14="http://schemas.microsoft.com/office/powerpoint/2010/main" val="20497195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3EFA7D9-921C-4A7F-B88D-9B8127D218F8}" type="slidenum">
              <a:rPr lang="en-US" altLang="en-US"/>
              <a:pPr/>
              <a:t>37</a:t>
            </a:fld>
            <a:endParaRPr lang="en-US" altLang="en-US"/>
          </a:p>
        </p:txBody>
      </p:sp>
      <p:sp>
        <p:nvSpPr>
          <p:cNvPr id="462850" name="Rectangle 2"/>
          <p:cNvSpPr>
            <a:spLocks noGrp="1" noChangeArrowheads="1"/>
          </p:cNvSpPr>
          <p:nvPr>
            <p:ph type="title"/>
          </p:nvPr>
        </p:nvSpPr>
        <p:spPr>
          <a:xfrm>
            <a:off x="693738" y="203200"/>
            <a:ext cx="7772400" cy="652463"/>
          </a:xfrm>
        </p:spPr>
        <p:txBody>
          <a:bodyPr/>
          <a:lstStyle/>
          <a:p>
            <a:r>
              <a:rPr lang="en-US" altLang="en-US" sz="4000"/>
              <a:t>list Methods</a:t>
            </a:r>
          </a:p>
        </p:txBody>
      </p:sp>
      <p:sp>
        <p:nvSpPr>
          <p:cNvPr id="462852" name="Rectangle 4"/>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62853" name="Rectangle 5"/>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62856" name="Rectangle 8"/>
          <p:cNvSpPr>
            <a:spLocks noChangeArrowheads="1"/>
          </p:cNvSpPr>
          <p:nvPr/>
        </p:nvSpPr>
        <p:spPr bwMode="auto">
          <a:xfrm>
            <a:off x="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62855" name="Object 7"/>
          <p:cNvGraphicFramePr>
            <a:graphicFrameLocks noChangeAspect="1"/>
          </p:cNvGraphicFramePr>
          <p:nvPr>
            <p:extLst>
              <p:ext uri="{D42A27DB-BD31-4B8C-83A1-F6EECF244321}">
                <p14:modId xmlns:p14="http://schemas.microsoft.com/office/powerpoint/2010/main" val="2488137144"/>
              </p:ext>
            </p:extLst>
          </p:nvPr>
        </p:nvGraphicFramePr>
        <p:xfrm>
          <a:off x="231775" y="1123950"/>
          <a:ext cx="8526463" cy="4383088"/>
        </p:xfrm>
        <a:graphic>
          <a:graphicData uri="http://schemas.openxmlformats.org/presentationml/2006/ole">
            <mc:AlternateContent xmlns:mc="http://schemas.openxmlformats.org/markup-compatibility/2006">
              <mc:Choice xmlns:v="urn:schemas-microsoft-com:vml" Requires="v">
                <p:oleObj spid="_x0000_s8211" name="Picture" r:id="rId3" imgW="4114800" imgH="2120900" progId="Word.Picture.8">
                  <p:embed/>
                </p:oleObj>
              </mc:Choice>
              <mc:Fallback>
                <p:oleObj name="Picture" r:id="rId3" imgW="4114800" imgH="21209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23950"/>
                        <a:ext cx="8526463" cy="43830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9966170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28A7590-AC4F-4C94-B71F-D9BC568F3062}" type="slidenum">
              <a:rPr lang="en-US" altLang="en-US"/>
              <a:pPr/>
              <a:t>38</a:t>
            </a:fld>
            <a:endParaRPr lang="en-US" altLang="en-US"/>
          </a:p>
        </p:txBody>
      </p:sp>
      <p:sp>
        <p:nvSpPr>
          <p:cNvPr id="10242" name="Rectangle 2"/>
          <p:cNvSpPr>
            <a:spLocks noGrp="1" noChangeArrowheads="1"/>
          </p:cNvSpPr>
          <p:nvPr>
            <p:ph type="title"/>
          </p:nvPr>
        </p:nvSpPr>
        <p:spPr>
          <a:xfrm>
            <a:off x="685800" y="304800"/>
            <a:ext cx="7772400" cy="588963"/>
          </a:xfrm>
          <a:noFill/>
          <a:ln/>
        </p:spPr>
        <p:txBody>
          <a:bodyPr/>
          <a:lstStyle/>
          <a:p>
            <a:r>
              <a:rPr lang="en-US" altLang="en-US" sz="4000"/>
              <a:t>Functions for lists</a:t>
            </a:r>
          </a:p>
        </p:txBody>
      </p:sp>
      <p:sp>
        <p:nvSpPr>
          <p:cNvPr id="10243" name="Rectangle 3"/>
          <p:cNvSpPr>
            <a:spLocks noGrp="1" noChangeArrowheads="1"/>
          </p:cNvSpPr>
          <p:nvPr>
            <p:ph type="body" idx="1"/>
          </p:nvPr>
        </p:nvSpPr>
        <p:spPr>
          <a:xfrm>
            <a:off x="423863" y="1047750"/>
            <a:ext cx="8296275" cy="5338763"/>
          </a:xfrm>
          <a:solidFill>
            <a:schemeClr val="bg1"/>
          </a:solidFill>
          <a:ln>
            <a:solidFill>
              <a:schemeClr val="tx1"/>
            </a:solidFill>
          </a:ln>
        </p:spPr>
        <p:txBody>
          <a:bodyPr/>
          <a:lstStyle/>
          <a:p>
            <a:pPr>
              <a:buFont typeface="Monotype Sorts" pitchFamily="2" charset="2"/>
              <a:buNone/>
            </a:pPr>
            <a:r>
              <a:rPr lang="en-US" altLang="en-US" sz="2000" dirty="0"/>
              <a:t>&gt;&gt;&gt; list1 = [2, 3, 4, 1, 32]</a:t>
            </a:r>
          </a:p>
          <a:p>
            <a:pPr>
              <a:buFont typeface="Monotype Sorts" pitchFamily="2" charset="2"/>
              <a:buNone/>
            </a:pPr>
            <a:r>
              <a:rPr lang="en-US" altLang="en-US" sz="2000" dirty="0"/>
              <a:t>&gt;&gt;&gt; </a:t>
            </a:r>
            <a:r>
              <a:rPr lang="en-US" altLang="en-US" sz="2000" dirty="0" err="1"/>
              <a:t>len</a:t>
            </a:r>
            <a:r>
              <a:rPr lang="en-US" altLang="en-US" sz="2000" dirty="0"/>
              <a:t>(list1)</a:t>
            </a:r>
          </a:p>
          <a:p>
            <a:pPr>
              <a:buFont typeface="Monotype Sorts" pitchFamily="2" charset="2"/>
              <a:buNone/>
            </a:pPr>
            <a:r>
              <a:rPr lang="en-US" altLang="en-US" sz="2000" dirty="0"/>
              <a:t>5</a:t>
            </a:r>
          </a:p>
          <a:p>
            <a:pPr>
              <a:buFont typeface="Monotype Sorts" pitchFamily="2" charset="2"/>
              <a:buNone/>
            </a:pPr>
            <a:r>
              <a:rPr lang="en-US" altLang="en-US" sz="2000" dirty="0"/>
              <a:t>&gt;&gt;&gt; max(list1)</a:t>
            </a:r>
          </a:p>
          <a:p>
            <a:pPr>
              <a:buFont typeface="Monotype Sorts" pitchFamily="2" charset="2"/>
              <a:buNone/>
            </a:pPr>
            <a:r>
              <a:rPr lang="en-US" altLang="en-US" sz="2000" dirty="0"/>
              <a:t>32</a:t>
            </a:r>
          </a:p>
          <a:p>
            <a:pPr>
              <a:buFont typeface="Monotype Sorts" pitchFamily="2" charset="2"/>
              <a:buNone/>
            </a:pPr>
            <a:r>
              <a:rPr lang="en-US" altLang="en-US" sz="2000" dirty="0"/>
              <a:t>&gt;&gt;&gt; min(list1)</a:t>
            </a:r>
          </a:p>
          <a:p>
            <a:pPr>
              <a:buFont typeface="Monotype Sorts" pitchFamily="2" charset="2"/>
              <a:buNone/>
            </a:pPr>
            <a:r>
              <a:rPr lang="en-US" altLang="en-US" sz="2000" dirty="0"/>
              <a:t>1</a:t>
            </a:r>
          </a:p>
          <a:p>
            <a:pPr>
              <a:buFont typeface="Monotype Sorts" pitchFamily="2" charset="2"/>
              <a:buNone/>
            </a:pPr>
            <a:r>
              <a:rPr lang="en-US" altLang="en-US" sz="2000" dirty="0"/>
              <a:t>&gt;&gt;&gt; sum(list1) </a:t>
            </a:r>
          </a:p>
          <a:p>
            <a:pPr>
              <a:buFont typeface="Monotype Sorts" pitchFamily="2" charset="2"/>
              <a:buNone/>
            </a:pPr>
            <a:r>
              <a:rPr lang="en-US" altLang="en-US" sz="2000" dirty="0"/>
              <a:t>42</a:t>
            </a:r>
          </a:p>
          <a:p>
            <a:pPr>
              <a:buFont typeface="Monotype Sorts" pitchFamily="2" charset="2"/>
              <a:buNone/>
            </a:pPr>
            <a:r>
              <a:rPr lang="en-US" altLang="en-US" sz="2000" dirty="0"/>
              <a:t>&gt;&gt;&gt; import random</a:t>
            </a:r>
          </a:p>
          <a:p>
            <a:pPr>
              <a:buFont typeface="Monotype Sorts" pitchFamily="2" charset="2"/>
              <a:buNone/>
            </a:pPr>
            <a:r>
              <a:rPr lang="en-US" altLang="en-US" sz="2000" dirty="0"/>
              <a:t>&gt;&gt;&gt; </a:t>
            </a:r>
            <a:r>
              <a:rPr lang="en-US" altLang="en-US" sz="2000" dirty="0" err="1"/>
              <a:t>random.shuffle</a:t>
            </a:r>
            <a:r>
              <a:rPr lang="en-US" altLang="en-US" sz="2000" dirty="0"/>
              <a:t>(list1) # Shuffle the items in the list</a:t>
            </a:r>
          </a:p>
          <a:p>
            <a:pPr>
              <a:buFont typeface="Monotype Sorts" pitchFamily="2" charset="2"/>
              <a:buNone/>
            </a:pPr>
            <a:r>
              <a:rPr lang="en-US" altLang="en-US" sz="2000" dirty="0"/>
              <a:t>&gt;&gt;&gt; list1</a:t>
            </a:r>
          </a:p>
          <a:p>
            <a:pPr>
              <a:buFont typeface="Monotype Sorts" pitchFamily="2" charset="2"/>
              <a:buNone/>
            </a:pPr>
            <a:r>
              <a:rPr lang="en-US" altLang="en-US" sz="2000" dirty="0"/>
              <a:t>[4, 1, 2, 32, 3]</a:t>
            </a:r>
          </a:p>
        </p:txBody>
      </p:sp>
    </p:spTree>
    <p:extLst>
      <p:ext uri="{BB962C8B-B14F-4D97-AF65-F5344CB8AC3E}">
        <p14:creationId xmlns:p14="http://schemas.microsoft.com/office/powerpoint/2010/main" val="4115513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E8ABDFC-9E97-41E1-8414-F72C22A0117C}" type="slidenum">
              <a:rPr lang="en-US" altLang="en-US"/>
              <a:pPr/>
              <a:t>39</a:t>
            </a:fld>
            <a:endParaRPr lang="en-US" altLang="en-US"/>
          </a:p>
        </p:txBody>
      </p:sp>
      <p:sp>
        <p:nvSpPr>
          <p:cNvPr id="12290" name="Rectangle 2"/>
          <p:cNvSpPr>
            <a:spLocks noGrp="1" noChangeArrowheads="1"/>
          </p:cNvSpPr>
          <p:nvPr>
            <p:ph type="title"/>
          </p:nvPr>
        </p:nvSpPr>
        <p:spPr>
          <a:xfrm>
            <a:off x="685800" y="228600"/>
            <a:ext cx="7772400" cy="665163"/>
          </a:xfrm>
          <a:noFill/>
          <a:ln/>
        </p:spPr>
        <p:txBody>
          <a:bodyPr/>
          <a:lstStyle/>
          <a:p>
            <a:r>
              <a:rPr lang="en-US" altLang="en-US" sz="4000"/>
              <a:t>Indexer Operator []</a:t>
            </a:r>
          </a:p>
        </p:txBody>
      </p:sp>
      <p:sp>
        <p:nvSpPr>
          <p:cNvPr id="12295" name="Rectangle 7"/>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12294" name="Object 6"/>
          <p:cNvGraphicFramePr>
            <a:graphicFrameLocks noChangeAspect="1"/>
          </p:cNvGraphicFramePr>
          <p:nvPr>
            <p:extLst>
              <p:ext uri="{D42A27DB-BD31-4B8C-83A1-F6EECF244321}">
                <p14:modId xmlns:p14="http://schemas.microsoft.com/office/powerpoint/2010/main" val="1336838272"/>
              </p:ext>
            </p:extLst>
          </p:nvPr>
        </p:nvGraphicFramePr>
        <p:xfrm>
          <a:off x="269875" y="1009650"/>
          <a:ext cx="8564563" cy="5403850"/>
        </p:xfrm>
        <a:graphic>
          <a:graphicData uri="http://schemas.openxmlformats.org/presentationml/2006/ole">
            <mc:AlternateContent xmlns:mc="http://schemas.openxmlformats.org/markup-compatibility/2006">
              <mc:Choice xmlns:v="urn:schemas-microsoft-com:vml" Requires="v">
                <p:oleObj spid="_x0000_s9235" name="Picture" r:id="rId3" imgW="4800600" imgH="3035300" progId="Word.Picture.8">
                  <p:embed/>
                </p:oleObj>
              </mc:Choice>
              <mc:Fallback>
                <p:oleObj name="Picture" r:id="rId3" imgW="4800600" imgH="3035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009650"/>
                        <a:ext cx="8564563" cy="5403850"/>
                      </a:xfrm>
                      <a:prstGeom prst="rect">
                        <a:avLst/>
                      </a:prstGeom>
                      <a:solidFill>
                        <a:schemeClr val="bg1"/>
                      </a:solidFill>
                    </p:spPr>
                  </p:pic>
                </p:oleObj>
              </mc:Fallback>
            </mc:AlternateContent>
          </a:graphicData>
        </a:graphic>
      </p:graphicFrame>
      <p:sp>
        <p:nvSpPr>
          <p:cNvPr id="12296" name="Rectangle 8"/>
          <p:cNvSpPr>
            <a:spLocks noChangeArrowheads="1"/>
          </p:cNvSpPr>
          <p:nvPr/>
        </p:nvSpPr>
        <p:spPr bwMode="auto">
          <a:xfrm>
            <a:off x="0" y="494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extLst>
      <p:ext uri="{BB962C8B-B14F-4D97-AF65-F5344CB8AC3E}">
        <p14:creationId xmlns:p14="http://schemas.microsoft.com/office/powerpoint/2010/main" val="19203719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39A155A0-327E-4527-8F31-C1235D21052E}" type="slidenum">
              <a:rPr lang="en-US" altLang="en-US"/>
              <a:pPr/>
              <a:t>4</a:t>
            </a:fld>
            <a:endParaRPr lang="en-US" altLang="en-US"/>
          </a:p>
        </p:txBody>
      </p:sp>
      <p:sp>
        <p:nvSpPr>
          <p:cNvPr id="401410" name="Rectangle 2"/>
          <p:cNvSpPr>
            <a:spLocks noGrp="1" noChangeArrowheads="1"/>
          </p:cNvSpPr>
          <p:nvPr>
            <p:ph type="title"/>
          </p:nvPr>
        </p:nvSpPr>
        <p:spPr>
          <a:xfrm>
            <a:off x="685800" y="228600"/>
            <a:ext cx="7772400" cy="609600"/>
          </a:xfrm>
          <a:noFill/>
          <a:ln/>
        </p:spPr>
        <p:txBody>
          <a:bodyPr/>
          <a:lstStyle/>
          <a:p>
            <a:r>
              <a:rPr lang="en-US" altLang="en-US" sz="4300" dirty="0"/>
              <a:t>Processing Events</a:t>
            </a:r>
            <a:endParaRPr lang="en-US" altLang="en-US" dirty="0"/>
          </a:p>
        </p:txBody>
      </p:sp>
      <p:sp>
        <p:nvSpPr>
          <p:cNvPr id="401411" name="Rectangle 3"/>
          <p:cNvSpPr>
            <a:spLocks noGrp="1" noChangeArrowheads="1"/>
          </p:cNvSpPr>
          <p:nvPr>
            <p:ph type="body" idx="1"/>
          </p:nvPr>
        </p:nvSpPr>
        <p:spPr>
          <a:xfrm>
            <a:off x="228600" y="990600"/>
            <a:ext cx="8686800" cy="1295400"/>
          </a:xfrm>
          <a:noFill/>
          <a:ln/>
        </p:spPr>
        <p:txBody>
          <a:bodyPr/>
          <a:lstStyle/>
          <a:p>
            <a:pPr marL="0" indent="0">
              <a:lnSpc>
                <a:spcPct val="90000"/>
              </a:lnSpc>
              <a:buFont typeface="Monotype Sorts" pitchFamily="2" charset="2"/>
              <a:buNone/>
            </a:pPr>
            <a:r>
              <a:rPr lang="en-US" altLang="en-US" sz="2400" dirty="0" err="1">
                <a:latin typeface="Courier New" pitchFamily="49" charset="0"/>
              </a:rPr>
              <a:t>window.mainloop</a:t>
            </a:r>
            <a:r>
              <a:rPr lang="en-US" altLang="en-US" sz="2400" dirty="0">
                <a:latin typeface="Courier New" pitchFamily="49" charset="0"/>
              </a:rPr>
              <a:t>() # Create an event loop</a:t>
            </a:r>
          </a:p>
          <a:p>
            <a:pPr marL="0" indent="0">
              <a:lnSpc>
                <a:spcPct val="90000"/>
              </a:lnSpc>
              <a:buFont typeface="Monotype Sorts" pitchFamily="2" charset="2"/>
              <a:buNone/>
            </a:pPr>
            <a:r>
              <a:rPr lang="en-US" altLang="en-US" sz="2400" dirty="0"/>
              <a:t>The statement creates an event loop. The event loop processes the events continuously.</a:t>
            </a:r>
          </a:p>
        </p:txBody>
      </p:sp>
      <p:sp>
        <p:nvSpPr>
          <p:cNvPr id="401412" name="AutoShape 4">
            <a:hlinkClick r:id="" action="ppaction://noaction" highlightClick="1"/>
          </p:cNvPr>
          <p:cNvSpPr>
            <a:spLocks noChangeArrowheads="1"/>
          </p:cNvSpPr>
          <p:nvPr/>
        </p:nvSpPr>
        <p:spPr bwMode="auto">
          <a:xfrm>
            <a:off x="5257800" y="5257800"/>
            <a:ext cx="3124200" cy="3810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ProcessButtonEvent</a:t>
            </a:r>
            <a:endParaRPr lang="en-US" altLang="en-US">
              <a:solidFill>
                <a:schemeClr val="accent1"/>
              </a:solidFill>
            </a:endParaRPr>
          </a:p>
        </p:txBody>
      </p:sp>
      <p:sp>
        <p:nvSpPr>
          <p:cNvPr id="4014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01415" name="Object 7"/>
          <p:cNvGraphicFramePr>
            <a:graphicFrameLocks noChangeAspect="1"/>
          </p:cNvGraphicFramePr>
          <p:nvPr>
            <p:extLst>
              <p:ext uri="{D42A27DB-BD31-4B8C-83A1-F6EECF244321}">
                <p14:modId xmlns:p14="http://schemas.microsoft.com/office/powerpoint/2010/main" val="4168333794"/>
              </p:ext>
            </p:extLst>
          </p:nvPr>
        </p:nvGraphicFramePr>
        <p:xfrm>
          <a:off x="304800" y="2209800"/>
          <a:ext cx="4075113" cy="4191000"/>
        </p:xfrm>
        <a:graphic>
          <a:graphicData uri="http://schemas.openxmlformats.org/presentationml/2006/ole">
            <mc:AlternateContent xmlns:mc="http://schemas.openxmlformats.org/markup-compatibility/2006">
              <mc:Choice xmlns:v="urn:schemas-microsoft-com:vml" Requires="v">
                <p:oleObj spid="_x0000_s1045" name="Picture" r:id="rId4" imgW="2628900" imgH="2705100" progId="Word.Picture.8">
                  <p:embed/>
                </p:oleObj>
              </mc:Choice>
              <mc:Fallback>
                <p:oleObj name="Picture" r:id="rId4" imgW="2628900" imgH="270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09800"/>
                        <a:ext cx="4075113" cy="4191000"/>
                      </a:xfrm>
                      <a:prstGeom prst="rect">
                        <a:avLst/>
                      </a:prstGeom>
                      <a:solidFill>
                        <a:schemeClr val="bg1"/>
                      </a:solidFill>
                    </p:spPr>
                  </p:pic>
                </p:oleObj>
              </mc:Fallback>
            </mc:AlternateContent>
          </a:graphicData>
        </a:graphic>
      </p:graphicFrame>
      <p:pic>
        <p:nvPicPr>
          <p:cNvPr id="4014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438400"/>
            <a:ext cx="22098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3810000"/>
            <a:ext cx="40100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283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CB69080-7A12-4669-BB05-9D2B3FA2AF02}" type="slidenum">
              <a:rPr lang="en-US" altLang="en-US"/>
              <a:pPr/>
              <a:t>40</a:t>
            </a:fld>
            <a:endParaRPr lang="en-US" altLang="en-US"/>
          </a:p>
        </p:txBody>
      </p:sp>
      <p:sp>
        <p:nvSpPr>
          <p:cNvPr id="13314" name="Rectangle 2"/>
          <p:cNvSpPr>
            <a:spLocks noGrp="1" noChangeArrowheads="1"/>
          </p:cNvSpPr>
          <p:nvPr>
            <p:ph type="title"/>
          </p:nvPr>
        </p:nvSpPr>
        <p:spPr>
          <a:xfrm>
            <a:off x="685800" y="457200"/>
            <a:ext cx="7772400" cy="666750"/>
          </a:xfrm>
          <a:noFill/>
          <a:ln/>
        </p:spPr>
        <p:txBody>
          <a:bodyPr/>
          <a:lstStyle/>
          <a:p>
            <a:r>
              <a:rPr lang="en-US" altLang="en-US"/>
              <a:t>The +, *, [ : ], and in Operators </a:t>
            </a:r>
          </a:p>
        </p:txBody>
      </p:sp>
      <p:sp>
        <p:nvSpPr>
          <p:cNvPr id="13315" name="Rectangle 3"/>
          <p:cNvSpPr>
            <a:spLocks noGrp="1" noChangeArrowheads="1"/>
          </p:cNvSpPr>
          <p:nvPr>
            <p:ph type="body" idx="1"/>
          </p:nvPr>
        </p:nvSpPr>
        <p:spPr>
          <a:xfrm>
            <a:off x="309563" y="1393825"/>
            <a:ext cx="8218487" cy="4816475"/>
          </a:xfrm>
          <a:solidFill>
            <a:schemeClr val="bg1"/>
          </a:solidFill>
          <a:ln>
            <a:solidFill>
              <a:schemeClr val="tx1"/>
            </a:solidFill>
          </a:ln>
        </p:spPr>
        <p:txBody>
          <a:bodyPr/>
          <a:lstStyle/>
          <a:p>
            <a:pPr>
              <a:lnSpc>
                <a:spcPct val="80000"/>
              </a:lnSpc>
              <a:buFont typeface="Monotype Sorts" pitchFamily="2" charset="2"/>
              <a:buNone/>
            </a:pPr>
            <a:r>
              <a:rPr lang="en-US" altLang="en-US" sz="2800"/>
              <a:t>&gt;&gt;&gt; list1 = [2, 3]</a:t>
            </a:r>
          </a:p>
          <a:p>
            <a:pPr>
              <a:lnSpc>
                <a:spcPct val="80000"/>
              </a:lnSpc>
              <a:buFont typeface="Monotype Sorts" pitchFamily="2" charset="2"/>
              <a:buNone/>
            </a:pPr>
            <a:r>
              <a:rPr lang="en-US" altLang="en-US" sz="2800"/>
              <a:t>&gt;&gt;&gt; list2 = [1, 9]</a:t>
            </a:r>
          </a:p>
          <a:p>
            <a:pPr>
              <a:lnSpc>
                <a:spcPct val="80000"/>
              </a:lnSpc>
              <a:buFont typeface="Monotype Sorts" pitchFamily="2" charset="2"/>
              <a:buNone/>
            </a:pPr>
            <a:r>
              <a:rPr lang="en-US" altLang="en-US" sz="2800"/>
              <a:t>&gt;&gt;&gt; list3 = list1 + list2</a:t>
            </a:r>
          </a:p>
          <a:p>
            <a:pPr>
              <a:lnSpc>
                <a:spcPct val="80000"/>
              </a:lnSpc>
              <a:buFont typeface="Monotype Sorts" pitchFamily="2" charset="2"/>
              <a:buNone/>
            </a:pPr>
            <a:r>
              <a:rPr lang="en-US" altLang="en-US" sz="2800"/>
              <a:t>&gt;&gt;&gt; list3</a:t>
            </a:r>
          </a:p>
          <a:p>
            <a:pPr>
              <a:lnSpc>
                <a:spcPct val="80000"/>
              </a:lnSpc>
              <a:buFont typeface="Monotype Sorts" pitchFamily="2" charset="2"/>
              <a:buNone/>
            </a:pPr>
            <a:r>
              <a:rPr lang="en-US" altLang="en-US" sz="2800"/>
              <a:t>[2, 3, 1, 9] </a:t>
            </a:r>
          </a:p>
          <a:p>
            <a:pPr>
              <a:lnSpc>
                <a:spcPct val="80000"/>
              </a:lnSpc>
              <a:buFont typeface="Monotype Sorts" pitchFamily="2" charset="2"/>
              <a:buNone/>
            </a:pPr>
            <a:r>
              <a:rPr lang="en-US" altLang="en-US" sz="2800"/>
              <a:t>&gt;&gt;&gt; list3 = 2 * list1</a:t>
            </a:r>
          </a:p>
          <a:p>
            <a:pPr>
              <a:lnSpc>
                <a:spcPct val="80000"/>
              </a:lnSpc>
              <a:buFont typeface="Monotype Sorts" pitchFamily="2" charset="2"/>
              <a:buNone/>
            </a:pPr>
            <a:r>
              <a:rPr lang="en-US" altLang="en-US" sz="2800"/>
              <a:t>&gt;&gt;&gt; list3</a:t>
            </a:r>
          </a:p>
          <a:p>
            <a:pPr>
              <a:lnSpc>
                <a:spcPct val="80000"/>
              </a:lnSpc>
              <a:buFont typeface="Monotype Sorts" pitchFamily="2" charset="2"/>
              <a:buNone/>
            </a:pPr>
            <a:r>
              <a:rPr lang="en-US" altLang="en-US" sz="2800"/>
              <a:t>[2, 3, 2, 3, 2, 3]</a:t>
            </a:r>
          </a:p>
          <a:p>
            <a:pPr>
              <a:lnSpc>
                <a:spcPct val="80000"/>
              </a:lnSpc>
              <a:buFont typeface="Monotype Sorts" pitchFamily="2" charset="2"/>
              <a:buNone/>
            </a:pPr>
            <a:r>
              <a:rPr lang="en-US" altLang="en-US" sz="2800"/>
              <a:t>&gt;&gt;&gt; list4 = list3[2 : 4]</a:t>
            </a:r>
          </a:p>
          <a:p>
            <a:pPr>
              <a:lnSpc>
                <a:spcPct val="80000"/>
              </a:lnSpc>
              <a:buFont typeface="Monotype Sorts" pitchFamily="2" charset="2"/>
              <a:buNone/>
            </a:pPr>
            <a:r>
              <a:rPr lang="en-US" altLang="en-US" sz="2800"/>
              <a:t>&gt;&gt;&gt; list4</a:t>
            </a:r>
          </a:p>
          <a:p>
            <a:pPr>
              <a:lnSpc>
                <a:spcPct val="80000"/>
              </a:lnSpc>
              <a:buFont typeface="Monotype Sorts" pitchFamily="2" charset="2"/>
              <a:buNone/>
            </a:pPr>
            <a:r>
              <a:rPr lang="en-US" altLang="en-US" sz="2800"/>
              <a:t>[2, 3]</a:t>
            </a:r>
          </a:p>
        </p:txBody>
      </p:sp>
    </p:spTree>
    <p:extLst>
      <p:ext uri="{BB962C8B-B14F-4D97-AF65-F5344CB8AC3E}">
        <p14:creationId xmlns:p14="http://schemas.microsoft.com/office/powerpoint/2010/main" val="419184077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C3286AE-4108-4D35-97F8-89C62841CFB6}" type="slidenum">
              <a:rPr lang="en-US" altLang="en-US"/>
              <a:pPr/>
              <a:t>41</a:t>
            </a:fld>
            <a:endParaRPr lang="en-US" altLang="en-US"/>
          </a:p>
        </p:txBody>
      </p:sp>
      <p:sp>
        <p:nvSpPr>
          <p:cNvPr id="463874" name="Rectangle 2"/>
          <p:cNvSpPr>
            <a:spLocks noGrp="1" noChangeArrowheads="1"/>
          </p:cNvSpPr>
          <p:nvPr>
            <p:ph type="title"/>
          </p:nvPr>
        </p:nvSpPr>
        <p:spPr>
          <a:xfrm>
            <a:off x="685800" y="457200"/>
            <a:ext cx="7772400" cy="666750"/>
          </a:xfrm>
          <a:noFill/>
          <a:ln/>
        </p:spPr>
        <p:txBody>
          <a:bodyPr/>
          <a:lstStyle/>
          <a:p>
            <a:r>
              <a:rPr lang="en-US" altLang="en-US"/>
              <a:t>The +, *, [ : ], and in Operators </a:t>
            </a:r>
          </a:p>
        </p:txBody>
      </p:sp>
      <p:sp>
        <p:nvSpPr>
          <p:cNvPr id="463875" name="Rectangle 3"/>
          <p:cNvSpPr>
            <a:spLocks noGrp="1" noChangeArrowheads="1"/>
          </p:cNvSpPr>
          <p:nvPr>
            <p:ph type="body" idx="1"/>
          </p:nvPr>
        </p:nvSpPr>
        <p:spPr>
          <a:xfrm>
            <a:off x="309563" y="1393825"/>
            <a:ext cx="8180387" cy="1997075"/>
          </a:xfrm>
          <a:solidFill>
            <a:schemeClr val="bg1"/>
          </a:solidFill>
          <a:ln>
            <a:solidFill>
              <a:schemeClr val="tx1"/>
            </a:solidFill>
          </a:ln>
        </p:spPr>
        <p:txBody>
          <a:bodyPr/>
          <a:lstStyle/>
          <a:p>
            <a:pPr>
              <a:lnSpc>
                <a:spcPct val="80000"/>
              </a:lnSpc>
              <a:buFont typeface="Monotype Sorts" pitchFamily="2" charset="2"/>
              <a:buNone/>
            </a:pPr>
            <a:r>
              <a:rPr lang="en-US" altLang="en-US" sz="2400" dirty="0"/>
              <a:t>&gt;&gt;&gt; list1 = [2, 3, 5, 2, 33, 21]</a:t>
            </a:r>
          </a:p>
          <a:p>
            <a:pPr>
              <a:lnSpc>
                <a:spcPct val="80000"/>
              </a:lnSpc>
              <a:buFont typeface="Monotype Sorts" pitchFamily="2" charset="2"/>
              <a:buNone/>
            </a:pPr>
            <a:r>
              <a:rPr lang="en-US" altLang="en-US" sz="2400" dirty="0"/>
              <a:t>&gt;&gt;&gt; list1[-1]</a:t>
            </a:r>
          </a:p>
          <a:p>
            <a:pPr>
              <a:lnSpc>
                <a:spcPct val="80000"/>
              </a:lnSpc>
              <a:buFont typeface="Monotype Sorts" pitchFamily="2" charset="2"/>
              <a:buNone/>
            </a:pPr>
            <a:r>
              <a:rPr lang="en-US" altLang="en-US" sz="2400" dirty="0"/>
              <a:t>21</a:t>
            </a:r>
          </a:p>
          <a:p>
            <a:pPr>
              <a:lnSpc>
                <a:spcPct val="80000"/>
              </a:lnSpc>
              <a:buFont typeface="Monotype Sorts" pitchFamily="2" charset="2"/>
              <a:buNone/>
            </a:pPr>
            <a:r>
              <a:rPr lang="en-US" altLang="en-US" sz="2400" dirty="0"/>
              <a:t>&gt;&gt;&gt; list1[-3]</a:t>
            </a:r>
          </a:p>
          <a:p>
            <a:pPr>
              <a:lnSpc>
                <a:spcPct val="80000"/>
              </a:lnSpc>
              <a:buFont typeface="Monotype Sorts" pitchFamily="2" charset="2"/>
              <a:buNone/>
            </a:pPr>
            <a:r>
              <a:rPr lang="en-US" altLang="en-US" sz="2400" dirty="0"/>
              <a:t>2</a:t>
            </a:r>
          </a:p>
        </p:txBody>
      </p:sp>
      <p:sp>
        <p:nvSpPr>
          <p:cNvPr id="463876" name="Rectangle 4"/>
          <p:cNvSpPr>
            <a:spLocks noChangeArrowheads="1"/>
          </p:cNvSpPr>
          <p:nvPr/>
        </p:nvSpPr>
        <p:spPr bwMode="auto">
          <a:xfrm>
            <a:off x="309563" y="3697288"/>
            <a:ext cx="8180387" cy="2689225"/>
          </a:xfrm>
          <a:prstGeom prst="rect">
            <a:avLst/>
          </a:prstGeom>
          <a:solidFill>
            <a:schemeClr val="bg1"/>
          </a:solidFill>
          <a:ln>
            <a:solidFill>
              <a:schemeClr val="tx1"/>
            </a:solidFill>
          </a:ln>
          <a:effec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l">
              <a:buFont typeface="Monotype Sorts" pitchFamily="2" charset="2"/>
              <a:buNone/>
            </a:pPr>
            <a:r>
              <a:rPr lang="en-US" altLang="en-US" sz="2400"/>
              <a:t>&gt;&gt;&gt; list1 = [2, 3, 5, 2, 33, 21]</a:t>
            </a:r>
          </a:p>
          <a:p>
            <a:pPr algn="l">
              <a:buFont typeface="Monotype Sorts" pitchFamily="2" charset="2"/>
              <a:buNone/>
            </a:pPr>
            <a:r>
              <a:rPr lang="en-US" altLang="en-US" sz="2400"/>
              <a:t>&gt;&gt;&gt; 2 in list1</a:t>
            </a:r>
          </a:p>
          <a:p>
            <a:pPr algn="l">
              <a:buFont typeface="Monotype Sorts" pitchFamily="2" charset="2"/>
              <a:buNone/>
            </a:pPr>
            <a:r>
              <a:rPr lang="en-US" altLang="en-US" sz="2400"/>
              <a:t>True</a:t>
            </a:r>
          </a:p>
          <a:p>
            <a:pPr algn="l">
              <a:buFont typeface="Monotype Sorts" pitchFamily="2" charset="2"/>
              <a:buNone/>
            </a:pPr>
            <a:r>
              <a:rPr lang="en-US" altLang="en-US" sz="2400"/>
              <a:t>&gt;&gt;&gt; list1 = [2, 3, 5, 2, 33, 21]</a:t>
            </a:r>
          </a:p>
          <a:p>
            <a:pPr algn="l">
              <a:buFont typeface="Monotype Sorts" pitchFamily="2" charset="2"/>
              <a:buNone/>
            </a:pPr>
            <a:r>
              <a:rPr lang="en-US" altLang="en-US" sz="2400"/>
              <a:t>&gt;&gt;&gt; 2.5 in list1</a:t>
            </a:r>
          </a:p>
          <a:p>
            <a:pPr algn="l">
              <a:buFont typeface="Monotype Sorts" pitchFamily="2" charset="2"/>
              <a:buNone/>
            </a:pPr>
            <a:r>
              <a:rPr lang="en-US" altLang="en-US" sz="2400"/>
              <a:t>False</a:t>
            </a:r>
          </a:p>
        </p:txBody>
      </p:sp>
    </p:spTree>
    <p:extLst>
      <p:ext uri="{BB962C8B-B14F-4D97-AF65-F5344CB8AC3E}">
        <p14:creationId xmlns:p14="http://schemas.microsoft.com/office/powerpoint/2010/main" val="22774968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5655A0C-63D0-4686-B723-FF4711F2705F}" type="slidenum">
              <a:rPr lang="en-US" altLang="en-US"/>
              <a:pPr/>
              <a:t>42</a:t>
            </a:fld>
            <a:endParaRPr lang="en-US" altLang="en-US"/>
          </a:p>
        </p:txBody>
      </p:sp>
      <p:sp>
        <p:nvSpPr>
          <p:cNvPr id="464898" name="Rectangle 2"/>
          <p:cNvSpPr>
            <a:spLocks noGrp="1" noChangeArrowheads="1"/>
          </p:cNvSpPr>
          <p:nvPr>
            <p:ph type="title"/>
          </p:nvPr>
        </p:nvSpPr>
        <p:spPr>
          <a:xfrm>
            <a:off x="685800" y="457200"/>
            <a:ext cx="7772400" cy="666750"/>
          </a:xfrm>
          <a:noFill/>
          <a:ln/>
        </p:spPr>
        <p:txBody>
          <a:bodyPr/>
          <a:lstStyle/>
          <a:p>
            <a:r>
              <a:rPr lang="en-US" altLang="en-US"/>
              <a:t>off-by-one Error </a:t>
            </a:r>
          </a:p>
        </p:txBody>
      </p:sp>
      <p:sp>
        <p:nvSpPr>
          <p:cNvPr id="464899" name="Rectangle 3"/>
          <p:cNvSpPr>
            <a:spLocks noGrp="1" noChangeArrowheads="1"/>
          </p:cNvSpPr>
          <p:nvPr>
            <p:ph type="body" idx="1"/>
          </p:nvPr>
        </p:nvSpPr>
        <p:spPr>
          <a:xfrm>
            <a:off x="309563" y="1393825"/>
            <a:ext cx="8180387" cy="1997075"/>
          </a:xfrm>
          <a:solidFill>
            <a:schemeClr val="bg1"/>
          </a:solidFill>
          <a:ln>
            <a:solidFill>
              <a:schemeClr val="tx1"/>
            </a:solidFill>
          </a:ln>
        </p:spPr>
        <p:txBody>
          <a:bodyPr/>
          <a:lstStyle/>
          <a:p>
            <a:pPr>
              <a:lnSpc>
                <a:spcPct val="90000"/>
              </a:lnSpc>
              <a:buFont typeface="Monotype Sorts" pitchFamily="2" charset="2"/>
              <a:buNone/>
            </a:pPr>
            <a:r>
              <a:rPr lang="en-US" altLang="en-US" sz="2800" dirty="0" err="1">
                <a:latin typeface="Courier New" pitchFamily="49" charset="0"/>
              </a:rPr>
              <a:t>i</a:t>
            </a:r>
            <a:r>
              <a:rPr lang="en-US" altLang="en-US" sz="2800" dirty="0">
                <a:latin typeface="Courier New" pitchFamily="49" charset="0"/>
              </a:rPr>
              <a:t> = 0</a:t>
            </a:r>
            <a:endParaRPr lang="en-US" altLang="en-US" sz="2800" b="1" dirty="0">
              <a:latin typeface="Courier New" pitchFamily="49" charset="0"/>
            </a:endParaRPr>
          </a:p>
          <a:p>
            <a:pPr>
              <a:lnSpc>
                <a:spcPct val="90000"/>
              </a:lnSpc>
              <a:buFont typeface="Monotype Sorts" pitchFamily="2" charset="2"/>
              <a:buNone/>
            </a:pPr>
            <a:r>
              <a:rPr lang="en-US" altLang="en-US" sz="2800" b="1" dirty="0">
                <a:latin typeface="Courier New" pitchFamily="49" charset="0"/>
              </a:rPr>
              <a:t>while</a:t>
            </a:r>
            <a:r>
              <a:rPr lang="en-US" altLang="en-US" sz="2800" dirty="0">
                <a:latin typeface="Courier New" pitchFamily="49" charset="0"/>
              </a:rPr>
              <a:t> </a:t>
            </a:r>
            <a:r>
              <a:rPr lang="en-US" altLang="en-US" sz="2800" dirty="0" err="1">
                <a:latin typeface="Courier New" pitchFamily="49" charset="0"/>
              </a:rPr>
              <a:t>i</a:t>
            </a:r>
            <a:r>
              <a:rPr lang="en-US" altLang="en-US" sz="2800" dirty="0">
                <a:latin typeface="Courier New" pitchFamily="49" charset="0"/>
              </a:rPr>
              <a:t> &lt;= </a:t>
            </a:r>
            <a:r>
              <a:rPr lang="en-US" altLang="en-US" sz="2800" dirty="0" err="1">
                <a:latin typeface="Courier New" pitchFamily="49" charset="0"/>
              </a:rPr>
              <a:t>len</a:t>
            </a:r>
            <a:r>
              <a:rPr lang="en-US" altLang="en-US" sz="2800" dirty="0">
                <a:latin typeface="Courier New" pitchFamily="49" charset="0"/>
              </a:rPr>
              <a:t>(</a:t>
            </a:r>
            <a:r>
              <a:rPr lang="en-US" altLang="en-US" sz="2800" dirty="0" err="1">
                <a:latin typeface="Courier New" pitchFamily="49" charset="0"/>
              </a:rPr>
              <a:t>lst</a:t>
            </a:r>
            <a:r>
              <a:rPr lang="en-US" altLang="en-US" sz="2800" dirty="0">
                <a:latin typeface="Courier New" pitchFamily="49" charset="0"/>
              </a:rPr>
              <a:t>):</a:t>
            </a:r>
          </a:p>
          <a:p>
            <a:pPr>
              <a:lnSpc>
                <a:spcPct val="90000"/>
              </a:lnSpc>
              <a:buFont typeface="Monotype Sorts" pitchFamily="2" charset="2"/>
              <a:buNone/>
            </a:pPr>
            <a:r>
              <a:rPr lang="en-US" altLang="en-US" sz="2800" dirty="0">
                <a:latin typeface="Courier New" pitchFamily="49" charset="0"/>
              </a:rPr>
              <a:t>    print(</a:t>
            </a:r>
            <a:r>
              <a:rPr lang="en-US" altLang="en-US" sz="2800" dirty="0" err="1">
                <a:latin typeface="Courier New" pitchFamily="49" charset="0"/>
              </a:rPr>
              <a:t>lst</a:t>
            </a:r>
            <a:r>
              <a:rPr lang="en-US" altLang="en-US" sz="2800" dirty="0">
                <a:latin typeface="Courier New" pitchFamily="49" charset="0"/>
              </a:rPr>
              <a:t>[</a:t>
            </a:r>
            <a:r>
              <a:rPr lang="en-US" altLang="en-US" sz="2800" dirty="0" err="1">
                <a:latin typeface="Courier New" pitchFamily="49" charset="0"/>
              </a:rPr>
              <a:t>i</a:t>
            </a:r>
            <a:r>
              <a:rPr lang="en-US" altLang="en-US" sz="2800" dirty="0">
                <a:latin typeface="Courier New" pitchFamily="49" charset="0"/>
              </a:rPr>
              <a:t>])</a:t>
            </a:r>
          </a:p>
          <a:p>
            <a:pPr>
              <a:lnSpc>
                <a:spcPct val="90000"/>
              </a:lnSpc>
              <a:buFont typeface="Monotype Sorts" pitchFamily="2" charset="2"/>
              <a:buNone/>
            </a:pPr>
            <a:r>
              <a:rPr lang="en-US" altLang="en-US" sz="2800" dirty="0">
                <a:latin typeface="Courier New" pitchFamily="49" charset="0"/>
              </a:rPr>
              <a:t>    </a:t>
            </a:r>
            <a:r>
              <a:rPr lang="en-US" altLang="en-US" sz="2800" dirty="0" err="1">
                <a:latin typeface="Courier New" pitchFamily="49" charset="0"/>
              </a:rPr>
              <a:t>i</a:t>
            </a:r>
            <a:r>
              <a:rPr lang="en-US" altLang="en-US" sz="2800" dirty="0">
                <a:latin typeface="Courier New" pitchFamily="49" charset="0"/>
              </a:rPr>
              <a:t> += 1</a:t>
            </a:r>
          </a:p>
        </p:txBody>
      </p:sp>
    </p:spTree>
    <p:extLst>
      <p:ext uri="{BB962C8B-B14F-4D97-AF65-F5344CB8AC3E}">
        <p14:creationId xmlns:p14="http://schemas.microsoft.com/office/powerpoint/2010/main" val="176190150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41B0AA8-F3D7-466F-B655-0B4251439A07}" type="slidenum">
              <a:rPr lang="en-US" altLang="en-US"/>
              <a:pPr/>
              <a:t>43</a:t>
            </a:fld>
            <a:endParaRPr lang="en-US" altLang="en-US"/>
          </a:p>
        </p:txBody>
      </p:sp>
      <p:sp>
        <p:nvSpPr>
          <p:cNvPr id="14338" name="Rectangle 2"/>
          <p:cNvSpPr>
            <a:spLocks noGrp="1" noChangeArrowheads="1"/>
          </p:cNvSpPr>
          <p:nvPr>
            <p:ph type="title"/>
          </p:nvPr>
        </p:nvSpPr>
        <p:spPr>
          <a:xfrm>
            <a:off x="654050" y="241300"/>
            <a:ext cx="7772400" cy="573088"/>
          </a:xfrm>
          <a:noFill/>
          <a:ln/>
        </p:spPr>
        <p:txBody>
          <a:bodyPr/>
          <a:lstStyle/>
          <a:p>
            <a:r>
              <a:rPr lang="en-US" altLang="en-US" sz="4000"/>
              <a:t>List Comprehension</a:t>
            </a:r>
          </a:p>
        </p:txBody>
      </p:sp>
      <p:sp>
        <p:nvSpPr>
          <p:cNvPr id="14339" name="Rectangle 3"/>
          <p:cNvSpPr>
            <a:spLocks noGrp="1" noChangeArrowheads="1"/>
          </p:cNvSpPr>
          <p:nvPr>
            <p:ph type="body" idx="1"/>
          </p:nvPr>
        </p:nvSpPr>
        <p:spPr>
          <a:xfrm>
            <a:off x="193675" y="971550"/>
            <a:ext cx="8756650" cy="2035175"/>
          </a:xfrm>
          <a:noFill/>
          <a:ln/>
        </p:spPr>
        <p:txBody>
          <a:bodyPr/>
          <a:lstStyle/>
          <a:p>
            <a:pPr marL="0" indent="0">
              <a:lnSpc>
                <a:spcPct val="90000"/>
              </a:lnSpc>
              <a:spcBef>
                <a:spcPct val="0"/>
              </a:spcBef>
              <a:buFont typeface="Monotype Sorts" pitchFamily="2" charset="2"/>
              <a:buNone/>
            </a:pPr>
            <a:r>
              <a:rPr lang="en-US" altLang="en-US" sz="2800"/>
              <a:t>List comprehensions provide a concise way to create items from sequence. A list comprehension consists of brackets containing an expression followed by a for clause, then zero or more for or if clauses. The result will be a list resulting from evaluating the expression. Here are some examples:</a:t>
            </a:r>
          </a:p>
        </p:txBody>
      </p:sp>
      <p:sp>
        <p:nvSpPr>
          <p:cNvPr id="14341" name="Rectangle 5"/>
          <p:cNvSpPr>
            <a:spLocks noChangeArrowheads="1"/>
          </p:cNvSpPr>
          <p:nvPr/>
        </p:nvSpPr>
        <p:spPr bwMode="auto">
          <a:xfrm>
            <a:off x="193675" y="3121025"/>
            <a:ext cx="8680450" cy="3303588"/>
          </a:xfrm>
          <a:prstGeom prst="rect">
            <a:avLst/>
          </a:prstGeom>
          <a:solidFill>
            <a:schemeClr val="bg1"/>
          </a:solid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l">
              <a:buFont typeface="Monotype Sorts" pitchFamily="2" charset="2"/>
              <a:buNone/>
            </a:pPr>
            <a:r>
              <a:rPr lang="en-US" altLang="en-US" sz="2000"/>
              <a:t>&gt;&gt;&gt; list1 = [x for x range(0, 5)] # Returns a list of 0, 1, 2, 4</a:t>
            </a:r>
          </a:p>
          <a:p>
            <a:pPr algn="l">
              <a:buFont typeface="Monotype Sorts" pitchFamily="2" charset="2"/>
              <a:buNone/>
            </a:pPr>
            <a:r>
              <a:rPr lang="en-US" altLang="en-US" sz="2000"/>
              <a:t>&gt;&gt;&gt; list1 </a:t>
            </a:r>
          </a:p>
          <a:p>
            <a:pPr algn="l">
              <a:buFont typeface="Monotype Sorts" pitchFamily="2" charset="2"/>
              <a:buNone/>
            </a:pPr>
            <a:r>
              <a:rPr lang="en-US" altLang="en-US" sz="2000"/>
              <a:t>[0, 1, 2, 3, 4] </a:t>
            </a:r>
          </a:p>
          <a:p>
            <a:pPr algn="l">
              <a:buFont typeface="Monotype Sorts" pitchFamily="2" charset="2"/>
              <a:buNone/>
            </a:pPr>
            <a:r>
              <a:rPr lang="en-US" altLang="en-US" sz="2000"/>
              <a:t>&gt;&gt;&gt; list2 = [0.5 * x for x in list1] </a:t>
            </a:r>
          </a:p>
          <a:p>
            <a:pPr algn="l">
              <a:buFont typeface="Monotype Sorts" pitchFamily="2" charset="2"/>
              <a:buNone/>
            </a:pPr>
            <a:r>
              <a:rPr lang="en-US" altLang="en-US" sz="2000"/>
              <a:t>&gt;&gt;&gt; list2</a:t>
            </a:r>
          </a:p>
          <a:p>
            <a:pPr algn="l">
              <a:buFont typeface="Monotype Sorts" pitchFamily="2" charset="2"/>
              <a:buNone/>
            </a:pPr>
            <a:r>
              <a:rPr lang="en-US" altLang="en-US" sz="2000"/>
              <a:t>[0.0, 0.5, 1.0, 1.5, 2.0]</a:t>
            </a:r>
          </a:p>
          <a:p>
            <a:pPr algn="l">
              <a:buFont typeface="Monotype Sorts" pitchFamily="2" charset="2"/>
              <a:buNone/>
            </a:pPr>
            <a:r>
              <a:rPr lang="en-US" altLang="en-US" sz="2000"/>
              <a:t>&gt;&gt;&gt; list3 = [x for x in list2 if x &lt; 1.5]</a:t>
            </a:r>
          </a:p>
          <a:p>
            <a:pPr algn="l">
              <a:buFont typeface="Monotype Sorts" pitchFamily="2" charset="2"/>
              <a:buNone/>
            </a:pPr>
            <a:r>
              <a:rPr lang="en-US" altLang="en-US" sz="2000"/>
              <a:t>&gt;&gt;&gt; list3</a:t>
            </a:r>
          </a:p>
          <a:p>
            <a:pPr algn="l">
              <a:buFont typeface="Monotype Sorts" pitchFamily="2" charset="2"/>
              <a:buNone/>
            </a:pPr>
            <a:r>
              <a:rPr lang="en-US" altLang="en-US" sz="2000"/>
              <a:t>[0.0, 0.5, 1.0]</a:t>
            </a:r>
          </a:p>
        </p:txBody>
      </p:sp>
    </p:spTree>
    <p:extLst>
      <p:ext uri="{BB962C8B-B14F-4D97-AF65-F5344CB8AC3E}">
        <p14:creationId xmlns:p14="http://schemas.microsoft.com/office/powerpoint/2010/main" val="75585618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xfrm>
            <a:off x="914400" y="274638"/>
            <a:ext cx="7772400" cy="1143000"/>
          </a:xfrm>
        </p:spPr>
        <p:txBody>
          <a:bodyPr lIns="0" tIns="0" rIns="0" bIns="0"/>
          <a:lstStyle/>
          <a:p>
            <a:pPr defTabSz="914400"/>
            <a:r>
              <a:rPr lang="en-US" altLang="en-US" sz="4000">
                <a:solidFill>
                  <a:srgbClr val="696464"/>
                </a:solidFill>
                <a:latin typeface="Franklin Gothic Book" pitchFamily="34" charset="0"/>
                <a:ea typeface="Franklin Gothic Book" pitchFamily="34" charset="0"/>
                <a:cs typeface="Franklin Gothic Book" pitchFamily="34" charset="0"/>
                <a:sym typeface="Franklin Gothic Book" pitchFamily="34" charset="0"/>
              </a:rPr>
              <a:t>List Comprehensions</a:t>
            </a:r>
            <a:endParaRPr lang="en-US" altLang="en-US"/>
          </a:p>
        </p:txBody>
      </p:sp>
      <p:pic>
        <p:nvPicPr>
          <p:cNvPr id="75778" name="Picture 2" descr="image3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825" y="3067050"/>
            <a:ext cx="8867775"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79" name="Rectangle 3"/>
          <p:cNvSpPr>
            <a:spLocks noGrp="1" noChangeArrowheads="1"/>
          </p:cNvSpPr>
          <p:nvPr>
            <p:ph type="body" idx="1"/>
          </p:nvPr>
        </p:nvSpPr>
        <p:spPr>
          <a:xfrm>
            <a:off x="892175" y="1847850"/>
            <a:ext cx="7358063" cy="1027113"/>
          </a:xfrm>
        </p:spPr>
        <p:txBody>
          <a:bodyPr lIns="0" tIns="0" rIns="0" bIns="0"/>
          <a:lstStyle/>
          <a:p>
            <a:pPr marL="623888" indent="-273050" defTabSz="914400">
              <a:spcBef>
                <a:spcPts val="500"/>
              </a:spcBef>
              <a:buClr>
                <a:srgbClr val="D34817"/>
              </a:buClr>
              <a:buSzPct val="85000"/>
              <a:buFont typeface="Wingdings 2" pitchFamily="18" charset="2"/>
              <a:buChar char="●"/>
            </a:pPr>
            <a:r>
              <a:rPr lang="en-US" altLang="en-US" sz="2600">
                <a:latin typeface="Perpetua" pitchFamily="18" charset="0"/>
                <a:ea typeface="Perpetua" pitchFamily="18" charset="0"/>
                <a:cs typeface="Perpetua" pitchFamily="18" charset="0"/>
                <a:sym typeface="Perpetua" pitchFamily="18" charset="0"/>
              </a:rPr>
              <a:t>Useful for replacing simple for-loops.</a:t>
            </a:r>
            <a:endParaRPr lang="en-US" altLang="en-US"/>
          </a:p>
        </p:txBody>
      </p:sp>
      <p:pic>
        <p:nvPicPr>
          <p:cNvPr id="75780" name="Picture 4" descr="image3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4545013"/>
            <a:ext cx="4660900"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1" name="AutoShape 5"/>
          <p:cNvSpPr>
            <a:spLocks/>
          </p:cNvSpPr>
          <p:nvPr/>
        </p:nvSpPr>
        <p:spPr bwMode="auto">
          <a:xfrm>
            <a:off x="268288" y="6338888"/>
            <a:ext cx="211137" cy="1984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3481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fld id="{F1120A17-45DB-49B3-99E6-2DB7D965D647}" type="slidenum">
              <a:rPr lang="en-US" altLang="en-US" sz="1400">
                <a:solidFill>
                  <a:srgbClr val="FFFFFF"/>
                </a:solidFill>
                <a:latin typeface="Franklin Gothic Book" pitchFamily="34" charset="0"/>
                <a:ea typeface="Franklin Gothic Book" pitchFamily="34" charset="0"/>
                <a:cs typeface="Franklin Gothic Book" pitchFamily="34" charset="0"/>
                <a:sym typeface="Franklin Gothic Book" pitchFamily="34" charset="0"/>
              </a:rPr>
              <a:pPr algn="ctr"/>
              <a:t>44</a:t>
            </a:fld>
            <a:endParaRPr lang="en-US" altLang="en-US"/>
          </a:p>
        </p:txBody>
      </p:sp>
    </p:spTree>
    <p:extLst>
      <p:ext uri="{BB962C8B-B14F-4D97-AF65-F5344CB8AC3E}">
        <p14:creationId xmlns:p14="http://schemas.microsoft.com/office/powerpoint/2010/main" val="3048155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6D04F6-154F-4130-8F66-F354485C56DA}" type="slidenum">
              <a:rPr lang="en-US" altLang="en-US"/>
              <a:pPr/>
              <a:t>45</a:t>
            </a:fld>
            <a:endParaRPr lang="en-US" altLang="en-US"/>
          </a:p>
        </p:txBody>
      </p:sp>
      <p:sp>
        <p:nvSpPr>
          <p:cNvPr id="465922" name="Rectangle 2"/>
          <p:cNvSpPr>
            <a:spLocks noGrp="1" noChangeArrowheads="1"/>
          </p:cNvSpPr>
          <p:nvPr>
            <p:ph type="title"/>
          </p:nvPr>
        </p:nvSpPr>
        <p:spPr>
          <a:xfrm>
            <a:off x="654050" y="241300"/>
            <a:ext cx="7772400" cy="573088"/>
          </a:xfrm>
          <a:noFill/>
          <a:ln/>
        </p:spPr>
        <p:txBody>
          <a:bodyPr/>
          <a:lstStyle/>
          <a:p>
            <a:r>
              <a:rPr lang="en-US" altLang="en-US" sz="4000"/>
              <a:t>Comparing Lists</a:t>
            </a:r>
          </a:p>
        </p:txBody>
      </p:sp>
      <p:sp>
        <p:nvSpPr>
          <p:cNvPr id="465924" name="Rectangle 4"/>
          <p:cNvSpPr>
            <a:spLocks noChangeArrowheads="1"/>
          </p:cNvSpPr>
          <p:nvPr/>
        </p:nvSpPr>
        <p:spPr bwMode="auto">
          <a:xfrm>
            <a:off x="193675" y="971550"/>
            <a:ext cx="8794750" cy="5299075"/>
          </a:xfrm>
          <a:prstGeom prst="rect">
            <a:avLst/>
          </a:prstGeom>
          <a:solidFill>
            <a:schemeClr val="bg1"/>
          </a:solidFill>
          <a:ln>
            <a:solidFill>
              <a:schemeClr val="tx1"/>
            </a:solid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l">
              <a:buFont typeface="Monotype Sorts" pitchFamily="2" charset="2"/>
              <a:buNone/>
            </a:pPr>
            <a:r>
              <a:rPr lang="en-US" altLang="en-US" sz="2000"/>
              <a:t>&gt;&gt;&gt;list1 = ["green", "red", "blue"] </a:t>
            </a:r>
          </a:p>
          <a:p>
            <a:pPr algn="l">
              <a:buFont typeface="Monotype Sorts" pitchFamily="2" charset="2"/>
              <a:buNone/>
            </a:pPr>
            <a:r>
              <a:rPr lang="en-US" altLang="en-US" sz="2000"/>
              <a:t>&gt;&gt;&gt;list2 = ["red", "blue", "green"] </a:t>
            </a:r>
          </a:p>
          <a:p>
            <a:pPr algn="l">
              <a:buFont typeface="Monotype Sorts" pitchFamily="2" charset="2"/>
              <a:buNone/>
            </a:pPr>
            <a:r>
              <a:rPr lang="en-US" altLang="en-US" sz="2000"/>
              <a:t>&gt;&gt;&gt;list2 == list1</a:t>
            </a:r>
          </a:p>
          <a:p>
            <a:pPr algn="l">
              <a:buFont typeface="Monotype Sorts" pitchFamily="2" charset="2"/>
              <a:buNone/>
            </a:pPr>
            <a:r>
              <a:rPr lang="en-US" altLang="en-US" sz="2000"/>
              <a:t>False</a:t>
            </a:r>
          </a:p>
          <a:p>
            <a:pPr algn="l">
              <a:buFont typeface="Monotype Sorts" pitchFamily="2" charset="2"/>
              <a:buNone/>
            </a:pPr>
            <a:r>
              <a:rPr lang="en-US" altLang="en-US" sz="2000"/>
              <a:t>&gt;&gt;&gt;list2 != list1</a:t>
            </a:r>
          </a:p>
          <a:p>
            <a:pPr algn="l">
              <a:buFont typeface="Monotype Sorts" pitchFamily="2" charset="2"/>
              <a:buNone/>
            </a:pPr>
            <a:r>
              <a:rPr lang="en-US" altLang="en-US" sz="2000"/>
              <a:t>True</a:t>
            </a:r>
          </a:p>
          <a:p>
            <a:pPr algn="l">
              <a:buFont typeface="Monotype Sorts" pitchFamily="2" charset="2"/>
              <a:buNone/>
            </a:pPr>
            <a:r>
              <a:rPr lang="en-US" altLang="en-US" sz="2000"/>
              <a:t>&gt;&gt;&gt;list2 &gt;= list1</a:t>
            </a:r>
          </a:p>
          <a:p>
            <a:pPr algn="l">
              <a:buFont typeface="Monotype Sorts" pitchFamily="2" charset="2"/>
              <a:buNone/>
            </a:pPr>
            <a:r>
              <a:rPr lang="en-US" altLang="en-US" sz="2000"/>
              <a:t>False</a:t>
            </a:r>
          </a:p>
          <a:p>
            <a:pPr algn="l">
              <a:buFont typeface="Monotype Sorts" pitchFamily="2" charset="2"/>
              <a:buNone/>
            </a:pPr>
            <a:r>
              <a:rPr lang="en-US" altLang="en-US" sz="2000"/>
              <a:t>&gt;&gt;&gt;list2 &gt; list1</a:t>
            </a:r>
          </a:p>
          <a:p>
            <a:pPr algn="l">
              <a:buFont typeface="Monotype Sorts" pitchFamily="2" charset="2"/>
              <a:buNone/>
            </a:pPr>
            <a:r>
              <a:rPr lang="en-US" altLang="en-US" sz="2000"/>
              <a:t>False</a:t>
            </a:r>
          </a:p>
          <a:p>
            <a:pPr algn="l">
              <a:buFont typeface="Monotype Sorts" pitchFamily="2" charset="2"/>
              <a:buNone/>
            </a:pPr>
            <a:r>
              <a:rPr lang="en-US" altLang="en-US" sz="2000"/>
              <a:t>&gt;&gt;&gt;list2 &lt; list1</a:t>
            </a:r>
          </a:p>
          <a:p>
            <a:pPr algn="l">
              <a:buFont typeface="Monotype Sorts" pitchFamily="2" charset="2"/>
              <a:buNone/>
            </a:pPr>
            <a:r>
              <a:rPr lang="en-US" altLang="en-US" sz="2000"/>
              <a:t>True</a:t>
            </a:r>
          </a:p>
          <a:p>
            <a:pPr algn="l">
              <a:buFont typeface="Monotype Sorts" pitchFamily="2" charset="2"/>
              <a:buNone/>
            </a:pPr>
            <a:r>
              <a:rPr lang="en-US" altLang="en-US" sz="2000"/>
              <a:t>&gt;&gt;&gt;list2 &lt;= list1</a:t>
            </a:r>
          </a:p>
          <a:p>
            <a:pPr algn="l">
              <a:buFont typeface="Monotype Sorts" pitchFamily="2" charset="2"/>
              <a:buNone/>
            </a:pPr>
            <a:r>
              <a:rPr lang="en-US" altLang="en-US" sz="2000"/>
              <a:t>True</a:t>
            </a:r>
          </a:p>
        </p:txBody>
      </p:sp>
    </p:spTree>
    <p:extLst>
      <p:ext uri="{BB962C8B-B14F-4D97-AF65-F5344CB8AC3E}">
        <p14:creationId xmlns:p14="http://schemas.microsoft.com/office/powerpoint/2010/main" val="116876403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8E5C7F-F41C-4302-94F8-E5346AD40210}" type="slidenum">
              <a:rPr lang="en-US" altLang="en-US"/>
              <a:pPr/>
              <a:t>46</a:t>
            </a:fld>
            <a:endParaRPr lang="en-US" altLang="en-US"/>
          </a:p>
        </p:txBody>
      </p:sp>
      <p:sp>
        <p:nvSpPr>
          <p:cNvPr id="308226" name="Rectangle 2"/>
          <p:cNvSpPr>
            <a:spLocks noGrp="1" noChangeArrowheads="1"/>
          </p:cNvSpPr>
          <p:nvPr>
            <p:ph type="title"/>
          </p:nvPr>
        </p:nvSpPr>
        <p:spPr>
          <a:xfrm>
            <a:off x="685800" y="152400"/>
            <a:ext cx="7772400" cy="590550"/>
          </a:xfrm>
          <a:noFill/>
          <a:ln/>
        </p:spPr>
        <p:txBody>
          <a:bodyPr/>
          <a:lstStyle/>
          <a:p>
            <a:r>
              <a:rPr lang="en-US" altLang="en-US"/>
              <a:t>Splitting a String to a List</a:t>
            </a:r>
          </a:p>
        </p:txBody>
      </p:sp>
      <p:sp>
        <p:nvSpPr>
          <p:cNvPr id="308227" name="Rectangle 3"/>
          <p:cNvSpPr>
            <a:spLocks noGrp="1" noChangeArrowheads="1"/>
          </p:cNvSpPr>
          <p:nvPr>
            <p:ph type="body" idx="1"/>
          </p:nvPr>
        </p:nvSpPr>
        <p:spPr>
          <a:xfrm>
            <a:off x="228600" y="990600"/>
            <a:ext cx="8610600" cy="4572000"/>
          </a:xfrm>
          <a:solidFill>
            <a:schemeClr val="bg1"/>
          </a:solidFill>
          <a:ln>
            <a:solidFill>
              <a:schemeClr val="tx1"/>
            </a:solidFill>
          </a:ln>
        </p:spPr>
        <p:txBody>
          <a:bodyPr/>
          <a:lstStyle/>
          <a:p>
            <a:pPr marL="0" indent="0">
              <a:buFont typeface="Monotype Sorts" pitchFamily="2" charset="2"/>
              <a:buNone/>
            </a:pPr>
            <a:r>
              <a:rPr lang="en-US" altLang="en-US" dirty="0"/>
              <a:t>items = "Welcome to the </a:t>
            </a:r>
            <a:r>
              <a:rPr lang="en-US" altLang="en-US" dirty="0" err="1"/>
              <a:t>US".split</a:t>
            </a:r>
            <a:r>
              <a:rPr lang="en-US" altLang="en-US" dirty="0"/>
              <a:t>() </a:t>
            </a:r>
          </a:p>
          <a:p>
            <a:pPr marL="0" indent="0">
              <a:buFont typeface="Monotype Sorts" pitchFamily="2" charset="2"/>
              <a:buNone/>
            </a:pPr>
            <a:r>
              <a:rPr lang="en-US" altLang="en-US" dirty="0"/>
              <a:t>print(items)</a:t>
            </a:r>
          </a:p>
          <a:p>
            <a:pPr marL="0" indent="0">
              <a:buFont typeface="Monotype Sorts" pitchFamily="2" charset="2"/>
              <a:buNone/>
            </a:pPr>
            <a:r>
              <a:rPr lang="en-US" altLang="zh-CN" dirty="0">
                <a:ea typeface="SimSun" pitchFamily="2" charset="-122"/>
              </a:rPr>
              <a:t>['Welcome', 'to', 'the', 'US'] </a:t>
            </a:r>
          </a:p>
          <a:p>
            <a:pPr marL="0" indent="0">
              <a:buFont typeface="Monotype Sorts" pitchFamily="2" charset="2"/>
              <a:buNone/>
            </a:pPr>
            <a:endParaRPr lang="en-US" altLang="en-US" dirty="0"/>
          </a:p>
          <a:p>
            <a:pPr marL="0" indent="0">
              <a:buFont typeface="Monotype Sorts" pitchFamily="2" charset="2"/>
              <a:buNone/>
            </a:pPr>
            <a:r>
              <a:rPr lang="en-US" altLang="en-US" dirty="0"/>
              <a:t>items = "34#13#78#45".split("#")</a:t>
            </a:r>
          </a:p>
          <a:p>
            <a:pPr marL="0" indent="0">
              <a:buFont typeface="Monotype Sorts" pitchFamily="2" charset="2"/>
              <a:buNone/>
            </a:pPr>
            <a:r>
              <a:rPr lang="en-US" altLang="en-US" dirty="0"/>
              <a:t>print(items)</a:t>
            </a:r>
          </a:p>
          <a:p>
            <a:pPr marL="0" indent="0">
              <a:buFont typeface="Monotype Sorts" pitchFamily="2" charset="2"/>
              <a:buNone/>
            </a:pPr>
            <a:r>
              <a:rPr lang="en-US" altLang="zh-CN" dirty="0">
                <a:ea typeface="SimSun" pitchFamily="2" charset="-122"/>
              </a:rPr>
              <a:t>['34', '13', '78', '45'] </a:t>
            </a:r>
            <a:endParaRPr lang="en-US" altLang="en-US" dirty="0"/>
          </a:p>
        </p:txBody>
      </p:sp>
    </p:spTree>
    <p:extLst>
      <p:ext uri="{BB962C8B-B14F-4D97-AF65-F5344CB8AC3E}">
        <p14:creationId xmlns:p14="http://schemas.microsoft.com/office/powerpoint/2010/main" val="15207879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ILOs</a:t>
            </a:r>
            <a:endParaRPr lang="en-GB" dirty="0"/>
          </a:p>
        </p:txBody>
      </p:sp>
      <p:sp>
        <p:nvSpPr>
          <p:cNvPr id="3" name="Content Placeholder 2"/>
          <p:cNvSpPr>
            <a:spLocks noGrp="1"/>
          </p:cNvSpPr>
          <p:nvPr>
            <p:ph sz="quarter" idx="1"/>
          </p:nvPr>
        </p:nvSpPr>
        <p:spPr>
          <a:xfrm>
            <a:off x="537882" y="1447800"/>
            <a:ext cx="8148918" cy="4572000"/>
          </a:xfrm>
        </p:spPr>
        <p:txBody>
          <a:bodyPr/>
          <a:lstStyle/>
          <a:p>
            <a:r>
              <a:rPr lang="en-GB" dirty="0"/>
              <a:t>To give examples of representing data using two-dimensional lists (§11.1).</a:t>
            </a:r>
          </a:p>
          <a:p>
            <a:r>
              <a:rPr lang="en-GB" dirty="0"/>
              <a:t>To access elements in a two-dimensional list using row and column indexes (§11.2).</a:t>
            </a:r>
          </a:p>
          <a:p>
            <a:r>
              <a:rPr lang="en-GB" dirty="0"/>
              <a:t>To program common operations for two-dimensional lists (displaying lists, summing all elements, finding min and max elements, and random shuffling) (§11.2).</a:t>
            </a:r>
          </a:p>
          <a:p>
            <a:r>
              <a:rPr lang="en-GB" dirty="0" smtClean="0"/>
              <a:t>To </a:t>
            </a:r>
            <a:r>
              <a:rPr lang="en-GB" dirty="0"/>
              <a:t>write a program for grading multiple-choice questions using two-dimensional lists (§11.4).</a:t>
            </a:r>
          </a:p>
          <a:p>
            <a:endParaRPr lang="en-GB" dirty="0"/>
          </a:p>
        </p:txBody>
      </p:sp>
    </p:spTree>
    <p:extLst>
      <p:ext uri="{BB962C8B-B14F-4D97-AF65-F5344CB8AC3E}">
        <p14:creationId xmlns:p14="http://schemas.microsoft.com/office/powerpoint/2010/main" val="3889158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97F4545-922F-4A2B-A3E1-30360004B8F0}" type="slidenum">
              <a:rPr lang="en-US" altLang="en-US"/>
              <a:pPr/>
              <a:t>48</a:t>
            </a:fld>
            <a:endParaRPr lang="en-US" altLang="en-US"/>
          </a:p>
        </p:txBody>
      </p:sp>
      <p:sp>
        <p:nvSpPr>
          <p:cNvPr id="440322" name="Rectangle 2"/>
          <p:cNvSpPr>
            <a:spLocks noGrp="1" noChangeArrowheads="1"/>
          </p:cNvSpPr>
          <p:nvPr>
            <p:ph type="title"/>
          </p:nvPr>
        </p:nvSpPr>
        <p:spPr>
          <a:xfrm>
            <a:off x="309563" y="381000"/>
            <a:ext cx="8564562" cy="782638"/>
          </a:xfrm>
        </p:spPr>
        <p:txBody>
          <a:bodyPr/>
          <a:lstStyle/>
          <a:p>
            <a:r>
              <a:rPr lang="en-US" altLang="en-US"/>
              <a:t>Processing Two-Dimensional lists</a:t>
            </a:r>
            <a:endParaRPr lang="en-US" altLang="en-US">
              <a:solidFill>
                <a:schemeClr val="tx1"/>
              </a:solidFill>
              <a:latin typeface="Book Antiqua" pitchFamily="18" charset="0"/>
              <a:hlinkClick r:id="rId3" action="ppaction://program"/>
            </a:endParaRPr>
          </a:p>
        </p:txBody>
      </p:sp>
      <p:sp>
        <p:nvSpPr>
          <p:cNvPr id="440323" name="Rectangle 3"/>
          <p:cNvSpPr>
            <a:spLocks noGrp="1" noChangeArrowheads="1"/>
          </p:cNvSpPr>
          <p:nvPr>
            <p:ph type="body" idx="1"/>
          </p:nvPr>
        </p:nvSpPr>
        <p:spPr>
          <a:xfrm>
            <a:off x="309563" y="1431925"/>
            <a:ext cx="8682037" cy="2189163"/>
          </a:xfrm>
        </p:spPr>
        <p:txBody>
          <a:bodyPr/>
          <a:lstStyle/>
          <a:p>
            <a:pPr marL="0" indent="0">
              <a:lnSpc>
                <a:spcPct val="80000"/>
              </a:lnSpc>
              <a:spcBef>
                <a:spcPct val="50000"/>
              </a:spcBef>
              <a:buFont typeface="Monotype Sorts" pitchFamily="2" charset="2"/>
              <a:buNone/>
            </a:pPr>
            <a:r>
              <a:rPr lang="en-US" altLang="en-US" sz="2800" dirty="0"/>
              <a:t>You can view a two-dimensional list as a list that consists of rows. Each row is a list that contains the values. The rows can be accessed using the index, conveniently called a </a:t>
            </a:r>
            <a:r>
              <a:rPr lang="en-US" altLang="en-US" sz="2800" i="1" dirty="0"/>
              <a:t>row index</a:t>
            </a:r>
            <a:r>
              <a:rPr lang="en-US" altLang="en-US" sz="2800" dirty="0"/>
              <a:t>. The values in each row can be accessed through another index, conveniently called a </a:t>
            </a:r>
            <a:r>
              <a:rPr lang="en-US" altLang="en-US" sz="2800" i="1" dirty="0"/>
              <a:t>column index</a:t>
            </a:r>
            <a:r>
              <a:rPr lang="en-US" altLang="en-US" sz="2800" dirty="0"/>
              <a:t>. </a:t>
            </a:r>
          </a:p>
        </p:txBody>
      </p:sp>
      <p:sp>
        <p:nvSpPr>
          <p:cNvPr id="440324"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40326" name="Rectangle 6"/>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40334" name="Rectangle 14"/>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40333" name="Object 13"/>
          <p:cNvGraphicFramePr>
            <a:graphicFrameLocks noChangeAspect="1"/>
          </p:cNvGraphicFramePr>
          <p:nvPr>
            <p:extLst>
              <p:ext uri="{D42A27DB-BD31-4B8C-83A1-F6EECF244321}">
                <p14:modId xmlns:p14="http://schemas.microsoft.com/office/powerpoint/2010/main" val="2807372729"/>
              </p:ext>
            </p:extLst>
          </p:nvPr>
        </p:nvGraphicFramePr>
        <p:xfrm>
          <a:off x="309563" y="3621088"/>
          <a:ext cx="8486775" cy="2532062"/>
        </p:xfrm>
        <a:graphic>
          <a:graphicData uri="http://schemas.openxmlformats.org/presentationml/2006/ole">
            <mc:AlternateContent xmlns:mc="http://schemas.openxmlformats.org/markup-compatibility/2006">
              <mc:Choice xmlns:v="urn:schemas-microsoft-com:vml" Requires="v">
                <p:oleObj spid="_x0000_s10258" name="Picture" r:id="rId4" imgW="4825149" imgH="1438206" progId="Word.Picture.8">
                  <p:embed/>
                </p:oleObj>
              </mc:Choice>
              <mc:Fallback>
                <p:oleObj name="Picture" r:id="rId4" imgW="4825149" imgH="143820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3621088"/>
                        <a:ext cx="8486775" cy="253206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26036487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xfrm>
            <a:off x="914400" y="6172200"/>
            <a:ext cx="1237129" cy="457200"/>
          </a:xfrm>
        </p:spPr>
        <p:txBody>
          <a:bodyPr/>
          <a:lstStyle/>
          <a:p>
            <a:fld id="{73CDC29F-3DED-4471-9F2C-B6DA16EBC091}" type="slidenum">
              <a:rPr lang="en-US" altLang="en-US"/>
              <a:pPr/>
              <a:t>49</a:t>
            </a:fld>
            <a:endParaRPr lang="en-US" altLang="en-US"/>
          </a:p>
        </p:txBody>
      </p:sp>
      <p:sp>
        <p:nvSpPr>
          <p:cNvPr id="455682" name="Rectangle 2"/>
          <p:cNvSpPr>
            <a:spLocks noGrp="1" noChangeArrowheads="1"/>
          </p:cNvSpPr>
          <p:nvPr>
            <p:ph type="title"/>
          </p:nvPr>
        </p:nvSpPr>
        <p:spPr>
          <a:xfrm>
            <a:off x="309563" y="381000"/>
            <a:ext cx="8564562" cy="385482"/>
          </a:xfrm>
        </p:spPr>
        <p:txBody>
          <a:bodyPr/>
          <a:lstStyle/>
          <a:p>
            <a:r>
              <a:rPr lang="en-US" altLang="en-US" dirty="0"/>
              <a:t>Processing Two-Dimensional lists</a:t>
            </a:r>
            <a:endParaRPr lang="en-US" altLang="en-US" dirty="0">
              <a:solidFill>
                <a:schemeClr val="tx1"/>
              </a:solidFill>
              <a:latin typeface="Book Antiqua" pitchFamily="18" charset="0"/>
              <a:hlinkClick r:id="rId2" action="ppaction://program"/>
            </a:endParaRPr>
          </a:p>
        </p:txBody>
      </p:sp>
      <p:sp>
        <p:nvSpPr>
          <p:cNvPr id="455683" name="Rectangle 3"/>
          <p:cNvSpPr>
            <a:spLocks noGrp="1" noChangeArrowheads="1"/>
          </p:cNvSpPr>
          <p:nvPr>
            <p:ph type="body" idx="1"/>
          </p:nvPr>
        </p:nvSpPr>
        <p:spPr>
          <a:xfrm>
            <a:off x="192089" y="686593"/>
            <a:ext cx="8682037" cy="4570413"/>
          </a:xfrm>
        </p:spPr>
        <p:txBody>
          <a:bodyPr/>
          <a:lstStyle/>
          <a:p>
            <a:pPr marL="609600" indent="-609600">
              <a:lnSpc>
                <a:spcPct val="80000"/>
              </a:lnSpc>
              <a:spcBef>
                <a:spcPct val="50000"/>
              </a:spcBef>
              <a:buFont typeface="Monotype Sorts" pitchFamily="2" charset="2"/>
              <a:buNone/>
            </a:pPr>
            <a:r>
              <a:rPr lang="en-US" altLang="en-US" sz="2000" dirty="0">
                <a:cs typeface="Times New Roman" pitchFamily="18" charset="0"/>
              </a:rPr>
              <a:t>See the examples in the text.</a:t>
            </a:r>
          </a:p>
          <a:p>
            <a:pPr marL="609600" indent="-609600">
              <a:lnSpc>
                <a:spcPct val="80000"/>
              </a:lnSpc>
              <a:spcBef>
                <a:spcPct val="50000"/>
              </a:spcBef>
              <a:buFont typeface="Monotype Sorts" pitchFamily="2" charset="2"/>
              <a:buAutoNum type="arabicPeriod"/>
            </a:pPr>
            <a:r>
              <a:rPr lang="en-US" altLang="en-US" sz="2000" dirty="0">
                <a:cs typeface="Times New Roman" pitchFamily="18" charset="0"/>
              </a:rPr>
              <a:t>(Initializing lists with input values)</a:t>
            </a:r>
          </a:p>
          <a:p>
            <a:pPr marL="609600" indent="-609600">
              <a:lnSpc>
                <a:spcPct val="80000"/>
              </a:lnSpc>
              <a:spcBef>
                <a:spcPct val="50000"/>
              </a:spcBef>
              <a:buFont typeface="Monotype Sorts" pitchFamily="2" charset="2"/>
              <a:buAutoNum type="arabicPeriod"/>
            </a:pPr>
            <a:r>
              <a:rPr lang="en-US" altLang="en-US" sz="2000" dirty="0">
                <a:cs typeface="Times New Roman" pitchFamily="18" charset="0"/>
              </a:rPr>
              <a:t>(Initializing lists with random values)</a:t>
            </a:r>
          </a:p>
          <a:p>
            <a:pPr marL="609600" indent="-609600">
              <a:lnSpc>
                <a:spcPct val="80000"/>
              </a:lnSpc>
              <a:spcBef>
                <a:spcPct val="50000"/>
              </a:spcBef>
              <a:buFont typeface="Monotype Sorts" pitchFamily="2" charset="2"/>
              <a:buAutoNum type="arabicPeriod"/>
            </a:pPr>
            <a:r>
              <a:rPr lang="en-US" altLang="en-US" sz="2000" dirty="0">
                <a:cs typeface="Times New Roman" pitchFamily="18" charset="0"/>
              </a:rPr>
              <a:t>(Printing lists)</a:t>
            </a:r>
          </a:p>
          <a:p>
            <a:pPr marL="609600" indent="-609600">
              <a:lnSpc>
                <a:spcPct val="80000"/>
              </a:lnSpc>
              <a:spcBef>
                <a:spcPct val="50000"/>
              </a:spcBef>
              <a:buFont typeface="Monotype Sorts" pitchFamily="2" charset="2"/>
              <a:buAutoNum type="arabicPeriod"/>
            </a:pPr>
            <a:r>
              <a:rPr lang="en-US" altLang="en-US" sz="2000" dirty="0">
                <a:cs typeface="Times New Roman" pitchFamily="18" charset="0"/>
              </a:rPr>
              <a:t>(Summing all elements)</a:t>
            </a:r>
          </a:p>
          <a:p>
            <a:pPr marL="609600" indent="-609600">
              <a:lnSpc>
                <a:spcPct val="80000"/>
              </a:lnSpc>
              <a:spcBef>
                <a:spcPct val="50000"/>
              </a:spcBef>
              <a:buFont typeface="Monotype Sorts" pitchFamily="2" charset="2"/>
              <a:buAutoNum type="arabicPeriod"/>
            </a:pPr>
            <a:r>
              <a:rPr lang="en-US" altLang="en-US" sz="2000" dirty="0">
                <a:cs typeface="Times New Roman" pitchFamily="18" charset="0"/>
              </a:rPr>
              <a:t>(Summing all elements by column)</a:t>
            </a:r>
          </a:p>
          <a:p>
            <a:pPr marL="609600" indent="-609600">
              <a:lnSpc>
                <a:spcPct val="80000"/>
              </a:lnSpc>
              <a:spcBef>
                <a:spcPct val="50000"/>
              </a:spcBef>
              <a:buFont typeface="Monotype Sorts" pitchFamily="2" charset="2"/>
              <a:buAutoNum type="arabicPeriod"/>
            </a:pPr>
            <a:r>
              <a:rPr lang="en-US" altLang="en-US" sz="2000" dirty="0">
                <a:cs typeface="Times New Roman" pitchFamily="18" charset="0"/>
              </a:rPr>
              <a:t>(Which row has the largest sum)</a:t>
            </a:r>
          </a:p>
          <a:p>
            <a:pPr marL="609600" indent="-609600">
              <a:lnSpc>
                <a:spcPct val="80000"/>
              </a:lnSpc>
              <a:spcBef>
                <a:spcPct val="50000"/>
              </a:spcBef>
              <a:buFont typeface="Monotype Sorts" pitchFamily="2" charset="2"/>
              <a:buAutoNum type="arabicPeriod"/>
            </a:pPr>
            <a:r>
              <a:rPr lang="en-US" altLang="en-US" sz="2000" dirty="0"/>
              <a:t>(</a:t>
            </a:r>
            <a:r>
              <a:rPr lang="en-US" altLang="en-US" sz="2000" i="1" dirty="0"/>
              <a:t>Random shuffling</a:t>
            </a:r>
            <a:r>
              <a:rPr lang="en-US" altLang="en-US" sz="2000" dirty="0"/>
              <a:t>) </a:t>
            </a:r>
          </a:p>
        </p:txBody>
      </p:sp>
      <p:sp>
        <p:nvSpPr>
          <p:cNvPr id="455684"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55685"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2" name="Rectangle 1"/>
          <p:cNvSpPr/>
          <p:nvPr/>
        </p:nvSpPr>
        <p:spPr>
          <a:xfrm>
            <a:off x="192089" y="3828633"/>
            <a:ext cx="8816507" cy="2308324"/>
          </a:xfrm>
          <a:prstGeom prst="rect">
            <a:avLst/>
          </a:prstGeom>
          <a:solidFill>
            <a:schemeClr val="bg1"/>
          </a:solidFill>
          <a:ln>
            <a:solidFill>
              <a:schemeClr val="tx1"/>
            </a:solidFill>
          </a:ln>
        </p:spPr>
        <p:txBody>
          <a:bodyPr wrap="square">
            <a:spAutoFit/>
          </a:bodyPr>
          <a:lstStyle/>
          <a:p>
            <a:pPr algn="l"/>
            <a:r>
              <a:rPr lang="en-GB" sz="1600" b="1" dirty="0">
                <a:latin typeface="Courier New" panose="02070309020205020404" pitchFamily="49" charset="0"/>
                <a:cs typeface="Courier New" panose="02070309020205020404" pitchFamily="49" charset="0"/>
              </a:rPr>
              <a:t>import </a:t>
            </a:r>
            <a:r>
              <a:rPr lang="en-GB" sz="1600" dirty="0">
                <a:latin typeface="Courier New" panose="02070309020205020404" pitchFamily="49" charset="0"/>
                <a:cs typeface="Courier New" panose="02070309020205020404" pitchFamily="49" charset="0"/>
              </a:rPr>
              <a:t>random</a:t>
            </a:r>
          </a:p>
          <a:p>
            <a:pPr algn="l"/>
            <a:r>
              <a:rPr lang="en-GB" sz="1600" dirty="0">
                <a:latin typeface="Courier New" panose="02070309020205020404" pitchFamily="49" charset="0"/>
                <a:cs typeface="Courier New" panose="02070309020205020404" pitchFamily="49" charset="0"/>
              </a:rPr>
              <a:t>matrix = [] # Create an empty list</a:t>
            </a:r>
          </a:p>
          <a:p>
            <a:pPr algn="l"/>
            <a:r>
              <a:rPr lang="en-GB" sz="1600" dirty="0" err="1">
                <a:latin typeface="Courier New" panose="02070309020205020404" pitchFamily="49" charset="0"/>
                <a:cs typeface="Courier New" panose="02070309020205020404" pitchFamily="49" charset="0"/>
              </a:rPr>
              <a:t>numberOfRows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eval</a:t>
            </a:r>
            <a:r>
              <a:rPr lang="en-GB" sz="1600" dirty="0">
                <a:latin typeface="Courier New" panose="02070309020205020404" pitchFamily="49" charset="0"/>
                <a:cs typeface="Courier New" panose="02070309020205020404" pitchFamily="49" charset="0"/>
              </a:rPr>
              <a:t>(input(</a:t>
            </a:r>
            <a:r>
              <a:rPr lang="en-GB" sz="1600" b="1" dirty="0">
                <a:latin typeface="Courier New" panose="02070309020205020404" pitchFamily="49" charset="0"/>
                <a:cs typeface="Courier New" panose="02070309020205020404" pitchFamily="49" charset="0"/>
              </a:rPr>
              <a:t>"Enter the number of rows: "</a:t>
            </a:r>
            <a:r>
              <a:rPr lang="en-GB" sz="1600" dirty="0">
                <a:latin typeface="Courier New" panose="02070309020205020404" pitchFamily="49" charset="0"/>
                <a:cs typeface="Courier New" panose="02070309020205020404" pitchFamily="49" charset="0"/>
              </a:rPr>
              <a:t>))</a:t>
            </a:r>
          </a:p>
          <a:p>
            <a:pPr algn="l"/>
            <a:r>
              <a:rPr lang="en-GB" sz="1600" dirty="0" err="1">
                <a:latin typeface="Courier New" panose="02070309020205020404" pitchFamily="49" charset="0"/>
                <a:cs typeface="Courier New" panose="02070309020205020404" pitchFamily="49" charset="0"/>
              </a:rPr>
              <a:t>numberOfColumns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eval</a:t>
            </a:r>
            <a:r>
              <a:rPr lang="en-GB" sz="1600" dirty="0">
                <a:latin typeface="Courier New" panose="02070309020205020404" pitchFamily="49" charset="0"/>
                <a:cs typeface="Courier New" panose="02070309020205020404" pitchFamily="49" charset="0"/>
              </a:rPr>
              <a:t>(input(</a:t>
            </a:r>
            <a:r>
              <a:rPr lang="en-GB" sz="1600" b="1" dirty="0">
                <a:latin typeface="Courier New" panose="02070309020205020404" pitchFamily="49" charset="0"/>
                <a:cs typeface="Courier New" panose="02070309020205020404" pitchFamily="49" charset="0"/>
              </a:rPr>
              <a:t>"Enter the number of columns: "</a:t>
            </a:r>
            <a:r>
              <a:rPr lang="en-GB" sz="1600" dirty="0">
                <a:latin typeface="Courier New" panose="02070309020205020404" pitchFamily="49" charset="0"/>
                <a:cs typeface="Courier New" panose="02070309020205020404" pitchFamily="49" charset="0"/>
              </a:rPr>
              <a:t>))</a:t>
            </a:r>
          </a:p>
          <a:p>
            <a:pPr algn="l"/>
            <a:r>
              <a:rPr lang="en-GB" sz="1600" b="1" dirty="0" smtClean="0">
                <a:latin typeface="Courier New" panose="02070309020205020404" pitchFamily="49" charset="0"/>
                <a:cs typeface="Courier New" panose="02070309020205020404" pitchFamily="49" charset="0"/>
              </a:rPr>
              <a:t>for </a:t>
            </a:r>
            <a:r>
              <a:rPr lang="en-GB" sz="1600" dirty="0">
                <a:latin typeface="Courier New" panose="02070309020205020404" pitchFamily="49" charset="0"/>
                <a:cs typeface="Courier New" panose="02070309020205020404" pitchFamily="49" charset="0"/>
              </a:rPr>
              <a:t>row </a:t>
            </a:r>
            <a:r>
              <a:rPr lang="en-GB" sz="1600" b="1" dirty="0">
                <a:latin typeface="Courier New" panose="02070309020205020404" pitchFamily="49" charset="0"/>
                <a:cs typeface="Courier New" panose="02070309020205020404" pitchFamily="49" charset="0"/>
              </a:rPr>
              <a:t>in </a:t>
            </a:r>
            <a:r>
              <a:rPr lang="en-GB" sz="1600" dirty="0">
                <a:latin typeface="Courier New" panose="02070309020205020404" pitchFamily="49" charset="0"/>
                <a:cs typeface="Courier New" panose="02070309020205020404" pitchFamily="49" charset="0"/>
              </a:rPr>
              <a:t>range(</a:t>
            </a:r>
            <a:r>
              <a:rPr lang="en-GB" sz="1600" dirty="0" err="1">
                <a:latin typeface="Courier New" panose="02070309020205020404" pitchFamily="49" charset="0"/>
                <a:cs typeface="Courier New" panose="02070309020205020404" pitchFamily="49" charset="0"/>
              </a:rPr>
              <a:t>numberOfRows</a:t>
            </a:r>
            <a:r>
              <a:rPr lang="en-GB" sz="1600" dirty="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matrix.append</a:t>
            </a:r>
            <a:r>
              <a:rPr lang="en-GB" sz="1600" dirty="0">
                <a:latin typeface="Courier New" panose="02070309020205020404" pitchFamily="49" charset="0"/>
                <a:cs typeface="Courier New" panose="02070309020205020404" pitchFamily="49" charset="0"/>
              </a:rPr>
              <a:t>([]) # Add an empty new row</a:t>
            </a:r>
          </a:p>
          <a:p>
            <a:pPr algn="l"/>
            <a:r>
              <a:rPr lang="en-GB" sz="1600" b="1" dirty="0" smtClean="0">
                <a:latin typeface="Courier New" panose="02070309020205020404" pitchFamily="49" charset="0"/>
                <a:cs typeface="Courier New" panose="02070309020205020404" pitchFamily="49" charset="0"/>
              </a:rPr>
              <a:t>		for </a:t>
            </a:r>
            <a:r>
              <a:rPr lang="en-GB" sz="1600" dirty="0">
                <a:latin typeface="Courier New" panose="02070309020205020404" pitchFamily="49" charset="0"/>
                <a:cs typeface="Courier New" panose="02070309020205020404" pitchFamily="49" charset="0"/>
              </a:rPr>
              <a:t>column </a:t>
            </a:r>
            <a:r>
              <a:rPr lang="en-GB" sz="1600" b="1" dirty="0">
                <a:latin typeface="Courier New" panose="02070309020205020404" pitchFamily="49" charset="0"/>
                <a:cs typeface="Courier New" panose="02070309020205020404" pitchFamily="49" charset="0"/>
              </a:rPr>
              <a:t>in </a:t>
            </a:r>
            <a:r>
              <a:rPr lang="en-GB" sz="1600" dirty="0">
                <a:latin typeface="Courier New" panose="02070309020205020404" pitchFamily="49" charset="0"/>
                <a:cs typeface="Courier New" panose="02070309020205020404" pitchFamily="49" charset="0"/>
              </a:rPr>
              <a:t>range(</a:t>
            </a:r>
            <a:r>
              <a:rPr lang="en-GB" sz="1600" dirty="0" err="1">
                <a:latin typeface="Courier New" panose="02070309020205020404" pitchFamily="49" charset="0"/>
                <a:cs typeface="Courier New" panose="02070309020205020404" pitchFamily="49" charset="0"/>
              </a:rPr>
              <a:t>numberOfColumns</a:t>
            </a:r>
            <a:r>
              <a:rPr lang="en-GB" sz="1600" dirty="0">
                <a:latin typeface="Courier New" panose="02070309020205020404" pitchFamily="49" charset="0"/>
                <a:cs typeface="Courier New" panose="02070309020205020404" pitchFamily="49" charset="0"/>
              </a:rPr>
              <a:t>):</a:t>
            </a:r>
          </a:p>
          <a:p>
            <a:pPr algn="l"/>
            <a:r>
              <a:rPr lang="en-GB" sz="1600" dirty="0" smtClean="0">
                <a:latin typeface="Courier New" panose="02070309020205020404" pitchFamily="49" charset="0"/>
                <a:cs typeface="Courier New" panose="02070309020205020404" pitchFamily="49" charset="0"/>
              </a:rPr>
              <a:t>			matrix[row</a:t>
            </a:r>
            <a:r>
              <a:rPr lang="en-GB" sz="1600" dirty="0">
                <a:latin typeface="Courier New" panose="02070309020205020404" pitchFamily="49" charset="0"/>
                <a:cs typeface="Courier New" panose="02070309020205020404" pitchFamily="49" charset="0"/>
              </a:rPr>
              <a:t>].append(</a:t>
            </a:r>
            <a:r>
              <a:rPr lang="en-GB" sz="1600" dirty="0" err="1">
                <a:latin typeface="Courier New" panose="02070309020205020404" pitchFamily="49" charset="0"/>
                <a:cs typeface="Courier New" panose="02070309020205020404" pitchFamily="49" charset="0"/>
              </a:rPr>
              <a:t>random.randint</a:t>
            </a:r>
            <a:r>
              <a:rPr lang="en-GB" sz="1600" dirty="0">
                <a:latin typeface="Courier New" panose="02070309020205020404" pitchFamily="49" charset="0"/>
                <a:cs typeface="Courier New" panose="02070309020205020404" pitchFamily="49" charset="0"/>
              </a:rPr>
              <a:t>(</a:t>
            </a:r>
            <a:r>
              <a:rPr lang="en-GB" sz="1600" b="1" dirty="0">
                <a:latin typeface="Courier New" panose="02070309020205020404" pitchFamily="49" charset="0"/>
                <a:cs typeface="Courier New" panose="02070309020205020404" pitchFamily="49" charset="0"/>
              </a:rPr>
              <a:t>0</a:t>
            </a:r>
            <a:r>
              <a:rPr lang="en-GB" sz="1600" dirty="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99</a:t>
            </a:r>
            <a:r>
              <a:rPr lang="en-GB" sz="1600" dirty="0">
                <a:latin typeface="Courier New" panose="02070309020205020404" pitchFamily="49" charset="0"/>
                <a:cs typeface="Courier New" panose="02070309020205020404" pitchFamily="49" charset="0"/>
              </a:rPr>
              <a:t>))</a:t>
            </a:r>
          </a:p>
          <a:p>
            <a:pPr algn="l"/>
            <a:r>
              <a:rPr lang="en-GB" sz="1600" dirty="0">
                <a:latin typeface="Courier New" panose="02070309020205020404" pitchFamily="49" charset="0"/>
                <a:cs typeface="Courier New" panose="02070309020205020404" pitchFamily="49" charset="0"/>
              </a:rPr>
              <a:t>print(matrix</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12378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E0FC5F2-4E30-42E7-9C72-885E060F8146}" type="slidenum">
              <a:rPr lang="en-US" altLang="en-US"/>
              <a:pPr/>
              <a:t>5</a:t>
            </a:fld>
            <a:endParaRPr lang="en-US" altLang="en-US"/>
          </a:p>
        </p:txBody>
      </p:sp>
      <p:sp>
        <p:nvSpPr>
          <p:cNvPr id="402434" name="Rectangle 2"/>
          <p:cNvSpPr>
            <a:spLocks noGrp="1" noChangeArrowheads="1"/>
          </p:cNvSpPr>
          <p:nvPr>
            <p:ph type="title"/>
          </p:nvPr>
        </p:nvSpPr>
        <p:spPr>
          <a:xfrm>
            <a:off x="403412" y="574675"/>
            <a:ext cx="7772400" cy="381000"/>
          </a:xfrm>
          <a:noFill/>
          <a:ln/>
        </p:spPr>
        <p:txBody>
          <a:bodyPr/>
          <a:lstStyle/>
          <a:p>
            <a:r>
              <a:rPr lang="en-US" altLang="en-US" sz="4300" dirty="0"/>
              <a:t>The Widget Classes</a:t>
            </a:r>
            <a:endParaRPr lang="en-US" altLang="en-US" dirty="0"/>
          </a:p>
        </p:txBody>
      </p:sp>
      <p:sp>
        <p:nvSpPr>
          <p:cNvPr id="4024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02444" name="Rectangle 12"/>
          <p:cNvSpPr>
            <a:spLocks noChangeArrowheads="1"/>
          </p:cNvSpPr>
          <p:nvPr/>
        </p:nvSpPr>
        <p:spPr bwMode="auto">
          <a:xfrm>
            <a:off x="0" y="1085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02443" name="Object 11"/>
          <p:cNvGraphicFramePr>
            <a:graphicFrameLocks noChangeAspect="1"/>
          </p:cNvGraphicFramePr>
          <p:nvPr>
            <p:extLst>
              <p:ext uri="{D42A27DB-BD31-4B8C-83A1-F6EECF244321}">
                <p14:modId xmlns:p14="http://schemas.microsoft.com/office/powerpoint/2010/main" val="1180886650"/>
              </p:ext>
            </p:extLst>
          </p:nvPr>
        </p:nvGraphicFramePr>
        <p:xfrm>
          <a:off x="1217613" y="955675"/>
          <a:ext cx="6634162" cy="5665788"/>
        </p:xfrm>
        <a:graphic>
          <a:graphicData uri="http://schemas.openxmlformats.org/presentationml/2006/ole">
            <mc:AlternateContent xmlns:mc="http://schemas.openxmlformats.org/markup-compatibility/2006">
              <mc:Choice xmlns:v="urn:schemas-microsoft-com:vml" Requires="v">
                <p:oleObj spid="_x0000_s2069" name="Picture" r:id="rId3" imgW="5473800" imgH="4686480" progId="Word.Picture.8">
                  <p:embed/>
                </p:oleObj>
              </mc:Choice>
              <mc:Fallback>
                <p:oleObj name="Picture" r:id="rId3" imgW="5473800" imgH="46864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955675"/>
                        <a:ext cx="6634162" cy="56657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221985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7803D18-8EB6-4BBB-A3C1-47CDFF05462F}" type="slidenum">
              <a:rPr lang="en-US" altLang="en-US"/>
              <a:pPr/>
              <a:t>50</a:t>
            </a:fld>
            <a:endParaRPr lang="en-US" altLang="en-US"/>
          </a:p>
        </p:txBody>
      </p:sp>
      <p:sp>
        <p:nvSpPr>
          <p:cNvPr id="446466"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Summing elements by column</a:t>
            </a:r>
            <a:endParaRPr lang="en-US" altLang="en-US" sz="4500">
              <a:cs typeface="Times New Roman" pitchFamily="18" charset="0"/>
              <a:hlinkClick r:id="rId2" action="ppaction://program"/>
            </a:endParaRPr>
          </a:p>
        </p:txBody>
      </p:sp>
      <p:sp>
        <p:nvSpPr>
          <p:cNvPr id="446467" name="Rectangle 3"/>
          <p:cNvSpPr>
            <a:spLocks noGrp="1" noChangeArrowheads="1"/>
          </p:cNvSpPr>
          <p:nvPr>
            <p:ph type="body" idx="1"/>
          </p:nvPr>
        </p:nvSpPr>
        <p:spPr>
          <a:xfrm>
            <a:off x="155575" y="1778000"/>
            <a:ext cx="8718550" cy="3109913"/>
          </a:xfrm>
          <a:solidFill>
            <a:schemeClr val="bg1"/>
          </a:solidFill>
          <a:ln>
            <a:solidFill>
              <a:schemeClr val="tx1"/>
            </a:solidFill>
          </a:ln>
        </p:spPr>
        <p:txBody>
          <a:bodyPr/>
          <a:lstStyle/>
          <a:p>
            <a:pPr marL="609600" indent="-609600">
              <a:lnSpc>
                <a:spcPct val="80000"/>
              </a:lnSpc>
              <a:buFont typeface="Monotype Sorts" pitchFamily="2" charset="2"/>
              <a:buNone/>
            </a:pPr>
            <a:r>
              <a:rPr lang="en-US" altLang="en-US" sz="2400"/>
              <a:t>matrix = [[1, 2, 3], [4, 5, 6], [7, 8, 9]] # Assume a list is given</a:t>
            </a:r>
          </a:p>
          <a:p>
            <a:pPr marL="609600" indent="-609600">
              <a:lnSpc>
                <a:spcPct val="80000"/>
              </a:lnSpc>
              <a:buFont typeface="Monotype Sorts" pitchFamily="2" charset="2"/>
              <a:buNone/>
            </a:pPr>
            <a:r>
              <a:rPr lang="en-US" altLang="en-US" sz="2400"/>
              <a:t>total = 0</a:t>
            </a:r>
          </a:p>
          <a:p>
            <a:pPr marL="609600" indent="-609600">
              <a:lnSpc>
                <a:spcPct val="80000"/>
              </a:lnSpc>
              <a:buFont typeface="Monotype Sorts" pitchFamily="2" charset="2"/>
              <a:buNone/>
            </a:pPr>
            <a:endParaRPr lang="en-US" altLang="en-US" sz="2400"/>
          </a:p>
          <a:p>
            <a:pPr marL="609600" indent="-609600">
              <a:lnSpc>
                <a:spcPct val="80000"/>
              </a:lnSpc>
              <a:buFont typeface="Monotype Sorts" pitchFamily="2" charset="2"/>
              <a:buNone/>
            </a:pPr>
            <a:r>
              <a:rPr lang="en-US" altLang="en-US" sz="2400"/>
              <a:t>for column in range(0, len(matrix[0])): </a:t>
            </a:r>
          </a:p>
          <a:p>
            <a:pPr marL="609600" indent="-609600">
              <a:lnSpc>
                <a:spcPct val="80000"/>
              </a:lnSpc>
              <a:buFont typeface="Monotype Sorts" pitchFamily="2" charset="2"/>
              <a:buNone/>
            </a:pPr>
            <a:r>
              <a:rPr lang="en-US" altLang="en-US" sz="2400"/>
              <a:t>    for row in range(0, len(matrix)): </a:t>
            </a:r>
          </a:p>
          <a:p>
            <a:pPr marL="609600" indent="-609600">
              <a:lnSpc>
                <a:spcPct val="80000"/>
              </a:lnSpc>
              <a:buFont typeface="Monotype Sorts" pitchFamily="2" charset="2"/>
              <a:buNone/>
            </a:pPr>
            <a:r>
              <a:rPr lang="en-US" altLang="en-US" sz="2400"/>
              <a:t>        total += matrix[row][column]</a:t>
            </a:r>
          </a:p>
          <a:p>
            <a:pPr marL="609600" indent="-609600">
              <a:lnSpc>
                <a:spcPct val="80000"/>
              </a:lnSpc>
              <a:buFont typeface="Monotype Sorts" pitchFamily="2" charset="2"/>
              <a:buNone/>
            </a:pPr>
            <a:r>
              <a:rPr lang="en-US" altLang="en-US" sz="2400"/>
              <a:t>    print("Sum for column " + str(column) + " is " + str(total))</a:t>
            </a:r>
          </a:p>
        </p:txBody>
      </p:sp>
      <p:sp>
        <p:nvSpPr>
          <p:cNvPr id="446468"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46469"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Tree>
    <p:extLst>
      <p:ext uri="{BB962C8B-B14F-4D97-AF65-F5344CB8AC3E}">
        <p14:creationId xmlns:p14="http://schemas.microsoft.com/office/powerpoint/2010/main" val="377245028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D35F10D-D39B-42DF-B303-1B655F2671A7}" type="slidenum">
              <a:rPr lang="en-US" altLang="en-US"/>
              <a:pPr/>
              <a:t>51</a:t>
            </a:fld>
            <a:endParaRPr lang="en-US" altLang="en-US"/>
          </a:p>
        </p:txBody>
      </p:sp>
      <p:sp>
        <p:nvSpPr>
          <p:cNvPr id="452610" name="Rectangle 2"/>
          <p:cNvSpPr>
            <a:spLocks noGrp="1" noChangeArrowheads="1"/>
          </p:cNvSpPr>
          <p:nvPr>
            <p:ph type="title"/>
          </p:nvPr>
        </p:nvSpPr>
        <p:spPr>
          <a:xfrm>
            <a:off x="309563" y="696631"/>
            <a:ext cx="8564562" cy="782638"/>
          </a:xfrm>
        </p:spPr>
        <p:txBody>
          <a:bodyPr/>
          <a:lstStyle/>
          <a:p>
            <a:r>
              <a:rPr lang="en-GB" altLang="en-US" sz="4500" dirty="0">
                <a:cs typeface="Times New Roman" pitchFamily="18" charset="0"/>
              </a:rPr>
              <a:t>Finding the Row with the Largest Sum</a:t>
            </a:r>
            <a:endParaRPr lang="en-US" altLang="en-US" sz="4500" dirty="0">
              <a:cs typeface="Times New Roman" pitchFamily="18" charset="0"/>
              <a:hlinkClick r:id="rId2" action="ppaction://program"/>
            </a:endParaRPr>
          </a:p>
        </p:txBody>
      </p:sp>
      <p:sp>
        <p:nvSpPr>
          <p:cNvPr id="452611" name="Rectangle 3"/>
          <p:cNvSpPr>
            <a:spLocks noGrp="1" noChangeArrowheads="1"/>
          </p:cNvSpPr>
          <p:nvPr>
            <p:ph type="body" idx="1"/>
          </p:nvPr>
        </p:nvSpPr>
        <p:spPr>
          <a:xfrm>
            <a:off x="155575" y="1679575"/>
            <a:ext cx="8718550" cy="4492625"/>
          </a:xfrm>
          <a:solidFill>
            <a:schemeClr val="bg1"/>
          </a:solidFill>
          <a:ln>
            <a:solidFill>
              <a:schemeClr val="tx1"/>
            </a:solidFill>
          </a:ln>
        </p:spPr>
        <p:txBody>
          <a:bodyPr/>
          <a:lstStyle/>
          <a:p>
            <a:pPr marL="609600" indent="-609600">
              <a:lnSpc>
                <a:spcPct val="80000"/>
              </a:lnSpc>
              <a:buFont typeface="Monotype Sorts" pitchFamily="2" charset="2"/>
              <a:buNone/>
            </a:pPr>
            <a:r>
              <a:rPr lang="en-US" altLang="en-US" sz="2400"/>
              <a:t>matrix = [[1, 2, 3], [4, 5, 6], [7, 8, 9]] # Assume a list is given</a:t>
            </a:r>
          </a:p>
          <a:p>
            <a:pPr marL="609600" indent="-609600">
              <a:lnSpc>
                <a:spcPct val="80000"/>
              </a:lnSpc>
              <a:buFont typeface="Monotype Sorts" pitchFamily="2" charset="2"/>
              <a:buNone/>
            </a:pPr>
            <a:r>
              <a:rPr lang="en-US" altLang="en-US" sz="2400"/>
              <a:t>maxRow = sum(matrix[0]) # Get sum of the first row in maxRow</a:t>
            </a:r>
          </a:p>
          <a:p>
            <a:pPr marL="609600" indent="-609600">
              <a:lnSpc>
                <a:spcPct val="80000"/>
              </a:lnSpc>
              <a:buFont typeface="Monotype Sorts" pitchFamily="2" charset="2"/>
              <a:buNone/>
            </a:pPr>
            <a:endParaRPr lang="en-US" altLang="en-US" sz="2400"/>
          </a:p>
          <a:p>
            <a:pPr marL="609600" indent="-609600">
              <a:lnSpc>
                <a:spcPct val="80000"/>
              </a:lnSpc>
              <a:buFont typeface="Monotype Sorts" pitchFamily="2" charset="2"/>
              <a:buNone/>
            </a:pPr>
            <a:r>
              <a:rPr lang="en-US" altLang="en-US" sz="2400"/>
              <a:t>indexOfMaxRow = 0</a:t>
            </a:r>
          </a:p>
          <a:p>
            <a:pPr marL="609600" indent="-609600">
              <a:lnSpc>
                <a:spcPct val="80000"/>
              </a:lnSpc>
              <a:buFont typeface="Monotype Sorts" pitchFamily="2" charset="2"/>
              <a:buNone/>
            </a:pPr>
            <a:r>
              <a:rPr lang="en-US" altLang="en-US" sz="2400"/>
              <a:t>for row in range(1, len(matrix)): </a:t>
            </a:r>
          </a:p>
          <a:p>
            <a:pPr marL="609600" indent="-609600">
              <a:lnSpc>
                <a:spcPct val="80000"/>
              </a:lnSpc>
              <a:buFont typeface="Monotype Sorts" pitchFamily="2" charset="2"/>
              <a:buNone/>
            </a:pPr>
            <a:r>
              <a:rPr lang="en-US" altLang="en-US" sz="2400"/>
              <a:t>    if sum(matrix[row]) &gt; maxRow:</a:t>
            </a:r>
          </a:p>
          <a:p>
            <a:pPr marL="609600" indent="-609600">
              <a:lnSpc>
                <a:spcPct val="80000"/>
              </a:lnSpc>
              <a:buFont typeface="Monotype Sorts" pitchFamily="2" charset="2"/>
              <a:buNone/>
            </a:pPr>
            <a:r>
              <a:rPr lang="en-US" altLang="en-US" sz="2400"/>
              <a:t>        maxRow = sum(matrix[row])</a:t>
            </a:r>
          </a:p>
          <a:p>
            <a:pPr marL="609600" indent="-609600">
              <a:lnSpc>
                <a:spcPct val="80000"/>
              </a:lnSpc>
              <a:buFont typeface="Monotype Sorts" pitchFamily="2" charset="2"/>
              <a:buNone/>
            </a:pPr>
            <a:r>
              <a:rPr lang="en-US" altLang="en-US" sz="2400"/>
              <a:t>        indexOfMaxRow = row</a:t>
            </a:r>
          </a:p>
          <a:p>
            <a:pPr marL="609600" indent="-609600">
              <a:lnSpc>
                <a:spcPct val="80000"/>
              </a:lnSpc>
              <a:buFont typeface="Monotype Sorts" pitchFamily="2" charset="2"/>
              <a:buNone/>
            </a:pPr>
            <a:endParaRPr lang="en-US" altLang="en-US" sz="2400"/>
          </a:p>
          <a:p>
            <a:pPr marL="609600" indent="-609600">
              <a:lnSpc>
                <a:spcPct val="80000"/>
              </a:lnSpc>
              <a:buFont typeface="Monotype Sorts" pitchFamily="2" charset="2"/>
              <a:buNone/>
            </a:pPr>
            <a:r>
              <a:rPr lang="en-US" altLang="en-US" sz="2400"/>
              <a:t>print("Row " + str(indexOfMaxRow) </a:t>
            </a:r>
          </a:p>
        </p:txBody>
      </p:sp>
      <p:sp>
        <p:nvSpPr>
          <p:cNvPr id="452612"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52613"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Tree>
    <p:extLst>
      <p:ext uri="{BB962C8B-B14F-4D97-AF65-F5344CB8AC3E}">
        <p14:creationId xmlns:p14="http://schemas.microsoft.com/office/powerpoint/2010/main" val="260440445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B89DB91-029A-4D5E-9CCD-5226C45FB08E}" type="slidenum">
              <a:rPr lang="en-US" altLang="en-US"/>
              <a:pPr/>
              <a:t>52</a:t>
            </a:fld>
            <a:endParaRPr lang="en-US" altLang="en-US"/>
          </a:p>
        </p:txBody>
      </p:sp>
      <p:sp>
        <p:nvSpPr>
          <p:cNvPr id="447490" name="Rectangle 2"/>
          <p:cNvSpPr>
            <a:spLocks noGrp="1" noChangeArrowheads="1"/>
          </p:cNvSpPr>
          <p:nvPr>
            <p:ph type="title"/>
          </p:nvPr>
        </p:nvSpPr>
        <p:spPr>
          <a:xfrm>
            <a:off x="309563" y="381000"/>
            <a:ext cx="8564562" cy="782638"/>
          </a:xfrm>
        </p:spPr>
        <p:txBody>
          <a:bodyPr/>
          <a:lstStyle/>
          <a:p>
            <a:r>
              <a:rPr lang="en-US" altLang="en-US" sz="4500" dirty="0">
                <a:cs typeface="Times New Roman" pitchFamily="18" charset="0"/>
              </a:rPr>
              <a:t>Random shuffling</a:t>
            </a:r>
            <a:endParaRPr lang="en-US" altLang="en-US" sz="4500" dirty="0">
              <a:cs typeface="Times New Roman" pitchFamily="18" charset="0"/>
              <a:hlinkClick r:id="rId2" action="ppaction://program"/>
            </a:endParaRPr>
          </a:p>
        </p:txBody>
      </p:sp>
      <p:sp>
        <p:nvSpPr>
          <p:cNvPr id="447491" name="Rectangle 3"/>
          <p:cNvSpPr>
            <a:spLocks noGrp="1" noChangeArrowheads="1"/>
          </p:cNvSpPr>
          <p:nvPr>
            <p:ph type="body" idx="1"/>
          </p:nvPr>
        </p:nvSpPr>
        <p:spPr>
          <a:xfrm>
            <a:off x="155575" y="1355725"/>
            <a:ext cx="8718550" cy="5068888"/>
          </a:xfrm>
          <a:solidFill>
            <a:schemeClr val="bg1"/>
          </a:solidFill>
          <a:ln>
            <a:solidFill>
              <a:schemeClr val="tx1"/>
            </a:solidFill>
          </a:ln>
        </p:spPr>
        <p:txBody>
          <a:bodyPr/>
          <a:lstStyle/>
          <a:p>
            <a:pPr marL="609600" indent="-609600">
              <a:lnSpc>
                <a:spcPct val="90000"/>
              </a:lnSpc>
              <a:buFont typeface="Monotype Sorts" pitchFamily="2" charset="2"/>
              <a:buNone/>
            </a:pPr>
            <a:r>
              <a:rPr lang="en-US" altLang="en-US" sz="2400" dirty="0"/>
              <a:t>import random</a:t>
            </a:r>
          </a:p>
          <a:p>
            <a:pPr marL="609600" indent="-609600">
              <a:lnSpc>
                <a:spcPct val="90000"/>
              </a:lnSpc>
              <a:buFont typeface="Monotype Sorts" pitchFamily="2" charset="2"/>
              <a:buNone/>
            </a:pPr>
            <a:r>
              <a:rPr lang="en-US" altLang="en-US" sz="2400" dirty="0"/>
              <a:t>matrix = [[1, 2, 3], [4, 5, 6], [7, 8, 9]] # Assume a list is given</a:t>
            </a:r>
          </a:p>
          <a:p>
            <a:pPr marL="609600" indent="-609600">
              <a:lnSpc>
                <a:spcPct val="90000"/>
              </a:lnSpc>
              <a:buFont typeface="Monotype Sorts" pitchFamily="2" charset="2"/>
              <a:buNone/>
            </a:pPr>
            <a:endParaRPr lang="en-US" altLang="en-US" sz="2400" dirty="0"/>
          </a:p>
          <a:p>
            <a:pPr marL="609600" indent="-609600">
              <a:lnSpc>
                <a:spcPct val="90000"/>
              </a:lnSpc>
              <a:buFont typeface="Monotype Sorts" pitchFamily="2" charset="2"/>
              <a:buNone/>
            </a:pPr>
            <a:r>
              <a:rPr lang="en-US" altLang="en-US" sz="2400" dirty="0"/>
              <a:t>for row in range(0, </a:t>
            </a:r>
            <a:r>
              <a:rPr lang="en-US" altLang="en-US" sz="2400" dirty="0" err="1"/>
              <a:t>len</a:t>
            </a:r>
            <a:r>
              <a:rPr lang="en-US" altLang="en-US" sz="2400" dirty="0"/>
              <a:t>(matrix)):</a:t>
            </a:r>
          </a:p>
          <a:p>
            <a:pPr marL="609600" indent="-609600">
              <a:lnSpc>
                <a:spcPct val="90000"/>
              </a:lnSpc>
              <a:buFont typeface="Monotype Sorts" pitchFamily="2" charset="2"/>
              <a:buNone/>
            </a:pPr>
            <a:r>
              <a:rPr lang="en-US" altLang="en-US" sz="2400" dirty="0"/>
              <a:t>  	for column in range(0, </a:t>
            </a:r>
            <a:r>
              <a:rPr lang="en-US" altLang="en-US" sz="2400" dirty="0" err="1"/>
              <a:t>len</a:t>
            </a:r>
            <a:r>
              <a:rPr lang="en-US" altLang="en-US" sz="2400" dirty="0"/>
              <a:t>(matrix[row])): </a:t>
            </a:r>
            <a:endParaRPr lang="fr-FR" altLang="en-US" sz="2400" dirty="0"/>
          </a:p>
          <a:p>
            <a:pPr marL="609600" indent="-609600">
              <a:lnSpc>
                <a:spcPct val="90000"/>
              </a:lnSpc>
              <a:buFont typeface="Monotype Sorts" pitchFamily="2" charset="2"/>
              <a:buNone/>
            </a:pPr>
            <a:r>
              <a:rPr lang="fr-FR" altLang="en-US" sz="2400" dirty="0"/>
              <a:t>         i = </a:t>
            </a:r>
            <a:r>
              <a:rPr lang="fr-FR" altLang="en-US" sz="2400" dirty="0" err="1"/>
              <a:t>random.randrange</a:t>
            </a:r>
            <a:r>
              <a:rPr lang="fr-FR" altLang="en-US" sz="2400" dirty="0"/>
              <a:t>(0, </a:t>
            </a:r>
            <a:r>
              <a:rPr lang="fr-FR" altLang="en-US" sz="2400" dirty="0" err="1"/>
              <a:t>len</a:t>
            </a:r>
            <a:r>
              <a:rPr lang="fr-FR" altLang="en-US" sz="2400" dirty="0"/>
              <a:t>(matrix))</a:t>
            </a:r>
          </a:p>
          <a:p>
            <a:pPr marL="609600" indent="-609600">
              <a:lnSpc>
                <a:spcPct val="90000"/>
              </a:lnSpc>
              <a:buFont typeface="Monotype Sorts" pitchFamily="2" charset="2"/>
              <a:buNone/>
            </a:pPr>
            <a:r>
              <a:rPr lang="fr-FR" altLang="en-US" sz="2400" dirty="0"/>
              <a:t>         j = </a:t>
            </a:r>
            <a:r>
              <a:rPr lang="fr-FR" altLang="en-US" sz="2400" dirty="0" err="1"/>
              <a:t>random.randrange</a:t>
            </a:r>
            <a:r>
              <a:rPr lang="fr-FR" altLang="en-US" sz="2400" dirty="0"/>
              <a:t>(0, </a:t>
            </a:r>
            <a:r>
              <a:rPr lang="fr-FR" altLang="en-US" sz="2400" dirty="0" err="1"/>
              <a:t>len</a:t>
            </a:r>
            <a:r>
              <a:rPr lang="fr-FR" altLang="en-US" sz="2400" dirty="0"/>
              <a:t>(matrix[</a:t>
            </a:r>
            <a:r>
              <a:rPr lang="fr-FR" altLang="en-US" sz="2400" dirty="0" err="1"/>
              <a:t>row</a:t>
            </a:r>
            <a:r>
              <a:rPr lang="fr-FR" altLang="en-US" sz="2400" dirty="0"/>
              <a:t>]))</a:t>
            </a:r>
            <a:endParaRPr lang="en-US" altLang="en-US" sz="2400" dirty="0"/>
          </a:p>
          <a:p>
            <a:pPr marL="609600" indent="-609600">
              <a:lnSpc>
                <a:spcPct val="90000"/>
              </a:lnSpc>
              <a:buFont typeface="Monotype Sorts" pitchFamily="2" charset="2"/>
              <a:buNone/>
            </a:pPr>
            <a:r>
              <a:rPr lang="en-US" altLang="en-US" sz="2400" dirty="0"/>
              <a:t>         # Swap matrix[row][column] with matrix[</a:t>
            </a:r>
            <a:r>
              <a:rPr lang="en-US" altLang="en-US" sz="2400" dirty="0" err="1"/>
              <a:t>i</a:t>
            </a:r>
            <a:r>
              <a:rPr lang="en-US" altLang="en-US" sz="2400" dirty="0"/>
              <a:t>][j]</a:t>
            </a:r>
          </a:p>
          <a:p>
            <a:pPr marL="609600" indent="-609600">
              <a:lnSpc>
                <a:spcPct val="90000"/>
              </a:lnSpc>
              <a:buFont typeface="Monotype Sorts" pitchFamily="2" charset="2"/>
              <a:buNone/>
            </a:pPr>
            <a:r>
              <a:rPr lang="en-US" altLang="en-US" sz="2400" dirty="0"/>
              <a:t>         matrix[row][column], matrix[</a:t>
            </a:r>
            <a:r>
              <a:rPr lang="en-US" altLang="en-US" sz="2400" dirty="0" err="1"/>
              <a:t>i</a:t>
            </a:r>
            <a:r>
              <a:rPr lang="en-US" altLang="en-US" sz="2400" dirty="0"/>
              <a:t>][j] = \</a:t>
            </a:r>
          </a:p>
          <a:p>
            <a:pPr marL="609600" indent="-609600">
              <a:lnSpc>
                <a:spcPct val="90000"/>
              </a:lnSpc>
              <a:buFont typeface="Monotype Sorts" pitchFamily="2" charset="2"/>
              <a:buNone/>
            </a:pPr>
            <a:r>
              <a:rPr lang="en-US" altLang="en-US" sz="2400" dirty="0"/>
              <a:t>             matrix[</a:t>
            </a:r>
            <a:r>
              <a:rPr lang="en-US" altLang="en-US" sz="2400" dirty="0" err="1"/>
              <a:t>i</a:t>
            </a:r>
            <a:r>
              <a:rPr lang="en-US" altLang="en-US" sz="2400" dirty="0"/>
              <a:t>][j], matrix[row][column]</a:t>
            </a:r>
          </a:p>
          <a:p>
            <a:pPr marL="609600" indent="-609600">
              <a:lnSpc>
                <a:spcPct val="90000"/>
              </a:lnSpc>
              <a:buFont typeface="Monotype Sorts" pitchFamily="2" charset="2"/>
              <a:buNone/>
            </a:pPr>
            <a:endParaRPr lang="en-US" altLang="en-US" sz="2400" dirty="0"/>
          </a:p>
          <a:p>
            <a:pPr marL="609600" indent="-609600">
              <a:lnSpc>
                <a:spcPct val="90000"/>
              </a:lnSpc>
              <a:buFont typeface="Monotype Sorts" pitchFamily="2" charset="2"/>
              <a:buNone/>
            </a:pPr>
            <a:r>
              <a:rPr lang="en-US" altLang="en-US" sz="2400" dirty="0"/>
              <a:t>print(matrix)    </a:t>
            </a:r>
          </a:p>
        </p:txBody>
      </p:sp>
      <p:sp>
        <p:nvSpPr>
          <p:cNvPr id="447492"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47493"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Tree>
    <p:extLst>
      <p:ext uri="{BB962C8B-B14F-4D97-AF65-F5344CB8AC3E}">
        <p14:creationId xmlns:p14="http://schemas.microsoft.com/office/powerpoint/2010/main" val="315923499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A71184B-F6CD-40AC-8BA6-1EAA5AF41440}" type="slidenum">
              <a:rPr lang="en-US" altLang="en-US"/>
              <a:pPr/>
              <a:t>53</a:t>
            </a:fld>
            <a:endParaRPr lang="en-US" altLang="en-US"/>
          </a:p>
        </p:txBody>
      </p:sp>
      <p:sp>
        <p:nvSpPr>
          <p:cNvPr id="441346" name="Rectangle 2"/>
          <p:cNvSpPr>
            <a:spLocks noGrp="1" noChangeArrowheads="1"/>
          </p:cNvSpPr>
          <p:nvPr>
            <p:ph type="title"/>
          </p:nvPr>
        </p:nvSpPr>
        <p:spPr>
          <a:xfrm>
            <a:off x="615950" y="395288"/>
            <a:ext cx="7772400" cy="1371600"/>
          </a:xfrm>
        </p:spPr>
        <p:txBody>
          <a:bodyPr/>
          <a:lstStyle/>
          <a:p>
            <a:r>
              <a:rPr lang="en-US" altLang="en-US"/>
              <a:t>Problem: Grading Multiple-Choice Test</a:t>
            </a:r>
            <a:endParaRPr lang="en-US" altLang="en-US">
              <a:solidFill>
                <a:schemeClr val="tx1"/>
              </a:solidFill>
              <a:latin typeface="Book Antiqua" pitchFamily="18" charset="0"/>
              <a:hlinkClick r:id="rId3" action="ppaction://program"/>
            </a:endParaRPr>
          </a:p>
        </p:txBody>
      </p:sp>
      <p:sp>
        <p:nvSpPr>
          <p:cNvPr id="441347" name="Rectangle 3"/>
          <p:cNvSpPr>
            <a:spLocks noGrp="1" noChangeArrowheads="1"/>
          </p:cNvSpPr>
          <p:nvPr>
            <p:ph type="body" idx="1"/>
          </p:nvPr>
        </p:nvSpPr>
        <p:spPr>
          <a:xfrm>
            <a:off x="5334000" y="1905000"/>
            <a:ext cx="3810000" cy="1524000"/>
          </a:xfrm>
        </p:spPr>
        <p:txBody>
          <a:bodyPr/>
          <a:lstStyle/>
          <a:p>
            <a:r>
              <a:rPr lang="en-US" altLang="en-US" sz="2800" dirty="0"/>
              <a:t>Objective: </a:t>
            </a:r>
            <a:r>
              <a:rPr lang="en-US" altLang="en-US" sz="2800" dirty="0">
                <a:cs typeface="Times New Roman" pitchFamily="18" charset="0"/>
              </a:rPr>
              <a:t>write a program that grades multiple-choice test</a:t>
            </a:r>
            <a:r>
              <a:rPr lang="en-US" altLang="en-US" sz="3400" dirty="0">
                <a:cs typeface="Times New Roman" pitchFamily="18" charset="0"/>
              </a:rPr>
              <a:t>. </a:t>
            </a:r>
          </a:p>
        </p:txBody>
      </p:sp>
      <p:sp>
        <p:nvSpPr>
          <p:cNvPr id="441348"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441349" name="Object 5"/>
          <p:cNvGraphicFramePr>
            <a:graphicFrameLocks noChangeAspect="1"/>
          </p:cNvGraphicFramePr>
          <p:nvPr>
            <p:extLst>
              <p:ext uri="{D42A27DB-BD31-4B8C-83A1-F6EECF244321}">
                <p14:modId xmlns:p14="http://schemas.microsoft.com/office/powerpoint/2010/main" val="3856766574"/>
              </p:ext>
            </p:extLst>
          </p:nvPr>
        </p:nvGraphicFramePr>
        <p:xfrm>
          <a:off x="0" y="2181225"/>
          <a:ext cx="5334000" cy="3048000"/>
        </p:xfrm>
        <a:graphic>
          <a:graphicData uri="http://schemas.openxmlformats.org/presentationml/2006/ole">
            <mc:AlternateContent xmlns:mc="http://schemas.openxmlformats.org/markup-compatibility/2006">
              <mc:Choice xmlns:v="urn:schemas-microsoft-com:vml" Requires="v">
                <p:oleObj spid="_x0000_s11299" r:id="rId4" imgW="3200400" imgH="1828800" progId="Word.Picture.8">
                  <p:embed/>
                </p:oleObj>
              </mc:Choice>
              <mc:Fallback>
                <p:oleObj r:id="rId4" imgW="3200400" imgH="1828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81225"/>
                        <a:ext cx="5334000" cy="3048000"/>
                      </a:xfrm>
                      <a:prstGeom prst="rect">
                        <a:avLst/>
                      </a:prstGeom>
                      <a:solidFill>
                        <a:schemeClr val="bg1"/>
                      </a:solidFill>
                    </p:spPr>
                  </p:pic>
                </p:oleObj>
              </mc:Fallback>
            </mc:AlternateContent>
          </a:graphicData>
        </a:graphic>
      </p:graphicFrame>
      <p:sp>
        <p:nvSpPr>
          <p:cNvPr id="441350" name="Rectangle 6"/>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441351" name="Object 7"/>
          <p:cNvGraphicFramePr>
            <a:graphicFrameLocks noChangeAspect="1"/>
          </p:cNvGraphicFramePr>
          <p:nvPr>
            <p:extLst>
              <p:ext uri="{D42A27DB-BD31-4B8C-83A1-F6EECF244321}">
                <p14:modId xmlns:p14="http://schemas.microsoft.com/office/powerpoint/2010/main" val="4148882905"/>
              </p:ext>
            </p:extLst>
          </p:nvPr>
        </p:nvGraphicFramePr>
        <p:xfrm>
          <a:off x="4876800" y="3657600"/>
          <a:ext cx="4191000" cy="1571625"/>
        </p:xfrm>
        <a:graphic>
          <a:graphicData uri="http://schemas.openxmlformats.org/presentationml/2006/ole">
            <mc:AlternateContent xmlns:mc="http://schemas.openxmlformats.org/markup-compatibility/2006">
              <mc:Choice xmlns:v="urn:schemas-microsoft-com:vml" Requires="v">
                <p:oleObj spid="_x0000_s11300" r:id="rId6" imgW="2438400" imgH="914400" progId="Word.Picture.8">
                  <p:embed/>
                </p:oleObj>
              </mc:Choice>
              <mc:Fallback>
                <p:oleObj r:id="rId6" imgW="2438400" imgH="9144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657600"/>
                        <a:ext cx="4191000" cy="1571625"/>
                      </a:xfrm>
                      <a:prstGeom prst="rect">
                        <a:avLst/>
                      </a:prstGeom>
                      <a:solidFill>
                        <a:schemeClr val="bg1"/>
                      </a:solidFill>
                    </p:spPr>
                  </p:pic>
                </p:oleObj>
              </mc:Fallback>
            </mc:AlternateContent>
          </a:graphicData>
        </a:graphic>
      </p:graphicFrame>
      <p:sp>
        <p:nvSpPr>
          <p:cNvPr id="441352" name="AutoShape 8">
            <a:hlinkClick r:id="" action="ppaction://noaction" highlightClick="1"/>
          </p:cNvPr>
          <p:cNvSpPr>
            <a:spLocks noChangeArrowheads="1"/>
          </p:cNvSpPr>
          <p:nvPr/>
        </p:nvSpPr>
        <p:spPr bwMode="auto">
          <a:xfrm>
            <a:off x="6364941" y="5905500"/>
            <a:ext cx="21336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8" action="ppaction://program"/>
              </a:rPr>
              <a:t>GradeExam</a:t>
            </a:r>
            <a:endParaRPr lang="en-US" altLang="en-US">
              <a:solidFill>
                <a:schemeClr val="accent1"/>
              </a:solidFill>
            </a:endParaRPr>
          </a:p>
        </p:txBody>
      </p:sp>
    </p:spTree>
    <p:extLst>
      <p:ext uri="{BB962C8B-B14F-4D97-AF65-F5344CB8AC3E}">
        <p14:creationId xmlns:p14="http://schemas.microsoft.com/office/powerpoint/2010/main" val="290381023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89045C04-380F-452F-94A1-D139F0616218}" type="slidenum">
              <a:rPr lang="en-US" altLang="en-US"/>
              <a:pPr/>
              <a:t>54</a:t>
            </a:fld>
            <a:endParaRPr lang="en-US" altLang="en-US"/>
          </a:p>
        </p:txBody>
      </p:sp>
      <p:sp>
        <p:nvSpPr>
          <p:cNvPr id="319490" name="Rectangle 2"/>
          <p:cNvSpPr>
            <a:spLocks noGrp="1" noChangeArrowheads="1"/>
          </p:cNvSpPr>
          <p:nvPr>
            <p:ph type="title"/>
          </p:nvPr>
        </p:nvSpPr>
        <p:spPr>
          <a:xfrm>
            <a:off x="685800" y="228600"/>
            <a:ext cx="7772400" cy="1066800"/>
          </a:xfrm>
        </p:spPr>
        <p:txBody>
          <a:bodyPr/>
          <a:lstStyle/>
          <a:p>
            <a:r>
              <a:rPr lang="en-US" altLang="en-US"/>
              <a:t>Problem: Finding Two Points Nearest to Each Other</a:t>
            </a:r>
            <a:endParaRPr lang="en-US" altLang="en-US" sz="3600">
              <a:solidFill>
                <a:schemeClr val="tx1"/>
              </a:solidFill>
            </a:endParaRPr>
          </a:p>
        </p:txBody>
      </p:sp>
      <p:sp>
        <p:nvSpPr>
          <p:cNvPr id="319492" name="AutoShape 4">
            <a:hlinkClick r:id="" action="ppaction://noaction" highlightClick="1"/>
          </p:cNvPr>
          <p:cNvSpPr>
            <a:spLocks noChangeArrowheads="1"/>
          </p:cNvSpPr>
          <p:nvPr/>
        </p:nvSpPr>
        <p:spPr bwMode="auto">
          <a:xfrm>
            <a:off x="4341813" y="5694363"/>
            <a:ext cx="2574925" cy="4953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FindNearestPoints</a:t>
            </a:r>
            <a:endParaRPr lang="en-US" altLang="en-US">
              <a:solidFill>
                <a:schemeClr val="accent1"/>
              </a:solidFill>
            </a:endParaRPr>
          </a:p>
        </p:txBody>
      </p:sp>
      <p:sp>
        <p:nvSpPr>
          <p:cNvPr id="319496" name="Rectangle 8"/>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319495" name="Object 7"/>
          <p:cNvGraphicFramePr>
            <a:graphicFrameLocks noChangeAspect="1"/>
          </p:cNvGraphicFramePr>
          <p:nvPr>
            <p:extLst>
              <p:ext uri="{D42A27DB-BD31-4B8C-83A1-F6EECF244321}">
                <p14:modId xmlns:p14="http://schemas.microsoft.com/office/powerpoint/2010/main" val="3786293934"/>
              </p:ext>
            </p:extLst>
          </p:nvPr>
        </p:nvGraphicFramePr>
        <p:xfrm>
          <a:off x="577850" y="1585913"/>
          <a:ext cx="6221413" cy="3735387"/>
        </p:xfrm>
        <a:graphic>
          <a:graphicData uri="http://schemas.openxmlformats.org/presentationml/2006/ole">
            <mc:AlternateContent xmlns:mc="http://schemas.openxmlformats.org/markup-compatibility/2006">
              <mc:Choice xmlns:v="urn:schemas-microsoft-com:vml" Requires="v">
                <p:oleObj spid="_x0000_s12323" r:id="rId4" imgW="3532632" imgH="2118360" progId="Word.Picture.8">
                  <p:embed/>
                </p:oleObj>
              </mc:Choice>
              <mc:Fallback>
                <p:oleObj r:id="rId4" imgW="3532632" imgH="21183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 y="1585913"/>
                        <a:ext cx="6221413" cy="3735387"/>
                      </a:xfrm>
                      <a:prstGeom prst="rect">
                        <a:avLst/>
                      </a:prstGeom>
                      <a:solidFill>
                        <a:schemeClr val="bg1"/>
                      </a:solidFill>
                    </p:spPr>
                  </p:pic>
                </p:oleObj>
              </mc:Fallback>
            </mc:AlternateContent>
          </a:graphicData>
        </a:graphic>
      </p:graphicFrame>
      <p:sp>
        <p:nvSpPr>
          <p:cNvPr id="319497" name="Rectangle 9"/>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319500" name="Rectangle 12"/>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319499" name="Object 11"/>
          <p:cNvGraphicFramePr>
            <a:graphicFrameLocks noChangeAspect="1"/>
          </p:cNvGraphicFramePr>
          <p:nvPr/>
        </p:nvGraphicFramePr>
        <p:xfrm>
          <a:off x="6915150" y="1585913"/>
          <a:ext cx="1892300" cy="3341687"/>
        </p:xfrm>
        <a:graphic>
          <a:graphicData uri="http://schemas.openxmlformats.org/presentationml/2006/ole">
            <mc:AlternateContent xmlns:mc="http://schemas.openxmlformats.org/markup-compatibility/2006">
              <mc:Choice xmlns:v="urn:schemas-microsoft-com:vml" Requires="v">
                <p:oleObj spid="_x0000_s12324" r:id="rId6" imgW="851916" imgH="1510284" progId="Word.Picture.8">
                  <p:embed/>
                </p:oleObj>
              </mc:Choice>
              <mc:Fallback>
                <p:oleObj r:id="rId6" imgW="851916" imgH="1510284"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5150" y="1585913"/>
                        <a:ext cx="1892300"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01" name="Rectangle 13"/>
          <p:cNvSpPr>
            <a:spLocks noChangeArrowheads="1"/>
          </p:cNvSpPr>
          <p:nvPr/>
        </p:nvSpPr>
        <p:spPr bwMode="auto">
          <a:xfrm>
            <a:off x="0" y="418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Tree>
    <p:extLst>
      <p:ext uri="{BB962C8B-B14F-4D97-AF65-F5344CB8AC3E}">
        <p14:creationId xmlns:p14="http://schemas.microsoft.com/office/powerpoint/2010/main" val="338846802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C58E4BEC-FE6D-4330-90E8-C51E7676E370}" type="slidenum">
              <a:rPr lang="en-US" altLang="en-US"/>
              <a:pPr/>
              <a:t>55</a:t>
            </a:fld>
            <a:endParaRPr lang="en-US" altLang="en-US"/>
          </a:p>
        </p:txBody>
      </p:sp>
      <p:sp>
        <p:nvSpPr>
          <p:cNvPr id="453634" name="Rectangle 2"/>
          <p:cNvSpPr>
            <a:spLocks noGrp="1" noChangeArrowheads="1"/>
          </p:cNvSpPr>
          <p:nvPr>
            <p:ph type="title"/>
          </p:nvPr>
        </p:nvSpPr>
        <p:spPr>
          <a:xfrm>
            <a:off x="685800" y="228600"/>
            <a:ext cx="7772400" cy="1066800"/>
          </a:xfrm>
        </p:spPr>
        <p:txBody>
          <a:bodyPr/>
          <a:lstStyle/>
          <a:p>
            <a:r>
              <a:rPr lang="en-US" altLang="en-US"/>
              <a:t>GUI: Finding Two Points Nearest to Each Other</a:t>
            </a:r>
            <a:endParaRPr lang="en-US" altLang="en-US" sz="3600">
              <a:solidFill>
                <a:schemeClr val="tx1"/>
              </a:solidFill>
            </a:endParaRPr>
          </a:p>
        </p:txBody>
      </p:sp>
      <p:sp>
        <p:nvSpPr>
          <p:cNvPr id="453635" name="AutoShape 3">
            <a:hlinkClick r:id="" action="ppaction://noaction" highlightClick="1"/>
          </p:cNvPr>
          <p:cNvSpPr>
            <a:spLocks noChangeArrowheads="1"/>
          </p:cNvSpPr>
          <p:nvPr/>
        </p:nvSpPr>
        <p:spPr bwMode="auto">
          <a:xfrm>
            <a:off x="5031815" y="5676900"/>
            <a:ext cx="3189288" cy="4953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NearestPoints</a:t>
            </a:r>
            <a:endParaRPr lang="en-US" altLang="en-US">
              <a:solidFill>
                <a:schemeClr val="accent1"/>
              </a:solidFill>
            </a:endParaRPr>
          </a:p>
        </p:txBody>
      </p:sp>
      <p:sp>
        <p:nvSpPr>
          <p:cNvPr id="453637" name="Rectangle 5"/>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53639" name="Rectangle 7"/>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53640" name="Rectangle 8"/>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53642" name="Rectangle 10"/>
          <p:cNvSpPr>
            <a:spLocks noChangeArrowheads="1"/>
          </p:cNvSpPr>
          <p:nvPr/>
        </p:nvSpPr>
        <p:spPr bwMode="auto">
          <a:xfrm>
            <a:off x="0" y="418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pic>
        <p:nvPicPr>
          <p:cNvPr id="45364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778000"/>
            <a:ext cx="5491163"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59325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82067C2-AC55-44F1-9909-83CF84BB1E64}" type="slidenum">
              <a:rPr lang="en-US" altLang="en-US"/>
              <a:pPr/>
              <a:t>56</a:t>
            </a:fld>
            <a:endParaRPr lang="en-US" altLang="en-US"/>
          </a:p>
        </p:txBody>
      </p:sp>
      <p:sp>
        <p:nvSpPr>
          <p:cNvPr id="326658" name="Rectangle 2"/>
          <p:cNvSpPr>
            <a:spLocks noGrp="1" noChangeArrowheads="1"/>
          </p:cNvSpPr>
          <p:nvPr>
            <p:ph type="title"/>
          </p:nvPr>
        </p:nvSpPr>
        <p:spPr>
          <a:xfrm>
            <a:off x="685800" y="0"/>
            <a:ext cx="7772400" cy="1066800"/>
          </a:xfrm>
          <a:noFill/>
          <a:ln/>
        </p:spPr>
        <p:txBody>
          <a:bodyPr/>
          <a:lstStyle/>
          <a:p>
            <a:r>
              <a:rPr lang="en-US" altLang="en-US"/>
              <a:t>Multidimensional lists</a:t>
            </a:r>
            <a:endParaRPr lang="en-US" altLang="en-US" b="1"/>
          </a:p>
        </p:txBody>
      </p:sp>
      <p:sp>
        <p:nvSpPr>
          <p:cNvPr id="326659" name="Rectangle 3"/>
          <p:cNvSpPr>
            <a:spLocks noGrp="1" noChangeArrowheads="1"/>
          </p:cNvSpPr>
          <p:nvPr>
            <p:ph type="body" idx="1"/>
          </p:nvPr>
        </p:nvSpPr>
        <p:spPr>
          <a:xfrm>
            <a:off x="117475" y="971550"/>
            <a:ext cx="8870950" cy="3532188"/>
          </a:xfrm>
          <a:solidFill>
            <a:schemeClr val="bg1"/>
          </a:solidFill>
          <a:ln>
            <a:solidFill>
              <a:schemeClr val="tx1"/>
            </a:solidFill>
          </a:ln>
        </p:spPr>
        <p:txBody>
          <a:bodyPr/>
          <a:lstStyle/>
          <a:p>
            <a:pPr marL="0" indent="0">
              <a:lnSpc>
                <a:spcPct val="80000"/>
              </a:lnSpc>
              <a:buFont typeface="Monotype Sorts" pitchFamily="2" charset="2"/>
              <a:buNone/>
            </a:pPr>
            <a:r>
              <a:rPr lang="en-US" altLang="zh-CN" sz="2800">
                <a:ea typeface="SimSun" pitchFamily="2" charset="-122"/>
              </a:rPr>
              <a:t>scores = [</a:t>
            </a:r>
          </a:p>
          <a:p>
            <a:pPr marL="0" indent="0">
              <a:lnSpc>
                <a:spcPct val="80000"/>
              </a:lnSpc>
              <a:buFont typeface="Monotype Sorts" pitchFamily="2" charset="2"/>
              <a:buNone/>
            </a:pPr>
            <a:r>
              <a:rPr lang="en-US" altLang="zh-CN" sz="2800">
                <a:ea typeface="SimSun" pitchFamily="2" charset="-122"/>
              </a:rPr>
              <a:t>  [[9.5, 20.5], [9.0, 22.5], [15, 33.5], [13, 21.5], [15, 2.5]],</a:t>
            </a:r>
          </a:p>
          <a:p>
            <a:pPr marL="0" indent="0">
              <a:lnSpc>
                <a:spcPct val="80000"/>
              </a:lnSpc>
              <a:buFont typeface="Monotype Sorts" pitchFamily="2" charset="2"/>
              <a:buNone/>
            </a:pPr>
            <a:r>
              <a:rPr lang="en-US" altLang="zh-CN" sz="2800">
                <a:ea typeface="SimSun" pitchFamily="2" charset="-122"/>
              </a:rPr>
              <a:t>  [[4.5, 21.5], [9.0, 22.5], [15, 34.5], [12, 20.5], [14, 9.5]],</a:t>
            </a:r>
          </a:p>
          <a:p>
            <a:pPr marL="0" indent="0">
              <a:lnSpc>
                <a:spcPct val="80000"/>
              </a:lnSpc>
              <a:buFont typeface="Monotype Sorts" pitchFamily="2" charset="2"/>
              <a:buNone/>
            </a:pPr>
            <a:r>
              <a:rPr lang="en-US" altLang="zh-CN" sz="2800">
                <a:ea typeface="SimSun" pitchFamily="2" charset="-122"/>
              </a:rPr>
              <a:t>  [[6.5, 30.5], [9.4, 10.5], [11, 33.5], [11, 23.5], [10, 2.5]],</a:t>
            </a:r>
          </a:p>
          <a:p>
            <a:pPr marL="0" indent="0">
              <a:lnSpc>
                <a:spcPct val="80000"/>
              </a:lnSpc>
              <a:buFont typeface="Monotype Sorts" pitchFamily="2" charset="2"/>
              <a:buNone/>
            </a:pPr>
            <a:r>
              <a:rPr lang="en-US" altLang="zh-CN" sz="2800">
                <a:ea typeface="SimSun" pitchFamily="2" charset="-122"/>
              </a:rPr>
              <a:t>  [[6.5, 23.5], [9.4, 32.5], [13, 34.5], [11, 20.5], [16, 9.5]],</a:t>
            </a:r>
          </a:p>
          <a:p>
            <a:pPr marL="0" indent="0">
              <a:lnSpc>
                <a:spcPct val="80000"/>
              </a:lnSpc>
              <a:buFont typeface="Monotype Sorts" pitchFamily="2" charset="2"/>
              <a:buNone/>
            </a:pPr>
            <a:r>
              <a:rPr lang="en-US" altLang="zh-CN" sz="2800">
                <a:ea typeface="SimSun" pitchFamily="2" charset="-122"/>
              </a:rPr>
              <a:t>  [[8.5, 26.5], [9.4, 52.5], [13, 36.5], [13, 24.5], [16, 2.5]],</a:t>
            </a:r>
          </a:p>
          <a:p>
            <a:pPr marL="0" indent="0">
              <a:lnSpc>
                <a:spcPct val="80000"/>
              </a:lnSpc>
              <a:buFont typeface="Monotype Sorts" pitchFamily="2" charset="2"/>
              <a:buNone/>
            </a:pPr>
            <a:r>
              <a:rPr lang="en-US" altLang="zh-CN" sz="2800">
                <a:ea typeface="SimSun" pitchFamily="2" charset="-122"/>
              </a:rPr>
              <a:t>  [[9.5, 20.5], [9.4, 42.5], [13, 31.5], [12, 20.5], [16, 6.5]]]</a:t>
            </a:r>
            <a:endParaRPr lang="en-US" altLang="en-US" sz="2800"/>
          </a:p>
        </p:txBody>
      </p:sp>
      <p:graphicFrame>
        <p:nvGraphicFramePr>
          <p:cNvPr id="326660" name="Object 4"/>
          <p:cNvGraphicFramePr>
            <a:graphicFrameLocks noChangeAspect="1"/>
          </p:cNvGraphicFramePr>
          <p:nvPr>
            <p:extLst>
              <p:ext uri="{D42A27DB-BD31-4B8C-83A1-F6EECF244321}">
                <p14:modId xmlns:p14="http://schemas.microsoft.com/office/powerpoint/2010/main" val="2567954500"/>
              </p:ext>
            </p:extLst>
          </p:nvPr>
        </p:nvGraphicFramePr>
        <p:xfrm>
          <a:off x="231775" y="4695825"/>
          <a:ext cx="8450263" cy="1738313"/>
        </p:xfrm>
        <a:graphic>
          <a:graphicData uri="http://schemas.openxmlformats.org/presentationml/2006/ole">
            <mc:AlternateContent xmlns:mc="http://schemas.openxmlformats.org/markup-compatibility/2006">
              <mc:Choice xmlns:v="urn:schemas-microsoft-com:vml" Requires="v">
                <p:oleObj spid="_x0000_s18451" name="Picture" r:id="rId3" imgW="6406746" imgH="1318071" progId="Word.Picture.8">
                  <p:embed/>
                </p:oleObj>
              </mc:Choice>
              <mc:Fallback>
                <p:oleObj name="Picture" r:id="rId3" imgW="6406746" imgH="131807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695825"/>
                        <a:ext cx="8450263" cy="17383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5812960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FBBC18A8-F34D-4A90-AA0E-2EF37F54EDB5}" type="slidenum">
              <a:rPr lang="en-US" altLang="en-US"/>
              <a:pPr/>
              <a:t>57</a:t>
            </a:fld>
            <a:endParaRPr lang="en-US" altLang="en-US"/>
          </a:p>
        </p:txBody>
      </p:sp>
      <p:sp>
        <p:nvSpPr>
          <p:cNvPr id="449538" name="Rectangle 2"/>
          <p:cNvSpPr>
            <a:spLocks noGrp="1" noChangeArrowheads="1"/>
          </p:cNvSpPr>
          <p:nvPr>
            <p:ph type="title"/>
          </p:nvPr>
        </p:nvSpPr>
        <p:spPr>
          <a:xfrm>
            <a:off x="269875" y="228600"/>
            <a:ext cx="8564563" cy="1066800"/>
          </a:xfrm>
        </p:spPr>
        <p:txBody>
          <a:bodyPr/>
          <a:lstStyle/>
          <a:p>
            <a:r>
              <a:rPr lang="en-US" altLang="en-US" sz="4100"/>
              <a:t>Problem: Weather Information</a:t>
            </a:r>
            <a:endParaRPr lang="en-US" altLang="en-US" sz="4800">
              <a:hlinkClick r:id="rId3" action="ppaction://program"/>
            </a:endParaRPr>
          </a:p>
        </p:txBody>
      </p:sp>
      <p:sp>
        <p:nvSpPr>
          <p:cNvPr id="449539" name="Rectangle 3"/>
          <p:cNvSpPr>
            <a:spLocks noGrp="1" noChangeArrowheads="1"/>
          </p:cNvSpPr>
          <p:nvPr>
            <p:ph type="body" idx="1"/>
          </p:nvPr>
        </p:nvSpPr>
        <p:spPr>
          <a:xfrm>
            <a:off x="269875" y="1163638"/>
            <a:ext cx="8874125" cy="2559050"/>
          </a:xfrm>
        </p:spPr>
        <p:txBody>
          <a:bodyPr/>
          <a:lstStyle/>
          <a:p>
            <a:pPr>
              <a:lnSpc>
                <a:spcPct val="80000"/>
              </a:lnSpc>
            </a:pPr>
            <a:r>
              <a:rPr lang="en-US" altLang="en-US" sz="3000" dirty="0"/>
              <a:t>Suppose a meteorology station records the temperature and humidity at each hour of every day and stores the data for the past ten days in a text file named weather.txt. Each line of the file consists of four numbers that indicate the day, hour, temperature, and humidity. Your task is to write a program that calculates the average daily temperature and humidity for the 10 days. </a:t>
            </a:r>
          </a:p>
        </p:txBody>
      </p:sp>
      <p:sp>
        <p:nvSpPr>
          <p:cNvPr id="4495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49541"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449542" name="AutoShape 6">
            <a:hlinkClick r:id="" action="ppaction://noaction" highlightClick="1"/>
          </p:cNvPr>
          <p:cNvSpPr>
            <a:spLocks noChangeArrowheads="1"/>
          </p:cNvSpPr>
          <p:nvPr/>
        </p:nvSpPr>
        <p:spPr bwMode="auto">
          <a:xfrm>
            <a:off x="6700838" y="4887913"/>
            <a:ext cx="21336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4" action="ppaction://program"/>
              </a:rPr>
              <a:t>Weather</a:t>
            </a:r>
            <a:endParaRPr lang="en-US" altLang="en-US">
              <a:solidFill>
                <a:schemeClr val="accent1"/>
              </a:solidFill>
            </a:endParaRPr>
          </a:p>
        </p:txBody>
      </p:sp>
      <p:sp>
        <p:nvSpPr>
          <p:cNvPr id="449545" name="Rectangle 9"/>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49544" name="Object 8"/>
          <p:cNvGraphicFramePr>
            <a:graphicFrameLocks noChangeAspect="1"/>
          </p:cNvGraphicFramePr>
          <p:nvPr/>
        </p:nvGraphicFramePr>
        <p:xfrm>
          <a:off x="0" y="4356100"/>
          <a:ext cx="3303588" cy="1801813"/>
        </p:xfrm>
        <a:graphic>
          <a:graphicData uri="http://schemas.openxmlformats.org/presentationml/2006/ole">
            <mc:AlternateContent xmlns:mc="http://schemas.openxmlformats.org/markup-compatibility/2006">
              <mc:Choice xmlns:v="urn:schemas-microsoft-com:vml" Requires="v">
                <p:oleObj spid="_x0000_s19491" name="Picture" r:id="rId5" imgW="2746725" imgH="1496366" progId="Word.Picture.8">
                  <p:embed/>
                </p:oleObj>
              </mc:Choice>
              <mc:Fallback>
                <p:oleObj name="Picture" r:id="rId5" imgW="2746725" imgH="149636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56100"/>
                        <a:ext cx="3303588" cy="180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47" name="Rectangle 11"/>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49546" name="Object 10"/>
          <p:cNvGraphicFramePr>
            <a:graphicFrameLocks noChangeAspect="1"/>
          </p:cNvGraphicFramePr>
          <p:nvPr/>
        </p:nvGraphicFramePr>
        <p:xfrm>
          <a:off x="3381375" y="4356100"/>
          <a:ext cx="3187700" cy="1738313"/>
        </p:xfrm>
        <a:graphic>
          <a:graphicData uri="http://schemas.openxmlformats.org/presentationml/2006/ole">
            <mc:AlternateContent xmlns:mc="http://schemas.openxmlformats.org/markup-compatibility/2006">
              <mc:Choice xmlns:v="urn:schemas-microsoft-com:vml" Requires="v">
                <p:oleObj spid="_x0000_s19492" name="Picture" r:id="rId7" imgW="2746725" imgH="1496366" progId="Word.Picture.8">
                  <p:embed/>
                </p:oleObj>
              </mc:Choice>
              <mc:Fallback>
                <p:oleObj name="Picture" r:id="rId7" imgW="2746725" imgH="1496366"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1375" y="4356100"/>
                        <a:ext cx="3187700" cy="173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1191057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CD25DA-D532-4620-91A4-2427F3506856}" type="slidenum">
              <a:rPr lang="en-US" altLang="en-US"/>
              <a:pPr/>
              <a:t>58</a:t>
            </a:fld>
            <a:endParaRPr lang="en-US" altLang="en-US"/>
          </a:p>
        </p:txBody>
      </p:sp>
      <p:sp>
        <p:nvSpPr>
          <p:cNvPr id="281602" name="Rectangle 2"/>
          <p:cNvSpPr>
            <a:spLocks noGrp="1" noChangeArrowheads="1"/>
          </p:cNvSpPr>
          <p:nvPr>
            <p:ph type="title"/>
          </p:nvPr>
        </p:nvSpPr>
        <p:spPr>
          <a:xfrm>
            <a:off x="304800" y="304800"/>
            <a:ext cx="8915400" cy="685800"/>
          </a:xfrm>
          <a:noFill/>
          <a:ln/>
        </p:spPr>
        <p:txBody>
          <a:bodyPr/>
          <a:lstStyle/>
          <a:p>
            <a:r>
              <a:rPr lang="en-US" altLang="en-US" dirty="0" smtClean="0"/>
              <a:t>Chapter 14 ILOs</a:t>
            </a:r>
            <a:endParaRPr lang="en-US" altLang="en-US" b="1" dirty="0"/>
          </a:p>
        </p:txBody>
      </p:sp>
      <p:sp>
        <p:nvSpPr>
          <p:cNvPr id="281603" name="Rectangle 3"/>
          <p:cNvSpPr>
            <a:spLocks noGrp="1" noChangeArrowheads="1"/>
          </p:cNvSpPr>
          <p:nvPr>
            <p:ph type="body" idx="1"/>
          </p:nvPr>
        </p:nvSpPr>
        <p:spPr>
          <a:xfrm>
            <a:off x="304800" y="1143000"/>
            <a:ext cx="8610600" cy="5334000"/>
          </a:xfrm>
          <a:noFill/>
          <a:ln/>
        </p:spPr>
        <p:txBody>
          <a:bodyPr/>
          <a:lstStyle/>
          <a:p>
            <a:pPr marL="458788" indent="-458788"/>
            <a:r>
              <a:rPr lang="en-US" altLang="en-US" dirty="0"/>
              <a:t>To use tuples as immutable lists (§14.2).</a:t>
            </a:r>
          </a:p>
          <a:p>
            <a:pPr marL="458788" indent="-458788"/>
            <a:r>
              <a:rPr lang="en-US" altLang="en-US" dirty="0"/>
              <a:t>To use sets for storing and fast accessing non-duplicate elements (§14.3).</a:t>
            </a:r>
          </a:p>
          <a:p>
            <a:pPr marL="458788" indent="-458788"/>
            <a:r>
              <a:rPr lang="en-US" altLang="en-US" dirty="0"/>
              <a:t>To understand the performance differences between sets and lists (§14.4).</a:t>
            </a:r>
          </a:p>
          <a:p>
            <a:pPr marL="458788" indent="-458788"/>
            <a:r>
              <a:rPr lang="en-US" altLang="en-US" dirty="0"/>
              <a:t>To store key/value pairs in a dictionary and access value using the key (§14.5).</a:t>
            </a:r>
          </a:p>
          <a:p>
            <a:pPr marL="458788" indent="-458788"/>
            <a:r>
              <a:rPr lang="en-US" altLang="en-US" dirty="0"/>
              <a:t>To use dictionaries to develop applications (§14.6).</a:t>
            </a:r>
          </a:p>
        </p:txBody>
      </p:sp>
    </p:spTree>
    <p:extLst>
      <p:ext uri="{BB962C8B-B14F-4D97-AF65-F5344CB8AC3E}">
        <p14:creationId xmlns:p14="http://schemas.microsoft.com/office/powerpoint/2010/main" val="75499990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220D7E9-CC6A-4B90-B34E-B0C069A24180}" type="slidenum">
              <a:rPr lang="en-US" altLang="en-US"/>
              <a:pPr/>
              <a:t>59</a:t>
            </a:fld>
            <a:endParaRPr lang="en-US" altLang="en-US"/>
          </a:p>
        </p:txBody>
      </p:sp>
      <p:sp>
        <p:nvSpPr>
          <p:cNvPr id="307202" name="Rectangle 2"/>
          <p:cNvSpPr>
            <a:spLocks noGrp="1" noChangeArrowheads="1"/>
          </p:cNvSpPr>
          <p:nvPr>
            <p:ph type="title"/>
          </p:nvPr>
        </p:nvSpPr>
        <p:spPr>
          <a:xfrm>
            <a:off x="304800" y="381000"/>
            <a:ext cx="8534400" cy="609600"/>
          </a:xfrm>
          <a:noFill/>
          <a:ln/>
        </p:spPr>
        <p:txBody>
          <a:bodyPr/>
          <a:lstStyle/>
          <a:p>
            <a:r>
              <a:rPr lang="en-US" altLang="en-US"/>
              <a:t>Tuples</a:t>
            </a:r>
          </a:p>
        </p:txBody>
      </p:sp>
      <p:sp>
        <p:nvSpPr>
          <p:cNvPr id="307209" name="Text Box 9"/>
          <p:cNvSpPr txBox="1">
            <a:spLocks noChangeArrowheads="1"/>
          </p:cNvSpPr>
          <p:nvPr/>
        </p:nvSpPr>
        <p:spPr bwMode="auto">
          <a:xfrm>
            <a:off x="228600" y="1371600"/>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3200" dirty="0"/>
              <a:t>Tuples are like lists except they are immutable. Once they are created, their contents cannot be changed. </a:t>
            </a:r>
          </a:p>
          <a:p>
            <a:pPr algn="l">
              <a:spcBef>
                <a:spcPct val="50000"/>
              </a:spcBef>
            </a:pPr>
            <a:endParaRPr lang="en-US" altLang="en-US" sz="3200" dirty="0"/>
          </a:p>
          <a:p>
            <a:pPr algn="l">
              <a:spcBef>
                <a:spcPct val="50000"/>
              </a:spcBef>
            </a:pPr>
            <a:r>
              <a:rPr lang="en-US" altLang="en-US" sz="3200" dirty="0"/>
              <a:t>If the contents of a list in your application do not change, you should use a tuple to prevent data from being modified accidentally. Furthermore, tuples are more efficient than lists. </a:t>
            </a:r>
          </a:p>
        </p:txBody>
      </p:sp>
      <p:sp>
        <p:nvSpPr>
          <p:cNvPr id="307214" name="Rectangle 14"/>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Tree>
    <p:extLst>
      <p:ext uri="{BB962C8B-B14F-4D97-AF65-F5344CB8AC3E}">
        <p14:creationId xmlns:p14="http://schemas.microsoft.com/office/powerpoint/2010/main" val="66391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5657521-52ED-4DDF-9019-A653EE6F578E}" type="slidenum">
              <a:rPr lang="en-US" altLang="en-US"/>
              <a:pPr/>
              <a:t>6</a:t>
            </a:fld>
            <a:endParaRPr lang="en-US" altLang="en-US"/>
          </a:p>
        </p:txBody>
      </p:sp>
      <p:sp>
        <p:nvSpPr>
          <p:cNvPr id="403458" name="Rectangle 2"/>
          <p:cNvSpPr>
            <a:spLocks noGrp="1" noChangeArrowheads="1"/>
          </p:cNvSpPr>
          <p:nvPr>
            <p:ph type="title"/>
          </p:nvPr>
        </p:nvSpPr>
        <p:spPr>
          <a:xfrm>
            <a:off x="685800" y="228600"/>
            <a:ext cx="7772400" cy="609600"/>
          </a:xfrm>
          <a:noFill/>
          <a:ln/>
        </p:spPr>
        <p:txBody>
          <a:bodyPr/>
          <a:lstStyle/>
          <a:p>
            <a:r>
              <a:rPr lang="en-US" altLang="en-US" sz="4300"/>
              <a:t>Color and Font</a:t>
            </a:r>
            <a:endParaRPr lang="en-US" altLang="en-US"/>
          </a:p>
        </p:txBody>
      </p:sp>
      <p:sp>
        <p:nvSpPr>
          <p:cNvPr id="403459" name="Rectangle 3"/>
          <p:cNvSpPr>
            <a:spLocks noGrp="1" noChangeArrowheads="1"/>
          </p:cNvSpPr>
          <p:nvPr>
            <p:ph type="body" idx="1"/>
          </p:nvPr>
        </p:nvSpPr>
        <p:spPr>
          <a:xfrm>
            <a:off x="228600" y="990600"/>
            <a:ext cx="8686800" cy="2667000"/>
          </a:xfrm>
          <a:noFill/>
          <a:ln/>
        </p:spPr>
        <p:txBody>
          <a:bodyPr/>
          <a:lstStyle/>
          <a:p>
            <a:pPr marL="0" indent="0">
              <a:spcBef>
                <a:spcPct val="0"/>
              </a:spcBef>
              <a:buFont typeface="Monotype Sorts" pitchFamily="2" charset="2"/>
              <a:buNone/>
            </a:pPr>
            <a:r>
              <a:rPr lang="en-US" altLang="en-US" sz="2800"/>
              <a:t>To specify a color, you can either use a color name such as red, yellow, green, blue, white, black, purple, etc, or explicitly specify the red, green, and blue (RGB) color components using a string #RRGGBB, where RR, GG, BB are hexadecimal representations of the red, green and blue values, respectively. </a:t>
            </a:r>
          </a:p>
        </p:txBody>
      </p:sp>
      <p:sp>
        <p:nvSpPr>
          <p:cNvPr id="40346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03466" name="Rectangle 10"/>
          <p:cNvSpPr>
            <a:spLocks noChangeArrowheads="1"/>
          </p:cNvSpPr>
          <p:nvPr/>
        </p:nvSpPr>
        <p:spPr bwMode="auto">
          <a:xfrm>
            <a:off x="228600" y="4114800"/>
            <a:ext cx="868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857250" indent="-285750">
              <a:spcBef>
                <a:spcPct val="20000"/>
              </a:spcBef>
              <a:buClr>
                <a:schemeClr val="tx1"/>
              </a:buClr>
              <a:buChar char="–"/>
              <a:defRPr sz="2800">
                <a:solidFill>
                  <a:schemeClr val="tx1"/>
                </a:solidFill>
                <a:latin typeface="Times New Roman" pitchFamily="18" charset="0"/>
              </a:defRPr>
            </a:lvl2pPr>
            <a:lvl3pPr marL="12001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l">
              <a:buFont typeface="Monotype Sorts" pitchFamily="2" charset="2"/>
              <a:buNone/>
            </a:pPr>
            <a:r>
              <a:rPr lang="en-US" altLang="en-US" dirty="0"/>
              <a:t>"Times 10 bold"</a:t>
            </a:r>
          </a:p>
          <a:p>
            <a:pPr algn="l">
              <a:buFont typeface="Monotype Sorts" pitchFamily="2" charset="2"/>
              <a:buNone/>
            </a:pPr>
            <a:r>
              <a:rPr lang="en-US" altLang="en-US" dirty="0"/>
              <a:t>"Helvetica 10 bold italic"</a:t>
            </a:r>
          </a:p>
          <a:p>
            <a:pPr algn="l">
              <a:buFont typeface="Monotype Sorts" pitchFamily="2" charset="2"/>
              <a:buNone/>
            </a:pPr>
            <a:r>
              <a:rPr lang="en-US" altLang="en-US" dirty="0"/>
              <a:t>"Courier New 20 bold italic"</a:t>
            </a:r>
          </a:p>
          <a:p>
            <a:pPr algn="l">
              <a:buFont typeface="Monotype Sorts" pitchFamily="2" charset="2"/>
              <a:buNone/>
            </a:pPr>
            <a:r>
              <a:rPr lang="en-US" altLang="en-US" dirty="0"/>
              <a:t>"Courier New 20 bold italic over strike underline"</a:t>
            </a:r>
          </a:p>
        </p:txBody>
      </p:sp>
    </p:spTree>
    <p:extLst>
      <p:ext uri="{BB962C8B-B14F-4D97-AF65-F5344CB8AC3E}">
        <p14:creationId xmlns:p14="http://schemas.microsoft.com/office/powerpoint/2010/main" val="218423080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BC5FB7-113E-484F-9A8C-AAE164F82300}" type="slidenum">
              <a:rPr lang="en-US" altLang="en-US"/>
              <a:pPr/>
              <a:t>60</a:t>
            </a:fld>
            <a:endParaRPr lang="en-US" altLang="en-US"/>
          </a:p>
        </p:txBody>
      </p:sp>
      <p:sp>
        <p:nvSpPr>
          <p:cNvPr id="336898" name="Rectangle 2"/>
          <p:cNvSpPr>
            <a:spLocks noGrp="1" noChangeArrowheads="1"/>
          </p:cNvSpPr>
          <p:nvPr>
            <p:ph type="title"/>
          </p:nvPr>
        </p:nvSpPr>
        <p:spPr>
          <a:xfrm>
            <a:off x="304800" y="381000"/>
            <a:ext cx="8534400" cy="609600"/>
          </a:xfrm>
          <a:noFill/>
          <a:ln/>
        </p:spPr>
        <p:txBody>
          <a:bodyPr/>
          <a:lstStyle/>
          <a:p>
            <a:r>
              <a:rPr lang="en-US" altLang="en-US"/>
              <a:t>Creating Tuples</a:t>
            </a:r>
          </a:p>
        </p:txBody>
      </p:sp>
      <p:sp>
        <p:nvSpPr>
          <p:cNvPr id="336899" name="Text Box 3"/>
          <p:cNvSpPr txBox="1">
            <a:spLocks noChangeArrowheads="1"/>
          </p:cNvSpPr>
          <p:nvPr/>
        </p:nvSpPr>
        <p:spPr bwMode="auto">
          <a:xfrm>
            <a:off x="228600" y="1371600"/>
            <a:ext cx="8686800" cy="3416320"/>
          </a:xfrm>
          <a:prstGeom prst="rect">
            <a:avLst/>
          </a:prstGeom>
          <a:solidFill>
            <a:schemeClr val="bg1"/>
          </a:solidFill>
          <a:ln>
            <a:noFill/>
          </a:ln>
          <a:effectLst/>
        </p:spPr>
        <p:txBody>
          <a:bodyPr>
            <a:spAutoFit/>
          </a:bodyPr>
          <a:lstStyle/>
          <a:p>
            <a:pPr algn="l"/>
            <a:r>
              <a:rPr lang="en-US" altLang="en-US"/>
              <a:t>t1 = () # Create an empty tuple</a:t>
            </a:r>
          </a:p>
          <a:p>
            <a:pPr algn="l"/>
            <a:endParaRPr lang="en-US" altLang="en-US"/>
          </a:p>
          <a:p>
            <a:pPr algn="l"/>
            <a:r>
              <a:rPr lang="en-US" altLang="en-US"/>
              <a:t>t2 = (1, 3, 5) # Create a set with three elements</a:t>
            </a:r>
          </a:p>
          <a:p>
            <a:pPr algn="l"/>
            <a:endParaRPr lang="en-US" altLang="en-US"/>
          </a:p>
          <a:p>
            <a:pPr algn="l"/>
            <a:r>
              <a:rPr lang="en-US" altLang="en-US"/>
              <a:t># Create a tuple from a list</a:t>
            </a:r>
          </a:p>
          <a:p>
            <a:pPr algn="l"/>
            <a:r>
              <a:rPr lang="en-US" altLang="en-US"/>
              <a:t>t3 = tuple([2 * x </a:t>
            </a:r>
            <a:r>
              <a:rPr lang="en-US" altLang="en-US" b="1"/>
              <a:t>for</a:t>
            </a:r>
            <a:r>
              <a:rPr lang="en-US" altLang="en-US"/>
              <a:t> x </a:t>
            </a:r>
            <a:r>
              <a:rPr lang="en-US" altLang="en-US" b="1"/>
              <a:t>in</a:t>
            </a:r>
            <a:r>
              <a:rPr lang="en-US" altLang="en-US"/>
              <a:t> range(1, 5)]) </a:t>
            </a:r>
          </a:p>
          <a:p>
            <a:pPr algn="l"/>
            <a:endParaRPr lang="en-US" altLang="en-US"/>
          </a:p>
          <a:p>
            <a:pPr algn="l"/>
            <a:r>
              <a:rPr lang="en-US" altLang="en-US"/>
              <a:t># Create a tuple from a string</a:t>
            </a:r>
          </a:p>
          <a:p>
            <a:pPr algn="l"/>
            <a:r>
              <a:rPr lang="en-US" altLang="en-US"/>
              <a:t>t4 = tuple("abac") # t4 is ['a', 'b', 'a', 'c'] </a:t>
            </a:r>
          </a:p>
        </p:txBody>
      </p:sp>
      <p:sp>
        <p:nvSpPr>
          <p:cNvPr id="336900" name="Rectangle 4"/>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Tree>
    <p:extLst>
      <p:ext uri="{BB962C8B-B14F-4D97-AF65-F5344CB8AC3E}">
        <p14:creationId xmlns:p14="http://schemas.microsoft.com/office/powerpoint/2010/main" val="387103410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ED5252C-BEE3-4745-9422-13C626A9BAC2}" type="slidenum">
              <a:rPr lang="en-US" altLang="en-US"/>
              <a:pPr/>
              <a:t>61</a:t>
            </a:fld>
            <a:endParaRPr lang="en-US" altLang="en-US"/>
          </a:p>
        </p:txBody>
      </p:sp>
      <p:sp>
        <p:nvSpPr>
          <p:cNvPr id="334850" name="Rectangle 2"/>
          <p:cNvSpPr>
            <a:spLocks noGrp="1" noChangeArrowheads="1"/>
          </p:cNvSpPr>
          <p:nvPr>
            <p:ph type="title"/>
          </p:nvPr>
        </p:nvSpPr>
        <p:spPr>
          <a:xfrm>
            <a:off x="609600" y="304800"/>
            <a:ext cx="7772400" cy="609600"/>
          </a:xfrm>
        </p:spPr>
        <p:txBody>
          <a:bodyPr/>
          <a:lstStyle/>
          <a:p>
            <a:r>
              <a:rPr lang="en-US" altLang="en-US" dirty="0"/>
              <a:t>Tuples</a:t>
            </a:r>
            <a:endParaRPr lang="en-US" altLang="en-US" dirty="0">
              <a:solidFill>
                <a:schemeClr val="tx1"/>
              </a:solidFill>
              <a:latin typeface="Book Antiqua" pitchFamily="18" charset="0"/>
              <a:hlinkClick r:id="rId2" action="ppaction://program"/>
            </a:endParaRPr>
          </a:p>
        </p:txBody>
      </p:sp>
      <p:sp>
        <p:nvSpPr>
          <p:cNvPr id="334851" name="Rectangle 3"/>
          <p:cNvSpPr>
            <a:spLocks noChangeArrowheads="1"/>
          </p:cNvSpPr>
          <p:nvPr/>
        </p:nvSpPr>
        <p:spPr bwMode="auto">
          <a:xfrm>
            <a:off x="109818" y="990600"/>
            <a:ext cx="8763000" cy="4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tx2"/>
              </a:buClr>
              <a:buSzPct val="75000"/>
              <a:buFont typeface="Monotype Sorts" pitchFamily="2" charset="2"/>
              <a:buNone/>
            </a:pPr>
            <a:r>
              <a:rPr lang="en-US" altLang="en-US" sz="2000" dirty="0"/>
              <a:t>Tuples can be used like lists except they are immutable. </a:t>
            </a:r>
          </a:p>
        </p:txBody>
      </p:sp>
      <p:sp>
        <p:nvSpPr>
          <p:cNvPr id="334852" name="AutoShape 4">
            <a:hlinkClick r:id="" action="ppaction://noaction" highlightClick="1"/>
          </p:cNvPr>
          <p:cNvSpPr>
            <a:spLocks noChangeArrowheads="1"/>
          </p:cNvSpPr>
          <p:nvPr/>
        </p:nvSpPr>
        <p:spPr bwMode="auto">
          <a:xfrm>
            <a:off x="2528047" y="381000"/>
            <a:ext cx="32766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TupleDemo</a:t>
            </a:r>
            <a:endParaRPr lang="en-US" altLang="en-US">
              <a:solidFill>
                <a:schemeClr val="accent1"/>
              </a:solidFill>
            </a:endParaRPr>
          </a:p>
        </p:txBody>
      </p:sp>
      <p:sp>
        <p:nvSpPr>
          <p:cNvPr id="2" name="Rectangle 1"/>
          <p:cNvSpPr/>
          <p:nvPr/>
        </p:nvSpPr>
        <p:spPr>
          <a:xfrm>
            <a:off x="131109" y="1360718"/>
            <a:ext cx="8838079" cy="5262979"/>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tuple1 = (</a:t>
            </a:r>
            <a:r>
              <a:rPr lang="en-GB" sz="1600" i="1" dirty="0">
                <a:latin typeface="Courier New" panose="02070309020205020404" pitchFamily="49" charset="0"/>
                <a:cs typeface="Courier New" panose="02070309020205020404" pitchFamily="49" charset="0"/>
              </a:rPr>
              <a:t>"green", "red", "blue") # Create a </a:t>
            </a:r>
            <a:r>
              <a:rPr lang="en-GB" sz="1600" i="1" dirty="0" smtClean="0">
                <a:latin typeface="Courier New" panose="02070309020205020404" pitchFamily="49" charset="0"/>
                <a:cs typeface="Courier New" panose="02070309020205020404" pitchFamily="49" charset="0"/>
              </a:rPr>
              <a:t>tuple</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tuple2 = tuple([7, 1, 2, 23, 4, 5]) # Create a tuple from a </a:t>
            </a:r>
            <a:r>
              <a:rPr lang="en-GB" sz="1600" dirty="0" smtClean="0">
                <a:latin typeface="Courier New" panose="02070309020205020404" pitchFamily="49" charset="0"/>
                <a:cs typeface="Courier New" panose="02070309020205020404" pitchFamily="49" charset="0"/>
              </a:rPr>
              <a:t>list</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print("length is", </a:t>
            </a:r>
            <a:r>
              <a:rPr lang="en-GB" sz="1600" dirty="0" err="1">
                <a:latin typeface="Courier New" panose="02070309020205020404" pitchFamily="49" charset="0"/>
                <a:cs typeface="Courier New" panose="02070309020205020404" pitchFamily="49" charset="0"/>
              </a:rPr>
              <a:t>len</a:t>
            </a:r>
            <a:r>
              <a:rPr lang="en-GB" sz="1600" dirty="0">
                <a:latin typeface="Courier New" panose="02070309020205020404" pitchFamily="49" charset="0"/>
                <a:cs typeface="Courier New" panose="02070309020205020404" pitchFamily="49" charset="0"/>
              </a:rPr>
              <a:t>(tuple2), "max is", max(tuple2), "min is", </a:t>
            </a:r>
            <a:r>
              <a:rPr lang="en-GB" sz="1600" dirty="0" smtClean="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min(tuple2</a:t>
            </a:r>
            <a:r>
              <a:rPr lang="en-GB" sz="1600" dirty="0">
                <a:latin typeface="Courier New" panose="02070309020205020404" pitchFamily="49" charset="0"/>
                <a:cs typeface="Courier New" panose="02070309020205020404" pitchFamily="49" charset="0"/>
              </a:rPr>
              <a:t>), "sum is", sum(tuple2</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print(</a:t>
            </a:r>
            <a:r>
              <a:rPr lang="en-GB" sz="1600" i="1" dirty="0">
                <a:latin typeface="Courier New" panose="02070309020205020404" pitchFamily="49" charset="0"/>
                <a:cs typeface="Courier New" panose="02070309020205020404" pitchFamily="49" charset="0"/>
              </a:rPr>
              <a:t>"The first element is", tuple2[0]) # Use </a:t>
            </a:r>
            <a:r>
              <a:rPr lang="en-GB" sz="1600" i="1" dirty="0" smtClean="0">
                <a:latin typeface="Courier New" panose="02070309020205020404" pitchFamily="49" charset="0"/>
                <a:cs typeface="Courier New" panose="02070309020205020404" pitchFamily="49" charset="0"/>
              </a:rPr>
              <a:t>indexer</a:t>
            </a:r>
            <a:endParaRPr lang="en-GB" sz="1600" dirty="0">
              <a:latin typeface="Courier New" panose="02070309020205020404" pitchFamily="49" charset="0"/>
              <a:cs typeface="Courier New" panose="02070309020205020404" pitchFamily="49" charset="0"/>
            </a:endParaRPr>
          </a:p>
          <a:p>
            <a:pPr algn="l"/>
            <a:r>
              <a:rPr lang="fr-FR" sz="1600" dirty="0">
                <a:latin typeface="Courier New" panose="02070309020205020404" pitchFamily="49" charset="0"/>
                <a:cs typeface="Courier New" panose="02070309020205020404" pitchFamily="49" charset="0"/>
              </a:rPr>
              <a:t>tuple3 = tuple1 + tuple2 # Combine 2 </a:t>
            </a:r>
            <a:r>
              <a:rPr lang="fr-FR" sz="1600" dirty="0" err="1" smtClean="0">
                <a:latin typeface="Courier New" panose="02070309020205020404" pitchFamily="49" charset="0"/>
                <a:cs typeface="Courier New" panose="02070309020205020404" pitchFamily="49" charset="0"/>
              </a:rPr>
              <a:t>tuples</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tuple3 = 2 * tuple1 # Multiple a tuple</a:t>
            </a: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print(tuple2[2 : 4]) # Slicing </a:t>
            </a:r>
            <a:r>
              <a:rPr lang="en-GB" sz="1600" dirty="0" smtClean="0">
                <a:latin typeface="Courier New" panose="02070309020205020404" pitchFamily="49" charset="0"/>
                <a:cs typeface="Courier New" panose="02070309020205020404" pitchFamily="49" charset="0"/>
              </a:rPr>
              <a:t>operator</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print(2 in tuple2) # in operator</a:t>
            </a: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for v in tuple1:</a:t>
            </a:r>
          </a:p>
          <a:p>
            <a:pPr algn="l"/>
            <a:r>
              <a:rPr lang="en-GB" sz="1600" dirty="0">
                <a:latin typeface="Courier New" panose="02070309020205020404" pitchFamily="49" charset="0"/>
                <a:cs typeface="Courier New" panose="02070309020205020404" pitchFamily="49" charset="0"/>
              </a:rPr>
              <a:t>    print(v, end = </a:t>
            </a:r>
            <a:r>
              <a:rPr lang="en-GB" sz="1600" i="1"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print()</a:t>
            </a:r>
          </a:p>
          <a:p>
            <a:pPr algn="l"/>
            <a:r>
              <a:rPr lang="en-GB" sz="1600" dirty="0">
                <a:latin typeface="Courier New" panose="02070309020205020404" pitchFamily="49" charset="0"/>
                <a:cs typeface="Courier New" panose="02070309020205020404" pitchFamily="49" charset="0"/>
              </a:rPr>
              <a:t>    </a:t>
            </a:r>
          </a:p>
          <a:p>
            <a:pPr algn="l"/>
            <a:r>
              <a:rPr lang="en-GB" sz="1600" dirty="0">
                <a:latin typeface="Courier New" panose="02070309020205020404" pitchFamily="49" charset="0"/>
                <a:cs typeface="Courier New" panose="02070309020205020404" pitchFamily="49" charset="0"/>
              </a:rPr>
              <a:t>list1 = list(tuple2) # Obtain a list from a tuple</a:t>
            </a:r>
          </a:p>
          <a:p>
            <a:pPr algn="l"/>
            <a:r>
              <a:rPr lang="en-GB" sz="1600" dirty="0">
                <a:latin typeface="Courier New" panose="02070309020205020404" pitchFamily="49" charset="0"/>
                <a:cs typeface="Courier New" panose="02070309020205020404" pitchFamily="49" charset="0"/>
              </a:rPr>
              <a:t>list1.sort()</a:t>
            </a:r>
          </a:p>
          <a:p>
            <a:pPr algn="l"/>
            <a:r>
              <a:rPr lang="en-GB" sz="1600" dirty="0">
                <a:latin typeface="Courier New" panose="02070309020205020404" pitchFamily="49" charset="0"/>
                <a:cs typeface="Courier New" panose="02070309020205020404" pitchFamily="49" charset="0"/>
              </a:rPr>
              <a:t>tuple4 = tuple(list1)</a:t>
            </a:r>
          </a:p>
          <a:p>
            <a:pPr algn="l"/>
            <a:r>
              <a:rPr lang="en-GB" sz="1600" dirty="0">
                <a:latin typeface="Courier New" panose="02070309020205020404" pitchFamily="49" charset="0"/>
                <a:cs typeface="Courier New" panose="02070309020205020404" pitchFamily="49" charset="0"/>
              </a:rPr>
              <a:t>tuple5 = tuple(list1)</a:t>
            </a:r>
          </a:p>
          <a:p>
            <a:pPr algn="l"/>
            <a:r>
              <a:rPr lang="en-GB" sz="1600" dirty="0">
                <a:latin typeface="Courier New" panose="02070309020205020404" pitchFamily="49" charset="0"/>
                <a:cs typeface="Courier New" panose="02070309020205020404" pitchFamily="49" charset="0"/>
              </a:rPr>
              <a:t>print(tuple4)</a:t>
            </a:r>
          </a:p>
          <a:p>
            <a:pPr algn="l"/>
            <a:r>
              <a:rPr lang="en-GB" sz="1600" dirty="0">
                <a:latin typeface="Courier New" panose="02070309020205020404" pitchFamily="49" charset="0"/>
                <a:cs typeface="Courier New" panose="02070309020205020404" pitchFamily="49" charset="0"/>
              </a:rPr>
              <a:t>print(tuple4 == tuple5) # Compare two tuples </a:t>
            </a:r>
          </a:p>
        </p:txBody>
      </p:sp>
    </p:spTree>
    <p:extLst>
      <p:ext uri="{BB962C8B-B14F-4D97-AF65-F5344CB8AC3E}">
        <p14:creationId xmlns:p14="http://schemas.microsoft.com/office/powerpoint/2010/main" val="58893117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E56E14-DE5C-4A96-935B-6E7AE9882E53}" type="slidenum">
              <a:rPr lang="en-US" altLang="en-US"/>
              <a:pPr/>
              <a:t>62</a:t>
            </a:fld>
            <a:endParaRPr lang="en-US" altLang="en-US"/>
          </a:p>
        </p:txBody>
      </p:sp>
      <p:sp>
        <p:nvSpPr>
          <p:cNvPr id="335874" name="Rectangle 2"/>
          <p:cNvSpPr>
            <a:spLocks noGrp="1" noChangeArrowheads="1"/>
          </p:cNvSpPr>
          <p:nvPr>
            <p:ph type="title"/>
          </p:nvPr>
        </p:nvSpPr>
        <p:spPr>
          <a:xfrm>
            <a:off x="609600" y="304800"/>
            <a:ext cx="7772400" cy="609600"/>
          </a:xfrm>
        </p:spPr>
        <p:txBody>
          <a:bodyPr/>
          <a:lstStyle/>
          <a:p>
            <a:r>
              <a:rPr lang="en-US" altLang="en-US"/>
              <a:t>Sets</a:t>
            </a:r>
            <a:endParaRPr lang="en-US" altLang="en-US">
              <a:solidFill>
                <a:schemeClr val="tx1"/>
              </a:solidFill>
              <a:latin typeface="Book Antiqua" pitchFamily="18" charset="0"/>
              <a:hlinkClick r:id="rId2" action="ppaction://program"/>
            </a:endParaRPr>
          </a:p>
        </p:txBody>
      </p:sp>
      <p:sp>
        <p:nvSpPr>
          <p:cNvPr id="335875" name="Rectangle 3"/>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tx2"/>
              </a:buClr>
              <a:buSzPct val="75000"/>
              <a:buFont typeface="Monotype Sorts" pitchFamily="2" charset="2"/>
              <a:buNone/>
            </a:pPr>
            <a:r>
              <a:rPr lang="en-US" altLang="en-US" sz="3200" dirty="0"/>
              <a:t>Sets are like lists to store a collection of items. Unlike lists, the elements in a set are unique and are not placed in any particular ordered. If your application does not care about the order of the elements, using a set to store elements is more efficient than using lists. The syntax for sets is braces </a:t>
            </a:r>
            <a:r>
              <a:rPr lang="en-US" altLang="en-US" sz="3200" u="sng" dirty="0"/>
              <a:t>{}</a:t>
            </a:r>
            <a:r>
              <a:rPr lang="en-US" altLang="en-US" sz="3200" dirty="0"/>
              <a:t>. </a:t>
            </a:r>
          </a:p>
        </p:txBody>
      </p:sp>
    </p:spTree>
    <p:extLst>
      <p:ext uri="{BB962C8B-B14F-4D97-AF65-F5344CB8AC3E}">
        <p14:creationId xmlns:p14="http://schemas.microsoft.com/office/powerpoint/2010/main" val="360736046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3C942D-41E6-44B2-9E68-1035F929F7DA}" type="slidenum">
              <a:rPr lang="en-US" altLang="en-US"/>
              <a:pPr/>
              <a:t>63</a:t>
            </a:fld>
            <a:endParaRPr lang="en-US" altLang="en-US"/>
          </a:p>
        </p:txBody>
      </p:sp>
      <p:sp>
        <p:nvSpPr>
          <p:cNvPr id="344066" name="Rectangle 2"/>
          <p:cNvSpPr>
            <a:spLocks noGrp="1" noChangeArrowheads="1"/>
          </p:cNvSpPr>
          <p:nvPr>
            <p:ph type="title"/>
          </p:nvPr>
        </p:nvSpPr>
        <p:spPr>
          <a:xfrm>
            <a:off x="609600" y="304800"/>
            <a:ext cx="7772400" cy="609600"/>
          </a:xfrm>
        </p:spPr>
        <p:txBody>
          <a:bodyPr/>
          <a:lstStyle/>
          <a:p>
            <a:r>
              <a:rPr lang="en-US" altLang="en-US"/>
              <a:t>Creating Sets</a:t>
            </a:r>
            <a:endParaRPr lang="en-US" altLang="en-US">
              <a:solidFill>
                <a:schemeClr val="tx1"/>
              </a:solidFill>
              <a:latin typeface="Book Antiqua" pitchFamily="18" charset="0"/>
              <a:hlinkClick r:id="rId2" action="ppaction://program"/>
            </a:endParaRPr>
          </a:p>
        </p:txBody>
      </p:sp>
      <p:sp>
        <p:nvSpPr>
          <p:cNvPr id="344067" name="Rectangle 3"/>
          <p:cNvSpPr>
            <a:spLocks noChangeArrowheads="1"/>
          </p:cNvSpPr>
          <p:nvPr/>
        </p:nvSpPr>
        <p:spPr bwMode="auto">
          <a:xfrm>
            <a:off x="381000" y="1143000"/>
            <a:ext cx="8534400" cy="4572000"/>
          </a:xfrm>
          <a:prstGeom prst="rect">
            <a:avLst/>
          </a:prstGeom>
          <a:solidFill>
            <a:schemeClr val="bg1"/>
          </a:solidFill>
          <a:ln>
            <a:solidFill>
              <a:schemeClr val="tx1"/>
            </a:solidFill>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a:t>s1 = set() # Create an empty set</a:t>
            </a:r>
          </a:p>
          <a:p>
            <a:pPr algn="l"/>
            <a:endParaRPr lang="en-US" altLang="en-US"/>
          </a:p>
          <a:p>
            <a:pPr algn="l"/>
            <a:r>
              <a:rPr lang="en-US" altLang="en-US"/>
              <a:t>s2 = {1, 3, 5} # Create a set with three elements</a:t>
            </a:r>
          </a:p>
          <a:p>
            <a:pPr algn="l"/>
            <a:endParaRPr lang="en-US" altLang="en-US"/>
          </a:p>
          <a:p>
            <a:pPr algn="l"/>
            <a:r>
              <a:rPr lang="en-US" altLang="en-US"/>
              <a:t>s3 = set([1, 3, 5]) # Create a set from a tuple</a:t>
            </a:r>
          </a:p>
          <a:p>
            <a:pPr algn="l"/>
            <a:endParaRPr lang="en-US" altLang="en-US"/>
          </a:p>
          <a:p>
            <a:pPr algn="l"/>
            <a:r>
              <a:rPr lang="en-US" altLang="en-US"/>
              <a:t># Create a set from a list</a:t>
            </a:r>
          </a:p>
          <a:p>
            <a:pPr algn="l"/>
            <a:r>
              <a:rPr lang="en-US" altLang="en-US"/>
              <a:t>s4 = set([x * 2 </a:t>
            </a:r>
            <a:r>
              <a:rPr lang="en-US" altLang="en-US" b="1"/>
              <a:t>for</a:t>
            </a:r>
            <a:r>
              <a:rPr lang="en-US" altLang="en-US"/>
              <a:t> x </a:t>
            </a:r>
            <a:r>
              <a:rPr lang="en-US" altLang="en-US" b="1"/>
              <a:t>in</a:t>
            </a:r>
            <a:r>
              <a:rPr lang="en-US" altLang="en-US"/>
              <a:t> range(1, 10)]) </a:t>
            </a:r>
          </a:p>
          <a:p>
            <a:pPr algn="l"/>
            <a:endParaRPr lang="en-US" altLang="en-US"/>
          </a:p>
          <a:p>
            <a:pPr algn="l"/>
            <a:r>
              <a:rPr lang="en-US" altLang="en-US"/>
              <a:t># Create a set from a string</a:t>
            </a:r>
          </a:p>
          <a:p>
            <a:pPr algn="l"/>
            <a:r>
              <a:rPr lang="en-US" altLang="en-US"/>
              <a:t>s5 = set("abac") # s5 is {'a', 'b', 'c'} </a:t>
            </a:r>
          </a:p>
        </p:txBody>
      </p:sp>
    </p:spTree>
    <p:extLst>
      <p:ext uri="{BB962C8B-B14F-4D97-AF65-F5344CB8AC3E}">
        <p14:creationId xmlns:p14="http://schemas.microsoft.com/office/powerpoint/2010/main" val="49840872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FB3613D-8279-4464-807A-FA01805CF9AB}" type="slidenum">
              <a:rPr lang="en-US" altLang="en-US"/>
              <a:pPr/>
              <a:t>64</a:t>
            </a:fld>
            <a:endParaRPr lang="en-US" altLang="en-US"/>
          </a:p>
        </p:txBody>
      </p:sp>
      <p:sp>
        <p:nvSpPr>
          <p:cNvPr id="345090" name="Rectangle 2"/>
          <p:cNvSpPr>
            <a:spLocks noGrp="1" noChangeArrowheads="1"/>
          </p:cNvSpPr>
          <p:nvPr>
            <p:ph type="title"/>
          </p:nvPr>
        </p:nvSpPr>
        <p:spPr>
          <a:xfrm>
            <a:off x="609600" y="304800"/>
            <a:ext cx="7772400" cy="609600"/>
          </a:xfrm>
        </p:spPr>
        <p:txBody>
          <a:bodyPr/>
          <a:lstStyle/>
          <a:p>
            <a:r>
              <a:rPr lang="en-US" altLang="en-US"/>
              <a:t>Manipulating and Accessing Sets</a:t>
            </a:r>
            <a:endParaRPr lang="en-US" altLang="en-US">
              <a:solidFill>
                <a:schemeClr val="tx1"/>
              </a:solidFill>
              <a:latin typeface="Book Antiqua" pitchFamily="18" charset="0"/>
              <a:hlinkClick r:id="rId2" action="ppaction://program"/>
            </a:endParaRPr>
          </a:p>
        </p:txBody>
      </p:sp>
      <p:sp>
        <p:nvSpPr>
          <p:cNvPr id="345091" name="Rectangle 3"/>
          <p:cNvSpPr>
            <a:spLocks noChangeArrowheads="1"/>
          </p:cNvSpPr>
          <p:nvPr/>
        </p:nvSpPr>
        <p:spPr bwMode="auto">
          <a:xfrm>
            <a:off x="304800" y="914400"/>
            <a:ext cx="8610600" cy="5638800"/>
          </a:xfrm>
          <a:prstGeom prst="rect">
            <a:avLst/>
          </a:prstGeom>
          <a:solidFill>
            <a:schemeClr val="bg1"/>
          </a:solidFill>
          <a:ln>
            <a:solidFill>
              <a:schemeClr val="tx1"/>
            </a:solidFill>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latin typeface="Courier New" pitchFamily="49" charset="0"/>
              </a:rPr>
              <a:t>&gt;&gt;&gt; s1 = {1, 2, 4} </a:t>
            </a:r>
          </a:p>
          <a:p>
            <a:pPr algn="l"/>
            <a:r>
              <a:rPr lang="en-US" altLang="en-US" sz="2000">
                <a:latin typeface="Courier New" pitchFamily="49" charset="0"/>
              </a:rPr>
              <a:t>&gt;&gt;&gt; s1.add(6)</a:t>
            </a:r>
          </a:p>
          <a:p>
            <a:pPr algn="l"/>
            <a:r>
              <a:rPr lang="en-US" altLang="en-US" sz="2000">
                <a:latin typeface="Courier New" pitchFamily="49" charset="0"/>
              </a:rPr>
              <a:t>&gt;&gt;&gt; s1</a:t>
            </a:r>
          </a:p>
          <a:p>
            <a:pPr algn="l"/>
            <a:r>
              <a:rPr lang="en-US" altLang="en-US" sz="2000">
                <a:latin typeface="Courier New" pitchFamily="49" charset="0"/>
              </a:rPr>
              <a:t>{1, 2, 4, 6}</a:t>
            </a:r>
          </a:p>
          <a:p>
            <a:pPr algn="l"/>
            <a:r>
              <a:rPr lang="en-US" altLang="en-US" sz="2000">
                <a:latin typeface="Courier New" pitchFamily="49" charset="0"/>
              </a:rPr>
              <a:t>&gt;&gt;&gt; len(s1)</a:t>
            </a:r>
          </a:p>
          <a:p>
            <a:pPr algn="l"/>
            <a:r>
              <a:rPr lang="en-US" altLang="en-US" sz="2000">
                <a:latin typeface="Courier New" pitchFamily="49" charset="0"/>
              </a:rPr>
              <a:t>4</a:t>
            </a:r>
          </a:p>
          <a:p>
            <a:pPr algn="l"/>
            <a:r>
              <a:rPr lang="en-US" altLang="en-US" sz="2000">
                <a:latin typeface="Courier New" pitchFamily="49" charset="0"/>
              </a:rPr>
              <a:t>&gt;&gt;&gt; max(s1)</a:t>
            </a:r>
          </a:p>
          <a:p>
            <a:pPr algn="l"/>
            <a:r>
              <a:rPr lang="en-US" altLang="en-US" sz="2000">
                <a:latin typeface="Courier New" pitchFamily="49" charset="0"/>
              </a:rPr>
              <a:t>6</a:t>
            </a:r>
          </a:p>
          <a:p>
            <a:pPr algn="l"/>
            <a:r>
              <a:rPr lang="en-US" altLang="en-US" sz="2000">
                <a:latin typeface="Courier New" pitchFamily="49" charset="0"/>
              </a:rPr>
              <a:t>&gt;&gt;&gt; min(s1)</a:t>
            </a:r>
          </a:p>
          <a:p>
            <a:pPr algn="l"/>
            <a:r>
              <a:rPr lang="en-US" altLang="en-US" sz="2000">
                <a:latin typeface="Courier New" pitchFamily="49" charset="0"/>
              </a:rPr>
              <a:t>1</a:t>
            </a:r>
          </a:p>
          <a:p>
            <a:pPr algn="l"/>
            <a:r>
              <a:rPr lang="en-US" altLang="en-US" sz="2000">
                <a:latin typeface="Courier New" pitchFamily="49" charset="0"/>
              </a:rPr>
              <a:t>&gt;&gt;&gt; sum(s1)</a:t>
            </a:r>
          </a:p>
          <a:p>
            <a:pPr algn="l"/>
            <a:r>
              <a:rPr lang="en-US" altLang="en-US" sz="2000">
                <a:latin typeface="Courier New" pitchFamily="49" charset="0"/>
              </a:rPr>
              <a:t>13</a:t>
            </a:r>
          </a:p>
          <a:p>
            <a:pPr algn="l"/>
            <a:r>
              <a:rPr lang="en-US" altLang="en-US" sz="2000">
                <a:latin typeface="Courier New" pitchFamily="49" charset="0"/>
              </a:rPr>
              <a:t>&gt;&gt;&gt; 3 in s1</a:t>
            </a:r>
          </a:p>
          <a:p>
            <a:pPr algn="l"/>
            <a:r>
              <a:rPr lang="en-US" altLang="en-US" sz="2000">
                <a:latin typeface="Courier New" pitchFamily="49" charset="0"/>
              </a:rPr>
              <a:t>False</a:t>
            </a:r>
          </a:p>
          <a:p>
            <a:pPr algn="l"/>
            <a:r>
              <a:rPr lang="en-US" altLang="en-US" sz="2000">
                <a:latin typeface="Courier New" pitchFamily="49" charset="0"/>
              </a:rPr>
              <a:t>&gt;&gt;&gt; s1.remove(4)</a:t>
            </a:r>
          </a:p>
          <a:p>
            <a:pPr algn="l"/>
            <a:r>
              <a:rPr lang="en-US" altLang="en-US" sz="2000">
                <a:latin typeface="Courier New" pitchFamily="49" charset="0"/>
              </a:rPr>
              <a:t>&gt;&gt;&gt; s1</a:t>
            </a:r>
          </a:p>
          <a:p>
            <a:pPr algn="l"/>
            <a:r>
              <a:rPr lang="en-US" altLang="en-US" sz="2000">
                <a:latin typeface="Courier New" pitchFamily="49" charset="0"/>
              </a:rPr>
              <a:t>{1, 2, 6}</a:t>
            </a:r>
          </a:p>
          <a:p>
            <a:pPr algn="l"/>
            <a:r>
              <a:rPr lang="en-US" altLang="en-US" sz="2000">
                <a:latin typeface="Courier New" pitchFamily="49" charset="0"/>
              </a:rPr>
              <a:t>&gt;&gt;&gt;</a:t>
            </a:r>
          </a:p>
        </p:txBody>
      </p:sp>
    </p:spTree>
    <p:extLst>
      <p:ext uri="{BB962C8B-B14F-4D97-AF65-F5344CB8AC3E}">
        <p14:creationId xmlns:p14="http://schemas.microsoft.com/office/powerpoint/2010/main" val="190977012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2D0DA40-B43D-4ACD-9C94-C20B6954DF77}" type="slidenum">
              <a:rPr lang="en-US" altLang="en-US"/>
              <a:pPr/>
              <a:t>65</a:t>
            </a:fld>
            <a:endParaRPr lang="en-US" altLang="en-US"/>
          </a:p>
        </p:txBody>
      </p:sp>
      <p:sp>
        <p:nvSpPr>
          <p:cNvPr id="346114" name="Rectangle 2"/>
          <p:cNvSpPr>
            <a:spLocks noGrp="1" noChangeArrowheads="1"/>
          </p:cNvSpPr>
          <p:nvPr>
            <p:ph type="title"/>
          </p:nvPr>
        </p:nvSpPr>
        <p:spPr>
          <a:xfrm>
            <a:off x="609600" y="304800"/>
            <a:ext cx="7772400" cy="609600"/>
          </a:xfrm>
        </p:spPr>
        <p:txBody>
          <a:bodyPr/>
          <a:lstStyle/>
          <a:p>
            <a:r>
              <a:rPr lang="en-US" altLang="en-US"/>
              <a:t>Subset and Superset</a:t>
            </a:r>
            <a:endParaRPr lang="en-US" altLang="en-US">
              <a:solidFill>
                <a:schemeClr val="tx1"/>
              </a:solidFill>
              <a:latin typeface="Book Antiqua" pitchFamily="18" charset="0"/>
              <a:hlinkClick r:id="rId2" action="ppaction://program"/>
            </a:endParaRPr>
          </a:p>
        </p:txBody>
      </p:sp>
      <p:sp>
        <p:nvSpPr>
          <p:cNvPr id="346115" name="Rectangle 3"/>
          <p:cNvSpPr>
            <a:spLocks noChangeArrowheads="1"/>
          </p:cNvSpPr>
          <p:nvPr/>
        </p:nvSpPr>
        <p:spPr bwMode="auto">
          <a:xfrm>
            <a:off x="381000" y="1143000"/>
            <a:ext cx="8534400" cy="1981200"/>
          </a:xfrm>
          <a:prstGeom prst="rect">
            <a:avLst/>
          </a:prstGeom>
          <a:solidFill>
            <a:schemeClr val="bg1"/>
          </a:solidFill>
          <a:ln>
            <a:solidFill>
              <a:schemeClr val="tx1"/>
            </a:solidFill>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dirty="0">
                <a:latin typeface="Courier New" pitchFamily="49" charset="0"/>
              </a:rPr>
              <a:t>&gt;&gt;&gt; s1 = {1, 2, 4} </a:t>
            </a:r>
          </a:p>
          <a:p>
            <a:pPr algn="l"/>
            <a:r>
              <a:rPr lang="en-US" altLang="en-US" dirty="0">
                <a:latin typeface="Courier New" pitchFamily="49" charset="0"/>
              </a:rPr>
              <a:t>&gt;&gt;&gt; s2 = {1, 4, 5, 2, 6}</a:t>
            </a:r>
          </a:p>
          <a:p>
            <a:pPr algn="l"/>
            <a:r>
              <a:rPr lang="en-US" altLang="en-US" dirty="0">
                <a:latin typeface="Courier New" pitchFamily="49" charset="0"/>
              </a:rPr>
              <a:t>&gt;&gt;&gt; s1.issubset(s2) # s1 is a subset of s2</a:t>
            </a:r>
          </a:p>
          <a:p>
            <a:pPr algn="l"/>
            <a:r>
              <a:rPr lang="en-US" altLang="en-US" dirty="0">
                <a:latin typeface="Courier New" pitchFamily="49" charset="0"/>
              </a:rPr>
              <a:t>True</a:t>
            </a:r>
          </a:p>
          <a:p>
            <a:pPr algn="l"/>
            <a:r>
              <a:rPr lang="en-US" altLang="en-US" dirty="0">
                <a:latin typeface="Courier New" pitchFamily="49" charset="0"/>
              </a:rPr>
              <a:t>&gt;&gt;&gt;</a:t>
            </a:r>
          </a:p>
        </p:txBody>
      </p:sp>
      <p:sp>
        <p:nvSpPr>
          <p:cNvPr id="346116" name="Rectangle 4"/>
          <p:cNvSpPr>
            <a:spLocks noChangeArrowheads="1"/>
          </p:cNvSpPr>
          <p:nvPr/>
        </p:nvSpPr>
        <p:spPr bwMode="auto">
          <a:xfrm>
            <a:off x="381000" y="3657600"/>
            <a:ext cx="8534400" cy="2362200"/>
          </a:xfrm>
          <a:prstGeom prst="rect">
            <a:avLst/>
          </a:prstGeom>
          <a:solidFill>
            <a:schemeClr val="bg1"/>
          </a:solidFill>
          <a:ln>
            <a:solidFill>
              <a:schemeClr val="tx1"/>
            </a:solidFill>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a:latin typeface="Courier New" pitchFamily="49" charset="0"/>
              </a:rPr>
              <a:t>&gt;&gt;&gt; s1 = {1, 2, 4} </a:t>
            </a:r>
          </a:p>
          <a:p>
            <a:pPr algn="l"/>
            <a:r>
              <a:rPr lang="en-US" altLang="en-US">
                <a:latin typeface="Courier New" pitchFamily="49" charset="0"/>
              </a:rPr>
              <a:t>&gt;&gt;&gt; s2 = {1, 4, 5, 2, 6}</a:t>
            </a:r>
          </a:p>
          <a:p>
            <a:pPr algn="l"/>
            <a:r>
              <a:rPr lang="en-US" altLang="en-US">
                <a:latin typeface="Courier New" pitchFamily="49" charset="0"/>
              </a:rPr>
              <a:t>&gt;&gt;&gt; s2.issuperset(s1) # s2 is a superset of s1</a:t>
            </a:r>
          </a:p>
          <a:p>
            <a:pPr algn="l"/>
            <a:r>
              <a:rPr lang="en-US" altLang="en-US">
                <a:latin typeface="Courier New" pitchFamily="49" charset="0"/>
              </a:rPr>
              <a:t>True</a:t>
            </a:r>
          </a:p>
          <a:p>
            <a:pPr algn="l"/>
            <a:r>
              <a:rPr lang="en-US" altLang="en-US">
                <a:latin typeface="Courier New" pitchFamily="49" charset="0"/>
              </a:rPr>
              <a:t>&gt;&gt;&gt;</a:t>
            </a:r>
          </a:p>
        </p:txBody>
      </p:sp>
    </p:spTree>
    <p:extLst>
      <p:ext uri="{BB962C8B-B14F-4D97-AF65-F5344CB8AC3E}">
        <p14:creationId xmlns:p14="http://schemas.microsoft.com/office/powerpoint/2010/main" val="166066889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E24F2A8-46EF-4D29-BCB7-4240E57A0001}" type="slidenum">
              <a:rPr lang="en-US" altLang="en-US"/>
              <a:pPr/>
              <a:t>66</a:t>
            </a:fld>
            <a:endParaRPr lang="en-US" altLang="en-US"/>
          </a:p>
        </p:txBody>
      </p:sp>
      <p:sp>
        <p:nvSpPr>
          <p:cNvPr id="347138" name="Rectangle 2"/>
          <p:cNvSpPr>
            <a:spLocks noGrp="1" noChangeArrowheads="1"/>
          </p:cNvSpPr>
          <p:nvPr>
            <p:ph type="title"/>
          </p:nvPr>
        </p:nvSpPr>
        <p:spPr>
          <a:xfrm>
            <a:off x="609600" y="304800"/>
            <a:ext cx="7772400" cy="609600"/>
          </a:xfrm>
        </p:spPr>
        <p:txBody>
          <a:bodyPr/>
          <a:lstStyle/>
          <a:p>
            <a:r>
              <a:rPr lang="en-US" altLang="en-US"/>
              <a:t>Equality Test</a:t>
            </a:r>
            <a:endParaRPr lang="en-US" altLang="en-US">
              <a:solidFill>
                <a:schemeClr val="tx1"/>
              </a:solidFill>
              <a:latin typeface="Book Antiqua" pitchFamily="18" charset="0"/>
              <a:hlinkClick r:id="rId2" action="ppaction://program"/>
            </a:endParaRPr>
          </a:p>
        </p:txBody>
      </p:sp>
      <p:sp>
        <p:nvSpPr>
          <p:cNvPr id="347139" name="Rectangle 3"/>
          <p:cNvSpPr>
            <a:spLocks noChangeArrowheads="1"/>
          </p:cNvSpPr>
          <p:nvPr/>
        </p:nvSpPr>
        <p:spPr bwMode="auto">
          <a:xfrm>
            <a:off x="381000" y="1143000"/>
            <a:ext cx="8534400" cy="2819400"/>
          </a:xfrm>
          <a:prstGeom prst="rect">
            <a:avLst/>
          </a:prstGeom>
          <a:solidFill>
            <a:schemeClr val="bg1"/>
          </a:solidFill>
          <a:ln>
            <a:noFill/>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a:latin typeface="Courier New" pitchFamily="49" charset="0"/>
              </a:rPr>
              <a:t>&gt;&gt;&gt; s1 = {1, 2, 4} </a:t>
            </a:r>
          </a:p>
          <a:p>
            <a:pPr algn="l"/>
            <a:r>
              <a:rPr lang="en-US" altLang="en-US">
                <a:latin typeface="Courier New" pitchFamily="49" charset="0"/>
              </a:rPr>
              <a:t>&gt;&gt;&gt; s2 = {1, 4, 2}</a:t>
            </a:r>
          </a:p>
          <a:p>
            <a:pPr algn="l"/>
            <a:r>
              <a:rPr lang="en-US" altLang="en-US">
                <a:latin typeface="Courier New" pitchFamily="49" charset="0"/>
              </a:rPr>
              <a:t>&gt;&gt;&gt; s1 == s2 </a:t>
            </a:r>
          </a:p>
          <a:p>
            <a:pPr algn="l"/>
            <a:r>
              <a:rPr lang="en-US" altLang="en-US">
                <a:latin typeface="Courier New" pitchFamily="49" charset="0"/>
              </a:rPr>
              <a:t>True</a:t>
            </a:r>
          </a:p>
          <a:p>
            <a:pPr algn="l"/>
            <a:r>
              <a:rPr lang="en-US" altLang="en-US">
                <a:latin typeface="Courier New" pitchFamily="49" charset="0"/>
              </a:rPr>
              <a:t>&gt;&gt;&gt; s1 != s2</a:t>
            </a:r>
          </a:p>
          <a:p>
            <a:pPr algn="l"/>
            <a:r>
              <a:rPr lang="en-US" altLang="en-US">
                <a:latin typeface="Courier New" pitchFamily="49" charset="0"/>
              </a:rPr>
              <a:t>False</a:t>
            </a:r>
          </a:p>
          <a:p>
            <a:pPr algn="l"/>
            <a:r>
              <a:rPr lang="en-US" altLang="en-US">
                <a:latin typeface="Courier New" pitchFamily="49" charset="0"/>
              </a:rPr>
              <a:t>&gt;&gt;&gt;</a:t>
            </a:r>
          </a:p>
        </p:txBody>
      </p:sp>
    </p:spTree>
    <p:extLst>
      <p:ext uri="{BB962C8B-B14F-4D97-AF65-F5344CB8AC3E}">
        <p14:creationId xmlns:p14="http://schemas.microsoft.com/office/powerpoint/2010/main" val="272918630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CD1B493-AE18-4253-8364-C0C9761FA57B}" type="slidenum">
              <a:rPr lang="en-US" altLang="en-US"/>
              <a:pPr/>
              <a:t>67</a:t>
            </a:fld>
            <a:endParaRPr lang="en-US" altLang="en-US"/>
          </a:p>
        </p:txBody>
      </p:sp>
      <p:sp>
        <p:nvSpPr>
          <p:cNvPr id="348162" name="Rectangle 2"/>
          <p:cNvSpPr>
            <a:spLocks noGrp="1" noChangeArrowheads="1"/>
          </p:cNvSpPr>
          <p:nvPr>
            <p:ph type="title"/>
          </p:nvPr>
        </p:nvSpPr>
        <p:spPr>
          <a:xfrm>
            <a:off x="609600" y="304800"/>
            <a:ext cx="7772400" cy="609600"/>
          </a:xfrm>
        </p:spPr>
        <p:txBody>
          <a:bodyPr/>
          <a:lstStyle/>
          <a:p>
            <a:r>
              <a:rPr lang="en-US" altLang="en-US"/>
              <a:t>Comparison Operators</a:t>
            </a:r>
            <a:endParaRPr lang="en-US" altLang="en-US">
              <a:solidFill>
                <a:schemeClr val="tx1"/>
              </a:solidFill>
              <a:latin typeface="Book Antiqua" pitchFamily="18" charset="0"/>
              <a:hlinkClick r:id="rId2" action="ppaction://program"/>
            </a:endParaRPr>
          </a:p>
        </p:txBody>
      </p:sp>
      <p:sp>
        <p:nvSpPr>
          <p:cNvPr id="348163" name="Rectangle 3"/>
          <p:cNvSpPr>
            <a:spLocks noChangeArrowheads="1"/>
          </p:cNvSpPr>
          <p:nvPr/>
        </p:nvSpPr>
        <p:spPr bwMode="auto">
          <a:xfrm>
            <a:off x="304800" y="1143000"/>
            <a:ext cx="8610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sz="2800" dirty="0"/>
              <a:t>Note that it makes no sense to compare the sets using the conventional comparison operators (&gt;, &gt;=, &lt;=, &lt;), because the elements in a set are not ordered. However, these operators have special meaning when used for sets. </a:t>
            </a:r>
          </a:p>
          <a:p>
            <a:pPr algn="l"/>
            <a:endParaRPr lang="en-US" altLang="en-US" sz="2800" dirty="0"/>
          </a:p>
          <a:p>
            <a:pPr algn="l"/>
            <a:r>
              <a:rPr lang="en-US" altLang="en-US" sz="2800" dirty="0"/>
              <a:t>s1 &gt; s2 returns true is s1 is a proper superset of s2.</a:t>
            </a:r>
          </a:p>
          <a:p>
            <a:pPr algn="l"/>
            <a:endParaRPr lang="en-US" altLang="en-US" sz="2800" dirty="0"/>
          </a:p>
          <a:p>
            <a:pPr algn="l"/>
            <a:r>
              <a:rPr lang="en-US" altLang="en-US" sz="2800" dirty="0"/>
              <a:t>s1 &gt;= s2 returns true is s1 is a superset of s2.</a:t>
            </a:r>
          </a:p>
          <a:p>
            <a:pPr algn="l"/>
            <a:endParaRPr lang="en-US" altLang="en-US" sz="2800" dirty="0"/>
          </a:p>
          <a:p>
            <a:pPr algn="l"/>
            <a:r>
              <a:rPr lang="en-US" altLang="en-US" sz="2800" dirty="0"/>
              <a:t>s1 &lt; s2 returns true is s1 is a proper subset of s2.</a:t>
            </a:r>
          </a:p>
          <a:p>
            <a:pPr algn="l"/>
            <a:endParaRPr lang="en-US" altLang="en-US" sz="2800" dirty="0"/>
          </a:p>
          <a:p>
            <a:pPr algn="l"/>
            <a:r>
              <a:rPr lang="en-US" altLang="en-US" sz="2800" dirty="0"/>
              <a:t>s1 &lt;= s2 returns true is s1 is a subset of s2.</a:t>
            </a:r>
          </a:p>
        </p:txBody>
      </p:sp>
    </p:spTree>
    <p:extLst>
      <p:ext uri="{BB962C8B-B14F-4D97-AF65-F5344CB8AC3E}">
        <p14:creationId xmlns:p14="http://schemas.microsoft.com/office/powerpoint/2010/main" val="106376928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2BC8331-B3E4-4E74-8DC7-BFBD67FF8DDB}" type="slidenum">
              <a:rPr lang="en-US" altLang="en-US"/>
              <a:pPr/>
              <a:t>68</a:t>
            </a:fld>
            <a:endParaRPr lang="en-US" altLang="en-US"/>
          </a:p>
        </p:txBody>
      </p:sp>
      <p:sp>
        <p:nvSpPr>
          <p:cNvPr id="349186" name="Rectangle 2"/>
          <p:cNvSpPr>
            <a:spLocks noGrp="1" noChangeArrowheads="1"/>
          </p:cNvSpPr>
          <p:nvPr>
            <p:ph type="title"/>
          </p:nvPr>
        </p:nvSpPr>
        <p:spPr>
          <a:xfrm>
            <a:off x="609600" y="304800"/>
            <a:ext cx="7772400" cy="609600"/>
          </a:xfrm>
        </p:spPr>
        <p:txBody>
          <a:bodyPr/>
          <a:lstStyle/>
          <a:p>
            <a:r>
              <a:rPr lang="en-US" altLang="en-US"/>
              <a:t>Set Operations (union, |)</a:t>
            </a:r>
            <a:endParaRPr lang="en-US" altLang="en-US">
              <a:solidFill>
                <a:schemeClr val="tx1"/>
              </a:solidFill>
              <a:latin typeface="Book Antiqua" pitchFamily="18" charset="0"/>
              <a:hlinkClick r:id="rId2" action="ppaction://program"/>
            </a:endParaRPr>
          </a:p>
        </p:txBody>
      </p:sp>
      <p:sp>
        <p:nvSpPr>
          <p:cNvPr id="349187" name="Rectangle 3"/>
          <p:cNvSpPr>
            <a:spLocks noChangeArrowheads="1"/>
          </p:cNvSpPr>
          <p:nvPr/>
        </p:nvSpPr>
        <p:spPr bwMode="auto">
          <a:xfrm>
            <a:off x="304800" y="1143000"/>
            <a:ext cx="8610600" cy="5029200"/>
          </a:xfrm>
          <a:prstGeom prst="rect">
            <a:avLst/>
          </a:prstGeom>
          <a:solidFill>
            <a:schemeClr val="bg1"/>
          </a:solidFill>
          <a:ln>
            <a:noFill/>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a:latin typeface="Courier New" pitchFamily="49" charset="0"/>
              </a:rPr>
              <a:t>&gt;&gt;&gt; s1 = {1, 2, 4} </a:t>
            </a:r>
          </a:p>
          <a:p>
            <a:pPr algn="l"/>
            <a:r>
              <a:rPr lang="en-US" altLang="en-US">
                <a:latin typeface="Courier New" pitchFamily="49" charset="0"/>
              </a:rPr>
              <a:t>&gt;&gt;&gt; s2 = {1, 3, 5}</a:t>
            </a:r>
          </a:p>
          <a:p>
            <a:pPr algn="l"/>
            <a:r>
              <a:rPr lang="en-US" altLang="en-US">
                <a:latin typeface="Courier New" pitchFamily="49" charset="0"/>
              </a:rPr>
              <a:t>&gt;&gt;&gt; s1.union(s2) </a:t>
            </a:r>
          </a:p>
          <a:p>
            <a:pPr algn="l"/>
            <a:r>
              <a:rPr lang="en-US" altLang="en-US">
                <a:latin typeface="Courier New" pitchFamily="49" charset="0"/>
              </a:rPr>
              <a:t>{1, 2, 3, 4, 5}</a:t>
            </a:r>
          </a:p>
          <a:p>
            <a:pPr algn="l"/>
            <a:r>
              <a:rPr lang="en-US" altLang="en-US">
                <a:latin typeface="Courier New" pitchFamily="49" charset="0"/>
              </a:rPr>
              <a:t>&gt;&gt;&gt;</a:t>
            </a:r>
          </a:p>
          <a:p>
            <a:pPr algn="l"/>
            <a:r>
              <a:rPr lang="en-US" altLang="en-US">
                <a:latin typeface="Courier New" pitchFamily="49" charset="0"/>
              </a:rPr>
              <a:t>&gt;&gt;&gt; s1 | s2</a:t>
            </a:r>
          </a:p>
          <a:p>
            <a:pPr algn="l"/>
            <a:r>
              <a:rPr lang="en-US" altLang="en-US">
                <a:latin typeface="Courier New" pitchFamily="49" charset="0"/>
              </a:rPr>
              <a:t>{1, 2, 3, 4, 5}</a:t>
            </a:r>
          </a:p>
          <a:p>
            <a:pPr algn="l"/>
            <a:r>
              <a:rPr lang="en-US" altLang="en-US">
                <a:latin typeface="Courier New" pitchFamily="49" charset="0"/>
              </a:rPr>
              <a:t>&gt;&gt;&gt;</a:t>
            </a:r>
          </a:p>
        </p:txBody>
      </p:sp>
    </p:spTree>
    <p:extLst>
      <p:ext uri="{BB962C8B-B14F-4D97-AF65-F5344CB8AC3E}">
        <p14:creationId xmlns:p14="http://schemas.microsoft.com/office/powerpoint/2010/main" val="314317171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148C42-04EF-488C-B0BA-3000CBC91C8B}" type="slidenum">
              <a:rPr lang="en-US" altLang="en-US"/>
              <a:pPr/>
              <a:t>69</a:t>
            </a:fld>
            <a:endParaRPr lang="en-US" altLang="en-US"/>
          </a:p>
        </p:txBody>
      </p:sp>
      <p:sp>
        <p:nvSpPr>
          <p:cNvPr id="350210" name="Rectangle 2"/>
          <p:cNvSpPr>
            <a:spLocks noGrp="1" noChangeArrowheads="1"/>
          </p:cNvSpPr>
          <p:nvPr>
            <p:ph type="title"/>
          </p:nvPr>
        </p:nvSpPr>
        <p:spPr>
          <a:xfrm>
            <a:off x="609600" y="304800"/>
            <a:ext cx="7772400" cy="609600"/>
          </a:xfrm>
        </p:spPr>
        <p:txBody>
          <a:bodyPr/>
          <a:lstStyle/>
          <a:p>
            <a:r>
              <a:rPr lang="en-US" altLang="en-US"/>
              <a:t>Set Operations (intersection, &amp;)</a:t>
            </a:r>
            <a:endParaRPr lang="en-US" altLang="en-US">
              <a:solidFill>
                <a:schemeClr val="tx1"/>
              </a:solidFill>
              <a:latin typeface="Book Antiqua" pitchFamily="18" charset="0"/>
              <a:hlinkClick r:id="rId2" action="ppaction://program"/>
            </a:endParaRPr>
          </a:p>
        </p:txBody>
      </p:sp>
      <p:sp>
        <p:nvSpPr>
          <p:cNvPr id="350211" name="Rectangle 3"/>
          <p:cNvSpPr>
            <a:spLocks noChangeArrowheads="1"/>
          </p:cNvSpPr>
          <p:nvPr/>
        </p:nvSpPr>
        <p:spPr bwMode="auto">
          <a:xfrm>
            <a:off x="304800" y="1143000"/>
            <a:ext cx="8610600" cy="5029200"/>
          </a:xfrm>
          <a:prstGeom prst="rect">
            <a:avLst/>
          </a:prstGeom>
          <a:solidFill>
            <a:schemeClr val="bg1"/>
          </a:solidFill>
          <a:ln w="9525">
            <a:solidFill>
              <a:schemeClr val="tx1"/>
            </a:solidFill>
            <a:miter lim="800000"/>
            <a:headEnd/>
            <a:tailEnd/>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a:latin typeface="Courier New" pitchFamily="49" charset="0"/>
              </a:rPr>
              <a:t>&gt;&gt;&gt; s1 = {1, 2, 4} </a:t>
            </a:r>
          </a:p>
          <a:p>
            <a:pPr algn="l"/>
            <a:r>
              <a:rPr lang="en-US" altLang="en-US">
                <a:latin typeface="Courier New" pitchFamily="49" charset="0"/>
              </a:rPr>
              <a:t>&gt;&gt;&gt; s2 = {1, 3, 5}</a:t>
            </a:r>
          </a:p>
          <a:p>
            <a:pPr algn="l"/>
            <a:r>
              <a:rPr lang="en-US" altLang="en-US">
                <a:latin typeface="Courier New" pitchFamily="49" charset="0"/>
              </a:rPr>
              <a:t>&gt;&gt;&gt; s1.intersection(s2) </a:t>
            </a:r>
          </a:p>
          <a:p>
            <a:pPr algn="l"/>
            <a:r>
              <a:rPr lang="en-US" altLang="en-US">
                <a:latin typeface="Courier New" pitchFamily="49" charset="0"/>
              </a:rPr>
              <a:t>{1}</a:t>
            </a:r>
          </a:p>
          <a:p>
            <a:pPr algn="l"/>
            <a:r>
              <a:rPr lang="en-US" altLang="en-US">
                <a:latin typeface="Courier New" pitchFamily="49" charset="0"/>
              </a:rPr>
              <a:t>&gt;&gt;&gt;</a:t>
            </a:r>
          </a:p>
          <a:p>
            <a:pPr algn="l"/>
            <a:r>
              <a:rPr lang="en-US" altLang="en-US">
                <a:latin typeface="Courier New" pitchFamily="49" charset="0"/>
              </a:rPr>
              <a:t>&gt;&gt;&gt; s1 &amp; s2</a:t>
            </a:r>
          </a:p>
          <a:p>
            <a:pPr algn="l"/>
            <a:r>
              <a:rPr lang="en-US" altLang="en-US">
                <a:latin typeface="Courier New" pitchFamily="49" charset="0"/>
              </a:rPr>
              <a:t>{1}</a:t>
            </a:r>
          </a:p>
          <a:p>
            <a:pPr algn="l"/>
            <a:r>
              <a:rPr lang="en-US" altLang="en-US">
                <a:latin typeface="Courier New" pitchFamily="49" charset="0"/>
              </a:rPr>
              <a:t>&gt;&gt;&gt;</a:t>
            </a:r>
          </a:p>
        </p:txBody>
      </p:sp>
    </p:spTree>
    <p:extLst>
      <p:ext uri="{BB962C8B-B14F-4D97-AF65-F5344CB8AC3E}">
        <p14:creationId xmlns:p14="http://schemas.microsoft.com/office/powerpoint/2010/main" val="15559072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FBF9A1C-684C-420E-B1E6-F261B2801E7A}" type="slidenum">
              <a:rPr lang="en-US" altLang="en-US"/>
              <a:pPr/>
              <a:t>7</a:t>
            </a:fld>
            <a:endParaRPr lang="en-US" altLang="en-US"/>
          </a:p>
        </p:txBody>
      </p:sp>
      <p:sp>
        <p:nvSpPr>
          <p:cNvPr id="404482" name="Rectangle 2"/>
          <p:cNvSpPr>
            <a:spLocks noGrp="1" noChangeArrowheads="1"/>
          </p:cNvSpPr>
          <p:nvPr>
            <p:ph type="title"/>
          </p:nvPr>
        </p:nvSpPr>
        <p:spPr>
          <a:xfrm>
            <a:off x="685800" y="228600"/>
            <a:ext cx="7772400" cy="609600"/>
          </a:xfrm>
          <a:noFill/>
          <a:ln/>
        </p:spPr>
        <p:txBody>
          <a:bodyPr/>
          <a:lstStyle/>
          <a:p>
            <a:r>
              <a:rPr lang="en-US" altLang="en-US" sz="4300"/>
              <a:t>Text Formatting</a:t>
            </a:r>
            <a:endParaRPr lang="en-US" altLang="en-US"/>
          </a:p>
        </p:txBody>
      </p:sp>
      <p:sp>
        <p:nvSpPr>
          <p:cNvPr id="404483" name="Rectangle 3"/>
          <p:cNvSpPr>
            <a:spLocks noGrp="1" noChangeArrowheads="1"/>
          </p:cNvSpPr>
          <p:nvPr>
            <p:ph type="body" idx="1"/>
          </p:nvPr>
        </p:nvSpPr>
        <p:spPr>
          <a:xfrm>
            <a:off x="228600" y="990600"/>
            <a:ext cx="8686800" cy="2667000"/>
          </a:xfrm>
          <a:noFill/>
          <a:ln/>
        </p:spPr>
        <p:txBody>
          <a:bodyPr/>
          <a:lstStyle/>
          <a:p>
            <a:pPr marL="0" indent="0">
              <a:spcBef>
                <a:spcPct val="0"/>
              </a:spcBef>
              <a:buFont typeface="Monotype Sorts" pitchFamily="2" charset="2"/>
              <a:buNone/>
            </a:pPr>
            <a:r>
              <a:rPr lang="en-US" altLang="en-US" sz="2800"/>
              <a:t>The text in a label and a button is centered by default. You can change it by using the justify option with values LEFT, CENTER, or RIGHT. You can also display the text in multiple lines by inserting the newline character \n to separate texts.</a:t>
            </a:r>
          </a:p>
        </p:txBody>
      </p:sp>
      <p:sp>
        <p:nvSpPr>
          <p:cNvPr id="4044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Tree>
    <p:extLst>
      <p:ext uri="{BB962C8B-B14F-4D97-AF65-F5344CB8AC3E}">
        <p14:creationId xmlns:p14="http://schemas.microsoft.com/office/powerpoint/2010/main" val="213904516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B4B982D-BB29-455C-8A60-5913151C32E7}" type="slidenum">
              <a:rPr lang="en-US" altLang="en-US"/>
              <a:pPr/>
              <a:t>70</a:t>
            </a:fld>
            <a:endParaRPr lang="en-US" altLang="en-US"/>
          </a:p>
        </p:txBody>
      </p:sp>
      <p:sp>
        <p:nvSpPr>
          <p:cNvPr id="351234" name="Rectangle 2"/>
          <p:cNvSpPr>
            <a:spLocks noGrp="1" noChangeArrowheads="1"/>
          </p:cNvSpPr>
          <p:nvPr>
            <p:ph type="title"/>
          </p:nvPr>
        </p:nvSpPr>
        <p:spPr>
          <a:xfrm>
            <a:off x="609600" y="304800"/>
            <a:ext cx="7772400" cy="609600"/>
          </a:xfrm>
        </p:spPr>
        <p:txBody>
          <a:bodyPr/>
          <a:lstStyle/>
          <a:p>
            <a:r>
              <a:rPr lang="en-US" altLang="en-US"/>
              <a:t>Set Operations (difference, -)</a:t>
            </a:r>
            <a:endParaRPr lang="en-US" altLang="en-US">
              <a:solidFill>
                <a:schemeClr val="tx1"/>
              </a:solidFill>
              <a:latin typeface="Book Antiqua" pitchFamily="18" charset="0"/>
              <a:hlinkClick r:id="rId2" action="ppaction://program"/>
            </a:endParaRPr>
          </a:p>
        </p:txBody>
      </p:sp>
      <p:sp>
        <p:nvSpPr>
          <p:cNvPr id="351235" name="Rectangle 3"/>
          <p:cNvSpPr>
            <a:spLocks noChangeArrowheads="1"/>
          </p:cNvSpPr>
          <p:nvPr/>
        </p:nvSpPr>
        <p:spPr bwMode="auto">
          <a:xfrm>
            <a:off x="304800" y="1143000"/>
            <a:ext cx="8610600" cy="5029200"/>
          </a:xfrm>
          <a:prstGeom prst="rect">
            <a:avLst/>
          </a:prstGeom>
          <a:solidFill>
            <a:schemeClr val="bg1"/>
          </a:solidFill>
          <a:ln w="9525">
            <a:solidFill>
              <a:schemeClr val="tx1"/>
            </a:solidFill>
            <a:miter lim="800000"/>
            <a:headEnd/>
            <a:tailEnd/>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a:latin typeface="Courier New" pitchFamily="49" charset="0"/>
              </a:rPr>
              <a:t>&gt;&gt;&gt; s1 = {1, 2, 4} </a:t>
            </a:r>
          </a:p>
          <a:p>
            <a:pPr algn="l"/>
            <a:r>
              <a:rPr lang="en-US" altLang="en-US">
                <a:latin typeface="Courier New" pitchFamily="49" charset="0"/>
              </a:rPr>
              <a:t>&gt;&gt;&gt; s2 = {1, 3, 5}</a:t>
            </a:r>
          </a:p>
          <a:p>
            <a:pPr algn="l"/>
            <a:r>
              <a:rPr lang="en-US" altLang="en-US">
                <a:latin typeface="Courier New" pitchFamily="49" charset="0"/>
              </a:rPr>
              <a:t>&gt;&gt;&gt; s1.difference(s2) </a:t>
            </a:r>
          </a:p>
          <a:p>
            <a:pPr algn="l"/>
            <a:r>
              <a:rPr lang="en-US" altLang="en-US">
                <a:latin typeface="Courier New" pitchFamily="49" charset="0"/>
              </a:rPr>
              <a:t>{2, 4}</a:t>
            </a:r>
          </a:p>
          <a:p>
            <a:pPr algn="l"/>
            <a:r>
              <a:rPr lang="en-US" altLang="en-US">
                <a:latin typeface="Courier New" pitchFamily="49" charset="0"/>
              </a:rPr>
              <a:t>&gt;&gt;&gt;</a:t>
            </a:r>
          </a:p>
          <a:p>
            <a:pPr algn="l"/>
            <a:r>
              <a:rPr lang="en-US" altLang="en-US">
                <a:latin typeface="Courier New" pitchFamily="49" charset="0"/>
              </a:rPr>
              <a:t>&gt;&gt;&gt; s1 - s2</a:t>
            </a:r>
          </a:p>
          <a:p>
            <a:pPr algn="l"/>
            <a:r>
              <a:rPr lang="en-US" altLang="en-US">
                <a:latin typeface="Courier New" pitchFamily="49" charset="0"/>
              </a:rPr>
              <a:t>{2, 4}</a:t>
            </a:r>
          </a:p>
          <a:p>
            <a:pPr algn="l"/>
            <a:r>
              <a:rPr lang="en-US" altLang="en-US">
                <a:latin typeface="Courier New" pitchFamily="49" charset="0"/>
              </a:rPr>
              <a:t>&gt;&gt;&gt;</a:t>
            </a:r>
          </a:p>
        </p:txBody>
      </p:sp>
    </p:spTree>
    <p:extLst>
      <p:ext uri="{BB962C8B-B14F-4D97-AF65-F5344CB8AC3E}">
        <p14:creationId xmlns:p14="http://schemas.microsoft.com/office/powerpoint/2010/main" val="243323487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DB77EF1-1A05-47A1-9844-B1EDCDE8031E}" type="slidenum">
              <a:rPr lang="en-US" altLang="en-US"/>
              <a:pPr/>
              <a:t>71</a:t>
            </a:fld>
            <a:endParaRPr lang="en-US" altLang="en-US"/>
          </a:p>
        </p:txBody>
      </p:sp>
      <p:sp>
        <p:nvSpPr>
          <p:cNvPr id="352258" name="Rectangle 2"/>
          <p:cNvSpPr>
            <a:spLocks noGrp="1" noChangeArrowheads="1"/>
          </p:cNvSpPr>
          <p:nvPr>
            <p:ph type="title"/>
          </p:nvPr>
        </p:nvSpPr>
        <p:spPr>
          <a:xfrm>
            <a:off x="304800" y="304800"/>
            <a:ext cx="8610600" cy="609600"/>
          </a:xfrm>
        </p:spPr>
        <p:txBody>
          <a:bodyPr/>
          <a:lstStyle/>
          <a:p>
            <a:r>
              <a:rPr lang="en-US" altLang="en-US" dirty="0"/>
              <a:t>Set Operations (</a:t>
            </a:r>
            <a:r>
              <a:rPr lang="en-US" altLang="en-US" dirty="0" err="1"/>
              <a:t>symetric_difference</a:t>
            </a:r>
            <a:r>
              <a:rPr lang="en-US" altLang="en-US" dirty="0"/>
              <a:t>, ^)</a:t>
            </a:r>
            <a:endParaRPr lang="en-US" altLang="en-US" dirty="0">
              <a:solidFill>
                <a:schemeClr val="tx1"/>
              </a:solidFill>
              <a:latin typeface="Book Antiqua" pitchFamily="18" charset="0"/>
              <a:hlinkClick r:id="rId2" action="ppaction://program"/>
            </a:endParaRPr>
          </a:p>
        </p:txBody>
      </p:sp>
      <p:sp>
        <p:nvSpPr>
          <p:cNvPr id="352259" name="Rectangle 3"/>
          <p:cNvSpPr>
            <a:spLocks noChangeArrowheads="1"/>
          </p:cNvSpPr>
          <p:nvPr/>
        </p:nvSpPr>
        <p:spPr bwMode="auto">
          <a:xfrm>
            <a:off x="304800" y="1600200"/>
            <a:ext cx="8610600" cy="4572000"/>
          </a:xfrm>
          <a:prstGeom prst="rect">
            <a:avLst/>
          </a:prstGeom>
          <a:solidFill>
            <a:schemeClr val="bg1"/>
          </a:solidFill>
          <a:ln w="9525">
            <a:solidFill>
              <a:schemeClr val="tx1"/>
            </a:solidFill>
            <a:miter lim="800000"/>
            <a:headEnd/>
            <a:tailEnd/>
          </a:ln>
          <a:effec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dirty="0">
                <a:latin typeface="Courier New" pitchFamily="49" charset="0"/>
              </a:rPr>
              <a:t>&gt;&gt;&gt; s1 = {1, 2, 4} </a:t>
            </a:r>
          </a:p>
          <a:p>
            <a:pPr algn="l"/>
            <a:r>
              <a:rPr lang="en-US" altLang="en-US" dirty="0">
                <a:latin typeface="Courier New" pitchFamily="49" charset="0"/>
              </a:rPr>
              <a:t>&gt;&gt;&gt; s2 = {1, 3, 5}</a:t>
            </a:r>
          </a:p>
          <a:p>
            <a:pPr algn="l"/>
            <a:r>
              <a:rPr lang="en-US" altLang="en-US" dirty="0">
                <a:latin typeface="Courier New" pitchFamily="49" charset="0"/>
              </a:rPr>
              <a:t>&gt;&gt;&gt; s1.symmetric_difference(s2) </a:t>
            </a:r>
          </a:p>
          <a:p>
            <a:pPr algn="l"/>
            <a:r>
              <a:rPr lang="en-US" altLang="en-US" dirty="0">
                <a:latin typeface="Courier New" pitchFamily="49" charset="0"/>
              </a:rPr>
              <a:t>{2, 3, 4, 5}</a:t>
            </a:r>
          </a:p>
          <a:p>
            <a:pPr algn="l"/>
            <a:r>
              <a:rPr lang="en-US" altLang="en-US" dirty="0">
                <a:latin typeface="Courier New" pitchFamily="49" charset="0"/>
              </a:rPr>
              <a:t>&gt;&gt;&gt;</a:t>
            </a:r>
          </a:p>
          <a:p>
            <a:pPr algn="l"/>
            <a:r>
              <a:rPr lang="en-US" altLang="en-US" dirty="0">
                <a:latin typeface="Courier New" pitchFamily="49" charset="0"/>
              </a:rPr>
              <a:t>&gt;&gt;&gt; s1 ^ s2</a:t>
            </a:r>
          </a:p>
          <a:p>
            <a:pPr algn="l"/>
            <a:r>
              <a:rPr lang="en-US" altLang="en-US" dirty="0">
                <a:latin typeface="Courier New" pitchFamily="49" charset="0"/>
              </a:rPr>
              <a:t>{2, 3, 4, 5}</a:t>
            </a:r>
          </a:p>
          <a:p>
            <a:pPr algn="l"/>
            <a:r>
              <a:rPr lang="en-US" altLang="en-US" dirty="0">
                <a:latin typeface="Courier New" pitchFamily="49" charset="0"/>
              </a:rPr>
              <a:t>&gt;&gt;&gt;</a:t>
            </a:r>
          </a:p>
        </p:txBody>
      </p:sp>
    </p:spTree>
    <p:extLst>
      <p:ext uri="{BB962C8B-B14F-4D97-AF65-F5344CB8AC3E}">
        <p14:creationId xmlns:p14="http://schemas.microsoft.com/office/powerpoint/2010/main" val="161435036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3771AD0-9669-4090-8EB4-B044334269CC}" type="slidenum">
              <a:rPr lang="en-US" altLang="en-US"/>
              <a:pPr/>
              <a:t>72</a:t>
            </a:fld>
            <a:endParaRPr lang="en-US" altLang="en-US"/>
          </a:p>
        </p:txBody>
      </p:sp>
      <p:sp>
        <p:nvSpPr>
          <p:cNvPr id="343042" name="Rectangle 2"/>
          <p:cNvSpPr>
            <a:spLocks noGrp="1" noChangeArrowheads="1"/>
          </p:cNvSpPr>
          <p:nvPr>
            <p:ph type="title"/>
          </p:nvPr>
        </p:nvSpPr>
        <p:spPr>
          <a:xfrm>
            <a:off x="609600" y="304800"/>
            <a:ext cx="7772400" cy="609600"/>
          </a:xfrm>
        </p:spPr>
        <p:txBody>
          <a:bodyPr/>
          <a:lstStyle/>
          <a:p>
            <a:r>
              <a:rPr lang="en-US" altLang="en-US"/>
              <a:t>Sets</a:t>
            </a:r>
            <a:endParaRPr lang="en-US" altLang="en-US">
              <a:solidFill>
                <a:schemeClr val="tx1"/>
              </a:solidFill>
              <a:latin typeface="Book Antiqua" pitchFamily="18" charset="0"/>
              <a:hlinkClick r:id="rId2" action="ppaction://program"/>
            </a:endParaRPr>
          </a:p>
        </p:txBody>
      </p:sp>
      <p:sp>
        <p:nvSpPr>
          <p:cNvPr id="343043" name="Rectangle 3"/>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endParaRPr lang="en-US" altLang="en-US" sz="3200"/>
          </a:p>
        </p:txBody>
      </p:sp>
      <p:sp>
        <p:nvSpPr>
          <p:cNvPr id="343044" name="AutoShape 4">
            <a:hlinkClick r:id="" action="ppaction://noaction" highlightClick="1"/>
          </p:cNvPr>
          <p:cNvSpPr>
            <a:spLocks noChangeArrowheads="1"/>
          </p:cNvSpPr>
          <p:nvPr/>
        </p:nvSpPr>
        <p:spPr bwMode="auto">
          <a:xfrm>
            <a:off x="1963271" y="528918"/>
            <a:ext cx="32766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SetDemo</a:t>
            </a:r>
            <a:endParaRPr lang="en-US" altLang="en-US">
              <a:solidFill>
                <a:schemeClr val="accent1"/>
              </a:solidFill>
            </a:endParaRPr>
          </a:p>
        </p:txBody>
      </p:sp>
      <p:sp>
        <p:nvSpPr>
          <p:cNvPr id="2" name="Rectangle 1"/>
          <p:cNvSpPr/>
          <p:nvPr/>
        </p:nvSpPr>
        <p:spPr>
          <a:xfrm>
            <a:off x="138952" y="2012577"/>
            <a:ext cx="8776447" cy="4159623"/>
          </a:xfrm>
          <a:prstGeom prst="rect">
            <a:avLst/>
          </a:prstGeom>
          <a:ln>
            <a:solidFill>
              <a:schemeClr val="tx1"/>
            </a:solidFill>
          </a:ln>
        </p:spPr>
        <p:txBody>
          <a:bodyPr wrap="square">
            <a:spAutoFit/>
          </a:bodyPr>
          <a:lstStyle/>
          <a:p>
            <a:pPr algn="l"/>
            <a:r>
              <a:rPr lang="en-GB" sz="1600" dirty="0">
                <a:latin typeface="Courier New" panose="02070309020205020404" pitchFamily="49" charset="0"/>
                <a:cs typeface="Courier New" panose="02070309020205020404" pitchFamily="49" charset="0"/>
              </a:rPr>
              <a:t>set1 = {</a:t>
            </a:r>
            <a:r>
              <a:rPr lang="en-GB" sz="1600" i="1" dirty="0">
                <a:latin typeface="Courier New" panose="02070309020205020404" pitchFamily="49" charset="0"/>
                <a:cs typeface="Courier New" panose="02070309020205020404" pitchFamily="49" charset="0"/>
              </a:rPr>
              <a:t>"green", "red", "blue", "red"} # Create a set</a:t>
            </a: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set2 = set([7, 1, 2, 23, 2, 4, 5]) # Create a set from a list</a:t>
            </a: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print(</a:t>
            </a:r>
            <a:r>
              <a:rPr lang="en-GB" sz="1600" i="1" dirty="0">
                <a:latin typeface="Courier New" panose="02070309020205020404" pitchFamily="49" charset="0"/>
                <a:cs typeface="Courier New" panose="02070309020205020404" pitchFamily="49" charset="0"/>
              </a:rPr>
              <a:t>"Is red in set1?", "red" in set1)</a:t>
            </a:r>
          </a:p>
          <a:p>
            <a:pPr algn="l"/>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print(</a:t>
            </a:r>
            <a:r>
              <a:rPr lang="en-GB" sz="1600" i="1" dirty="0">
                <a:latin typeface="Courier New" panose="02070309020205020404" pitchFamily="49" charset="0"/>
                <a:cs typeface="Courier New" panose="02070309020205020404" pitchFamily="49" charset="0"/>
              </a:rPr>
              <a:t>"length is", </a:t>
            </a:r>
            <a:r>
              <a:rPr lang="en-GB" sz="1600" i="1" dirty="0" err="1">
                <a:latin typeface="Courier New" panose="02070309020205020404" pitchFamily="49" charset="0"/>
                <a:cs typeface="Courier New" panose="02070309020205020404" pitchFamily="49" charset="0"/>
              </a:rPr>
              <a:t>len</a:t>
            </a:r>
            <a:r>
              <a:rPr lang="en-GB" sz="1600" i="1" dirty="0">
                <a:latin typeface="Courier New" panose="02070309020205020404" pitchFamily="49" charset="0"/>
                <a:cs typeface="Courier New" panose="02070309020205020404" pitchFamily="49" charset="0"/>
              </a:rPr>
              <a:t>(set2), "max is", max(set2), "</a:t>
            </a:r>
            <a:r>
              <a:rPr lang="en-GB" sz="1600" i="1" u="sng" dirty="0">
                <a:latin typeface="Courier New" panose="02070309020205020404" pitchFamily="49" charset="0"/>
                <a:cs typeface="Courier New" panose="02070309020205020404" pitchFamily="49" charset="0"/>
              </a:rPr>
              <a:t>min is", min(set2), "sum is", sum(set2</a:t>
            </a:r>
            <a:r>
              <a:rPr lang="en-GB" sz="1600" i="1" u="sng"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set3 = set1 | {</a:t>
            </a:r>
            <a:r>
              <a:rPr lang="en-GB" sz="1600" i="1" dirty="0">
                <a:latin typeface="Courier New" panose="02070309020205020404" pitchFamily="49" charset="0"/>
                <a:cs typeface="Courier New" panose="02070309020205020404" pitchFamily="49" charset="0"/>
              </a:rPr>
              <a:t>"green", "yellow"} # Set </a:t>
            </a:r>
            <a:r>
              <a:rPr lang="en-GB" sz="1600" i="1" dirty="0" smtClean="0">
                <a:latin typeface="Courier New" panose="02070309020205020404" pitchFamily="49" charset="0"/>
                <a:cs typeface="Courier New" panose="02070309020205020404" pitchFamily="49" charset="0"/>
              </a:rPr>
              <a:t>union</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set3 = set1 - {</a:t>
            </a:r>
            <a:r>
              <a:rPr lang="en-GB" sz="1600" i="1" dirty="0">
                <a:latin typeface="Courier New" panose="02070309020205020404" pitchFamily="49" charset="0"/>
                <a:cs typeface="Courier New" panose="02070309020205020404" pitchFamily="49" charset="0"/>
              </a:rPr>
              <a:t>"green", "yellow"} # Set </a:t>
            </a:r>
            <a:r>
              <a:rPr lang="en-GB" sz="1600" i="1" dirty="0" smtClean="0">
                <a:latin typeface="Courier New" panose="02070309020205020404" pitchFamily="49" charset="0"/>
                <a:cs typeface="Courier New" panose="02070309020205020404" pitchFamily="49" charset="0"/>
              </a:rPr>
              <a:t>difference</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set3 = set1 &amp; {</a:t>
            </a:r>
            <a:r>
              <a:rPr lang="en-GB" sz="1600" i="1" dirty="0">
                <a:latin typeface="Courier New" panose="02070309020205020404" pitchFamily="49" charset="0"/>
                <a:cs typeface="Courier New" panose="02070309020205020404" pitchFamily="49" charset="0"/>
              </a:rPr>
              <a:t>"green", "yellow"} # Set </a:t>
            </a:r>
            <a:r>
              <a:rPr lang="en-GB" sz="1600" i="1" dirty="0" smtClean="0">
                <a:latin typeface="Courier New" panose="02070309020205020404" pitchFamily="49" charset="0"/>
                <a:cs typeface="Courier New" panose="02070309020205020404" pitchFamily="49" charset="0"/>
              </a:rPr>
              <a:t>intersection</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set3 = set1 ^ {</a:t>
            </a:r>
            <a:r>
              <a:rPr lang="en-GB" sz="1600" i="1" dirty="0">
                <a:latin typeface="Courier New" panose="02070309020205020404" pitchFamily="49" charset="0"/>
                <a:cs typeface="Courier New" panose="02070309020205020404" pitchFamily="49" charset="0"/>
              </a:rPr>
              <a:t>"green", "yellow"} # Set exclusive </a:t>
            </a:r>
            <a:r>
              <a:rPr lang="en-GB" sz="1600" i="1" dirty="0" smtClean="0">
                <a:latin typeface="Courier New" panose="02070309020205020404" pitchFamily="49" charset="0"/>
                <a:cs typeface="Courier New" panose="02070309020205020404" pitchFamily="49" charset="0"/>
              </a:rPr>
              <a:t>or</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list1 = list(set2) # Obtain a list from a set</a:t>
            </a:r>
          </a:p>
          <a:p>
            <a:pPr algn="l"/>
            <a:r>
              <a:rPr lang="en-GB" sz="1600" dirty="0">
                <a:latin typeface="Courier New" panose="02070309020205020404" pitchFamily="49" charset="0"/>
                <a:cs typeface="Courier New" panose="02070309020205020404" pitchFamily="49" charset="0"/>
              </a:rPr>
              <a:t>print(set1 == {</a:t>
            </a:r>
            <a:r>
              <a:rPr lang="en-GB" sz="1600" i="1" dirty="0">
                <a:latin typeface="Courier New" panose="02070309020205020404" pitchFamily="49" charset="0"/>
                <a:cs typeface="Courier New" panose="02070309020205020404" pitchFamily="49" charset="0"/>
              </a:rPr>
              <a:t>"green", "red", "blue"}) # Compare two </a:t>
            </a:r>
            <a:r>
              <a:rPr lang="en-GB" sz="1600" i="1" dirty="0" smtClean="0">
                <a:latin typeface="Courier New" panose="02070309020205020404" pitchFamily="49" charset="0"/>
                <a:cs typeface="Courier New" panose="02070309020205020404" pitchFamily="49" charset="0"/>
              </a:rPr>
              <a:t>sets</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set1.add(</a:t>
            </a:r>
            <a:r>
              <a:rPr lang="en-GB" sz="1600" i="1" dirty="0">
                <a:latin typeface="Courier New" panose="02070309020205020404" pitchFamily="49" charset="0"/>
                <a:cs typeface="Courier New" panose="02070309020205020404" pitchFamily="49" charset="0"/>
              </a:rPr>
              <a:t>"yellow</a:t>
            </a:r>
            <a:r>
              <a:rPr lang="en-GB" sz="1600" i="1"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algn="l"/>
            <a:r>
              <a:rPr lang="en-GB" sz="1600" dirty="0">
                <a:latin typeface="Courier New" panose="02070309020205020404" pitchFamily="49" charset="0"/>
                <a:cs typeface="Courier New" panose="02070309020205020404" pitchFamily="49" charset="0"/>
              </a:rPr>
              <a:t>set1.remove(</a:t>
            </a:r>
            <a:r>
              <a:rPr lang="en-GB" sz="1600" i="1" dirty="0">
                <a:latin typeface="Courier New" panose="02070309020205020404" pitchFamily="49" charset="0"/>
                <a:cs typeface="Courier New" panose="02070309020205020404" pitchFamily="49" charset="0"/>
              </a:rPr>
              <a:t>"yellow</a:t>
            </a:r>
            <a:r>
              <a:rPr lang="en-GB" sz="1600" i="1" dirty="0" smtClean="0">
                <a:latin typeface="Courier New" panose="02070309020205020404" pitchFamily="49" charset="0"/>
                <a:cs typeface="Courier New" panose="02070309020205020404" pitchFamily="49" charset="0"/>
              </a:rPr>
              <a:t>")</a:t>
            </a:r>
            <a:endParaRPr lang="en-GB" sz="16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964939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635A0B7-43D9-4CC1-9684-8E68D66E4604}" type="slidenum">
              <a:rPr lang="en-US" altLang="en-US"/>
              <a:pPr/>
              <a:t>73</a:t>
            </a:fld>
            <a:endParaRPr lang="en-US" altLang="en-US"/>
          </a:p>
        </p:txBody>
      </p:sp>
      <p:sp>
        <p:nvSpPr>
          <p:cNvPr id="353282" name="Rectangle 2"/>
          <p:cNvSpPr>
            <a:spLocks noGrp="1" noChangeArrowheads="1"/>
          </p:cNvSpPr>
          <p:nvPr>
            <p:ph type="title"/>
          </p:nvPr>
        </p:nvSpPr>
        <p:spPr>
          <a:xfrm>
            <a:off x="0" y="304800"/>
            <a:ext cx="8991600" cy="1143000"/>
          </a:xfrm>
        </p:spPr>
        <p:txBody>
          <a:bodyPr/>
          <a:lstStyle/>
          <a:p>
            <a:r>
              <a:rPr lang="en-US" altLang="en-US" dirty="0"/>
              <a:t>Comparing Performance of Sets and Lists</a:t>
            </a:r>
            <a:endParaRPr lang="en-US" altLang="en-US" dirty="0">
              <a:solidFill>
                <a:schemeClr val="tx1"/>
              </a:solidFill>
              <a:latin typeface="Book Antiqua" pitchFamily="18" charset="0"/>
              <a:hlinkClick r:id="rId2" action="ppaction://program"/>
            </a:endParaRPr>
          </a:p>
        </p:txBody>
      </p:sp>
      <p:sp>
        <p:nvSpPr>
          <p:cNvPr id="353283" name="Rectangle 3"/>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endParaRPr lang="en-US" altLang="en-US" sz="3200"/>
          </a:p>
        </p:txBody>
      </p:sp>
      <p:sp>
        <p:nvSpPr>
          <p:cNvPr id="353284" name="AutoShape 4">
            <a:hlinkClick r:id="" action="ppaction://noaction" highlightClick="1"/>
          </p:cNvPr>
          <p:cNvSpPr>
            <a:spLocks noChangeArrowheads="1"/>
          </p:cNvSpPr>
          <p:nvPr/>
        </p:nvSpPr>
        <p:spPr bwMode="auto">
          <a:xfrm>
            <a:off x="762000" y="5791200"/>
            <a:ext cx="3657600" cy="5334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3" action="ppaction://program"/>
              </a:rPr>
              <a:t>SetListPerformanceTest</a:t>
            </a:r>
            <a:endParaRPr lang="en-US" altLang="en-US">
              <a:solidFill>
                <a:schemeClr val="accent1"/>
              </a:solidFill>
            </a:endParaRPr>
          </a:p>
        </p:txBody>
      </p:sp>
      <p:sp>
        <p:nvSpPr>
          <p:cNvPr id="2" name="Rectangle 1"/>
          <p:cNvSpPr/>
          <p:nvPr/>
        </p:nvSpPr>
        <p:spPr>
          <a:xfrm>
            <a:off x="1264023" y="1447800"/>
            <a:ext cx="7225553" cy="4154984"/>
          </a:xfrm>
          <a:prstGeom prst="rect">
            <a:avLst/>
          </a:prstGeom>
          <a:ln>
            <a:solidFill>
              <a:schemeClr val="tx1"/>
            </a:solidFill>
          </a:ln>
        </p:spPr>
        <p:txBody>
          <a:bodyPr wrap="square">
            <a:spAutoFit/>
          </a:bodyPr>
          <a:lstStyle/>
          <a:p>
            <a:pPr algn="l"/>
            <a:r>
              <a:rPr lang="en-GB" dirty="0"/>
              <a:t>To test if 10000 elements are in the set</a:t>
            </a:r>
          </a:p>
          <a:p>
            <a:pPr algn="l"/>
            <a:r>
              <a:rPr lang="en-GB" dirty="0"/>
              <a:t> The runtime is 2 milliseconds</a:t>
            </a:r>
          </a:p>
          <a:p>
            <a:pPr algn="l"/>
            <a:endParaRPr lang="en-GB" dirty="0"/>
          </a:p>
          <a:p>
            <a:pPr algn="l"/>
            <a:r>
              <a:rPr lang="en-GB" dirty="0"/>
              <a:t>To test if 10000 elements are in the list</a:t>
            </a:r>
          </a:p>
          <a:p>
            <a:pPr algn="l"/>
            <a:r>
              <a:rPr lang="en-GB" dirty="0"/>
              <a:t> The runtime is 2047 milliseconds</a:t>
            </a:r>
          </a:p>
          <a:p>
            <a:pPr algn="l"/>
            <a:endParaRPr lang="en-GB" dirty="0"/>
          </a:p>
          <a:p>
            <a:pPr algn="l"/>
            <a:r>
              <a:rPr lang="en-GB" dirty="0"/>
              <a:t>To remove 10000 elements from the set</a:t>
            </a:r>
          </a:p>
          <a:p>
            <a:pPr algn="l"/>
            <a:r>
              <a:rPr lang="en-GB" dirty="0"/>
              <a:t> The runtime is 3 milliseconds</a:t>
            </a:r>
          </a:p>
          <a:p>
            <a:pPr algn="l"/>
            <a:endParaRPr lang="en-GB" dirty="0"/>
          </a:p>
          <a:p>
            <a:pPr algn="l"/>
            <a:r>
              <a:rPr lang="en-GB" dirty="0"/>
              <a:t>To remove 10000 elements from the list</a:t>
            </a:r>
          </a:p>
          <a:p>
            <a:pPr algn="l"/>
            <a:r>
              <a:rPr lang="en-GB" dirty="0"/>
              <a:t> The runtime is 923 milliseconds</a:t>
            </a:r>
          </a:p>
        </p:txBody>
      </p:sp>
    </p:spTree>
    <p:extLst>
      <p:ext uri="{BB962C8B-B14F-4D97-AF65-F5344CB8AC3E}">
        <p14:creationId xmlns:p14="http://schemas.microsoft.com/office/powerpoint/2010/main" val="3610743285"/>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C012768-5B34-4946-8BF7-C9B5D9C05CB4}" type="slidenum">
              <a:rPr lang="en-US" altLang="en-US"/>
              <a:pPr/>
              <a:t>74</a:t>
            </a:fld>
            <a:endParaRPr lang="en-US" altLang="en-US"/>
          </a:p>
        </p:txBody>
      </p:sp>
      <p:sp>
        <p:nvSpPr>
          <p:cNvPr id="278530" name="Rectangle 2"/>
          <p:cNvSpPr>
            <a:spLocks noGrp="1" noChangeArrowheads="1"/>
          </p:cNvSpPr>
          <p:nvPr>
            <p:ph type="title"/>
          </p:nvPr>
        </p:nvSpPr>
        <p:spPr>
          <a:xfrm>
            <a:off x="685800" y="304800"/>
            <a:ext cx="7772400" cy="590550"/>
          </a:xfrm>
          <a:noFill/>
          <a:ln/>
        </p:spPr>
        <p:txBody>
          <a:bodyPr/>
          <a:lstStyle/>
          <a:p>
            <a:r>
              <a:rPr lang="en-US" altLang="en-US" sz="4000"/>
              <a:t>Dictionary</a:t>
            </a:r>
            <a:endParaRPr lang="en-US" altLang="en-US" sz="4000" b="1"/>
          </a:p>
        </p:txBody>
      </p:sp>
      <p:sp>
        <p:nvSpPr>
          <p:cNvPr id="278531" name="Rectangle 3"/>
          <p:cNvSpPr>
            <a:spLocks noGrp="1" noChangeArrowheads="1"/>
          </p:cNvSpPr>
          <p:nvPr>
            <p:ph type="body" idx="1"/>
          </p:nvPr>
        </p:nvSpPr>
        <p:spPr>
          <a:xfrm>
            <a:off x="381000" y="1371600"/>
            <a:ext cx="8458200" cy="4724400"/>
          </a:xfrm>
          <a:noFill/>
          <a:ln/>
        </p:spPr>
        <p:txBody>
          <a:bodyPr/>
          <a:lstStyle/>
          <a:p>
            <a:pPr>
              <a:spcAft>
                <a:spcPts val="1200"/>
              </a:spcAft>
              <a:buFont typeface="Monotype Sorts" pitchFamily="2" charset="2"/>
              <a:buNone/>
            </a:pPr>
            <a:r>
              <a:rPr lang="en-US" altLang="en-US">
                <a:cs typeface="Times New Roman" pitchFamily="18" charset="0"/>
              </a:rPr>
              <a:t>Why dictionary?</a:t>
            </a:r>
          </a:p>
          <a:p>
            <a:pPr>
              <a:spcAft>
                <a:spcPts val="1200"/>
              </a:spcAft>
              <a:buFont typeface="Monotype Sorts" pitchFamily="2" charset="2"/>
              <a:buNone/>
            </a:pPr>
            <a:r>
              <a:rPr lang="en-US" altLang="en-US"/>
              <a:t>Suppose your program stores a million students and frequently searches for a student using the social security number. An efficient data structure for this task is the </a:t>
            </a:r>
            <a:r>
              <a:rPr lang="en-US" altLang="en-US" i="1"/>
              <a:t>dictionary</a:t>
            </a:r>
            <a:r>
              <a:rPr lang="en-US" altLang="en-US"/>
              <a:t>. A dictionary is a collection that stores the elements along with the keys. The keys are like an indexer. </a:t>
            </a:r>
          </a:p>
        </p:txBody>
      </p:sp>
    </p:spTree>
    <p:extLst>
      <p:ext uri="{BB962C8B-B14F-4D97-AF65-F5344CB8AC3E}">
        <p14:creationId xmlns:p14="http://schemas.microsoft.com/office/powerpoint/2010/main" val="74717002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50C5DBF-BA73-47B1-99FF-F9B450FC081A}" type="slidenum">
              <a:rPr lang="en-US" altLang="en-US"/>
              <a:pPr/>
              <a:t>75</a:t>
            </a:fld>
            <a:endParaRPr lang="en-US" altLang="en-US"/>
          </a:p>
        </p:txBody>
      </p:sp>
      <p:sp>
        <p:nvSpPr>
          <p:cNvPr id="329730" name="Rectangle 2"/>
          <p:cNvSpPr>
            <a:spLocks noGrp="1" noChangeArrowheads="1"/>
          </p:cNvSpPr>
          <p:nvPr>
            <p:ph type="title"/>
          </p:nvPr>
        </p:nvSpPr>
        <p:spPr>
          <a:xfrm>
            <a:off x="685800" y="304800"/>
            <a:ext cx="7772400" cy="590550"/>
          </a:xfrm>
          <a:noFill/>
          <a:ln/>
        </p:spPr>
        <p:txBody>
          <a:bodyPr/>
          <a:lstStyle/>
          <a:p>
            <a:r>
              <a:rPr lang="en-US" altLang="en-US" sz="4000"/>
              <a:t>Key/value pairs</a:t>
            </a:r>
            <a:endParaRPr lang="en-US" altLang="en-US" sz="4000" b="1"/>
          </a:p>
        </p:txBody>
      </p:sp>
      <p:sp>
        <p:nvSpPr>
          <p:cNvPr id="329734" name="Rectangle 6"/>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329733" name="Object 5"/>
          <p:cNvGraphicFramePr>
            <a:graphicFrameLocks noChangeAspect="1"/>
          </p:cNvGraphicFramePr>
          <p:nvPr>
            <p:extLst>
              <p:ext uri="{D42A27DB-BD31-4B8C-83A1-F6EECF244321}">
                <p14:modId xmlns:p14="http://schemas.microsoft.com/office/powerpoint/2010/main" val="1069912334"/>
              </p:ext>
            </p:extLst>
          </p:nvPr>
        </p:nvGraphicFramePr>
        <p:xfrm>
          <a:off x="228600" y="1219200"/>
          <a:ext cx="8686800" cy="4654550"/>
        </p:xfrm>
        <a:graphic>
          <a:graphicData uri="http://schemas.openxmlformats.org/presentationml/2006/ole">
            <mc:AlternateContent xmlns:mc="http://schemas.openxmlformats.org/markup-compatibility/2006">
              <mc:Choice xmlns:v="urn:schemas-microsoft-com:vml" Requires="v">
                <p:oleObj spid="_x0000_s20495" name="Picture" r:id="rId3" imgW="3060700" imgH="1638300" progId="Word.Picture.8">
                  <p:embed/>
                </p:oleObj>
              </mc:Choice>
              <mc:Fallback>
                <p:oleObj name="Picture" r:id="rId3" imgW="3060700" imgH="1638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8686800" cy="46545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88382695"/>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914400" y="274638"/>
            <a:ext cx="7772400" cy="1143000"/>
          </a:xfrm>
        </p:spPr>
        <p:txBody>
          <a:bodyPr lIns="0" tIns="0" rIns="0" bIns="0"/>
          <a:lstStyle/>
          <a:p>
            <a:pPr defTabSz="914400"/>
            <a:r>
              <a:rPr lang="en-US" altLang="en-US" sz="4000">
                <a:solidFill>
                  <a:srgbClr val="696464"/>
                </a:solidFill>
                <a:latin typeface="Franklin Gothic Book" pitchFamily="34" charset="0"/>
                <a:ea typeface="Franklin Gothic Book" pitchFamily="34" charset="0"/>
                <a:cs typeface="Franklin Gothic Book" pitchFamily="34" charset="0"/>
                <a:sym typeface="Franklin Gothic Book" pitchFamily="34" charset="0"/>
              </a:rPr>
              <a:t>Dictionaries</a:t>
            </a:r>
            <a:endParaRPr lang="en-US" altLang="en-US"/>
          </a:p>
        </p:txBody>
      </p:sp>
      <p:pic>
        <p:nvPicPr>
          <p:cNvPr id="61442" name="Picture 2" descr="image2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563" y="1579563"/>
            <a:ext cx="8242300" cy="516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3" name="AutoShape 3"/>
          <p:cNvSpPr>
            <a:spLocks/>
          </p:cNvSpPr>
          <p:nvPr/>
        </p:nvSpPr>
        <p:spPr bwMode="auto">
          <a:xfrm>
            <a:off x="268288" y="6338888"/>
            <a:ext cx="211137" cy="1984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3481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fld id="{4A7CF238-64F5-498F-91FE-EB3E96297333}" type="slidenum">
              <a:rPr lang="en-US" altLang="en-US" sz="1400">
                <a:solidFill>
                  <a:srgbClr val="FFFFFF"/>
                </a:solidFill>
                <a:latin typeface="Franklin Gothic Book" pitchFamily="34" charset="0"/>
                <a:ea typeface="Franklin Gothic Book" pitchFamily="34" charset="0"/>
                <a:cs typeface="Franklin Gothic Book" pitchFamily="34" charset="0"/>
                <a:sym typeface="Franklin Gothic Book" pitchFamily="34" charset="0"/>
              </a:rPr>
              <a:pPr algn="ctr"/>
              <a:t>76</a:t>
            </a:fld>
            <a:endParaRPr lang="en-US" altLang="en-US"/>
          </a:p>
        </p:txBody>
      </p:sp>
    </p:spTree>
    <p:extLst>
      <p:ext uri="{BB962C8B-B14F-4D97-AF65-F5344CB8AC3E}">
        <p14:creationId xmlns:p14="http://schemas.microsoft.com/office/powerpoint/2010/main" val="1408093005"/>
      </p:ext>
    </p:extLst>
  </p:cSld>
  <p:clrMapOvr>
    <a:masterClrMapping/>
  </p:clrMapOvr>
  <p:transition xmlns:p14="http://schemas.microsoft.com/office/powerpoint/2010/mai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914400" y="274638"/>
            <a:ext cx="7772400" cy="1143000"/>
          </a:xfrm>
        </p:spPr>
        <p:txBody>
          <a:bodyPr lIns="0" tIns="0" rIns="0" bIns="0"/>
          <a:lstStyle/>
          <a:p>
            <a:pPr defTabSz="914400"/>
            <a:r>
              <a:rPr lang="en-US" altLang="en-US" sz="4000">
                <a:solidFill>
                  <a:srgbClr val="696464"/>
                </a:solidFill>
                <a:latin typeface="Franklin Gothic Book" pitchFamily="34" charset="0"/>
                <a:ea typeface="Franklin Gothic Book" pitchFamily="34" charset="0"/>
                <a:cs typeface="Franklin Gothic Book" pitchFamily="34" charset="0"/>
                <a:sym typeface="Franklin Gothic Book" pitchFamily="34" charset="0"/>
              </a:rPr>
              <a:t>Dictionary Methods</a:t>
            </a:r>
            <a:endParaRPr lang="en-US" altLang="en-US"/>
          </a:p>
        </p:txBody>
      </p:sp>
      <p:pic>
        <p:nvPicPr>
          <p:cNvPr id="62466" name="Picture 2" descr="image2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563" y="1579563"/>
            <a:ext cx="8242300" cy="516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67" name="AutoShape 3"/>
          <p:cNvSpPr>
            <a:spLocks/>
          </p:cNvSpPr>
          <p:nvPr/>
        </p:nvSpPr>
        <p:spPr bwMode="auto">
          <a:xfrm>
            <a:off x="268288" y="6338888"/>
            <a:ext cx="211137" cy="1984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3481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fld id="{652C2DB2-7DC3-481E-BD3E-477F4E904241}" type="slidenum">
              <a:rPr lang="en-US" altLang="en-US" sz="1400">
                <a:solidFill>
                  <a:srgbClr val="FFFFFF"/>
                </a:solidFill>
                <a:latin typeface="Franklin Gothic Book" pitchFamily="34" charset="0"/>
                <a:ea typeface="Franklin Gothic Book" pitchFamily="34" charset="0"/>
                <a:cs typeface="Franklin Gothic Book" pitchFamily="34" charset="0"/>
                <a:sym typeface="Franklin Gothic Book" pitchFamily="34" charset="0"/>
              </a:rPr>
              <a:pPr algn="ctr"/>
              <a:t>77</a:t>
            </a:fld>
            <a:endParaRPr lang="en-US" altLang="en-US"/>
          </a:p>
        </p:txBody>
      </p:sp>
    </p:spTree>
    <p:extLst>
      <p:ext uri="{BB962C8B-B14F-4D97-AF65-F5344CB8AC3E}">
        <p14:creationId xmlns:p14="http://schemas.microsoft.com/office/powerpoint/2010/main" val="3476342846"/>
      </p:ext>
    </p:extLst>
  </p:cSld>
  <p:clrMapOvr>
    <a:masterClrMapping/>
  </p:clrMapOvr>
  <p:transition xmlns:p14="http://schemas.microsoft.com/office/powerpoint/2010/mai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2CD296F-080B-4026-8C18-AF5B2664B902}" type="slidenum">
              <a:rPr lang="en-US" altLang="en-US"/>
              <a:pPr/>
              <a:t>78</a:t>
            </a:fld>
            <a:endParaRPr lang="en-US" altLang="en-US"/>
          </a:p>
        </p:txBody>
      </p:sp>
      <p:sp>
        <p:nvSpPr>
          <p:cNvPr id="279554" name="Rectangle 2"/>
          <p:cNvSpPr>
            <a:spLocks noGrp="1" noChangeArrowheads="1"/>
          </p:cNvSpPr>
          <p:nvPr>
            <p:ph type="title"/>
          </p:nvPr>
        </p:nvSpPr>
        <p:spPr>
          <a:xfrm>
            <a:off x="685800" y="0"/>
            <a:ext cx="7772400" cy="1428750"/>
          </a:xfrm>
          <a:noFill/>
          <a:ln/>
        </p:spPr>
        <p:txBody>
          <a:bodyPr/>
          <a:lstStyle/>
          <a:p>
            <a:r>
              <a:rPr lang="en-US" altLang="en-US"/>
              <a:t>Creating a Dictionary</a:t>
            </a:r>
            <a:endParaRPr lang="en-US" altLang="en-US" b="1"/>
          </a:p>
        </p:txBody>
      </p:sp>
      <p:sp>
        <p:nvSpPr>
          <p:cNvPr id="279555" name="Rectangle 3"/>
          <p:cNvSpPr>
            <a:spLocks noGrp="1" noChangeArrowheads="1"/>
          </p:cNvSpPr>
          <p:nvPr>
            <p:ph type="body" idx="1"/>
          </p:nvPr>
        </p:nvSpPr>
        <p:spPr>
          <a:xfrm>
            <a:off x="304800" y="1371600"/>
            <a:ext cx="8534400" cy="1676400"/>
          </a:xfrm>
          <a:solidFill>
            <a:schemeClr val="bg1"/>
          </a:solidFill>
          <a:ln>
            <a:solidFill>
              <a:schemeClr val="tx1"/>
            </a:solidFill>
          </a:ln>
        </p:spPr>
        <p:txBody>
          <a:bodyPr/>
          <a:lstStyle/>
          <a:p>
            <a:pPr marL="0" indent="0">
              <a:buFont typeface="Monotype Sorts" pitchFamily="2" charset="2"/>
              <a:buNone/>
            </a:pPr>
            <a:r>
              <a:rPr lang="en-US" altLang="en-US" sz="2800"/>
              <a:t>dictionary = {} # Create an empty dictionary</a:t>
            </a:r>
          </a:p>
          <a:p>
            <a:pPr marL="0" indent="0">
              <a:buFont typeface="Monotype Sorts" pitchFamily="2" charset="2"/>
              <a:buNone/>
            </a:pPr>
            <a:r>
              <a:rPr lang="en-US" altLang="en-US" sz="2800"/>
              <a:t>dictionary = {"john":40, "peter":45} # Create a dictionary</a:t>
            </a:r>
          </a:p>
        </p:txBody>
      </p:sp>
    </p:spTree>
    <p:extLst>
      <p:ext uri="{BB962C8B-B14F-4D97-AF65-F5344CB8AC3E}">
        <p14:creationId xmlns:p14="http://schemas.microsoft.com/office/powerpoint/2010/main" val="4207870667"/>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A4B0F3D-3C16-48FB-BC8F-950A07DCDFA1}" type="slidenum">
              <a:rPr lang="en-US" altLang="en-US"/>
              <a:pPr/>
              <a:t>79</a:t>
            </a:fld>
            <a:endParaRPr lang="en-US" altLang="en-US"/>
          </a:p>
        </p:txBody>
      </p:sp>
      <p:sp>
        <p:nvSpPr>
          <p:cNvPr id="280578" name="Rectangle 2"/>
          <p:cNvSpPr>
            <a:spLocks noGrp="1" noChangeArrowheads="1"/>
          </p:cNvSpPr>
          <p:nvPr>
            <p:ph type="title"/>
          </p:nvPr>
        </p:nvSpPr>
        <p:spPr>
          <a:xfrm>
            <a:off x="685800" y="0"/>
            <a:ext cx="7772400" cy="1428750"/>
          </a:xfrm>
          <a:noFill/>
          <a:ln/>
        </p:spPr>
        <p:txBody>
          <a:bodyPr/>
          <a:lstStyle/>
          <a:p>
            <a:r>
              <a:rPr lang="en-US" altLang="en-US"/>
              <a:t>Adding/Modifying Entries</a:t>
            </a:r>
            <a:endParaRPr lang="en-US" altLang="en-US" b="1"/>
          </a:p>
        </p:txBody>
      </p:sp>
      <p:sp>
        <p:nvSpPr>
          <p:cNvPr id="280579" name="Rectangle 3"/>
          <p:cNvSpPr>
            <a:spLocks noGrp="1" noChangeArrowheads="1"/>
          </p:cNvSpPr>
          <p:nvPr>
            <p:ph type="body" idx="1"/>
          </p:nvPr>
        </p:nvSpPr>
        <p:spPr>
          <a:xfrm>
            <a:off x="381000" y="1371600"/>
            <a:ext cx="8458200" cy="4267200"/>
          </a:xfrm>
          <a:noFill/>
          <a:ln/>
        </p:spPr>
        <p:txBody>
          <a:bodyPr/>
          <a:lstStyle/>
          <a:p>
            <a:pPr marL="0" indent="0">
              <a:buFont typeface="Monotype Sorts" pitchFamily="2" charset="2"/>
              <a:buNone/>
            </a:pPr>
            <a:r>
              <a:rPr lang="en-US" altLang="en-US"/>
              <a:t>To add an entry to a dictionary, use</a:t>
            </a:r>
          </a:p>
          <a:p>
            <a:pPr marL="0" indent="0">
              <a:buFont typeface="Monotype Sorts" pitchFamily="2" charset="2"/>
              <a:buNone/>
            </a:pPr>
            <a:r>
              <a:rPr lang="en-US" altLang="en-US"/>
              <a:t>	dictionary[key] = value</a:t>
            </a:r>
          </a:p>
          <a:p>
            <a:pPr marL="0" indent="0">
              <a:buFont typeface="Monotype Sorts" pitchFamily="2" charset="2"/>
              <a:buNone/>
            </a:pPr>
            <a:endParaRPr lang="en-US" altLang="en-US"/>
          </a:p>
          <a:p>
            <a:pPr marL="0" indent="0">
              <a:buFont typeface="Monotype Sorts" pitchFamily="2" charset="2"/>
              <a:buNone/>
            </a:pPr>
            <a:r>
              <a:rPr lang="en-US" altLang="en-US"/>
              <a:t>For example, </a:t>
            </a:r>
          </a:p>
          <a:p>
            <a:pPr marL="0" indent="0">
              <a:buFont typeface="Monotype Sorts" pitchFamily="2" charset="2"/>
              <a:buNone/>
            </a:pPr>
            <a:r>
              <a:rPr lang="en-US" altLang="en-US"/>
              <a:t>	dictionary["susan"] = 50</a:t>
            </a:r>
          </a:p>
        </p:txBody>
      </p:sp>
    </p:spTree>
    <p:extLst>
      <p:ext uri="{BB962C8B-B14F-4D97-AF65-F5344CB8AC3E}">
        <p14:creationId xmlns:p14="http://schemas.microsoft.com/office/powerpoint/2010/main" val="42536932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3DC63E3-9B69-4502-89F4-2762734CE5EE}" type="slidenum">
              <a:rPr lang="en-US" altLang="en-US"/>
              <a:pPr/>
              <a:t>8</a:t>
            </a:fld>
            <a:endParaRPr lang="en-US" altLang="en-US"/>
          </a:p>
        </p:txBody>
      </p:sp>
      <p:sp>
        <p:nvSpPr>
          <p:cNvPr id="405506" name="Rectangle 2"/>
          <p:cNvSpPr>
            <a:spLocks noGrp="1" noChangeArrowheads="1"/>
          </p:cNvSpPr>
          <p:nvPr>
            <p:ph type="title"/>
          </p:nvPr>
        </p:nvSpPr>
        <p:spPr>
          <a:xfrm>
            <a:off x="685800" y="228600"/>
            <a:ext cx="7772400" cy="609600"/>
          </a:xfrm>
          <a:noFill/>
          <a:ln/>
        </p:spPr>
        <p:txBody>
          <a:bodyPr/>
          <a:lstStyle/>
          <a:p>
            <a:r>
              <a:rPr lang="en-US" altLang="en-US" sz="4300"/>
              <a:t>Mouse Cursor</a:t>
            </a:r>
            <a:endParaRPr lang="en-US" altLang="en-US"/>
          </a:p>
        </p:txBody>
      </p:sp>
      <p:sp>
        <p:nvSpPr>
          <p:cNvPr id="405507" name="Rectangle 3"/>
          <p:cNvSpPr>
            <a:spLocks noGrp="1" noChangeArrowheads="1"/>
          </p:cNvSpPr>
          <p:nvPr>
            <p:ph type="body" idx="1"/>
          </p:nvPr>
        </p:nvSpPr>
        <p:spPr>
          <a:xfrm>
            <a:off x="228600" y="990600"/>
            <a:ext cx="8686800" cy="2667000"/>
          </a:xfrm>
          <a:noFill/>
          <a:ln/>
        </p:spPr>
        <p:txBody>
          <a:bodyPr/>
          <a:lstStyle/>
          <a:p>
            <a:pPr marL="0" indent="0">
              <a:spcBef>
                <a:spcPct val="0"/>
              </a:spcBef>
              <a:buFont typeface="Monotype Sorts" pitchFamily="2" charset="2"/>
              <a:buNone/>
            </a:pPr>
            <a:r>
              <a:rPr lang="en-US" altLang="en-US" sz="2800"/>
              <a:t>You can set a mouse cursor by using the cursor option with values such as "arrow" (default), "circle", "cross"  "plus", etc. </a:t>
            </a:r>
          </a:p>
        </p:txBody>
      </p:sp>
      <p:sp>
        <p:nvSpPr>
          <p:cNvPr id="40550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Tree>
    <p:extLst>
      <p:ext uri="{BB962C8B-B14F-4D97-AF65-F5344CB8AC3E}">
        <p14:creationId xmlns:p14="http://schemas.microsoft.com/office/powerpoint/2010/main" val="134999552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56DCCD0-0336-42DC-B9DC-E06BAFE38C8B}" type="slidenum">
              <a:rPr lang="en-US" altLang="en-US"/>
              <a:pPr/>
              <a:t>80</a:t>
            </a:fld>
            <a:endParaRPr lang="en-US" altLang="en-US"/>
          </a:p>
        </p:txBody>
      </p:sp>
      <p:sp>
        <p:nvSpPr>
          <p:cNvPr id="330754" name="Rectangle 2"/>
          <p:cNvSpPr>
            <a:spLocks noGrp="1" noChangeArrowheads="1"/>
          </p:cNvSpPr>
          <p:nvPr>
            <p:ph type="title"/>
          </p:nvPr>
        </p:nvSpPr>
        <p:spPr>
          <a:xfrm>
            <a:off x="685800" y="0"/>
            <a:ext cx="7772400" cy="1428750"/>
          </a:xfrm>
          <a:noFill/>
          <a:ln/>
        </p:spPr>
        <p:txBody>
          <a:bodyPr/>
          <a:lstStyle/>
          <a:p>
            <a:r>
              <a:rPr lang="en-US" altLang="en-US"/>
              <a:t>Deleting Entries</a:t>
            </a:r>
            <a:endParaRPr lang="en-US" altLang="en-US" b="1"/>
          </a:p>
        </p:txBody>
      </p:sp>
      <p:sp>
        <p:nvSpPr>
          <p:cNvPr id="330755" name="Rectangle 3"/>
          <p:cNvSpPr>
            <a:spLocks noGrp="1" noChangeArrowheads="1"/>
          </p:cNvSpPr>
          <p:nvPr>
            <p:ph type="body" idx="1"/>
          </p:nvPr>
        </p:nvSpPr>
        <p:spPr>
          <a:xfrm>
            <a:off x="381000" y="1371600"/>
            <a:ext cx="8458200" cy="4267200"/>
          </a:xfrm>
          <a:noFill/>
          <a:ln/>
        </p:spPr>
        <p:txBody>
          <a:bodyPr/>
          <a:lstStyle/>
          <a:p>
            <a:pPr marL="0" indent="0">
              <a:buFont typeface="Monotype Sorts" pitchFamily="2" charset="2"/>
              <a:buNone/>
            </a:pPr>
            <a:r>
              <a:rPr lang="en-US" altLang="en-US"/>
              <a:t>To delete an entry from a dictionary, use</a:t>
            </a:r>
          </a:p>
          <a:p>
            <a:pPr marL="0" indent="0">
              <a:buFont typeface="Monotype Sorts" pitchFamily="2" charset="2"/>
              <a:buNone/>
            </a:pPr>
            <a:r>
              <a:rPr lang="en-US" altLang="en-US"/>
              <a:t>	del dictionary[key] </a:t>
            </a:r>
          </a:p>
          <a:p>
            <a:pPr marL="0" indent="0">
              <a:buFont typeface="Monotype Sorts" pitchFamily="2" charset="2"/>
              <a:buNone/>
            </a:pPr>
            <a:endParaRPr lang="en-US" altLang="en-US"/>
          </a:p>
          <a:p>
            <a:pPr marL="0" indent="0">
              <a:buFont typeface="Monotype Sorts" pitchFamily="2" charset="2"/>
              <a:buNone/>
            </a:pPr>
            <a:r>
              <a:rPr lang="en-US" altLang="en-US"/>
              <a:t>For example, </a:t>
            </a:r>
          </a:p>
          <a:p>
            <a:pPr marL="0" indent="0">
              <a:buFont typeface="Monotype Sorts" pitchFamily="2" charset="2"/>
              <a:buNone/>
            </a:pPr>
            <a:r>
              <a:rPr lang="en-US" altLang="en-US"/>
              <a:t>	del dictionary["susan"] </a:t>
            </a:r>
          </a:p>
        </p:txBody>
      </p:sp>
    </p:spTree>
    <p:extLst>
      <p:ext uri="{BB962C8B-B14F-4D97-AF65-F5344CB8AC3E}">
        <p14:creationId xmlns:p14="http://schemas.microsoft.com/office/powerpoint/2010/main" val="1722022099"/>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AFC80CB-DAAF-4ACC-A5FA-6A8A73A01762}" type="slidenum">
              <a:rPr lang="en-US" altLang="en-US"/>
              <a:pPr/>
              <a:t>81</a:t>
            </a:fld>
            <a:endParaRPr lang="en-US" altLang="en-US"/>
          </a:p>
        </p:txBody>
      </p:sp>
      <p:sp>
        <p:nvSpPr>
          <p:cNvPr id="331778" name="Rectangle 2"/>
          <p:cNvSpPr>
            <a:spLocks noGrp="1" noChangeArrowheads="1"/>
          </p:cNvSpPr>
          <p:nvPr>
            <p:ph type="title"/>
          </p:nvPr>
        </p:nvSpPr>
        <p:spPr>
          <a:xfrm>
            <a:off x="685800" y="0"/>
            <a:ext cx="7772400" cy="1428750"/>
          </a:xfrm>
          <a:noFill/>
          <a:ln/>
        </p:spPr>
        <p:txBody>
          <a:bodyPr/>
          <a:lstStyle/>
          <a:p>
            <a:r>
              <a:rPr lang="en-US" altLang="en-US"/>
              <a:t>Looping Entries</a:t>
            </a:r>
            <a:endParaRPr lang="en-US" altLang="en-US" b="1"/>
          </a:p>
        </p:txBody>
      </p:sp>
      <p:sp>
        <p:nvSpPr>
          <p:cNvPr id="331779" name="Rectangle 3"/>
          <p:cNvSpPr>
            <a:spLocks noGrp="1" noChangeArrowheads="1"/>
          </p:cNvSpPr>
          <p:nvPr>
            <p:ph type="body" idx="1"/>
          </p:nvPr>
        </p:nvSpPr>
        <p:spPr>
          <a:xfrm>
            <a:off x="381000" y="1371600"/>
            <a:ext cx="8458200" cy="4267200"/>
          </a:xfrm>
          <a:noFill/>
          <a:ln/>
        </p:spPr>
        <p:txBody>
          <a:bodyPr/>
          <a:lstStyle/>
          <a:p>
            <a:pPr marL="0" indent="0">
              <a:buFont typeface="Monotype Sorts" pitchFamily="2" charset="2"/>
              <a:buNone/>
            </a:pPr>
            <a:r>
              <a:rPr lang="en-US" altLang="en-US"/>
              <a:t>for key in dictionary:</a:t>
            </a:r>
          </a:p>
          <a:p>
            <a:pPr marL="0" indent="0">
              <a:buFont typeface="Monotype Sorts" pitchFamily="2" charset="2"/>
              <a:buNone/>
            </a:pPr>
            <a:r>
              <a:rPr lang="en-US" altLang="en-US"/>
              <a:t>    print(key + ":" + str(dictionary[key]))</a:t>
            </a:r>
          </a:p>
        </p:txBody>
      </p:sp>
    </p:spTree>
    <p:extLst>
      <p:ext uri="{BB962C8B-B14F-4D97-AF65-F5344CB8AC3E}">
        <p14:creationId xmlns:p14="http://schemas.microsoft.com/office/powerpoint/2010/main" val="331052043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B24D2D4-1A9D-4CB9-9906-3707C5F5CA53}" type="slidenum">
              <a:rPr lang="en-US" altLang="en-US"/>
              <a:pPr/>
              <a:t>82</a:t>
            </a:fld>
            <a:endParaRPr lang="en-US" altLang="en-US"/>
          </a:p>
        </p:txBody>
      </p:sp>
      <p:sp>
        <p:nvSpPr>
          <p:cNvPr id="332802" name="Rectangle 2"/>
          <p:cNvSpPr>
            <a:spLocks noGrp="1" noChangeArrowheads="1"/>
          </p:cNvSpPr>
          <p:nvPr>
            <p:ph type="title"/>
          </p:nvPr>
        </p:nvSpPr>
        <p:spPr>
          <a:xfrm>
            <a:off x="685800" y="0"/>
            <a:ext cx="7772400" cy="1428750"/>
          </a:xfrm>
          <a:noFill/>
          <a:ln/>
        </p:spPr>
        <p:txBody>
          <a:bodyPr/>
          <a:lstStyle/>
          <a:p>
            <a:r>
              <a:rPr lang="en-US" altLang="en-US"/>
              <a:t>The len and in operators</a:t>
            </a:r>
            <a:endParaRPr lang="en-US" altLang="en-US" b="1"/>
          </a:p>
        </p:txBody>
      </p:sp>
      <p:sp>
        <p:nvSpPr>
          <p:cNvPr id="332803" name="Rectangle 3"/>
          <p:cNvSpPr>
            <a:spLocks noGrp="1" noChangeArrowheads="1"/>
          </p:cNvSpPr>
          <p:nvPr>
            <p:ph type="body" idx="1"/>
          </p:nvPr>
        </p:nvSpPr>
        <p:spPr>
          <a:xfrm>
            <a:off x="304800" y="1371600"/>
            <a:ext cx="8534400" cy="1143000"/>
          </a:xfrm>
          <a:noFill/>
          <a:ln/>
        </p:spPr>
        <p:txBody>
          <a:bodyPr/>
          <a:lstStyle/>
          <a:p>
            <a:pPr marL="0" indent="0">
              <a:buFont typeface="Monotype Sorts" pitchFamily="2" charset="2"/>
              <a:buNone/>
            </a:pPr>
            <a:r>
              <a:rPr lang="en-US" altLang="en-US"/>
              <a:t>len(dictionary) returns the number of the elements in the dictionary.</a:t>
            </a:r>
          </a:p>
        </p:txBody>
      </p:sp>
      <p:sp>
        <p:nvSpPr>
          <p:cNvPr id="332804" name="Rectangle 4"/>
          <p:cNvSpPr>
            <a:spLocks noChangeArrowheads="1"/>
          </p:cNvSpPr>
          <p:nvPr/>
        </p:nvSpPr>
        <p:spPr bwMode="auto">
          <a:xfrm>
            <a:off x="304800" y="2819400"/>
            <a:ext cx="8458200" cy="3276600"/>
          </a:xfrm>
          <a:prstGeom prst="rect">
            <a:avLst/>
          </a:prstGeom>
          <a:solidFill>
            <a:schemeClr val="bg1"/>
          </a:solidFill>
          <a:ln>
            <a:solidFill>
              <a:schemeClr val="tx1"/>
            </a:solid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l">
              <a:buFont typeface="Monotype Sorts" pitchFamily="2" charset="2"/>
              <a:buNone/>
            </a:pPr>
            <a:r>
              <a:rPr lang="en-US" altLang="en-US" dirty="0"/>
              <a:t>&gt;&gt;&gt; dictionary = {"john":40, "peter":45}</a:t>
            </a:r>
          </a:p>
          <a:p>
            <a:pPr algn="l">
              <a:buFont typeface="Monotype Sorts" pitchFamily="2" charset="2"/>
              <a:buNone/>
            </a:pPr>
            <a:r>
              <a:rPr lang="en-US" altLang="en-US" dirty="0"/>
              <a:t>&gt;&gt;&gt; "john" in dictionary</a:t>
            </a:r>
          </a:p>
          <a:p>
            <a:pPr algn="l">
              <a:buFont typeface="Monotype Sorts" pitchFamily="2" charset="2"/>
              <a:buNone/>
            </a:pPr>
            <a:r>
              <a:rPr lang="en-US" altLang="en-US" dirty="0"/>
              <a:t>True</a:t>
            </a:r>
          </a:p>
          <a:p>
            <a:pPr algn="l">
              <a:buFont typeface="Monotype Sorts" pitchFamily="2" charset="2"/>
              <a:buNone/>
            </a:pPr>
            <a:r>
              <a:rPr lang="en-US" altLang="en-US" dirty="0"/>
              <a:t>&gt;&gt;&gt; "</a:t>
            </a:r>
            <a:r>
              <a:rPr lang="en-US" altLang="en-US" dirty="0" err="1"/>
              <a:t>johnson</a:t>
            </a:r>
            <a:r>
              <a:rPr lang="en-US" altLang="en-US" dirty="0"/>
              <a:t>" in dictionary</a:t>
            </a:r>
          </a:p>
          <a:p>
            <a:pPr algn="l">
              <a:buFont typeface="Monotype Sorts" pitchFamily="2" charset="2"/>
              <a:buNone/>
            </a:pPr>
            <a:r>
              <a:rPr lang="en-US" altLang="en-US" dirty="0"/>
              <a:t>False</a:t>
            </a:r>
          </a:p>
        </p:txBody>
      </p:sp>
    </p:spTree>
    <p:extLst>
      <p:ext uri="{BB962C8B-B14F-4D97-AF65-F5344CB8AC3E}">
        <p14:creationId xmlns:p14="http://schemas.microsoft.com/office/powerpoint/2010/main" val="943833996"/>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2577B12-749D-4F11-BDF9-BE17B1029FF6}" type="slidenum">
              <a:rPr lang="en-US" altLang="en-US"/>
              <a:pPr/>
              <a:t>83</a:t>
            </a:fld>
            <a:endParaRPr lang="en-US" altLang="en-US"/>
          </a:p>
        </p:txBody>
      </p:sp>
      <p:sp>
        <p:nvSpPr>
          <p:cNvPr id="256002" name="Rectangle 2"/>
          <p:cNvSpPr>
            <a:spLocks noGrp="1" noChangeArrowheads="1"/>
          </p:cNvSpPr>
          <p:nvPr>
            <p:ph type="title"/>
          </p:nvPr>
        </p:nvSpPr>
        <p:spPr>
          <a:xfrm>
            <a:off x="762000" y="685800"/>
            <a:ext cx="8153400" cy="457200"/>
          </a:xfrm>
          <a:noFill/>
          <a:ln/>
        </p:spPr>
        <p:txBody>
          <a:bodyPr/>
          <a:lstStyle/>
          <a:p>
            <a:r>
              <a:rPr lang="en-US" altLang="en-US" sz="4000"/>
              <a:t>The Dictionary Methods</a:t>
            </a:r>
            <a:endParaRPr lang="en-US" altLang="en-US" b="1"/>
          </a:p>
        </p:txBody>
      </p:sp>
      <p:sp>
        <p:nvSpPr>
          <p:cNvPr id="256006" name="Rectangle 6"/>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56008" name="Rectangle 8"/>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256007" name="Object 7"/>
          <p:cNvGraphicFramePr>
            <a:graphicFrameLocks noChangeAspect="1"/>
          </p:cNvGraphicFramePr>
          <p:nvPr>
            <p:extLst>
              <p:ext uri="{D42A27DB-BD31-4B8C-83A1-F6EECF244321}">
                <p14:modId xmlns:p14="http://schemas.microsoft.com/office/powerpoint/2010/main" val="349757042"/>
              </p:ext>
            </p:extLst>
          </p:nvPr>
        </p:nvGraphicFramePr>
        <p:xfrm>
          <a:off x="457200" y="1524000"/>
          <a:ext cx="8686800" cy="3086100"/>
        </p:xfrm>
        <a:graphic>
          <a:graphicData uri="http://schemas.openxmlformats.org/presentationml/2006/ole">
            <mc:AlternateContent xmlns:mc="http://schemas.openxmlformats.org/markup-compatibility/2006">
              <mc:Choice xmlns:v="urn:schemas-microsoft-com:vml" Requires="v">
                <p:oleObj spid="_x0000_s21519" name="Picture" r:id="rId3" imgW="4343400" imgH="1549400" progId="Word.Picture.8">
                  <p:embed/>
                </p:oleObj>
              </mc:Choice>
              <mc:Fallback>
                <p:oleObj name="Picture" r:id="rId3" imgW="4343400" imgH="1549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8686800" cy="30861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8177610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C2A796A-93C7-49FB-B688-B4D1FCB49522}" type="slidenum">
              <a:rPr lang="en-US" altLang="en-US"/>
              <a:pPr/>
              <a:t>84</a:t>
            </a:fld>
            <a:endParaRPr lang="en-US" altLang="en-US"/>
          </a:p>
        </p:txBody>
      </p:sp>
      <p:sp>
        <p:nvSpPr>
          <p:cNvPr id="257026" name="Rectangle 2"/>
          <p:cNvSpPr>
            <a:spLocks noGrp="1" noChangeArrowheads="1"/>
          </p:cNvSpPr>
          <p:nvPr>
            <p:ph type="title"/>
          </p:nvPr>
        </p:nvSpPr>
        <p:spPr>
          <a:xfrm>
            <a:off x="685800" y="304800"/>
            <a:ext cx="8153400" cy="533400"/>
          </a:xfrm>
          <a:noFill/>
          <a:ln/>
        </p:spPr>
        <p:txBody>
          <a:bodyPr/>
          <a:lstStyle/>
          <a:p>
            <a:r>
              <a:rPr lang="en-US" altLang="en-US" sz="4000"/>
              <a:t>Case Studies: Occurrences of Words</a:t>
            </a:r>
          </a:p>
        </p:txBody>
      </p:sp>
      <p:sp>
        <p:nvSpPr>
          <p:cNvPr id="257033" name="Text Box 9"/>
          <p:cNvSpPr txBox="1">
            <a:spLocks noChangeArrowheads="1"/>
          </p:cNvSpPr>
          <p:nvPr/>
        </p:nvSpPr>
        <p:spPr bwMode="auto">
          <a:xfrm>
            <a:off x="304800" y="1143000"/>
            <a:ext cx="8610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51593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buClr>
                <a:schemeClr val="tx2"/>
              </a:buClr>
              <a:buSzPct val="75000"/>
              <a:buFont typeface="Monotype Sorts" pitchFamily="2" charset="2"/>
              <a:buNone/>
            </a:pPr>
            <a:r>
              <a:rPr lang="en-US" altLang="en-US" sz="2800" dirty="0"/>
              <a:t>This case study writes a program that counts the occurrences of words in a text file and displays the words and their occurrences in alphabetical order of words. The program uses a dictionary to store an entry consisting of a word and its count. For each word, check whether it is already a key in the dictionary. If not, add to the dictionary an entry with the word as the key and value </a:t>
            </a:r>
            <a:r>
              <a:rPr lang="en-US" altLang="en-US" sz="2800" u="sng" dirty="0"/>
              <a:t>1</a:t>
            </a:r>
            <a:r>
              <a:rPr lang="en-US" altLang="en-US" sz="2800" dirty="0"/>
              <a:t>. Otherwise, increase the value for the word (key) by </a:t>
            </a:r>
            <a:r>
              <a:rPr lang="en-US" altLang="en-US" sz="2800" u="sng" dirty="0"/>
              <a:t>1</a:t>
            </a:r>
            <a:r>
              <a:rPr lang="en-US" altLang="en-US" sz="2800" dirty="0"/>
              <a:t> in the dictionary. </a:t>
            </a:r>
          </a:p>
        </p:txBody>
      </p:sp>
      <p:sp>
        <p:nvSpPr>
          <p:cNvPr id="257035" name="AutoShape 11">
            <a:hlinkClick r:id="" action="ppaction://noaction" highlightClick="1"/>
          </p:cNvPr>
          <p:cNvSpPr>
            <a:spLocks noChangeArrowheads="1"/>
          </p:cNvSpPr>
          <p:nvPr/>
        </p:nvSpPr>
        <p:spPr bwMode="auto">
          <a:xfrm>
            <a:off x="2514600" y="5791200"/>
            <a:ext cx="4419600" cy="457200"/>
          </a:xfrm>
          <a:prstGeom prst="actionButtonBlank">
            <a:avLst/>
          </a:prstGeom>
          <a:solidFill>
            <a:schemeClr val="bg1"/>
          </a:solidFill>
          <a:ln>
            <a:noFill/>
          </a:ln>
          <a:effectLst>
            <a:prstShdw prst="shdw17" dist="17961" dir="2700000">
              <a:schemeClr val="tx1">
                <a:gamma/>
                <a:shade val="60000"/>
                <a:invGamma/>
              </a:schemeClr>
            </a:prstShdw>
          </a:effectLst>
        </p:spPr>
        <p:txBody>
          <a:bodyPr wrap="none" anchor="ctr"/>
          <a:lstStyle/>
          <a:p>
            <a:pPr algn="ctr"/>
            <a:r>
              <a:rPr lang="en-US" altLang="en-US">
                <a:solidFill>
                  <a:schemeClr val="accent1"/>
                </a:solidFill>
                <a:latin typeface="Book Antiqua" pitchFamily="18" charset="0"/>
                <a:hlinkClick r:id="rId2" action="ppaction://program"/>
              </a:rPr>
              <a:t>CountOccurrenceOfWords</a:t>
            </a:r>
            <a:endParaRPr lang="en-US" altLang="en-US">
              <a:solidFill>
                <a:schemeClr val="accent1"/>
              </a:solidFill>
            </a:endParaRPr>
          </a:p>
        </p:txBody>
      </p:sp>
    </p:spTree>
    <p:extLst>
      <p:ext uri="{BB962C8B-B14F-4D97-AF65-F5344CB8AC3E}">
        <p14:creationId xmlns:p14="http://schemas.microsoft.com/office/powerpoint/2010/main" val="17418415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416B68F-4D0F-463C-B95E-439968BEED08}" type="slidenum">
              <a:rPr lang="en-US" altLang="en-US"/>
              <a:pPr/>
              <a:t>9</a:t>
            </a:fld>
            <a:endParaRPr lang="en-US" altLang="en-US"/>
          </a:p>
        </p:txBody>
      </p:sp>
      <p:sp>
        <p:nvSpPr>
          <p:cNvPr id="406530" name="Rectangle 2"/>
          <p:cNvSpPr>
            <a:spLocks noGrp="1" noChangeArrowheads="1"/>
          </p:cNvSpPr>
          <p:nvPr>
            <p:ph type="title"/>
          </p:nvPr>
        </p:nvSpPr>
        <p:spPr>
          <a:xfrm>
            <a:off x="685800" y="228600"/>
            <a:ext cx="7772400" cy="609600"/>
          </a:xfrm>
          <a:noFill/>
          <a:ln/>
        </p:spPr>
        <p:txBody>
          <a:bodyPr/>
          <a:lstStyle/>
          <a:p>
            <a:r>
              <a:rPr lang="en-US" altLang="en-US" sz="4300"/>
              <a:t>Change Properties</a:t>
            </a:r>
            <a:endParaRPr lang="en-US" altLang="en-US"/>
          </a:p>
        </p:txBody>
      </p:sp>
      <p:sp>
        <p:nvSpPr>
          <p:cNvPr id="406531" name="Rectangle 3"/>
          <p:cNvSpPr>
            <a:spLocks noGrp="1" noChangeArrowheads="1"/>
          </p:cNvSpPr>
          <p:nvPr>
            <p:ph type="body" idx="1"/>
          </p:nvPr>
        </p:nvSpPr>
        <p:spPr>
          <a:xfrm>
            <a:off x="228600" y="990600"/>
            <a:ext cx="8686800" cy="762000"/>
          </a:xfrm>
          <a:noFill/>
          <a:ln/>
        </p:spPr>
        <p:txBody>
          <a:bodyPr/>
          <a:lstStyle/>
          <a:p>
            <a:pPr marL="0" indent="0">
              <a:spcBef>
                <a:spcPct val="0"/>
              </a:spcBef>
              <a:buFont typeface="Monotype Sorts" pitchFamily="2" charset="2"/>
              <a:buNone/>
            </a:pPr>
            <a:r>
              <a:rPr lang="en-US" altLang="en-US" sz="2800"/>
              <a:t>widgetName["propertyName] = newPropertyValue</a:t>
            </a:r>
          </a:p>
        </p:txBody>
      </p:sp>
      <p:sp>
        <p:nvSpPr>
          <p:cNvPr id="4065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406533" name="Rectangle 5"/>
          <p:cNvSpPr>
            <a:spLocks noChangeArrowheads="1"/>
          </p:cNvSpPr>
          <p:nvPr/>
        </p:nvSpPr>
        <p:spPr bwMode="auto">
          <a:xfrm>
            <a:off x="228600" y="1855694"/>
            <a:ext cx="8763000" cy="3886200"/>
          </a:xfrm>
          <a:prstGeom prst="rect">
            <a:avLst/>
          </a:prstGeom>
          <a:solidFill>
            <a:schemeClr val="bg1"/>
          </a:solid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857250" indent="-285750">
              <a:spcBef>
                <a:spcPct val="20000"/>
              </a:spcBef>
              <a:buClr>
                <a:schemeClr val="tx1"/>
              </a:buClr>
              <a:buChar char="–"/>
              <a:defRPr sz="2800">
                <a:solidFill>
                  <a:schemeClr val="tx1"/>
                </a:solidFill>
                <a:latin typeface="Times New Roman" pitchFamily="18" charset="0"/>
              </a:defRPr>
            </a:lvl2pPr>
            <a:lvl3pPr marL="12001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l">
              <a:buFont typeface="Monotype Sorts" pitchFamily="2" charset="2"/>
              <a:buNone/>
            </a:pPr>
            <a:r>
              <a:rPr lang="en-US" altLang="en-US" sz="2000" dirty="0" err="1"/>
              <a:t>btShowOrHide</a:t>
            </a:r>
            <a:r>
              <a:rPr lang="en-US" altLang="en-US" sz="2000" dirty="0"/>
              <a:t> = Button(window, text = "Show", </a:t>
            </a:r>
            <a:r>
              <a:rPr lang="en-US" altLang="en-US" sz="2000" dirty="0" err="1"/>
              <a:t>bg</a:t>
            </a:r>
            <a:r>
              <a:rPr lang="en-US" altLang="en-US" sz="2000" dirty="0"/>
              <a:t> = "white")</a:t>
            </a:r>
          </a:p>
          <a:p>
            <a:pPr algn="l">
              <a:buFont typeface="Monotype Sorts" pitchFamily="2" charset="2"/>
              <a:buNone/>
            </a:pPr>
            <a:r>
              <a:rPr lang="en-US" altLang="en-US" sz="2000" dirty="0" err="1"/>
              <a:t>btShowOrHide</a:t>
            </a:r>
            <a:r>
              <a:rPr lang="en-US" altLang="en-US" sz="2000" dirty="0"/>
              <a:t>["text"] = "Hide"</a:t>
            </a:r>
          </a:p>
          <a:p>
            <a:pPr algn="l">
              <a:buFont typeface="Monotype Sorts" pitchFamily="2" charset="2"/>
              <a:buNone/>
            </a:pPr>
            <a:r>
              <a:rPr lang="en-US" altLang="en-US" sz="2000" dirty="0" err="1"/>
              <a:t>btShowOrHide</a:t>
            </a:r>
            <a:r>
              <a:rPr lang="en-US" altLang="en-US" sz="2000" dirty="0"/>
              <a:t>["</a:t>
            </a:r>
            <a:r>
              <a:rPr lang="en-US" altLang="en-US" sz="2000" dirty="0" err="1"/>
              <a:t>bg</a:t>
            </a:r>
            <a:r>
              <a:rPr lang="en-US" altLang="en-US" sz="2000" dirty="0"/>
              <a:t>"] = "red"</a:t>
            </a:r>
          </a:p>
          <a:p>
            <a:pPr algn="l">
              <a:buFont typeface="Monotype Sorts" pitchFamily="2" charset="2"/>
              <a:buNone/>
            </a:pPr>
            <a:r>
              <a:rPr lang="en-US" altLang="en-US" sz="2000" dirty="0" err="1"/>
              <a:t>btShowOrHide</a:t>
            </a:r>
            <a:r>
              <a:rPr lang="en-US" altLang="en-US" sz="2000" dirty="0"/>
              <a:t>["</a:t>
            </a:r>
            <a:r>
              <a:rPr lang="en-US" altLang="en-US" sz="2000" dirty="0" err="1"/>
              <a:t>fg</a:t>
            </a:r>
            <a:r>
              <a:rPr lang="en-US" altLang="en-US" sz="2000" dirty="0"/>
              <a:t>"] = "#AB84F9" # Change </a:t>
            </a:r>
            <a:r>
              <a:rPr lang="en-US" altLang="en-US" sz="2000" dirty="0" err="1"/>
              <a:t>fg</a:t>
            </a:r>
            <a:r>
              <a:rPr lang="en-US" altLang="en-US" sz="2000" dirty="0"/>
              <a:t> color to #AB84F9</a:t>
            </a:r>
          </a:p>
          <a:p>
            <a:pPr algn="l">
              <a:buFont typeface="Monotype Sorts" pitchFamily="2" charset="2"/>
              <a:buNone/>
            </a:pPr>
            <a:r>
              <a:rPr lang="en-US" altLang="en-US" sz="2000" dirty="0" err="1"/>
              <a:t>btShowOrHide</a:t>
            </a:r>
            <a:r>
              <a:rPr lang="en-US" altLang="en-US" sz="2000" dirty="0"/>
              <a:t>["cursor"] = "plus" # Change mouse cursor to plus </a:t>
            </a:r>
          </a:p>
        </p:txBody>
      </p:sp>
    </p:spTree>
    <p:extLst>
      <p:ext uri="{BB962C8B-B14F-4D97-AF65-F5344CB8AC3E}">
        <p14:creationId xmlns:p14="http://schemas.microsoft.com/office/powerpoint/2010/main" val="18914625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ln>
          <a:solidFill>
            <a:schemeClr val="tx1"/>
          </a:solidFill>
        </a:ln>
      </a:spPr>
      <a:bodyPr wrap="square">
        <a:spAutoFit/>
      </a:bodyPr>
      <a:lstStyle>
        <a:defPPr algn="l">
          <a:defRPr dirty="0" smtClean="0"/>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7942</TotalTime>
  <Words>6048</Words>
  <Application>Microsoft Macintosh PowerPoint</Application>
  <PresentationFormat>On-screen Show (4:3)</PresentationFormat>
  <Paragraphs>755</Paragraphs>
  <Slides>84</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87" baseType="lpstr">
      <vt:lpstr>Equity</vt:lpstr>
      <vt:lpstr>Picture</vt:lpstr>
      <vt:lpstr>Word.Picture.8</vt:lpstr>
      <vt:lpstr>CS244: Advanced Programming Applications</vt:lpstr>
      <vt:lpstr>Chapter 9 ILOs</vt:lpstr>
      <vt:lpstr>Getting Started with Tkinter</vt:lpstr>
      <vt:lpstr>Processing Events</vt:lpstr>
      <vt:lpstr>The Widget Classes</vt:lpstr>
      <vt:lpstr>Color and Font</vt:lpstr>
      <vt:lpstr>Text Formatting</vt:lpstr>
      <vt:lpstr>Mouse Cursor</vt:lpstr>
      <vt:lpstr>Change Properties</vt:lpstr>
      <vt:lpstr>Widget Demo</vt:lpstr>
      <vt:lpstr>Canvas</vt:lpstr>
      <vt:lpstr>Canvas Demo</vt:lpstr>
      <vt:lpstr>Drawing Methods</vt:lpstr>
      <vt:lpstr>Geometry Managers</vt:lpstr>
      <vt:lpstr>Grid Managers</vt:lpstr>
      <vt:lpstr>Pack Managers</vt:lpstr>
      <vt:lpstr>Place Managers</vt:lpstr>
      <vt:lpstr>Case Study: Loan Calculator</vt:lpstr>
      <vt:lpstr>Display Images</vt:lpstr>
      <vt:lpstr>Image Example</vt:lpstr>
      <vt:lpstr>Menus</vt:lpstr>
      <vt:lpstr>Popup Menus</vt:lpstr>
      <vt:lpstr>Mouse and Key Events</vt:lpstr>
      <vt:lpstr>Events</vt:lpstr>
      <vt:lpstr>Event Properties</vt:lpstr>
      <vt:lpstr>Mouse Key Event Demo</vt:lpstr>
      <vt:lpstr>Control Circle Demo</vt:lpstr>
      <vt:lpstr>Animations</vt:lpstr>
      <vt:lpstr>Control Animations</vt:lpstr>
      <vt:lpstr>Scrollbar</vt:lpstr>
      <vt:lpstr>Standard Dialogs</vt:lpstr>
      <vt:lpstr>Standard Dialogs – Cont’d</vt:lpstr>
      <vt:lpstr>Chapter 10 ILOs</vt:lpstr>
      <vt:lpstr>Lists</vt:lpstr>
      <vt:lpstr>Lists</vt:lpstr>
      <vt:lpstr>Creating Lists</vt:lpstr>
      <vt:lpstr>list Methods</vt:lpstr>
      <vt:lpstr>Functions for lists</vt:lpstr>
      <vt:lpstr>Indexer Operator []</vt:lpstr>
      <vt:lpstr>The +, *, [ : ], and in Operators </vt:lpstr>
      <vt:lpstr>The +, *, [ : ], and in Operators </vt:lpstr>
      <vt:lpstr>off-by-one Error </vt:lpstr>
      <vt:lpstr>List Comprehension</vt:lpstr>
      <vt:lpstr>List Comprehensions</vt:lpstr>
      <vt:lpstr>Comparing Lists</vt:lpstr>
      <vt:lpstr>Splitting a String to a List</vt:lpstr>
      <vt:lpstr>Chapter 11 ILOs</vt:lpstr>
      <vt:lpstr>Processing Two-Dimensional lists</vt:lpstr>
      <vt:lpstr>Processing Two-Dimensional lists</vt:lpstr>
      <vt:lpstr>Summing elements by column</vt:lpstr>
      <vt:lpstr>Finding the Row with the Largest Sum</vt:lpstr>
      <vt:lpstr>Random shuffling</vt:lpstr>
      <vt:lpstr>Problem: Grading Multiple-Choice Test</vt:lpstr>
      <vt:lpstr>Problem: Finding Two Points Nearest to Each Other</vt:lpstr>
      <vt:lpstr>GUI: Finding Two Points Nearest to Each Other</vt:lpstr>
      <vt:lpstr>Multidimensional lists</vt:lpstr>
      <vt:lpstr>Problem: Weather Information</vt:lpstr>
      <vt:lpstr>Chapter 14 ILOs</vt:lpstr>
      <vt:lpstr>Tuples</vt:lpstr>
      <vt:lpstr>Creating Tuples</vt:lpstr>
      <vt:lpstr>Tuples</vt:lpstr>
      <vt:lpstr>Sets</vt:lpstr>
      <vt:lpstr>Creating Sets</vt:lpstr>
      <vt:lpstr>Manipulating and Accessing Sets</vt:lpstr>
      <vt:lpstr>Subset and Superset</vt:lpstr>
      <vt:lpstr>Equality Test</vt:lpstr>
      <vt:lpstr>Comparison Operators</vt:lpstr>
      <vt:lpstr>Set Operations (union, |)</vt:lpstr>
      <vt:lpstr>Set Operations (intersection, &amp;)</vt:lpstr>
      <vt:lpstr>Set Operations (difference, -)</vt:lpstr>
      <vt:lpstr>Set Operations (symetric_difference, ^)</vt:lpstr>
      <vt:lpstr>Sets</vt:lpstr>
      <vt:lpstr>Comparing Performance of Sets and Lists</vt:lpstr>
      <vt:lpstr>Dictionary</vt:lpstr>
      <vt:lpstr>Key/value pairs</vt:lpstr>
      <vt:lpstr>Dictionaries</vt:lpstr>
      <vt:lpstr>Dictionary Methods</vt:lpstr>
      <vt:lpstr>Creating a Dictionary</vt:lpstr>
      <vt:lpstr>Adding/Modifying Entries</vt:lpstr>
      <vt:lpstr>Deleting Entries</vt:lpstr>
      <vt:lpstr>Looping Entries</vt:lpstr>
      <vt:lpstr>The len and in operators</vt:lpstr>
      <vt:lpstr>The Dictionary Methods</vt:lpstr>
      <vt:lpstr>Case Studies: Occurrences of Words</vt:lpstr>
    </vt:vector>
  </TitlesOfParts>
  <Company>AASTMT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subject>CS244: Advanced Programming Applications</dc:subject>
  <dc:creator>Manal Helal</dc:creator>
  <cp:keywords>Lecture 6</cp:keywords>
  <cp:lastModifiedBy>Manal Helal</cp:lastModifiedBy>
  <cp:revision>232</cp:revision>
  <cp:lastPrinted>2012-09-18T07:50:36Z</cp:lastPrinted>
  <dcterms:created xsi:type="dcterms:W3CDTF">2012-11-20T07:49:37Z</dcterms:created>
  <dcterms:modified xsi:type="dcterms:W3CDTF">2013-12-30T12:49:51Z</dcterms:modified>
</cp:coreProperties>
</file>