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notesSlides/notesSlide1.xml" ContentType="application/vnd.openxmlformats-officedocument.presentationml.notesSlide+xml"/>
  <Override PartName="/ppt/embeddings/oleObject2.bin" ContentType="application/vnd.openxmlformats-officedocument.oleObject"/>
  <Override PartName="/ppt/notesSlides/notesSlide2.xml" ContentType="application/vnd.openxmlformats-officedocument.presentationml.notesSlide+xml"/>
  <Override PartName="/ppt/embeddings/oleObject3.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030" r:id="rId1"/>
  </p:sldMasterIdLst>
  <p:notesMasterIdLst>
    <p:notesMasterId r:id="rId50"/>
  </p:notesMasterIdLst>
  <p:handoutMasterIdLst>
    <p:handoutMasterId r:id="rId51"/>
  </p:handoutMasterIdLst>
  <p:sldIdLst>
    <p:sldId id="354" r:id="rId2"/>
    <p:sldId id="512" r:id="rId3"/>
    <p:sldId id="575" r:id="rId4"/>
    <p:sldId id="600" r:id="rId5"/>
    <p:sldId id="594" r:id="rId6"/>
    <p:sldId id="603" r:id="rId7"/>
    <p:sldId id="596" r:id="rId8"/>
    <p:sldId id="597" r:id="rId9"/>
    <p:sldId id="598" r:id="rId10"/>
    <p:sldId id="599" r:id="rId11"/>
    <p:sldId id="601" r:id="rId12"/>
    <p:sldId id="602" r:id="rId13"/>
    <p:sldId id="604" r:id="rId14"/>
    <p:sldId id="605" r:id="rId15"/>
    <p:sldId id="606" r:id="rId16"/>
    <p:sldId id="607" r:id="rId17"/>
    <p:sldId id="608" r:id="rId18"/>
    <p:sldId id="609" r:id="rId19"/>
    <p:sldId id="610" r:id="rId20"/>
    <p:sldId id="611" r:id="rId21"/>
    <p:sldId id="612" r:id="rId22"/>
    <p:sldId id="613" r:id="rId23"/>
    <p:sldId id="614" r:id="rId24"/>
    <p:sldId id="576" r:id="rId25"/>
    <p:sldId id="577" r:id="rId26"/>
    <p:sldId id="578" r:id="rId27"/>
    <p:sldId id="579" r:id="rId28"/>
    <p:sldId id="580" r:id="rId29"/>
    <p:sldId id="617" r:id="rId30"/>
    <p:sldId id="616" r:id="rId31"/>
    <p:sldId id="619" r:id="rId32"/>
    <p:sldId id="620" r:id="rId33"/>
    <p:sldId id="621" r:id="rId34"/>
    <p:sldId id="622" r:id="rId35"/>
    <p:sldId id="623" r:id="rId36"/>
    <p:sldId id="624" r:id="rId37"/>
    <p:sldId id="625" r:id="rId38"/>
    <p:sldId id="627" r:id="rId39"/>
    <p:sldId id="626" r:id="rId40"/>
    <p:sldId id="581" r:id="rId41"/>
    <p:sldId id="582" r:id="rId42"/>
    <p:sldId id="583" r:id="rId43"/>
    <p:sldId id="584" r:id="rId44"/>
    <p:sldId id="585" r:id="rId45"/>
    <p:sldId id="628" r:id="rId46"/>
    <p:sldId id="587" r:id="rId47"/>
    <p:sldId id="588" r:id="rId48"/>
    <p:sldId id="589" r:id="rId49"/>
  </p:sldIdLst>
  <p:sldSz cx="9144000" cy="6858000" type="screen4x3"/>
  <p:notesSz cx="6858000" cy="9144000"/>
  <p:defaultTextStyle>
    <a:defPPr>
      <a:defRPr lang="en-GB"/>
    </a:defPPr>
    <a:lvl1pPr algn="r"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1pPr>
    <a:lvl2pPr marL="457200" algn="r"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2pPr>
    <a:lvl3pPr marL="914400" algn="r"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3pPr>
    <a:lvl4pPr marL="1371600" algn="r"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4pPr>
    <a:lvl5pPr marL="1828800" algn="r"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5pPr>
    <a:lvl6pPr marL="2286000" algn="l" defTabSz="457200" rtl="0" eaLnBrk="1" latinLnBrk="0" hangingPunct="1">
      <a:defRPr sz="2400" kern="1200">
        <a:solidFill>
          <a:schemeClr val="tx1"/>
        </a:solidFill>
        <a:latin typeface="Times New Roman" charset="0"/>
        <a:ea typeface="MS PGothic" charset="0"/>
        <a:cs typeface="MS PGothic" charset="0"/>
      </a:defRPr>
    </a:lvl6pPr>
    <a:lvl7pPr marL="2743200" algn="l" defTabSz="457200" rtl="0" eaLnBrk="1" latinLnBrk="0" hangingPunct="1">
      <a:defRPr sz="2400" kern="1200">
        <a:solidFill>
          <a:schemeClr val="tx1"/>
        </a:solidFill>
        <a:latin typeface="Times New Roman" charset="0"/>
        <a:ea typeface="MS PGothic" charset="0"/>
        <a:cs typeface="MS PGothic" charset="0"/>
      </a:defRPr>
    </a:lvl7pPr>
    <a:lvl8pPr marL="3200400" algn="l" defTabSz="457200" rtl="0" eaLnBrk="1" latinLnBrk="0" hangingPunct="1">
      <a:defRPr sz="2400" kern="1200">
        <a:solidFill>
          <a:schemeClr val="tx1"/>
        </a:solidFill>
        <a:latin typeface="Times New Roman" charset="0"/>
        <a:ea typeface="MS PGothic" charset="0"/>
        <a:cs typeface="MS PGothic" charset="0"/>
      </a:defRPr>
    </a:lvl8pPr>
    <a:lvl9pPr marL="3657600" algn="l" defTabSz="457200" rtl="0" eaLnBrk="1" latinLnBrk="0" hangingPunct="1">
      <a:defRPr sz="2400" kern="1200">
        <a:solidFill>
          <a:schemeClr val="tx1"/>
        </a:solidFill>
        <a:latin typeface="Times New Roman" charset="0"/>
        <a:ea typeface="MS PGothic" charset="0"/>
        <a:cs typeface="MS PGothic"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D5D19"/>
    <a:srgbClr val="CC99FF"/>
    <a:srgbClr val="66FFFF"/>
    <a:srgbClr val="CC3300"/>
    <a:srgbClr val="FFFFFF"/>
    <a:srgbClr val="FFFF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6" d="100"/>
          <a:sy n="66" d="100"/>
        </p:scale>
        <p:origin x="-3680" y="-136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376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defRPr sz="1200">
                <a:latin typeface="Times New Roman" charset="0"/>
                <a:ea typeface="+mn-ea"/>
                <a:cs typeface="+mn-cs"/>
              </a:defRPr>
            </a:lvl1pPr>
          </a:lstStyle>
          <a:p>
            <a:pPr>
              <a:defRPr/>
            </a:pPr>
            <a:endParaRPr lang="en-GB"/>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Times New Roman" charset="0"/>
                <a:ea typeface="+mn-ea"/>
                <a:cs typeface="+mn-cs"/>
              </a:defRPr>
            </a:lvl1pPr>
          </a:lstStyle>
          <a:p>
            <a:pPr>
              <a:defRPr/>
            </a:pPr>
            <a:endParaRPr lang="en-GB"/>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a:defRPr sz="1200">
                <a:latin typeface="Times New Roman" charset="0"/>
                <a:ea typeface="+mn-ea"/>
                <a:cs typeface="+mn-cs"/>
              </a:defRPr>
            </a:lvl1pPr>
          </a:lstStyle>
          <a:p>
            <a:pPr>
              <a:defRPr/>
            </a:pPr>
            <a:endParaRPr lang="en-GB"/>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vl1pPr>
          </a:lstStyle>
          <a:p>
            <a:fld id="{41A05ED5-92CE-E742-87B8-F6002877E6B2}" type="slidenum">
              <a:rPr lang="en-GB"/>
              <a:pPr/>
              <a:t>‹#›</a:t>
            </a:fld>
            <a:endParaRPr lang="en-GB"/>
          </a:p>
        </p:txBody>
      </p:sp>
    </p:spTree>
    <p:extLst>
      <p:ext uri="{BB962C8B-B14F-4D97-AF65-F5344CB8AC3E}">
        <p14:creationId xmlns:p14="http://schemas.microsoft.com/office/powerpoint/2010/main" val="907832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defRPr sz="1200">
                <a:latin typeface="Times New Roman" charset="0"/>
                <a:ea typeface="+mn-ea"/>
                <a:cs typeface="+mn-cs"/>
              </a:defRPr>
            </a:lvl1pPr>
          </a:lstStyle>
          <a:p>
            <a:pPr>
              <a:defRPr/>
            </a:pPr>
            <a:endParaRPr lang="en-GB"/>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Times New Roman" charset="0"/>
                <a:ea typeface="+mn-ea"/>
                <a:cs typeface="+mn-cs"/>
              </a:defRPr>
            </a:lvl1pPr>
          </a:lstStyle>
          <a:p>
            <a:pPr>
              <a:defRPr/>
            </a:pPr>
            <a:endParaRPr lang="en-GB"/>
          </a:p>
        </p:txBody>
      </p:sp>
      <p:sp>
        <p:nvSpPr>
          <p:cNvPr id="46084"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a:defRPr sz="1200">
                <a:latin typeface="Times New Roman" charset="0"/>
                <a:ea typeface="+mn-ea"/>
                <a:cs typeface="+mn-cs"/>
              </a:defRPr>
            </a:lvl1pPr>
          </a:lstStyle>
          <a:p>
            <a:pPr>
              <a:defRPr/>
            </a:pPr>
            <a:endParaRPr lang="en-GB"/>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vl1pPr>
          </a:lstStyle>
          <a:p>
            <a:fld id="{BF834199-46AA-3445-A7CC-CAC6C30E0C4B}" type="slidenum">
              <a:rPr lang="en-GB"/>
              <a:pPr/>
              <a:t>‹#›</a:t>
            </a:fld>
            <a:endParaRPr lang="en-GB"/>
          </a:p>
        </p:txBody>
      </p:sp>
    </p:spTree>
    <p:extLst>
      <p:ext uri="{BB962C8B-B14F-4D97-AF65-F5344CB8AC3E}">
        <p14:creationId xmlns:p14="http://schemas.microsoft.com/office/powerpoint/2010/main" val="3297022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4B7EBE-6062-984E-BC4E-6A04972834DA}" type="slidenum">
              <a:rPr lang="en-US"/>
              <a:pPr/>
              <a:t>17</a:t>
            </a:fld>
            <a:endParaRPr lang="en-US"/>
          </a:p>
        </p:txBody>
      </p:sp>
      <p:sp>
        <p:nvSpPr>
          <p:cNvPr id="337922"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337923" name="Rectangle 3"/>
          <p:cNvSpPr>
            <a:spLocks noGrp="1" noChangeArrowheads="1"/>
          </p:cNvSpPr>
          <p:nvPr>
            <p:ph type="body" idx="1"/>
          </p:nvPr>
        </p:nvSpPr>
        <p:spPr/>
        <p:txBody>
          <a:bodyPr/>
          <a:lstStyle/>
          <a:p>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06FA71-55DF-424A-91D8-3B1F7719901C}" type="slidenum">
              <a:rPr lang="en-US"/>
              <a:pPr/>
              <a:t>18</a:t>
            </a:fld>
            <a:endParaRPr lang="en-US"/>
          </a:p>
        </p:txBody>
      </p:sp>
      <p:sp>
        <p:nvSpPr>
          <p:cNvPr id="340994"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34099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5AD570-31D8-8447-899C-8B91E96EB56D}" type="slidenum">
              <a:rPr lang="en-US"/>
              <a:pPr/>
              <a:t>19</a:t>
            </a:fld>
            <a:endParaRPr lang="en-US"/>
          </a:p>
        </p:txBody>
      </p:sp>
      <p:sp>
        <p:nvSpPr>
          <p:cNvPr id="343042"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343043" name="Rectangle 3"/>
          <p:cNvSpPr>
            <a:spLocks noGrp="1" noChangeArrowheads="1"/>
          </p:cNvSpPr>
          <p:nvPr>
            <p:ph type="body" idx="1"/>
          </p:nvPr>
        </p:nvSpPr>
        <p:spPr/>
        <p:txBody>
          <a:bodyPr/>
          <a:lstStyle/>
          <a:p>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CFA502-F5F6-3A4C-ACAE-5BFFCA55E170}" type="slidenum">
              <a:rPr lang="en-US"/>
              <a:pPr/>
              <a:t>20</a:t>
            </a:fld>
            <a:endParaRPr lang="en-US"/>
          </a:p>
        </p:txBody>
      </p:sp>
      <p:sp>
        <p:nvSpPr>
          <p:cNvPr id="317442"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317443" name="Rectangle 3"/>
          <p:cNvSpPr>
            <a:spLocks noGrp="1" noChangeArrowheads="1"/>
          </p:cNvSpPr>
          <p:nvPr>
            <p:ph type="body" idx="1"/>
          </p:nvPr>
        </p:nvSpPr>
        <p:spPr/>
        <p:txBody>
          <a:bodyPr/>
          <a:lstStyle/>
          <a:p>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760E6E-5B32-2546-8A66-0BB623D90B0B}" type="slidenum">
              <a:rPr lang="en-US"/>
              <a:pPr/>
              <a:t>21</a:t>
            </a:fld>
            <a:endParaRPr lang="en-US"/>
          </a:p>
        </p:txBody>
      </p:sp>
      <p:sp>
        <p:nvSpPr>
          <p:cNvPr id="345090"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345091" name="Rectangle 3"/>
          <p:cNvSpPr>
            <a:spLocks noGrp="1" noChangeArrowheads="1"/>
          </p:cNvSpPr>
          <p:nvPr>
            <p:ph type="body" idx="1"/>
          </p:nvPr>
        </p:nvSpPr>
        <p:spPr/>
        <p:txBody>
          <a:bodyPr/>
          <a:lstStyle/>
          <a:p>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8438C6-7ED7-2045-9569-DF2129A408CC}" type="slidenum">
              <a:rPr lang="en-US"/>
              <a:pPr/>
              <a:t>22</a:t>
            </a:fld>
            <a:endParaRPr lang="en-US"/>
          </a:p>
        </p:txBody>
      </p:sp>
      <p:sp>
        <p:nvSpPr>
          <p:cNvPr id="347138"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347139" name="Rectangle 3"/>
          <p:cNvSpPr>
            <a:spLocks noGrp="1" noChangeArrowheads="1"/>
          </p:cNvSpPr>
          <p:nvPr>
            <p:ph type="body" idx="1"/>
          </p:nvPr>
        </p:nvSpPr>
        <p:spPr/>
        <p:txBody>
          <a:bodyPr/>
          <a:lstStyle/>
          <a:p>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A53F0D-0B38-4048-B1C0-60A850F680EE}" type="slidenum">
              <a:rPr lang="en-US"/>
              <a:pPr/>
              <a:t>23</a:t>
            </a:fld>
            <a:endParaRPr lang="en-US"/>
          </a:p>
        </p:txBody>
      </p:sp>
      <p:sp>
        <p:nvSpPr>
          <p:cNvPr id="315394"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315395" name="Rectangle 3"/>
          <p:cNvSpPr>
            <a:spLocks noGrp="1" noChangeArrowheads="1"/>
          </p:cNvSpPr>
          <p:nvPr>
            <p:ph type="body" idx="1"/>
          </p:nvPr>
        </p:nvSpPr>
        <p:spPr/>
        <p:txBody>
          <a:bodyPr/>
          <a:lstStyle/>
          <a:p>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AU"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AU"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fld id="{31AE06CC-5B60-E845-A6DB-FE74067936E7}" type="datetime1">
              <a:rPr lang="en-US"/>
              <a:pPr/>
              <a:t>30/12/2013</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a:lvl1pPr>
          </a:lstStyle>
          <a:p>
            <a:fld id="{C6E59D7B-27BC-A14D-99DF-18930DCE8692}" type="slidenum">
              <a:rPr lang="en-US"/>
              <a:pPr/>
              <a:t>‹#›</a:t>
            </a:fld>
            <a:endParaRPr lang="en-US"/>
          </a:p>
        </p:txBody>
      </p:sp>
    </p:spTree>
    <p:extLst>
      <p:ext uri="{BB962C8B-B14F-4D97-AF65-F5344CB8AC3E}">
        <p14:creationId xmlns:p14="http://schemas.microsoft.com/office/powerpoint/2010/main" val="150444976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13"/>
          <p:cNvSpPr>
            <a:spLocks noGrp="1"/>
          </p:cNvSpPr>
          <p:nvPr>
            <p:ph type="dt" sz="half" idx="10"/>
          </p:nvPr>
        </p:nvSpPr>
        <p:spPr/>
        <p:txBody>
          <a:bodyPr/>
          <a:lstStyle>
            <a:lvl1pPr>
              <a:defRPr/>
            </a:lvl1pPr>
          </a:lstStyle>
          <a:p>
            <a:fld id="{49B3BB92-71E2-1F4A-8564-591E86339740}" type="datetime1">
              <a:rPr lang="en-US"/>
              <a:pPr/>
              <a:t>30/12/2013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CD8A854F-FDAD-CA4C-965D-E75F935C467E}" type="slidenum">
              <a:rPr lang="en-US"/>
              <a:pPr/>
              <a:t>‹#›</a:t>
            </a:fld>
            <a:endParaRPr lang="en-US"/>
          </a:p>
        </p:txBody>
      </p:sp>
    </p:spTree>
    <p:extLst>
      <p:ext uri="{BB962C8B-B14F-4D97-AF65-F5344CB8AC3E}">
        <p14:creationId xmlns:p14="http://schemas.microsoft.com/office/powerpoint/2010/main" val="131547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13"/>
          <p:cNvSpPr>
            <a:spLocks noGrp="1"/>
          </p:cNvSpPr>
          <p:nvPr>
            <p:ph type="dt" sz="half" idx="10"/>
          </p:nvPr>
        </p:nvSpPr>
        <p:spPr/>
        <p:txBody>
          <a:bodyPr/>
          <a:lstStyle>
            <a:lvl1pPr>
              <a:defRPr/>
            </a:lvl1pPr>
          </a:lstStyle>
          <a:p>
            <a:fld id="{37A08129-F8C9-AE43-961C-ED17F4F1B1E7}" type="datetime1">
              <a:rPr lang="en-US"/>
              <a:pPr/>
              <a:t>30/12/2013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BBE7E988-79FF-4F46-BBE5-812D0DBA817A}" type="slidenum">
              <a:rPr lang="en-US"/>
              <a:pPr/>
              <a:t>‹#›</a:t>
            </a:fld>
            <a:endParaRPr lang="en-US"/>
          </a:p>
        </p:txBody>
      </p:sp>
    </p:spTree>
    <p:extLst>
      <p:ext uri="{BB962C8B-B14F-4D97-AF65-F5344CB8AC3E}">
        <p14:creationId xmlns:p14="http://schemas.microsoft.com/office/powerpoint/2010/main" val="4252216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13"/>
          <p:cNvSpPr>
            <a:spLocks noGrp="1"/>
          </p:cNvSpPr>
          <p:nvPr>
            <p:ph type="dt" sz="half" idx="10"/>
          </p:nvPr>
        </p:nvSpPr>
        <p:spPr/>
        <p:txBody>
          <a:bodyPr/>
          <a:lstStyle>
            <a:lvl1pPr>
              <a:defRPr/>
            </a:lvl1pPr>
          </a:lstStyle>
          <a:p>
            <a:fld id="{F3935B0A-DCFD-1D43-86F0-13FD38BB3BFC}" type="datetime1">
              <a:rPr lang="en-US"/>
              <a:pPr/>
              <a:t>30/12/2013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77592F26-7615-0543-9CEB-A5561E64C4D3}" type="slidenum">
              <a:rPr lang="en-US"/>
              <a:pPr/>
              <a:t>‹#›</a:t>
            </a:fld>
            <a:endParaRPr lang="en-US"/>
          </a:p>
        </p:txBody>
      </p:sp>
    </p:spTree>
    <p:extLst>
      <p:ext uri="{BB962C8B-B14F-4D97-AF65-F5344CB8AC3E}">
        <p14:creationId xmlns:p14="http://schemas.microsoft.com/office/powerpoint/2010/main" val="584794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AU"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AU" smtClean="0"/>
              <a:t>Click to edit Master text styles</a:t>
            </a:r>
          </a:p>
        </p:txBody>
      </p:sp>
      <p:sp>
        <p:nvSpPr>
          <p:cNvPr id="9" name="Date Placeholder 3"/>
          <p:cNvSpPr>
            <a:spLocks noGrp="1"/>
          </p:cNvSpPr>
          <p:nvPr>
            <p:ph type="dt" sz="half" idx="10"/>
          </p:nvPr>
        </p:nvSpPr>
        <p:spPr/>
        <p:txBody>
          <a:bodyPr/>
          <a:lstStyle>
            <a:lvl1pPr>
              <a:defRPr/>
            </a:lvl1pPr>
          </a:lstStyle>
          <a:p>
            <a:fld id="{287D61D6-EFB3-F549-9B73-8D995E9C2EC2}" type="datetime1">
              <a:rPr lang="en-US"/>
              <a:pPr/>
              <a:t>30/12/2013</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fld id="{F702956D-7C73-8040-959A-165561C399A0}" type="slidenum">
              <a:rPr lang="en-US"/>
              <a:pPr/>
              <a:t>‹#›</a:t>
            </a:fld>
            <a:endParaRPr lang="en-US"/>
          </a:p>
        </p:txBody>
      </p:sp>
    </p:spTree>
    <p:extLst>
      <p:ext uri="{BB962C8B-B14F-4D97-AF65-F5344CB8AC3E}">
        <p14:creationId xmlns:p14="http://schemas.microsoft.com/office/powerpoint/2010/main" val="33937437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13"/>
          <p:cNvSpPr>
            <a:spLocks noGrp="1"/>
          </p:cNvSpPr>
          <p:nvPr>
            <p:ph type="dt" sz="half" idx="10"/>
          </p:nvPr>
        </p:nvSpPr>
        <p:spPr/>
        <p:txBody>
          <a:bodyPr/>
          <a:lstStyle>
            <a:lvl1pPr>
              <a:defRPr/>
            </a:lvl1pPr>
          </a:lstStyle>
          <a:p>
            <a:fld id="{62325EDC-5B56-3143-9F95-48E70E2521B8}" type="datetime1">
              <a:rPr lang="en-US"/>
              <a:pPr/>
              <a:t>30/12/2013</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3C2516B6-4CAC-2E47-A815-7EDFC0D136CF}" type="slidenum">
              <a:rPr lang="en-US"/>
              <a:pPr/>
              <a:t>‹#›</a:t>
            </a:fld>
            <a:endParaRPr lang="en-US"/>
          </a:p>
        </p:txBody>
      </p:sp>
    </p:spTree>
    <p:extLst>
      <p:ext uri="{BB962C8B-B14F-4D97-AF65-F5344CB8AC3E}">
        <p14:creationId xmlns:p14="http://schemas.microsoft.com/office/powerpoint/2010/main" val="342789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AU"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AU"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13"/>
          <p:cNvSpPr>
            <a:spLocks noGrp="1"/>
          </p:cNvSpPr>
          <p:nvPr>
            <p:ph type="dt" sz="half" idx="10"/>
          </p:nvPr>
        </p:nvSpPr>
        <p:spPr/>
        <p:txBody>
          <a:bodyPr/>
          <a:lstStyle>
            <a:lvl1pPr>
              <a:defRPr/>
            </a:lvl1pPr>
          </a:lstStyle>
          <a:p>
            <a:fld id="{423F0AB7-D934-A94E-9D43-5B55A79CF8B9}" type="datetime1">
              <a:rPr lang="en-US"/>
              <a:pPr/>
              <a:t>30/12/2013</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fld id="{B4205093-F9E5-FD42-BB5E-535CEA6A60A2}" type="slidenum">
              <a:rPr lang="en-US"/>
              <a:pPr/>
              <a:t>‹#›</a:t>
            </a:fld>
            <a:endParaRPr lang="en-US"/>
          </a:p>
        </p:txBody>
      </p:sp>
    </p:spTree>
    <p:extLst>
      <p:ext uri="{BB962C8B-B14F-4D97-AF65-F5344CB8AC3E}">
        <p14:creationId xmlns:p14="http://schemas.microsoft.com/office/powerpoint/2010/main" val="142607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fld id="{74EEF4B1-AAF0-CE4E-AD16-A895F7B4E36A}" type="datetime1">
              <a:rPr lang="en-US"/>
              <a:pPr/>
              <a:t>30/12/2013</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fld id="{FD587A98-1917-CC40-9E76-7AA6721FA5D9}" type="slidenum">
              <a:rPr lang="en-US"/>
              <a:pPr/>
              <a:t>‹#›</a:t>
            </a:fld>
            <a:endParaRPr lang="en-US"/>
          </a:p>
        </p:txBody>
      </p:sp>
    </p:spTree>
    <p:extLst>
      <p:ext uri="{BB962C8B-B14F-4D97-AF65-F5344CB8AC3E}">
        <p14:creationId xmlns:p14="http://schemas.microsoft.com/office/powerpoint/2010/main" val="370240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fld id="{11A1F3A6-FC44-194A-A69F-B1FB174916EC}" type="datetime1">
              <a:rPr lang="en-US"/>
              <a:pPr/>
              <a:t>30/12/2013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fld id="{2F2328F4-9A66-F847-B474-431865719FC6}" type="slidenum">
              <a:rPr lang="en-US"/>
              <a:pPr/>
              <a:t>‹#›</a:t>
            </a:fld>
            <a:endParaRPr lang="en-US"/>
          </a:p>
        </p:txBody>
      </p:sp>
    </p:spTree>
    <p:extLst>
      <p:ext uri="{BB962C8B-B14F-4D97-AF65-F5344CB8AC3E}">
        <p14:creationId xmlns:p14="http://schemas.microsoft.com/office/powerpoint/2010/main" val="1127343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AU"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AU"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4"/>
          <p:cNvSpPr>
            <a:spLocks noGrp="1"/>
          </p:cNvSpPr>
          <p:nvPr>
            <p:ph type="dt" sz="half" idx="10"/>
          </p:nvPr>
        </p:nvSpPr>
        <p:spPr/>
        <p:txBody>
          <a:bodyPr/>
          <a:lstStyle>
            <a:lvl1pPr>
              <a:defRPr/>
            </a:lvl1pPr>
          </a:lstStyle>
          <a:p>
            <a:fld id="{967FD983-4887-C244-BD07-50F3B56EF1F7}" type="datetime1">
              <a:rPr lang="en-US"/>
              <a:pPr/>
              <a:t>30/12/2013</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C9CAB4FD-1C90-E442-B66B-7CB92739B51A}" type="slidenum">
              <a:rPr lang="en-US"/>
              <a:pPr/>
              <a:t>‹#›</a:t>
            </a:fld>
            <a:endParaRPr lang="en-US"/>
          </a:p>
        </p:txBody>
      </p:sp>
    </p:spTree>
    <p:extLst>
      <p:ext uri="{BB962C8B-B14F-4D97-AF65-F5344CB8AC3E}">
        <p14:creationId xmlns:p14="http://schemas.microsoft.com/office/powerpoint/2010/main" val="2540657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AU"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AU"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AU"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fld id="{C510B23C-A761-AE4C-A8C9-85E75411C378}" type="datetime1">
              <a:rPr lang="en-US"/>
              <a:pPr/>
              <a:t>30/12/2013</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fld id="{CCEE2117-F1DB-0A4C-B8EF-598DDCBA4D78}" type="slidenum">
              <a:rPr lang="en-US"/>
              <a:pPr/>
              <a:t>‹#›</a:t>
            </a:fld>
            <a:endParaRPr lang="en-US"/>
          </a:p>
        </p:txBody>
      </p:sp>
    </p:spTree>
    <p:extLst>
      <p:ext uri="{BB962C8B-B14F-4D97-AF65-F5344CB8AC3E}">
        <p14:creationId xmlns:p14="http://schemas.microsoft.com/office/powerpoint/2010/main" val="25056816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91440" numCol="1" anchor="b" anchorCtr="0" compatLnSpc="1">
            <a:prstTxWarp prst="textNoShape">
              <a:avLst/>
            </a:prstTxWarp>
          </a:bodyPr>
          <a:lstStyle/>
          <a:p>
            <a:pPr lvl="0"/>
            <a:r>
              <a:rPr lang="en-AU"/>
              <a:t>Click to edit Master title style</a:t>
            </a:r>
            <a:endParaRPr lang="en-US"/>
          </a:p>
        </p:txBody>
      </p:sp>
      <p:sp>
        <p:nvSpPr>
          <p:cNvPr id="1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solidFill>
                  <a:schemeClr val="tx2"/>
                </a:solidFill>
              </a:defRPr>
            </a:lvl1pPr>
          </a:lstStyle>
          <a:p>
            <a:fld id="{A2490507-8F38-AF49-A834-8D4740CC3176}" type="datetime1">
              <a:rPr lang="en-US"/>
              <a:pPr/>
              <a:t>30/12/2013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Times New Roman" charset="0"/>
                <a:ea typeface="+mn-ea"/>
                <a:cs typeface="+mn-cs"/>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charset="0"/>
              </a:defRPr>
            </a:lvl1pPr>
          </a:lstStyle>
          <a:p>
            <a:fld id="{4080F8E8-26BD-7E41-BFDC-65487B036A9B}" type="slidenum">
              <a:rPr lang="en-US"/>
              <a:pPr/>
              <a:t>‹#›</a:t>
            </a:fld>
            <a:endParaRPr lang="en-US"/>
          </a:p>
        </p:txBody>
      </p:sp>
      <p:sp>
        <p:nvSpPr>
          <p:cNvPr id="10" name="Text Box 7"/>
          <p:cNvSpPr txBox="1">
            <a:spLocks noChangeArrowheads="1"/>
          </p:cNvSpPr>
          <p:nvPr userDrawn="1"/>
        </p:nvSpPr>
        <p:spPr bwMode="auto">
          <a:xfrm>
            <a:off x="6288088" y="6462713"/>
            <a:ext cx="2855912" cy="274637"/>
          </a:xfrm>
          <a:prstGeom prst="rect">
            <a:avLst/>
          </a:prstGeom>
          <a:noFill/>
          <a:ln w="12700">
            <a:noFill/>
            <a:miter lim="800000"/>
            <a:headEnd type="none" w="sm" len="sm"/>
            <a:tailEnd type="none" w="sm" len="sm"/>
          </a:ln>
          <a:effectLst/>
        </p:spPr>
        <p:txBody>
          <a:bodyPr wrap="none">
            <a:spAutoFit/>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algn="r"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algn="r"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algn="r"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algn="r"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r>
              <a:rPr lang="en-GB" sz="1200">
                <a:solidFill>
                  <a:schemeClr val="bg1"/>
                </a:solidFill>
              </a:rPr>
              <a:t>OOP in Java : </a:t>
            </a:r>
            <a:r>
              <a:rPr lang="en-US" sz="1200">
                <a:solidFill>
                  <a:schemeClr val="bg1"/>
                </a:solidFill>
                <a:cs typeface="Times New Roman" charset="0"/>
              </a:rPr>
              <a:t>© W. Milner 2005 : Slide </a:t>
            </a:r>
            <a:fld id="{D73B7CB8-9CE6-9545-B86E-EC78B93495F6}" type="slidenum">
              <a:rPr lang="en-US" sz="1200">
                <a:solidFill>
                  <a:schemeClr val="bg1"/>
                </a:solidFill>
                <a:cs typeface="Times New Roman" charset="0"/>
              </a:rPr>
              <a:pPr/>
              <a:t>‹#›</a:t>
            </a:fld>
            <a:endParaRPr lang="en-US" sz="1200">
              <a:solidFill>
                <a:schemeClr val="bg1"/>
              </a:solidFill>
              <a:cs typeface="Times New Roman" charset="0"/>
            </a:endParaRPr>
          </a:p>
        </p:txBody>
      </p:sp>
    </p:spTree>
  </p:cSld>
  <p:clrMap bg1="lt1" tx1="dk1" bg2="lt2" tx2="dk2" accent1="accent1" accent2="accent2" accent3="accent3" accent4="accent4" accent5="accent5" accent6="accent6" hlink="hlink" folHlink="folHlink"/>
  <p:sldLayoutIdLst>
    <p:sldLayoutId id="2147484316" r:id="rId1"/>
    <p:sldLayoutId id="2147484309" r:id="rId2"/>
    <p:sldLayoutId id="2147484317" r:id="rId3"/>
    <p:sldLayoutId id="2147484310" r:id="rId4"/>
    <p:sldLayoutId id="2147484311" r:id="rId5"/>
    <p:sldLayoutId id="2147484312" r:id="rId6"/>
    <p:sldLayoutId id="2147484313" r:id="rId7"/>
    <p:sldLayoutId id="2147484318" r:id="rId8"/>
    <p:sldLayoutId id="2147484319" r:id="rId9"/>
    <p:sldLayoutId id="2147484314" r:id="rId10"/>
    <p:sldLayoutId id="2147484315" r:id="rId1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xmlns:p14="http://schemas.microsoft.com/office/powerpoint/2010/mai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2">
            <p:tnLst>
              <p:par>
                <p:cTn xmlns:p14="http://schemas.microsoft.com/office/powerpoint/2010/mai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3">
            <p:tnLst>
              <p:par>
                <p:cTn xmlns:p14="http://schemas.microsoft.com/office/powerpoint/2010/mai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4">
            <p:tnLst>
              <p:par>
                <p:cTn xmlns:p14="http://schemas.microsoft.com/office/powerpoint/2010/mai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5">
            <p:tnLst>
              <p:par>
                <p:cTn xmlns:p14="http://schemas.microsoft.com/office/powerpoint/2010/mai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Lst>
  </p:timing>
  <p:txStyles>
    <p:titleStyle>
      <a:lvl1pPr algn="l" rtl="0" eaLnBrk="0" fontAlgn="base" hangingPunct="0">
        <a:spcBef>
          <a:spcPct val="0"/>
        </a:spcBef>
        <a:spcAft>
          <a:spcPct val="0"/>
        </a:spcAft>
        <a:defRPr sz="4000" kern="1200">
          <a:solidFill>
            <a:schemeClr val="tx2"/>
          </a:solidFill>
          <a:latin typeface="+mj-lt"/>
          <a:ea typeface="MS PGothic" pitchFamily="34" charset="-128"/>
          <a:cs typeface="MS PGothic" charset="0"/>
        </a:defRPr>
      </a:lvl1pPr>
      <a:lvl2pPr algn="l" rtl="0" eaLnBrk="0" fontAlgn="base" hangingPunct="0">
        <a:spcBef>
          <a:spcPct val="0"/>
        </a:spcBef>
        <a:spcAft>
          <a:spcPct val="0"/>
        </a:spcAft>
        <a:defRPr sz="4000">
          <a:solidFill>
            <a:schemeClr val="tx2"/>
          </a:solidFill>
          <a:latin typeface="Franklin Gothic Book" charset="0"/>
          <a:ea typeface="MS PGothic" pitchFamily="34" charset="-128"/>
          <a:cs typeface="MS PGothic" charset="0"/>
        </a:defRPr>
      </a:lvl2pPr>
      <a:lvl3pPr algn="l" rtl="0" eaLnBrk="0" fontAlgn="base" hangingPunct="0">
        <a:spcBef>
          <a:spcPct val="0"/>
        </a:spcBef>
        <a:spcAft>
          <a:spcPct val="0"/>
        </a:spcAft>
        <a:defRPr sz="4000">
          <a:solidFill>
            <a:schemeClr val="tx2"/>
          </a:solidFill>
          <a:latin typeface="Franklin Gothic Book" charset="0"/>
          <a:ea typeface="MS PGothic" pitchFamily="34" charset="-128"/>
          <a:cs typeface="MS PGothic" charset="0"/>
        </a:defRPr>
      </a:lvl3pPr>
      <a:lvl4pPr algn="l" rtl="0" eaLnBrk="0" fontAlgn="base" hangingPunct="0">
        <a:spcBef>
          <a:spcPct val="0"/>
        </a:spcBef>
        <a:spcAft>
          <a:spcPct val="0"/>
        </a:spcAft>
        <a:defRPr sz="4000">
          <a:solidFill>
            <a:schemeClr val="tx2"/>
          </a:solidFill>
          <a:latin typeface="Franklin Gothic Book" charset="0"/>
          <a:ea typeface="MS PGothic" pitchFamily="34" charset="-128"/>
          <a:cs typeface="MS PGothic" charset="0"/>
        </a:defRPr>
      </a:lvl4pPr>
      <a:lvl5pPr algn="l" rtl="0" eaLnBrk="0" fontAlgn="base" hangingPunct="0">
        <a:spcBef>
          <a:spcPct val="0"/>
        </a:spcBef>
        <a:spcAft>
          <a:spcPct val="0"/>
        </a:spcAft>
        <a:defRPr sz="4000">
          <a:solidFill>
            <a:schemeClr val="tx2"/>
          </a:solidFill>
          <a:latin typeface="Franklin Gothic Book" charset="0"/>
          <a:ea typeface="MS PGothic" pitchFamily="34" charset="-128"/>
          <a:cs typeface="MS PGothic" charset="0"/>
        </a:defRPr>
      </a:lvl5pPr>
      <a:lvl6pPr marL="457200" algn="l" rtl="0" fontAlgn="base">
        <a:spcBef>
          <a:spcPct val="0"/>
        </a:spcBef>
        <a:spcAft>
          <a:spcPct val="0"/>
        </a:spcAft>
        <a:defRPr sz="4000">
          <a:solidFill>
            <a:schemeClr val="tx2"/>
          </a:solidFill>
          <a:latin typeface="Franklin Gothic Book" charset="0"/>
          <a:ea typeface="ＭＳ Ｐゴシック" charset="-128"/>
          <a:cs typeface="ＭＳ Ｐゴシック" charset="-128"/>
        </a:defRPr>
      </a:lvl6pPr>
      <a:lvl7pPr marL="914400" algn="l" rtl="0" fontAlgn="base">
        <a:spcBef>
          <a:spcPct val="0"/>
        </a:spcBef>
        <a:spcAft>
          <a:spcPct val="0"/>
        </a:spcAft>
        <a:defRPr sz="4000">
          <a:solidFill>
            <a:schemeClr val="tx2"/>
          </a:solidFill>
          <a:latin typeface="Franklin Gothic Book" charset="0"/>
          <a:ea typeface="ＭＳ Ｐゴシック" charset="-128"/>
          <a:cs typeface="ＭＳ Ｐゴシック" charset="-128"/>
        </a:defRPr>
      </a:lvl7pPr>
      <a:lvl8pPr marL="1371600" algn="l" rtl="0" fontAlgn="base">
        <a:spcBef>
          <a:spcPct val="0"/>
        </a:spcBef>
        <a:spcAft>
          <a:spcPct val="0"/>
        </a:spcAft>
        <a:defRPr sz="4000">
          <a:solidFill>
            <a:schemeClr val="tx2"/>
          </a:solidFill>
          <a:latin typeface="Franklin Gothic Book" charset="0"/>
          <a:ea typeface="ＭＳ Ｐゴシック" charset="-128"/>
          <a:cs typeface="ＭＳ Ｐゴシック" charset="-128"/>
        </a:defRPr>
      </a:lvl8pPr>
      <a:lvl9pPr marL="1828800" algn="l" rtl="0" fontAlgn="base">
        <a:spcBef>
          <a:spcPct val="0"/>
        </a:spcBef>
        <a:spcAft>
          <a:spcPct val="0"/>
        </a:spcAft>
        <a:defRPr sz="4000">
          <a:solidFill>
            <a:schemeClr val="tx2"/>
          </a:solidFill>
          <a:latin typeface="Franklin Gothic Book" charset="0"/>
          <a:ea typeface="ＭＳ Ｐゴシック" charset="-128"/>
          <a:cs typeface="ＭＳ Ｐゴシック" charset="-128"/>
        </a:defRPr>
      </a:lvl9pPr>
    </p:titleStyle>
    <p:bodyStyle>
      <a:lvl1pPr marL="273050" indent="-273050" algn="l" rtl="0" eaLnBrk="0" fontAlgn="base" hangingPunct="0">
        <a:spcBef>
          <a:spcPts val="575"/>
        </a:spcBef>
        <a:spcAft>
          <a:spcPct val="0"/>
        </a:spcAft>
        <a:buClr>
          <a:schemeClr val="accent1"/>
        </a:buClr>
        <a:buSzPct val="85000"/>
        <a:buFont typeface="Wingdings 2" charset="0"/>
        <a:buChar char=""/>
        <a:defRPr sz="2600" kern="1200">
          <a:solidFill>
            <a:schemeClr val="tx1"/>
          </a:solidFill>
          <a:latin typeface="+mn-lt"/>
          <a:ea typeface="MS PGothic" pitchFamily="34" charset="-128"/>
          <a:cs typeface="MS PGothic" charset="0"/>
        </a:defRPr>
      </a:lvl1pPr>
      <a:lvl2pPr marL="547688" indent="-228600" algn="l" rtl="0" eaLnBrk="0" fontAlgn="base" hangingPunct="0">
        <a:spcBef>
          <a:spcPts val="375"/>
        </a:spcBef>
        <a:spcAft>
          <a:spcPct val="0"/>
        </a:spcAft>
        <a:buClr>
          <a:schemeClr val="accent2"/>
        </a:buClr>
        <a:buSzPct val="85000"/>
        <a:buFont typeface="Wingdings 2" charset="0"/>
        <a:buChar char=""/>
        <a:defRPr sz="2400" kern="1200">
          <a:solidFill>
            <a:schemeClr val="tx1"/>
          </a:solidFill>
          <a:latin typeface="+mn-lt"/>
          <a:ea typeface="MS PGothic" pitchFamily="34" charset="-128"/>
          <a:cs typeface="MS PGothic" charset="0"/>
        </a:defRPr>
      </a:lvl2pPr>
      <a:lvl3pPr marL="822325" indent="-228600" algn="l" rtl="0" eaLnBrk="0" fontAlgn="base" hangingPunct="0">
        <a:spcBef>
          <a:spcPts val="375"/>
        </a:spcBef>
        <a:spcAft>
          <a:spcPct val="0"/>
        </a:spcAft>
        <a:buClr>
          <a:srgbClr val="E6B1AB"/>
        </a:buClr>
        <a:buSzPct val="85000"/>
        <a:buFont typeface="Wingdings 2" charset="0"/>
        <a:buChar char=""/>
        <a:defRPr sz="2000" kern="1200">
          <a:solidFill>
            <a:schemeClr val="tx1"/>
          </a:solidFill>
          <a:latin typeface="+mn-lt"/>
          <a:ea typeface="MS PGothic" pitchFamily="34" charset="-128"/>
          <a:cs typeface="MS PGothic" charset="0"/>
        </a:defRPr>
      </a:lvl3pPr>
      <a:lvl4pPr marL="1096963" indent="-228600" algn="l" rtl="0" eaLnBrk="0" fontAlgn="base" hangingPunct="0">
        <a:spcBef>
          <a:spcPts val="375"/>
        </a:spcBef>
        <a:spcAft>
          <a:spcPct val="0"/>
        </a:spcAft>
        <a:buClr>
          <a:srgbClr val="A28E6A"/>
        </a:buClr>
        <a:buSzPct val="80000"/>
        <a:buFont typeface="Wingdings 2" charset="0"/>
        <a:buChar char=""/>
        <a:defRPr sz="2000" kern="1200">
          <a:solidFill>
            <a:schemeClr val="tx1"/>
          </a:solidFill>
          <a:latin typeface="+mn-lt"/>
          <a:ea typeface="MS PGothic" pitchFamily="34" charset="-128"/>
          <a:cs typeface="MS PGothic" charset="0"/>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S PGothic" pitchFamily="34" charset="-128"/>
          <a:cs typeface="MS PGothic"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ml/CircleWithPrivateRadius.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ml/PolymorphismDemo.html" TargetMode="Externa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ml/IsinstanceDemo.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2.bin"/><Relationship Id="rId5"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hyperlink" Target="html/WriteDemo.html" TargetMode="External"/><Relationship Id="rId5" Type="http://schemas.openxmlformats.org/officeDocument/2006/relationships/oleObject" Target="../embeddings/oleObject3.bin"/><Relationship Id="rId6" Type="http://schemas.openxmlformats.org/officeDocument/2006/relationships/image" Target="../media/image7.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ml/ReadDemo.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ml/AppendDemo.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ml/WriteReadNumbers.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ml/Circle.html" TargetMode="External"/><Relationship Id="rId3" Type="http://schemas.openxmlformats.org/officeDocument/2006/relationships/hyperlink" Target="html/TestCircl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ml/CircleWithPrivateRadiu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a:xfrm>
            <a:off x="0" y="1612900"/>
            <a:ext cx="9144000" cy="1470025"/>
          </a:xfrm>
        </p:spPr>
        <p:txBody>
          <a:bodyPr/>
          <a:lstStyle/>
          <a:p>
            <a:pPr eaLnBrk="1" hangingPunct="1"/>
            <a:r>
              <a:rPr lang="en-GB">
                <a:latin typeface="Franklin Gothic Book" charset="0"/>
                <a:ea typeface="MS PGothic" charset="0"/>
              </a:rPr>
              <a:t>CS244: </a:t>
            </a:r>
            <a:r>
              <a:rPr>
                <a:latin typeface="Franklin Gothic Book" charset="0"/>
                <a:ea typeface="MS PGothic" charset="0"/>
              </a:rPr>
              <a:t>Advanced Programming Applications</a:t>
            </a:r>
          </a:p>
        </p:txBody>
      </p:sp>
      <p:sp>
        <p:nvSpPr>
          <p:cNvPr id="6147" name="TextBox 6"/>
          <p:cNvSpPr txBox="1">
            <a:spLocks noChangeArrowheads="1"/>
          </p:cNvSpPr>
          <p:nvPr/>
        </p:nvSpPr>
        <p:spPr bwMode="auto">
          <a:xfrm>
            <a:off x="346327" y="3589338"/>
            <a:ext cx="83118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algn="r"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algn="r"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algn="r"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algn="r"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r>
              <a:rPr lang="en-US" dirty="0" smtClean="0">
                <a:solidFill>
                  <a:schemeClr val="accent1"/>
                </a:solidFill>
              </a:rPr>
              <a:t>Lecture 12: Python OOP </a:t>
            </a:r>
            <a:r>
              <a:rPr lang="en-US" dirty="0" smtClean="0">
                <a:solidFill>
                  <a:schemeClr val="accent1"/>
                </a:solidFill>
              </a:rPr>
              <a:t>(</a:t>
            </a:r>
            <a:r>
              <a:rPr lang="en-US" dirty="0" err="1" smtClean="0">
                <a:solidFill>
                  <a:schemeClr val="accent1"/>
                </a:solidFill>
              </a:rPr>
              <a:t>Ch</a:t>
            </a:r>
            <a:r>
              <a:rPr lang="en-US" dirty="0" smtClean="0">
                <a:solidFill>
                  <a:schemeClr val="accent1"/>
                </a:solidFill>
              </a:rPr>
              <a:t> </a:t>
            </a:r>
            <a:r>
              <a:rPr lang="en-US" dirty="0" smtClean="0">
                <a:solidFill>
                  <a:schemeClr val="accent1"/>
                </a:solidFill>
              </a:rPr>
              <a:t>7 &amp; 12), Files </a:t>
            </a:r>
            <a:r>
              <a:rPr lang="en-US" dirty="0" smtClean="0">
                <a:solidFill>
                  <a:schemeClr val="accent1"/>
                </a:solidFill>
              </a:rPr>
              <a:t>Handling (</a:t>
            </a:r>
            <a:r>
              <a:rPr lang="en-US" dirty="0" err="1" smtClean="0">
                <a:solidFill>
                  <a:schemeClr val="accent1"/>
                </a:solidFill>
              </a:rPr>
              <a:t>Ch</a:t>
            </a:r>
            <a:r>
              <a:rPr lang="en-US" dirty="0" smtClean="0">
                <a:solidFill>
                  <a:schemeClr val="accent1"/>
                </a:solidFill>
              </a:rPr>
              <a:t> </a:t>
            </a:r>
            <a:r>
              <a:rPr lang="en-US" dirty="0" smtClean="0">
                <a:solidFill>
                  <a:schemeClr val="accent1"/>
                </a:solidFill>
              </a:rPr>
              <a:t>13) &amp; Libraries &amp; Frameworks</a:t>
            </a:r>
            <a:endParaRPr lang="en-US" dirty="0">
              <a:solidFill>
                <a:schemeClr val="accent1"/>
              </a:solidFill>
            </a:endParaRPr>
          </a:p>
        </p:txBody>
      </p:sp>
      <p:pic>
        <p:nvPicPr>
          <p:cNvPr id="614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150" y="198438"/>
            <a:ext cx="1066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268288"/>
            <a:ext cx="901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 Box 4"/>
          <p:cNvSpPr txBox="1">
            <a:spLocks noChangeArrowheads="1"/>
          </p:cNvSpPr>
          <p:nvPr/>
        </p:nvSpPr>
        <p:spPr bwMode="auto">
          <a:xfrm>
            <a:off x="152400" y="6019800"/>
            <a:ext cx="88392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MS PGothic" charset="0"/>
                <a:cs typeface="MS PGothic" charset="0"/>
              </a:defRPr>
            </a:lvl1pPr>
            <a:lvl2pPr marL="742950" indent="-28575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MS PGothic" charset="0"/>
                <a:cs typeface="MS PGothic" charset="0"/>
              </a:defRPr>
            </a:lvl2pPr>
            <a:lvl3pPr marL="11430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MS PGothic" charset="0"/>
                <a:cs typeface="MS PGothic" charset="0"/>
              </a:defRPr>
            </a:lvl3pPr>
            <a:lvl4pPr marL="16002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MS PGothic" charset="0"/>
                <a:cs typeface="MS PGothic" charset="0"/>
              </a:defRPr>
            </a:lvl4pPr>
            <a:lvl5pPr marL="20574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MS PGothic" charset="0"/>
                <a:cs typeface="MS PGothic" charset="0"/>
              </a:defRPr>
            </a:lvl5pPr>
            <a:lvl6pPr marL="2514600" indent="-228600" algn="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MS PGothic" charset="0"/>
                <a:cs typeface="MS PGothic" charset="0"/>
              </a:defRPr>
            </a:lvl6pPr>
            <a:lvl7pPr marL="2971800" indent="-228600" algn="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MS PGothic" charset="0"/>
                <a:cs typeface="MS PGothic" charset="0"/>
              </a:defRPr>
            </a:lvl7pPr>
            <a:lvl8pPr marL="3429000" indent="-228600" algn="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MS PGothic" charset="0"/>
                <a:cs typeface="MS PGothic" charset="0"/>
              </a:defRPr>
            </a:lvl8pPr>
            <a:lvl9pPr marL="3886200" indent="-228600" algn="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MS PGothic" charset="0"/>
                <a:cs typeface="MS PGothic" charset="0"/>
              </a:defRPr>
            </a:lvl9pPr>
          </a:lstStyle>
          <a:p>
            <a:pPr>
              <a:buClr>
                <a:srgbClr val="000000"/>
              </a:buClr>
              <a:buSzPct val="100000"/>
              <a:buFont typeface="Tahoma" charset="0"/>
              <a:buNone/>
            </a:pPr>
            <a:r>
              <a:rPr lang="en-GB" sz="1600" dirty="0" err="1">
                <a:solidFill>
                  <a:srgbClr val="000000"/>
                </a:solidFill>
              </a:rPr>
              <a:t>Dr.</a:t>
            </a:r>
            <a:r>
              <a:rPr lang="en-GB" sz="1600" dirty="0">
                <a:solidFill>
                  <a:srgbClr val="000000"/>
                </a:solidFill>
              </a:rPr>
              <a:t> Manal Helal, Fall 2013</a:t>
            </a:r>
          </a:p>
          <a:p>
            <a:pPr>
              <a:buClr>
                <a:srgbClr val="000000"/>
              </a:buClr>
              <a:buSzPct val="100000"/>
              <a:buFont typeface="Tahoma" charset="0"/>
              <a:buNone/>
            </a:pPr>
            <a:r>
              <a:rPr lang="en-GB" sz="1600" dirty="0">
                <a:solidFill>
                  <a:srgbClr val="000000"/>
                </a:solidFill>
              </a:rPr>
              <a:t>http://</a:t>
            </a:r>
            <a:r>
              <a:rPr lang="en-GB" sz="1600" dirty="0" err="1">
                <a:solidFill>
                  <a:srgbClr val="000000"/>
                </a:solidFill>
              </a:rPr>
              <a:t>moodle.manalhelal.com</a:t>
            </a:r>
            <a:endParaRPr lang="en-GB" sz="1600" dirty="0">
              <a:solidFill>
                <a:srgbClr val="000000"/>
              </a:solidFill>
            </a:endParaRPr>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671022"/>
            <a:ext cx="5366742" cy="181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E0C23C1-2F90-9349-BA73-3FEDF226BD41}" type="slidenum">
              <a:rPr lang="en-US"/>
              <a:pPr/>
              <a:t>10</a:t>
            </a:fld>
            <a:endParaRPr lang="en-US"/>
          </a:p>
        </p:txBody>
      </p:sp>
      <p:sp>
        <p:nvSpPr>
          <p:cNvPr id="381954" name="Rectangle 2"/>
          <p:cNvSpPr>
            <a:spLocks noGrp="1" noChangeArrowheads="1"/>
          </p:cNvSpPr>
          <p:nvPr>
            <p:ph type="title"/>
          </p:nvPr>
        </p:nvSpPr>
        <p:spPr>
          <a:xfrm>
            <a:off x="731838" y="317500"/>
            <a:ext cx="7772400" cy="573088"/>
          </a:xfrm>
        </p:spPr>
        <p:txBody>
          <a:bodyPr/>
          <a:lstStyle/>
          <a:p>
            <a:r>
              <a:rPr lang="en-US"/>
              <a:t>Data Field Encapsulation</a:t>
            </a:r>
          </a:p>
        </p:txBody>
      </p:sp>
      <p:sp>
        <p:nvSpPr>
          <p:cNvPr id="381956" name="Rectangle 4"/>
          <p:cNvSpPr>
            <a:spLocks noChangeArrowheads="1"/>
          </p:cNvSpPr>
          <p:nvPr/>
        </p:nvSpPr>
        <p:spPr bwMode="auto">
          <a:xfrm>
            <a:off x="539750" y="2200275"/>
            <a:ext cx="8293100" cy="4032250"/>
          </a:xfrm>
          <a:prstGeom prst="rect">
            <a:avLst/>
          </a:prstGeom>
          <a:solidFill>
            <a:srgbClr val="FFFFFF"/>
          </a:solidFill>
          <a:ln>
            <a:noFill/>
          </a:ln>
          <a:effectLst/>
        </p:spPr>
        <p:txBody>
          <a:bodyPr lIns="92075" tIns="46038" rIns="92075" bIns="46038"/>
          <a:lstStyle/>
          <a:p>
            <a:pPr algn="l">
              <a:spcBef>
                <a:spcPct val="20000"/>
              </a:spcBef>
              <a:buClr>
                <a:schemeClr val="tx2"/>
              </a:buClr>
              <a:buSzPct val="75000"/>
              <a:buFont typeface="Monotype Sorts" charset="0"/>
              <a:buNone/>
            </a:pPr>
            <a:r>
              <a:rPr lang="en-US" sz="3200" dirty="0">
                <a:solidFill>
                  <a:srgbClr val="000000"/>
                </a:solidFill>
              </a:rPr>
              <a:t>&gt;&gt;&gt; from </a:t>
            </a:r>
            <a:r>
              <a:rPr lang="en-US" sz="3200" dirty="0" err="1">
                <a:solidFill>
                  <a:srgbClr val="000000"/>
                </a:solidFill>
              </a:rPr>
              <a:t>CircleWithPrivateRadius</a:t>
            </a:r>
            <a:r>
              <a:rPr lang="en-US" sz="3200" dirty="0">
                <a:solidFill>
                  <a:srgbClr val="000000"/>
                </a:solidFill>
              </a:rPr>
              <a:t> import Circle</a:t>
            </a:r>
          </a:p>
          <a:p>
            <a:pPr algn="l">
              <a:spcBef>
                <a:spcPct val="20000"/>
              </a:spcBef>
              <a:buClr>
                <a:schemeClr val="tx2"/>
              </a:buClr>
              <a:buSzPct val="75000"/>
              <a:buFont typeface="Monotype Sorts" charset="0"/>
              <a:buNone/>
            </a:pPr>
            <a:r>
              <a:rPr lang="en-US" sz="3200" dirty="0">
                <a:solidFill>
                  <a:srgbClr val="000000"/>
                </a:solidFill>
              </a:rPr>
              <a:t>&gt;&gt;&gt; c = Circle(5)</a:t>
            </a:r>
          </a:p>
          <a:p>
            <a:pPr algn="l">
              <a:spcBef>
                <a:spcPct val="20000"/>
              </a:spcBef>
              <a:buClr>
                <a:schemeClr val="tx2"/>
              </a:buClr>
              <a:buSzPct val="75000"/>
              <a:buFont typeface="Monotype Sorts" charset="0"/>
              <a:buNone/>
            </a:pPr>
            <a:r>
              <a:rPr lang="en-US" sz="3200" dirty="0">
                <a:solidFill>
                  <a:srgbClr val="000000"/>
                </a:solidFill>
              </a:rPr>
              <a:t>&gt;&gt;&gt; </a:t>
            </a:r>
            <a:r>
              <a:rPr lang="en-US" sz="3200" dirty="0" err="1">
                <a:solidFill>
                  <a:srgbClr val="000000"/>
                </a:solidFill>
              </a:rPr>
              <a:t>c.__radius</a:t>
            </a:r>
            <a:endParaRPr lang="en-US" sz="3200" dirty="0">
              <a:solidFill>
                <a:srgbClr val="000000"/>
              </a:solidFill>
            </a:endParaRPr>
          </a:p>
          <a:p>
            <a:pPr algn="l">
              <a:spcBef>
                <a:spcPct val="20000"/>
              </a:spcBef>
              <a:buClr>
                <a:schemeClr val="tx2"/>
              </a:buClr>
              <a:buSzPct val="75000"/>
              <a:buFont typeface="Monotype Sorts" charset="0"/>
              <a:buNone/>
            </a:pPr>
            <a:r>
              <a:rPr lang="en-US" sz="3200" dirty="0" err="1">
                <a:solidFill>
                  <a:srgbClr val="000000"/>
                </a:solidFill>
              </a:rPr>
              <a:t>AttributeError</a:t>
            </a:r>
            <a:r>
              <a:rPr lang="en-US" sz="3200" dirty="0">
                <a:solidFill>
                  <a:srgbClr val="000000"/>
                </a:solidFill>
              </a:rPr>
              <a:t>: 'Circle' object has no attribute '__radius'</a:t>
            </a:r>
          </a:p>
          <a:p>
            <a:pPr algn="l">
              <a:spcBef>
                <a:spcPct val="20000"/>
              </a:spcBef>
              <a:buClr>
                <a:schemeClr val="tx2"/>
              </a:buClr>
              <a:buSzPct val="75000"/>
              <a:buFont typeface="Monotype Sorts" charset="0"/>
              <a:buNone/>
            </a:pPr>
            <a:r>
              <a:rPr lang="en-US" sz="3200" dirty="0">
                <a:solidFill>
                  <a:srgbClr val="000000"/>
                </a:solidFill>
              </a:rPr>
              <a:t>&gt;&gt;&gt; </a:t>
            </a:r>
            <a:r>
              <a:rPr lang="en-US" sz="3200" dirty="0" err="1">
                <a:solidFill>
                  <a:srgbClr val="000000"/>
                </a:solidFill>
              </a:rPr>
              <a:t>c.getRadius</a:t>
            </a:r>
            <a:r>
              <a:rPr lang="en-US" sz="3200" dirty="0">
                <a:solidFill>
                  <a:srgbClr val="000000"/>
                </a:solidFill>
              </a:rPr>
              <a:t>()</a:t>
            </a:r>
          </a:p>
          <a:p>
            <a:pPr algn="l">
              <a:spcBef>
                <a:spcPct val="20000"/>
              </a:spcBef>
              <a:buClr>
                <a:schemeClr val="tx2"/>
              </a:buClr>
              <a:buSzPct val="75000"/>
              <a:buFont typeface="Monotype Sorts" charset="0"/>
              <a:buNone/>
            </a:pPr>
            <a:r>
              <a:rPr lang="en-US" sz="3200" dirty="0">
                <a:solidFill>
                  <a:srgbClr val="000000"/>
                </a:solidFill>
              </a:rPr>
              <a:t> 5</a:t>
            </a:r>
          </a:p>
        </p:txBody>
      </p:sp>
      <p:sp>
        <p:nvSpPr>
          <p:cNvPr id="381957" name="AutoShape 5">
            <a:hlinkClick r:id="" action="ppaction://noaction" highlightClick="1"/>
          </p:cNvPr>
          <p:cNvSpPr>
            <a:spLocks noChangeArrowheads="1"/>
          </p:cNvSpPr>
          <p:nvPr/>
        </p:nvSpPr>
        <p:spPr bwMode="auto">
          <a:xfrm>
            <a:off x="539750" y="1431925"/>
            <a:ext cx="4224338" cy="533400"/>
          </a:xfrm>
          <a:prstGeom prst="actionButtonBlank">
            <a:avLst/>
          </a:prstGeom>
          <a:solidFill>
            <a:srgbClr val="FFFFFF"/>
          </a:solidFill>
          <a:ln>
            <a:noFill/>
          </a:ln>
          <a:effectLst>
            <a:prstShdw prst="shdw17" dist="17961" dir="2700000">
              <a:schemeClr val="tx1">
                <a:gamma/>
                <a:shade val="60000"/>
                <a:invGamma/>
                <a:alpha val="74998"/>
              </a:schemeClr>
            </a:prstShdw>
          </a:effectLst>
        </p:spPr>
        <p:txBody>
          <a:bodyPr wrap="none" anchor="ctr"/>
          <a:lstStyle/>
          <a:p>
            <a:pPr algn="ctr"/>
            <a:r>
              <a:rPr lang="en-US">
                <a:solidFill>
                  <a:schemeClr val="accent1"/>
                </a:solidFill>
                <a:latin typeface="Book Antiqua" charset="0"/>
                <a:hlinkClick r:id="rId2" action="ppaction://program"/>
              </a:rPr>
              <a:t>CircleWithPrivateDataRadius</a:t>
            </a:r>
            <a:endParaRPr lang="en-US">
              <a:solidFill>
                <a:schemeClr val="accent1"/>
              </a:solidFill>
            </a:endParaRPr>
          </a:p>
        </p:txBody>
      </p:sp>
    </p:spTree>
    <p:extLst>
      <p:ext uri="{BB962C8B-B14F-4D97-AF65-F5344CB8AC3E}">
        <p14:creationId xmlns:p14="http://schemas.microsoft.com/office/powerpoint/2010/main" val="37160802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Python </a:t>
            </a:r>
            <a:r>
              <a:rPr lang="en-US" dirty="0"/>
              <a:t>Inheritance and Polymorphism</a:t>
            </a:r>
            <a:endParaRPr lang="ar-EG" dirty="0"/>
          </a:p>
        </p:txBody>
      </p:sp>
      <p:sp>
        <p:nvSpPr>
          <p:cNvPr id="2" name="Subtitle 1"/>
          <p:cNvSpPr>
            <a:spLocks noGrp="1"/>
          </p:cNvSpPr>
          <p:nvPr>
            <p:ph type="subTitle" idx="1"/>
          </p:nvPr>
        </p:nvSpPr>
        <p:spPr/>
        <p:txBody>
          <a:bodyPr/>
          <a:lstStyle/>
          <a:p>
            <a:r>
              <a:rPr lang="en-AU" dirty="0" err="1" smtClean="0"/>
              <a:t>Ch</a:t>
            </a:r>
            <a:r>
              <a:rPr lang="en-AU" dirty="0" smtClean="0"/>
              <a:t> 12</a:t>
            </a:r>
            <a:endParaRPr lang="ar-EG" dirty="0"/>
          </a:p>
        </p:txBody>
      </p:sp>
    </p:spTree>
    <p:extLst>
      <p:ext uri="{BB962C8B-B14F-4D97-AF65-F5344CB8AC3E}">
        <p14:creationId xmlns:p14="http://schemas.microsoft.com/office/powerpoint/2010/main" val="19162217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2865C7B-1DE1-CB45-BE8D-1C7D5E8AF9CD}" type="slidenum">
              <a:rPr lang="en-US"/>
              <a:pPr/>
              <a:t>12</a:t>
            </a:fld>
            <a:endParaRPr lang="en-US"/>
          </a:p>
        </p:txBody>
      </p:sp>
      <p:sp>
        <p:nvSpPr>
          <p:cNvPr id="388098" name="Rectangle 2"/>
          <p:cNvSpPr>
            <a:spLocks noGrp="1" noChangeArrowheads="1"/>
          </p:cNvSpPr>
          <p:nvPr>
            <p:ph type="title"/>
          </p:nvPr>
        </p:nvSpPr>
        <p:spPr>
          <a:xfrm>
            <a:off x="685800" y="228600"/>
            <a:ext cx="7772400" cy="685800"/>
          </a:xfrm>
          <a:noFill/>
          <a:ln/>
        </p:spPr>
        <p:txBody>
          <a:bodyPr/>
          <a:lstStyle/>
          <a:p>
            <a:r>
              <a:rPr lang="en-US" sz="3600"/>
              <a:t>Overriding Methods</a:t>
            </a:r>
            <a:endParaRPr lang="en-US"/>
          </a:p>
        </p:txBody>
      </p:sp>
      <p:sp>
        <p:nvSpPr>
          <p:cNvPr id="388099" name="Text Box 3"/>
          <p:cNvSpPr txBox="1">
            <a:spLocks noChangeArrowheads="1"/>
          </p:cNvSpPr>
          <p:nvPr/>
        </p:nvSpPr>
        <p:spPr bwMode="auto">
          <a:xfrm>
            <a:off x="228600" y="1066800"/>
            <a:ext cx="8610600" cy="120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a:t>A subclass inherits methods from a superclass. Sometimes it is necessary for the subclass to modify the implementation of a method defined in the superclass. This is referred to as </a:t>
            </a:r>
            <a:r>
              <a:rPr lang="en-US" i="1"/>
              <a:t>method overriding</a:t>
            </a:r>
            <a:r>
              <a:rPr lang="en-US"/>
              <a:t>. </a:t>
            </a:r>
          </a:p>
        </p:txBody>
      </p:sp>
      <p:sp>
        <p:nvSpPr>
          <p:cNvPr id="388100" name="Text Box 4"/>
          <p:cNvSpPr txBox="1">
            <a:spLocks noChangeArrowheads="1"/>
          </p:cNvSpPr>
          <p:nvPr/>
        </p:nvSpPr>
        <p:spPr bwMode="auto">
          <a:xfrm>
            <a:off x="228600" y="2514600"/>
            <a:ext cx="8686800" cy="1400383"/>
          </a:xfrm>
          <a:prstGeom prst="rect">
            <a:avLst/>
          </a:prstGeom>
          <a:solidFill>
            <a:srgbClr val="FFFFFF"/>
          </a:solidFill>
          <a:ln>
            <a:noFill/>
          </a:ln>
          <a:effectLst/>
        </p:spPr>
        <p:txBody>
          <a:bodyPr>
            <a:spAutoFit/>
          </a:bodyPr>
          <a:lstStyle/>
          <a:p>
            <a:pPr algn="l"/>
            <a:r>
              <a:rPr lang="en-US" sz="1700" dirty="0">
                <a:solidFill>
                  <a:srgbClr val="000000"/>
                </a:solidFill>
                <a:latin typeface="Courier New" charset="0"/>
                <a:cs typeface="Courier New" charset="0"/>
              </a:rPr>
              <a:t>class Circle(</a:t>
            </a:r>
            <a:r>
              <a:rPr lang="en-US" sz="1700" dirty="0" err="1">
                <a:solidFill>
                  <a:srgbClr val="000000"/>
                </a:solidFill>
                <a:latin typeface="Courier New" charset="0"/>
                <a:cs typeface="Courier New" charset="0"/>
              </a:rPr>
              <a:t>GeometricObject</a:t>
            </a:r>
            <a:r>
              <a:rPr lang="en-US" sz="1700" dirty="0">
                <a:solidFill>
                  <a:srgbClr val="000000"/>
                </a:solidFill>
                <a:latin typeface="Courier New" charset="0"/>
                <a:cs typeface="Courier New" charset="0"/>
              </a:rPr>
              <a:t>):</a:t>
            </a:r>
          </a:p>
          <a:p>
            <a:pPr algn="l"/>
            <a:r>
              <a:rPr lang="en-US" sz="1700" dirty="0">
                <a:solidFill>
                  <a:srgbClr val="000000"/>
                </a:solidFill>
                <a:latin typeface="Courier New" charset="0"/>
                <a:cs typeface="Courier New" charset="0"/>
              </a:rPr>
              <a:t>    # Other methods are omitted</a:t>
            </a:r>
          </a:p>
          <a:p>
            <a:pPr algn="l"/>
            <a:r>
              <a:rPr lang="en-US" sz="1700" dirty="0">
                <a:solidFill>
                  <a:srgbClr val="000000"/>
                </a:solidFill>
                <a:latin typeface="Courier New" charset="0"/>
                <a:cs typeface="Courier New" charset="0"/>
              </a:rPr>
              <a:t>    # Override the __</a:t>
            </a:r>
            <a:r>
              <a:rPr lang="en-US" sz="1700" dirty="0" err="1">
                <a:solidFill>
                  <a:srgbClr val="000000"/>
                </a:solidFill>
                <a:latin typeface="Courier New" charset="0"/>
                <a:cs typeface="Courier New" charset="0"/>
              </a:rPr>
              <a:t>str</a:t>
            </a:r>
            <a:r>
              <a:rPr lang="en-US" sz="1700" dirty="0">
                <a:solidFill>
                  <a:srgbClr val="000000"/>
                </a:solidFill>
                <a:latin typeface="Courier New" charset="0"/>
                <a:cs typeface="Courier New" charset="0"/>
              </a:rPr>
              <a:t>__ method defined in </a:t>
            </a:r>
            <a:r>
              <a:rPr lang="en-US" sz="1700" dirty="0" err="1">
                <a:solidFill>
                  <a:srgbClr val="000000"/>
                </a:solidFill>
                <a:latin typeface="Courier New" charset="0"/>
                <a:cs typeface="Courier New" charset="0"/>
              </a:rPr>
              <a:t>GeometricObject</a:t>
            </a:r>
            <a:r>
              <a:rPr lang="en-US" sz="1700" dirty="0">
                <a:solidFill>
                  <a:srgbClr val="000000"/>
                </a:solidFill>
                <a:latin typeface="Courier New" charset="0"/>
                <a:cs typeface="Courier New" charset="0"/>
              </a:rPr>
              <a:t> </a:t>
            </a:r>
          </a:p>
          <a:p>
            <a:pPr algn="l"/>
            <a:r>
              <a:rPr lang="en-US" sz="1700" dirty="0">
                <a:solidFill>
                  <a:srgbClr val="000000"/>
                </a:solidFill>
                <a:latin typeface="Courier New" charset="0"/>
                <a:cs typeface="Courier New" charset="0"/>
              </a:rPr>
              <a:t>    </a:t>
            </a:r>
            <a:r>
              <a:rPr lang="en-US" sz="1700" dirty="0" err="1">
                <a:solidFill>
                  <a:srgbClr val="000000"/>
                </a:solidFill>
                <a:latin typeface="Courier New" charset="0"/>
                <a:cs typeface="Courier New" charset="0"/>
              </a:rPr>
              <a:t>def</a:t>
            </a:r>
            <a:r>
              <a:rPr lang="en-US" sz="1700" dirty="0">
                <a:solidFill>
                  <a:srgbClr val="000000"/>
                </a:solidFill>
                <a:latin typeface="Courier New" charset="0"/>
                <a:cs typeface="Courier New" charset="0"/>
              </a:rPr>
              <a:t> __</a:t>
            </a:r>
            <a:r>
              <a:rPr lang="en-US" sz="1700" dirty="0" err="1">
                <a:solidFill>
                  <a:srgbClr val="000000"/>
                </a:solidFill>
                <a:latin typeface="Courier New" charset="0"/>
                <a:cs typeface="Courier New" charset="0"/>
              </a:rPr>
              <a:t>str</a:t>
            </a:r>
            <a:r>
              <a:rPr lang="en-US" sz="1700" dirty="0">
                <a:solidFill>
                  <a:srgbClr val="000000"/>
                </a:solidFill>
                <a:latin typeface="Courier New" charset="0"/>
                <a:cs typeface="Courier New" charset="0"/>
              </a:rPr>
              <a:t>__(self):</a:t>
            </a:r>
          </a:p>
          <a:p>
            <a:pPr algn="l"/>
            <a:r>
              <a:rPr lang="en-US" sz="1700" dirty="0">
                <a:solidFill>
                  <a:srgbClr val="000000"/>
                </a:solidFill>
                <a:latin typeface="Courier New" charset="0"/>
                <a:cs typeface="Courier New" charset="0"/>
              </a:rPr>
              <a:t>        return super().__</a:t>
            </a:r>
            <a:r>
              <a:rPr lang="en-US" sz="1700" dirty="0" err="1">
                <a:solidFill>
                  <a:srgbClr val="000000"/>
                </a:solidFill>
                <a:latin typeface="Courier New" charset="0"/>
                <a:cs typeface="Courier New" charset="0"/>
              </a:rPr>
              <a:t>str</a:t>
            </a:r>
            <a:r>
              <a:rPr lang="en-US" sz="1700" dirty="0">
                <a:solidFill>
                  <a:srgbClr val="000000"/>
                </a:solidFill>
                <a:latin typeface="Courier New" charset="0"/>
                <a:cs typeface="Courier New" charset="0"/>
              </a:rPr>
              <a:t>__() + " radius: " + </a:t>
            </a:r>
            <a:r>
              <a:rPr lang="en-US" sz="1700" dirty="0" err="1">
                <a:solidFill>
                  <a:srgbClr val="000000"/>
                </a:solidFill>
                <a:latin typeface="Courier New" charset="0"/>
                <a:cs typeface="Courier New" charset="0"/>
              </a:rPr>
              <a:t>str</a:t>
            </a:r>
            <a:r>
              <a:rPr lang="en-US" sz="1700" dirty="0">
                <a:solidFill>
                  <a:srgbClr val="000000"/>
                </a:solidFill>
                <a:latin typeface="Courier New" charset="0"/>
                <a:cs typeface="Courier New" charset="0"/>
              </a:rPr>
              <a:t>(radius)</a:t>
            </a:r>
          </a:p>
        </p:txBody>
      </p:sp>
    </p:spTree>
    <p:extLst>
      <p:ext uri="{BB962C8B-B14F-4D97-AF65-F5344CB8AC3E}">
        <p14:creationId xmlns:p14="http://schemas.microsoft.com/office/powerpoint/2010/main" val="38006129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52BB310-8F3C-2A46-9DBE-C758E35E7C00}" type="slidenum">
              <a:rPr lang="en-US"/>
              <a:pPr/>
              <a:t>13</a:t>
            </a:fld>
            <a:endParaRPr lang="en-US"/>
          </a:p>
        </p:txBody>
      </p:sp>
      <p:sp>
        <p:nvSpPr>
          <p:cNvPr id="411650" name="Rectangle 2"/>
          <p:cNvSpPr>
            <a:spLocks noGrp="1" noChangeArrowheads="1"/>
          </p:cNvSpPr>
          <p:nvPr>
            <p:ph type="title"/>
          </p:nvPr>
        </p:nvSpPr>
        <p:spPr>
          <a:xfrm>
            <a:off x="228600" y="152400"/>
            <a:ext cx="8763000" cy="685800"/>
          </a:xfrm>
          <a:noFill/>
          <a:ln/>
        </p:spPr>
        <p:txBody>
          <a:bodyPr/>
          <a:lstStyle/>
          <a:p>
            <a:r>
              <a:rPr lang="en-US" sz="3600"/>
              <a:t>Polymorphism</a:t>
            </a:r>
            <a:endParaRPr lang="en-US" sz="4000" b="1">
              <a:latin typeface="Courier" charset="0"/>
            </a:endParaRPr>
          </a:p>
        </p:txBody>
      </p:sp>
      <p:sp>
        <p:nvSpPr>
          <p:cNvPr id="411651" name="Rectangle 3"/>
          <p:cNvSpPr>
            <a:spLocks noGrp="1" noChangeArrowheads="1"/>
          </p:cNvSpPr>
          <p:nvPr>
            <p:ph type="body" idx="1"/>
          </p:nvPr>
        </p:nvSpPr>
        <p:spPr>
          <a:xfrm>
            <a:off x="152400" y="914400"/>
            <a:ext cx="8839200" cy="4343400"/>
          </a:xfrm>
          <a:noFill/>
          <a:ln/>
        </p:spPr>
        <p:txBody>
          <a:bodyPr/>
          <a:lstStyle/>
          <a:p>
            <a:pPr marL="0" indent="0">
              <a:buFont typeface="Monotype Sorts" charset="0"/>
              <a:buNone/>
            </a:pPr>
            <a:r>
              <a:rPr lang="en-US" sz="2800"/>
              <a:t>The three pillars of object-oriented programming are </a:t>
            </a:r>
            <a:r>
              <a:rPr lang="en-US" sz="2800" i="1"/>
              <a:t>encapsulation</a:t>
            </a:r>
            <a:r>
              <a:rPr lang="en-US" sz="2800"/>
              <a:t>, </a:t>
            </a:r>
            <a:r>
              <a:rPr lang="en-US" sz="2800" i="1"/>
              <a:t>inheritance</a:t>
            </a:r>
            <a:r>
              <a:rPr lang="en-US" sz="2800"/>
              <a:t>, and </a:t>
            </a:r>
            <a:r>
              <a:rPr lang="en-US" sz="2800" i="1"/>
              <a:t>polymorphism</a:t>
            </a:r>
            <a:r>
              <a:rPr lang="en-US" sz="2800"/>
              <a:t>. </a:t>
            </a:r>
          </a:p>
          <a:p>
            <a:pPr marL="0" indent="0">
              <a:buFont typeface="Monotype Sorts" charset="0"/>
              <a:buNone/>
            </a:pPr>
            <a:r>
              <a:rPr lang="en-US" sz="2800"/>
              <a:t>The inheritance relationship enables a subclass to inherit features from its superclass with additional new features. A subclass is a specialization of its superclass; every instance of a subclass is also an instance of its superclass, but not vice versa. For example, every circle is a geometric object, but not every geometric object is a circle. Therefore, you can always pass an instance of a subclass to a parameter of its superclass type. </a:t>
            </a:r>
          </a:p>
        </p:txBody>
      </p:sp>
      <p:sp>
        <p:nvSpPr>
          <p:cNvPr id="411652" name="AutoShape 4">
            <a:hlinkClick r:id="" action="ppaction://noaction" highlightClick="1"/>
          </p:cNvPr>
          <p:cNvSpPr>
            <a:spLocks noChangeArrowheads="1"/>
          </p:cNvSpPr>
          <p:nvPr/>
        </p:nvSpPr>
        <p:spPr bwMode="auto">
          <a:xfrm>
            <a:off x="2209800" y="5943600"/>
            <a:ext cx="3048000" cy="381000"/>
          </a:xfrm>
          <a:prstGeom prst="actionButtonBlank">
            <a:avLst/>
          </a:prstGeom>
          <a:solidFill>
            <a:srgbClr val="FFFFFF"/>
          </a:solidFill>
          <a:ln>
            <a:noFill/>
          </a:ln>
          <a:effectLst>
            <a:prstShdw prst="shdw17" dist="17961" dir="2700000">
              <a:schemeClr val="tx1">
                <a:gamma/>
                <a:shade val="60000"/>
                <a:invGamma/>
                <a:alpha val="74998"/>
              </a:schemeClr>
            </a:prstShdw>
          </a:effectLst>
        </p:spPr>
        <p:txBody>
          <a:bodyPr wrap="none" anchor="ctr"/>
          <a:lstStyle/>
          <a:p>
            <a:pPr algn="ctr"/>
            <a:r>
              <a:rPr lang="en-US" dirty="0">
                <a:solidFill>
                  <a:schemeClr val="accent1"/>
                </a:solidFill>
                <a:latin typeface="Book Antiqua" charset="0"/>
                <a:hlinkClick r:id="rId2" action="ppaction://program"/>
              </a:rPr>
              <a:t>PolymorphismDemo</a:t>
            </a:r>
            <a:endParaRPr lang="en-US" dirty="0">
              <a:solidFill>
                <a:schemeClr val="accent1"/>
              </a:solidFill>
            </a:endParaRPr>
          </a:p>
        </p:txBody>
      </p:sp>
    </p:spTree>
    <p:extLst>
      <p:ext uri="{BB962C8B-B14F-4D97-AF65-F5344CB8AC3E}">
        <p14:creationId xmlns:p14="http://schemas.microsoft.com/office/powerpoint/2010/main" val="21778993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1651">
                                            <p:txEl>
                                              <p:pRg st="1" end="1"/>
                                            </p:txEl>
                                          </p:spTgt>
                                        </p:tgtEl>
                                        <p:attrNameLst>
                                          <p:attrName>style.visibility</p:attrName>
                                        </p:attrNameLst>
                                      </p:cBhvr>
                                      <p:to>
                                        <p:strVal val="visible"/>
                                      </p:to>
                                    </p:set>
                                    <p:anim calcmode="lin" valueType="num">
                                      <p:cBhvr additive="base">
                                        <p:cTn id="13" dur="500" fill="hold"/>
                                        <p:tgtEl>
                                          <p:spTgt spid="4116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165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D219F30-7AE0-5A4B-9FE3-4862D83BCEAC}" type="slidenum">
              <a:rPr lang="en-US"/>
              <a:pPr/>
              <a:t>14</a:t>
            </a:fld>
            <a:endParaRPr lang="en-US"/>
          </a:p>
        </p:txBody>
      </p:sp>
      <p:sp>
        <p:nvSpPr>
          <p:cNvPr id="413698" name="Rectangle 2"/>
          <p:cNvSpPr>
            <a:spLocks noGrp="1" noChangeArrowheads="1"/>
          </p:cNvSpPr>
          <p:nvPr>
            <p:ph type="title"/>
          </p:nvPr>
        </p:nvSpPr>
        <p:spPr>
          <a:xfrm>
            <a:off x="685800" y="304800"/>
            <a:ext cx="7772400" cy="457200"/>
          </a:xfrm>
          <a:noFill/>
          <a:ln/>
        </p:spPr>
        <p:txBody>
          <a:bodyPr/>
          <a:lstStyle/>
          <a:p>
            <a:r>
              <a:rPr lang="en-US" sz="4000"/>
              <a:t>Dynamic Binding</a:t>
            </a:r>
            <a:endParaRPr lang="en-US" b="1">
              <a:latin typeface="Courier" charset="0"/>
            </a:endParaRPr>
          </a:p>
        </p:txBody>
      </p:sp>
      <p:sp>
        <p:nvSpPr>
          <p:cNvPr id="413699" name="Rectangle 3"/>
          <p:cNvSpPr>
            <a:spLocks noGrp="1" noChangeArrowheads="1"/>
          </p:cNvSpPr>
          <p:nvPr>
            <p:ph type="body" idx="1"/>
          </p:nvPr>
        </p:nvSpPr>
        <p:spPr>
          <a:xfrm>
            <a:off x="228600" y="990600"/>
            <a:ext cx="8915400" cy="3505200"/>
          </a:xfrm>
          <a:noFill/>
          <a:ln/>
        </p:spPr>
        <p:txBody>
          <a:bodyPr/>
          <a:lstStyle/>
          <a:p>
            <a:pPr marL="0" indent="0">
              <a:lnSpc>
                <a:spcPct val="90000"/>
              </a:lnSpc>
              <a:buFont typeface="Monotype Sorts" charset="0"/>
              <a:buNone/>
            </a:pPr>
            <a:r>
              <a:rPr lang="en-US" sz="2600">
                <a:cs typeface="Times New Roman" charset="0"/>
              </a:rPr>
              <a:t>Dynamic binding works as follows: Suppose an object o is an instance of classes C</a:t>
            </a:r>
            <a:r>
              <a:rPr lang="en-US" sz="2600" baseline="-30000">
                <a:cs typeface="Times New Roman" charset="0"/>
              </a:rPr>
              <a:t>1</a:t>
            </a:r>
            <a:r>
              <a:rPr lang="en-US" sz="2600">
                <a:cs typeface="Times New Roman" charset="0"/>
              </a:rPr>
              <a:t>, C</a:t>
            </a:r>
            <a:r>
              <a:rPr lang="en-US" sz="2600" baseline="-30000">
                <a:cs typeface="Times New Roman" charset="0"/>
              </a:rPr>
              <a:t>2</a:t>
            </a:r>
            <a:r>
              <a:rPr lang="en-US" sz="2600">
                <a:cs typeface="Times New Roman" charset="0"/>
              </a:rPr>
              <a:t>, ..., C</a:t>
            </a:r>
            <a:r>
              <a:rPr lang="en-US" sz="2600" baseline="-30000">
                <a:cs typeface="Times New Roman" charset="0"/>
              </a:rPr>
              <a:t>n-1</a:t>
            </a:r>
            <a:r>
              <a:rPr lang="en-US" sz="2600">
                <a:cs typeface="Times New Roman" charset="0"/>
              </a:rPr>
              <a:t>, and C</a:t>
            </a:r>
            <a:r>
              <a:rPr lang="en-US" sz="2600" baseline="-30000">
                <a:cs typeface="Times New Roman" charset="0"/>
              </a:rPr>
              <a:t>n</a:t>
            </a:r>
            <a:r>
              <a:rPr lang="en-US" sz="2600">
                <a:cs typeface="Times New Roman" charset="0"/>
              </a:rPr>
              <a:t>, where C</a:t>
            </a:r>
            <a:r>
              <a:rPr lang="en-US" sz="2600" baseline="-30000">
                <a:cs typeface="Times New Roman" charset="0"/>
              </a:rPr>
              <a:t>1</a:t>
            </a:r>
            <a:r>
              <a:rPr lang="en-US" sz="2600">
                <a:cs typeface="Times New Roman" charset="0"/>
              </a:rPr>
              <a:t> is a subclass of C</a:t>
            </a:r>
            <a:r>
              <a:rPr lang="en-US" sz="2600" baseline="-30000">
                <a:cs typeface="Times New Roman" charset="0"/>
              </a:rPr>
              <a:t>2</a:t>
            </a:r>
            <a:r>
              <a:rPr lang="en-US" sz="2600">
                <a:cs typeface="Times New Roman" charset="0"/>
              </a:rPr>
              <a:t>, C</a:t>
            </a:r>
            <a:r>
              <a:rPr lang="en-US" sz="2600" baseline="-30000">
                <a:cs typeface="Times New Roman" charset="0"/>
              </a:rPr>
              <a:t>2</a:t>
            </a:r>
            <a:r>
              <a:rPr lang="en-US" sz="2600">
                <a:cs typeface="Times New Roman" charset="0"/>
              </a:rPr>
              <a:t> is a subclass of C</a:t>
            </a:r>
            <a:r>
              <a:rPr lang="en-US" sz="2600" baseline="-30000">
                <a:cs typeface="Times New Roman" charset="0"/>
              </a:rPr>
              <a:t>3</a:t>
            </a:r>
            <a:r>
              <a:rPr lang="en-US" sz="2600">
                <a:cs typeface="Times New Roman" charset="0"/>
              </a:rPr>
              <a:t>, ..., and C</a:t>
            </a:r>
            <a:r>
              <a:rPr lang="en-US" sz="2600" baseline="-30000">
                <a:cs typeface="Times New Roman" charset="0"/>
              </a:rPr>
              <a:t>n-1</a:t>
            </a:r>
            <a:r>
              <a:rPr lang="en-US" sz="2600">
                <a:cs typeface="Times New Roman" charset="0"/>
              </a:rPr>
              <a:t> is a subclass of C</a:t>
            </a:r>
            <a:r>
              <a:rPr lang="en-US" sz="2600" baseline="-30000">
                <a:cs typeface="Times New Roman" charset="0"/>
              </a:rPr>
              <a:t>n</a:t>
            </a:r>
            <a:r>
              <a:rPr lang="en-US" sz="2600">
                <a:cs typeface="Times New Roman" charset="0"/>
              </a:rPr>
              <a:t>. </a:t>
            </a:r>
            <a:r>
              <a:rPr lang="en-US" sz="2600">
                <a:cs typeface="Courier New" charset="0"/>
              </a:rPr>
              <a:t>That is, </a:t>
            </a:r>
            <a:r>
              <a:rPr lang="en-US" sz="2600">
                <a:cs typeface="Times New Roman" charset="0"/>
              </a:rPr>
              <a:t>C</a:t>
            </a:r>
            <a:r>
              <a:rPr lang="en-US" sz="2600" baseline="-30000">
                <a:cs typeface="Times New Roman" charset="0"/>
              </a:rPr>
              <a:t>n</a:t>
            </a:r>
            <a:r>
              <a:rPr lang="en-US" sz="2600">
                <a:cs typeface="Courier New" charset="0"/>
              </a:rPr>
              <a:t> is the most general class, and </a:t>
            </a:r>
            <a:r>
              <a:rPr lang="en-US" sz="2600">
                <a:cs typeface="Times New Roman" charset="0"/>
              </a:rPr>
              <a:t>C</a:t>
            </a:r>
            <a:r>
              <a:rPr lang="en-US" sz="2600" baseline="-30000">
                <a:cs typeface="Times New Roman" charset="0"/>
              </a:rPr>
              <a:t>1</a:t>
            </a:r>
            <a:r>
              <a:rPr lang="en-US" sz="2600">
                <a:cs typeface="Courier New" charset="0"/>
              </a:rPr>
              <a:t> is the most specific class. In Python, </a:t>
            </a:r>
            <a:r>
              <a:rPr lang="en-US" sz="2600">
                <a:cs typeface="Times New Roman" charset="0"/>
              </a:rPr>
              <a:t>C</a:t>
            </a:r>
            <a:r>
              <a:rPr lang="en-US" sz="2600" baseline="-30000">
                <a:cs typeface="Times New Roman" charset="0"/>
              </a:rPr>
              <a:t>n</a:t>
            </a:r>
            <a:r>
              <a:rPr lang="en-US" sz="2600">
                <a:cs typeface="Courier New" charset="0"/>
              </a:rPr>
              <a:t> is the object class. </a:t>
            </a:r>
            <a:r>
              <a:rPr lang="en-US" sz="2600">
                <a:cs typeface="Times New Roman" charset="0"/>
              </a:rPr>
              <a:t>If o invokes a method p, the JVM searches the implementation for the method p in C</a:t>
            </a:r>
            <a:r>
              <a:rPr lang="en-US" sz="2600" baseline="-30000">
                <a:cs typeface="Times New Roman" charset="0"/>
              </a:rPr>
              <a:t>1</a:t>
            </a:r>
            <a:r>
              <a:rPr lang="en-US" sz="2600">
                <a:cs typeface="Times New Roman" charset="0"/>
              </a:rPr>
              <a:t>, C</a:t>
            </a:r>
            <a:r>
              <a:rPr lang="en-US" sz="2600" baseline="-30000">
                <a:cs typeface="Times New Roman" charset="0"/>
              </a:rPr>
              <a:t>2</a:t>
            </a:r>
            <a:r>
              <a:rPr lang="en-US" sz="2600">
                <a:cs typeface="Times New Roman" charset="0"/>
              </a:rPr>
              <a:t>, ..., C</a:t>
            </a:r>
            <a:r>
              <a:rPr lang="en-US" sz="2600" baseline="-30000">
                <a:cs typeface="Times New Roman" charset="0"/>
              </a:rPr>
              <a:t>n-1 </a:t>
            </a:r>
            <a:r>
              <a:rPr lang="en-US" sz="2600">
                <a:cs typeface="Times New Roman" charset="0"/>
              </a:rPr>
              <a:t>and C</a:t>
            </a:r>
            <a:r>
              <a:rPr lang="en-US" sz="2600" baseline="-30000">
                <a:cs typeface="Times New Roman" charset="0"/>
              </a:rPr>
              <a:t>n</a:t>
            </a:r>
            <a:r>
              <a:rPr lang="en-US" sz="2600">
                <a:cs typeface="Times New Roman" charset="0"/>
              </a:rPr>
              <a:t>, in this order, until it is found. </a:t>
            </a:r>
            <a:r>
              <a:rPr lang="en-US" sz="2600">
                <a:cs typeface="Courier New" charset="0"/>
              </a:rPr>
              <a:t>Once an implementation is found, the search stops and the first-found implementation is invoked.</a:t>
            </a:r>
          </a:p>
        </p:txBody>
      </p:sp>
      <p:graphicFrame>
        <p:nvGraphicFramePr>
          <p:cNvPr id="413700" name="Object 4"/>
          <p:cNvGraphicFramePr>
            <a:graphicFrameLocks noChangeAspect="1"/>
          </p:cNvGraphicFramePr>
          <p:nvPr>
            <p:extLst>
              <p:ext uri="{D42A27DB-BD31-4B8C-83A1-F6EECF244321}">
                <p14:modId xmlns:p14="http://schemas.microsoft.com/office/powerpoint/2010/main" val="3933855586"/>
              </p:ext>
            </p:extLst>
          </p:nvPr>
        </p:nvGraphicFramePr>
        <p:xfrm>
          <a:off x="0" y="4343400"/>
          <a:ext cx="9144000" cy="2063750"/>
        </p:xfrm>
        <a:graphic>
          <a:graphicData uri="http://schemas.openxmlformats.org/presentationml/2006/ole">
            <mc:AlternateContent xmlns:mc="http://schemas.openxmlformats.org/markup-compatibility/2006">
              <mc:Choice xmlns:v="urn:schemas-microsoft-com:vml" Requires="v">
                <p:oleObj spid="_x0000_s9232" name="Picture" r:id="rId3" imgW="3714840" imgH="857160" progId="Word.Picture.8">
                  <p:embed/>
                </p:oleObj>
              </mc:Choice>
              <mc:Fallback>
                <p:oleObj name="Picture" r:id="rId3" imgW="3714840" imgH="8571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43400"/>
                        <a:ext cx="9144000" cy="2063750"/>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409780529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5AE90CC-BBBE-2041-9BCF-4EBF96F6717C}" type="slidenum">
              <a:rPr lang="en-US"/>
              <a:pPr/>
              <a:t>15</a:t>
            </a:fld>
            <a:endParaRPr lang="en-US"/>
          </a:p>
        </p:txBody>
      </p:sp>
      <p:sp>
        <p:nvSpPr>
          <p:cNvPr id="412674" name="Rectangle 2"/>
          <p:cNvSpPr>
            <a:spLocks noGrp="1" noChangeArrowheads="1"/>
          </p:cNvSpPr>
          <p:nvPr>
            <p:ph type="title"/>
          </p:nvPr>
        </p:nvSpPr>
        <p:spPr>
          <a:xfrm>
            <a:off x="228600" y="152400"/>
            <a:ext cx="8763000" cy="685800"/>
          </a:xfrm>
          <a:noFill/>
          <a:ln/>
        </p:spPr>
        <p:txBody>
          <a:bodyPr/>
          <a:lstStyle/>
          <a:p>
            <a:r>
              <a:rPr lang="en-US" sz="3600"/>
              <a:t>The isinstance Function</a:t>
            </a:r>
            <a:endParaRPr lang="en-US" sz="4000" b="1">
              <a:latin typeface="Courier" charset="0"/>
            </a:endParaRPr>
          </a:p>
        </p:txBody>
      </p:sp>
      <p:sp>
        <p:nvSpPr>
          <p:cNvPr id="412675" name="Rectangle 3"/>
          <p:cNvSpPr>
            <a:spLocks noGrp="1" noChangeArrowheads="1"/>
          </p:cNvSpPr>
          <p:nvPr>
            <p:ph type="body" idx="1"/>
          </p:nvPr>
        </p:nvSpPr>
        <p:spPr>
          <a:xfrm>
            <a:off x="152400" y="914400"/>
            <a:ext cx="8839200" cy="4343400"/>
          </a:xfrm>
          <a:noFill/>
          <a:ln/>
        </p:spPr>
        <p:txBody>
          <a:bodyPr/>
          <a:lstStyle/>
          <a:p>
            <a:pPr marL="0" indent="0">
              <a:buFont typeface="Monotype Sorts" charset="0"/>
              <a:buNone/>
            </a:pPr>
            <a:r>
              <a:rPr lang="en-US"/>
              <a:t>The isinstance function can be used to determine if an object is an instance of a class.</a:t>
            </a:r>
          </a:p>
        </p:txBody>
      </p:sp>
      <p:sp>
        <p:nvSpPr>
          <p:cNvPr id="412676" name="AutoShape 4">
            <a:hlinkClick r:id="" action="ppaction://noaction" highlightClick="1"/>
          </p:cNvPr>
          <p:cNvSpPr>
            <a:spLocks noChangeArrowheads="1"/>
          </p:cNvSpPr>
          <p:nvPr/>
        </p:nvSpPr>
        <p:spPr bwMode="auto">
          <a:xfrm>
            <a:off x="2209800" y="5943600"/>
            <a:ext cx="3048000" cy="381000"/>
          </a:xfrm>
          <a:prstGeom prst="actionButtonBlank">
            <a:avLst/>
          </a:prstGeom>
          <a:solidFill>
            <a:srgbClr val="FFFFFF"/>
          </a:solidFill>
          <a:ln>
            <a:noFill/>
          </a:ln>
          <a:effectLst>
            <a:prstShdw prst="shdw17" dist="17961" dir="2700000">
              <a:schemeClr val="tx1">
                <a:gamma/>
                <a:shade val="60000"/>
                <a:invGamma/>
                <a:alpha val="74998"/>
              </a:schemeClr>
            </a:prstShdw>
          </a:effectLst>
        </p:spPr>
        <p:txBody>
          <a:bodyPr wrap="none" anchor="ctr"/>
          <a:lstStyle/>
          <a:p>
            <a:pPr algn="ctr"/>
            <a:r>
              <a:rPr lang="en-US">
                <a:solidFill>
                  <a:schemeClr val="accent1"/>
                </a:solidFill>
                <a:latin typeface="Book Antiqua" charset="0"/>
                <a:hlinkClick r:id="rId2" action="ppaction://program"/>
              </a:rPr>
              <a:t>IsinstanceDemo</a:t>
            </a:r>
            <a:endParaRPr lang="en-US">
              <a:solidFill>
                <a:schemeClr val="accent1"/>
              </a:solidFill>
            </a:endParaRPr>
          </a:p>
        </p:txBody>
      </p:sp>
    </p:spTree>
    <p:extLst>
      <p:ext uri="{BB962C8B-B14F-4D97-AF65-F5344CB8AC3E}">
        <p14:creationId xmlns:p14="http://schemas.microsoft.com/office/powerpoint/2010/main" val="20023908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 calcmode="lin" valueType="num">
                                      <p:cBhvr additive="base">
                                        <p:cTn id="7" dur="500" fill="hold"/>
                                        <p:tgtEl>
                                          <p:spTgt spid="412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26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Python </a:t>
            </a:r>
            <a:r>
              <a:rPr lang="en-US" dirty="0"/>
              <a:t>Files </a:t>
            </a:r>
            <a:r>
              <a:rPr lang="en-US" dirty="0" smtClean="0"/>
              <a:t>Handling</a:t>
            </a:r>
            <a:endParaRPr lang="ar-EG" dirty="0"/>
          </a:p>
        </p:txBody>
      </p:sp>
      <p:sp>
        <p:nvSpPr>
          <p:cNvPr id="2" name="Subtitle 1"/>
          <p:cNvSpPr>
            <a:spLocks noGrp="1"/>
          </p:cNvSpPr>
          <p:nvPr>
            <p:ph type="subTitle" idx="1"/>
          </p:nvPr>
        </p:nvSpPr>
        <p:spPr/>
        <p:txBody>
          <a:bodyPr/>
          <a:lstStyle/>
          <a:p>
            <a:r>
              <a:rPr lang="en-AU" dirty="0" err="1" smtClean="0"/>
              <a:t>Ch</a:t>
            </a:r>
            <a:r>
              <a:rPr lang="en-AU" dirty="0" smtClean="0"/>
              <a:t> 13</a:t>
            </a:r>
            <a:endParaRPr lang="ar-EG" dirty="0"/>
          </a:p>
        </p:txBody>
      </p:sp>
    </p:spTree>
    <p:extLst>
      <p:ext uri="{BB962C8B-B14F-4D97-AF65-F5344CB8AC3E}">
        <p14:creationId xmlns:p14="http://schemas.microsoft.com/office/powerpoint/2010/main" val="8293107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D9930D50-33A6-EA4D-BD42-9F6FEDE7A362}" type="slidenum">
              <a:rPr lang="en-US"/>
              <a:pPr/>
              <a:t>17</a:t>
            </a:fld>
            <a:endParaRPr lang="en-US"/>
          </a:p>
        </p:txBody>
      </p:sp>
      <p:sp>
        <p:nvSpPr>
          <p:cNvPr id="336898" name="Rectangle 2"/>
          <p:cNvSpPr>
            <a:spLocks noGrp="1" noChangeArrowheads="1"/>
          </p:cNvSpPr>
          <p:nvPr>
            <p:ph type="title"/>
          </p:nvPr>
        </p:nvSpPr>
        <p:spPr>
          <a:xfrm>
            <a:off x="304800" y="381000"/>
            <a:ext cx="8534400" cy="609600"/>
          </a:xfrm>
          <a:noFill/>
          <a:ln/>
        </p:spPr>
        <p:txBody>
          <a:bodyPr/>
          <a:lstStyle/>
          <a:p>
            <a:r>
              <a:rPr lang="en-US"/>
              <a:t>Open a File</a:t>
            </a:r>
          </a:p>
        </p:txBody>
      </p:sp>
      <p:sp>
        <p:nvSpPr>
          <p:cNvPr id="336899" name="Text Box 3"/>
          <p:cNvSpPr txBox="1">
            <a:spLocks noChangeArrowheads="1"/>
          </p:cNvSpPr>
          <p:nvPr/>
        </p:nvSpPr>
        <p:spPr bwMode="auto">
          <a:xfrm>
            <a:off x="228600" y="1371600"/>
            <a:ext cx="8534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How do you write data to a file and read the data back from a file? You need to create a file object that is associated with a physical file. This is called </a:t>
            </a:r>
            <a:r>
              <a:rPr lang="en-US" i="1"/>
              <a:t>opening a file</a:t>
            </a:r>
            <a:r>
              <a:rPr lang="en-US"/>
              <a:t>. The syntax for opening a file is as follows:</a:t>
            </a:r>
          </a:p>
        </p:txBody>
      </p:sp>
      <p:sp>
        <p:nvSpPr>
          <p:cNvPr id="336900" name="Text Box 4"/>
          <p:cNvSpPr txBox="1">
            <a:spLocks noChangeArrowheads="1"/>
          </p:cNvSpPr>
          <p:nvPr/>
        </p:nvSpPr>
        <p:spPr bwMode="auto">
          <a:xfrm>
            <a:off x="228600" y="3200400"/>
            <a:ext cx="8534400" cy="457200"/>
          </a:xfrm>
          <a:prstGeom prst="rect">
            <a:avLst/>
          </a:prstGeom>
          <a:solidFill>
            <a:srgbClr val="FFFFFF"/>
          </a:solidFill>
          <a:ln>
            <a:noFill/>
          </a:ln>
          <a:effectLst/>
        </p:spPr>
        <p:txBody>
          <a:bodyPr>
            <a:spAutoFit/>
          </a:bodyPr>
          <a:lstStyle/>
          <a:p>
            <a:pPr algn="l">
              <a:spcBef>
                <a:spcPct val="50000"/>
              </a:spcBef>
            </a:pPr>
            <a:r>
              <a:rPr lang="en-US">
                <a:solidFill>
                  <a:srgbClr val="000000"/>
                </a:solidFill>
                <a:latin typeface="Courier New" charset="0"/>
              </a:rPr>
              <a:t>	file = open(filename, mode)</a:t>
            </a:r>
          </a:p>
        </p:txBody>
      </p:sp>
      <p:sp>
        <p:nvSpPr>
          <p:cNvPr id="336901" name="Rectangle 5"/>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AU"/>
          </a:p>
        </p:txBody>
      </p:sp>
      <p:sp>
        <p:nvSpPr>
          <p:cNvPr id="336902" name="Rectangle 6"/>
          <p:cNvSpPr>
            <a:spLocks noChangeArrowheads="1"/>
          </p:cNvSpPr>
          <p:nvPr/>
        </p:nvSpPr>
        <p:spPr bwMode="auto">
          <a:xfrm>
            <a:off x="0" y="2828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AU"/>
          </a:p>
        </p:txBody>
      </p:sp>
      <p:sp>
        <p:nvSpPr>
          <p:cNvPr id="336905" name="Rectangle 9"/>
          <p:cNvSpPr>
            <a:spLocks noChangeArrowheads="1"/>
          </p:cNvSpPr>
          <p:nvPr/>
        </p:nvSpPr>
        <p:spPr bwMode="auto">
          <a:xfrm>
            <a:off x="0" y="2895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AU"/>
          </a:p>
        </p:txBody>
      </p:sp>
      <p:graphicFrame>
        <p:nvGraphicFramePr>
          <p:cNvPr id="336904" name="Object 8"/>
          <p:cNvGraphicFramePr>
            <a:graphicFrameLocks noChangeAspect="1"/>
          </p:cNvGraphicFramePr>
          <p:nvPr>
            <p:extLst>
              <p:ext uri="{D42A27DB-BD31-4B8C-83A1-F6EECF244321}">
                <p14:modId xmlns:p14="http://schemas.microsoft.com/office/powerpoint/2010/main" val="3374620982"/>
              </p:ext>
            </p:extLst>
          </p:nvPr>
        </p:nvGraphicFramePr>
        <p:xfrm>
          <a:off x="762000" y="3886200"/>
          <a:ext cx="7467600" cy="2466975"/>
        </p:xfrm>
        <a:graphic>
          <a:graphicData uri="http://schemas.openxmlformats.org/presentationml/2006/ole">
            <mc:AlternateContent xmlns:mc="http://schemas.openxmlformats.org/markup-compatibility/2006">
              <mc:Choice xmlns:v="urn:schemas-microsoft-com:vml" Requires="v">
                <p:oleObj spid="_x0000_s11280" name="Picture" r:id="rId4" imgW="3228778" imgH="1066058" progId="Word.Picture.8">
                  <p:embed/>
                </p:oleObj>
              </mc:Choice>
              <mc:Fallback>
                <p:oleObj name="Picture" r:id="rId4" imgW="3228778" imgH="1066058"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886200"/>
                        <a:ext cx="7467600" cy="2466975"/>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7325443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DED6B480-6FF8-FB46-B450-EA7933BCB442}" type="slidenum">
              <a:rPr lang="en-US"/>
              <a:pPr/>
              <a:t>18</a:t>
            </a:fld>
            <a:endParaRPr lang="en-US"/>
          </a:p>
        </p:txBody>
      </p:sp>
      <p:sp>
        <p:nvSpPr>
          <p:cNvPr id="339970" name="Rectangle 2"/>
          <p:cNvSpPr>
            <a:spLocks noGrp="1" noChangeArrowheads="1"/>
          </p:cNvSpPr>
          <p:nvPr>
            <p:ph type="title"/>
          </p:nvPr>
        </p:nvSpPr>
        <p:spPr>
          <a:noFill/>
          <a:ln/>
        </p:spPr>
        <p:txBody>
          <a:bodyPr/>
          <a:lstStyle/>
          <a:p>
            <a:r>
              <a:rPr lang="en-US"/>
              <a:t>Write to a File</a:t>
            </a:r>
          </a:p>
        </p:txBody>
      </p:sp>
      <p:sp>
        <p:nvSpPr>
          <p:cNvPr id="339971" name="Rectangle 3"/>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AU"/>
          </a:p>
        </p:txBody>
      </p:sp>
      <p:sp>
        <p:nvSpPr>
          <p:cNvPr id="339972" name="Text Box 4"/>
          <p:cNvSpPr txBox="1">
            <a:spLocks noChangeArrowheads="1"/>
          </p:cNvSpPr>
          <p:nvPr/>
        </p:nvSpPr>
        <p:spPr bwMode="auto">
          <a:xfrm>
            <a:off x="228600" y="1524000"/>
            <a:ext cx="8686800" cy="830997"/>
          </a:xfrm>
          <a:prstGeom prst="rect">
            <a:avLst/>
          </a:prstGeom>
          <a:solidFill>
            <a:srgbClr val="FFFFFF"/>
          </a:solidFill>
          <a:ln>
            <a:noFill/>
          </a:ln>
          <a:effectLst/>
        </p:spPr>
        <p:txBody>
          <a:bodyPr>
            <a:spAutoFit/>
          </a:bodyPr>
          <a:lstStyle/>
          <a:p>
            <a:pPr algn="l"/>
            <a:r>
              <a:rPr lang="en-US" dirty="0" err="1">
                <a:solidFill>
                  <a:srgbClr val="000000"/>
                </a:solidFill>
                <a:latin typeface="Courier New" charset="0"/>
              </a:rPr>
              <a:t>outfile</a:t>
            </a:r>
            <a:r>
              <a:rPr lang="en-US" dirty="0">
                <a:solidFill>
                  <a:srgbClr val="000000"/>
                </a:solidFill>
                <a:latin typeface="Courier New" charset="0"/>
              </a:rPr>
              <a:t> = open("</a:t>
            </a:r>
            <a:r>
              <a:rPr lang="en-US" dirty="0" err="1">
                <a:solidFill>
                  <a:srgbClr val="000000"/>
                </a:solidFill>
                <a:latin typeface="Courier New" charset="0"/>
              </a:rPr>
              <a:t>test.txt</a:t>
            </a:r>
            <a:r>
              <a:rPr lang="en-US" dirty="0">
                <a:solidFill>
                  <a:srgbClr val="000000"/>
                </a:solidFill>
                <a:latin typeface="Courier New" charset="0"/>
              </a:rPr>
              <a:t>", "w")</a:t>
            </a:r>
          </a:p>
          <a:p>
            <a:pPr algn="l"/>
            <a:r>
              <a:rPr lang="en-US" dirty="0" err="1">
                <a:solidFill>
                  <a:srgbClr val="000000"/>
                </a:solidFill>
                <a:latin typeface="Courier New" charset="0"/>
              </a:rPr>
              <a:t>outfile.write</a:t>
            </a:r>
            <a:r>
              <a:rPr lang="en-US" dirty="0">
                <a:solidFill>
                  <a:srgbClr val="000000"/>
                </a:solidFill>
                <a:latin typeface="Courier New" charset="0"/>
              </a:rPr>
              <a:t>("Welcome to Python")</a:t>
            </a:r>
          </a:p>
        </p:txBody>
      </p:sp>
      <p:sp>
        <p:nvSpPr>
          <p:cNvPr id="339973" name="AutoShape 5">
            <a:hlinkClick r:id="" action="ppaction://noaction" highlightClick="1"/>
          </p:cNvPr>
          <p:cNvSpPr>
            <a:spLocks noChangeArrowheads="1"/>
          </p:cNvSpPr>
          <p:nvPr/>
        </p:nvSpPr>
        <p:spPr bwMode="auto">
          <a:xfrm>
            <a:off x="762000" y="5715000"/>
            <a:ext cx="4419600" cy="533400"/>
          </a:xfrm>
          <a:prstGeom prst="actionButtonBlank">
            <a:avLst/>
          </a:prstGeom>
          <a:solidFill>
            <a:srgbClr val="FFFFFF"/>
          </a:solidFill>
          <a:ln>
            <a:noFill/>
          </a:ln>
          <a:effectLst>
            <a:prstShdw prst="shdw17" dist="17961" dir="2700000">
              <a:schemeClr val="tx1">
                <a:gamma/>
                <a:shade val="60000"/>
                <a:invGamma/>
                <a:alpha val="74998"/>
              </a:schemeClr>
            </a:prstShdw>
          </a:effectLst>
        </p:spPr>
        <p:txBody>
          <a:bodyPr wrap="none" anchor="ctr"/>
          <a:lstStyle/>
          <a:p>
            <a:pPr algn="ctr"/>
            <a:r>
              <a:rPr lang="en-US">
                <a:solidFill>
                  <a:schemeClr val="accent1"/>
                </a:solidFill>
                <a:latin typeface="Book Antiqua" charset="0"/>
                <a:hlinkClick r:id="rId4" action="ppaction://program"/>
              </a:rPr>
              <a:t>WriteDemo</a:t>
            </a:r>
            <a:endParaRPr lang="en-US">
              <a:solidFill>
                <a:schemeClr val="accent1"/>
              </a:solidFill>
              <a:latin typeface="Book Antiqua" charset="0"/>
            </a:endParaRPr>
          </a:p>
        </p:txBody>
      </p:sp>
      <p:graphicFrame>
        <p:nvGraphicFramePr>
          <p:cNvPr id="339975" name="Object 7"/>
          <p:cNvGraphicFramePr>
            <a:graphicFrameLocks noGrp="1" noChangeAspect="1"/>
          </p:cNvGraphicFramePr>
          <p:nvPr>
            <p:ph idx="1"/>
            <p:extLst>
              <p:ext uri="{D42A27DB-BD31-4B8C-83A1-F6EECF244321}">
                <p14:modId xmlns:p14="http://schemas.microsoft.com/office/powerpoint/2010/main" val="1200876743"/>
              </p:ext>
            </p:extLst>
          </p:nvPr>
        </p:nvGraphicFramePr>
        <p:xfrm>
          <a:off x="685800" y="2743200"/>
          <a:ext cx="7543800" cy="2413000"/>
        </p:xfrm>
        <a:graphic>
          <a:graphicData uri="http://schemas.openxmlformats.org/presentationml/2006/ole">
            <mc:AlternateContent xmlns:mc="http://schemas.openxmlformats.org/markup-compatibility/2006">
              <mc:Choice xmlns:v="urn:schemas-microsoft-com:vml" Requires="v">
                <p:oleObj spid="_x0000_s13328" name="Picture" r:id="rId5" imgW="3771900" imgH="1206500" progId="Word.Picture.8">
                  <p:embed/>
                </p:oleObj>
              </mc:Choice>
              <mc:Fallback>
                <p:oleObj name="Picture" r:id="rId5" imgW="3771900" imgH="120650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743200"/>
                        <a:ext cx="7543800" cy="2413000"/>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76727759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1417B00-D0B2-FB46-A9DC-EFF01DC11636}" type="slidenum">
              <a:rPr lang="en-US"/>
              <a:pPr/>
              <a:t>19</a:t>
            </a:fld>
            <a:endParaRPr lang="en-US"/>
          </a:p>
        </p:txBody>
      </p:sp>
      <p:sp>
        <p:nvSpPr>
          <p:cNvPr id="342018" name="Rectangle 2"/>
          <p:cNvSpPr>
            <a:spLocks noGrp="1" noChangeArrowheads="1"/>
          </p:cNvSpPr>
          <p:nvPr>
            <p:ph type="title"/>
          </p:nvPr>
        </p:nvSpPr>
        <p:spPr>
          <a:noFill/>
          <a:ln/>
        </p:spPr>
        <p:txBody>
          <a:bodyPr/>
          <a:lstStyle/>
          <a:p>
            <a:r>
              <a:rPr lang="en-US"/>
              <a:t>Testing File Existence</a:t>
            </a:r>
          </a:p>
        </p:txBody>
      </p:sp>
      <p:sp>
        <p:nvSpPr>
          <p:cNvPr id="342019" name="Rectangle 3"/>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AU"/>
          </a:p>
        </p:txBody>
      </p:sp>
      <p:sp>
        <p:nvSpPr>
          <p:cNvPr id="342020" name="Text Box 4"/>
          <p:cNvSpPr txBox="1">
            <a:spLocks noChangeArrowheads="1"/>
          </p:cNvSpPr>
          <p:nvPr/>
        </p:nvSpPr>
        <p:spPr bwMode="auto">
          <a:xfrm>
            <a:off x="228600" y="1524000"/>
            <a:ext cx="8686800" cy="1373188"/>
          </a:xfrm>
          <a:prstGeom prst="rect">
            <a:avLst/>
          </a:prstGeom>
          <a:solidFill>
            <a:srgbClr val="FFFFFF"/>
          </a:solidFill>
          <a:ln>
            <a:noFill/>
          </a:ln>
          <a:effectLst/>
        </p:spPr>
        <p:txBody>
          <a:bodyPr>
            <a:spAutoFit/>
          </a:bodyPr>
          <a:lstStyle/>
          <a:p>
            <a:pPr algn="l"/>
            <a:r>
              <a:rPr lang="en-US" sz="2800" b="1">
                <a:solidFill>
                  <a:srgbClr val="000000"/>
                </a:solidFill>
                <a:latin typeface="Courier New" charset="0"/>
              </a:rPr>
              <a:t>import</a:t>
            </a:r>
            <a:r>
              <a:rPr lang="en-US" sz="2800">
                <a:solidFill>
                  <a:srgbClr val="000000"/>
                </a:solidFill>
                <a:latin typeface="Courier New" charset="0"/>
              </a:rPr>
              <a:t> os.path</a:t>
            </a:r>
            <a:endParaRPr lang="en-US" sz="2800" b="1">
              <a:solidFill>
                <a:srgbClr val="000000"/>
              </a:solidFill>
              <a:latin typeface="Courier New" charset="0"/>
            </a:endParaRPr>
          </a:p>
          <a:p>
            <a:pPr algn="l"/>
            <a:r>
              <a:rPr lang="en-US" sz="2800" b="1">
                <a:solidFill>
                  <a:srgbClr val="000000"/>
                </a:solidFill>
                <a:latin typeface="Courier New" charset="0"/>
              </a:rPr>
              <a:t>if</a:t>
            </a:r>
            <a:r>
              <a:rPr lang="en-US" sz="2800">
                <a:solidFill>
                  <a:srgbClr val="000000"/>
                </a:solidFill>
                <a:latin typeface="Courier New" charset="0"/>
              </a:rPr>
              <a:t> os.path.isfile("Presidents.txt"):</a:t>
            </a:r>
          </a:p>
          <a:p>
            <a:pPr algn="l"/>
            <a:r>
              <a:rPr lang="en-US" sz="2800">
                <a:solidFill>
                  <a:srgbClr val="000000"/>
                </a:solidFill>
                <a:latin typeface="Courier New" charset="0"/>
              </a:rPr>
              <a:t>    print("Presidents.txt exists")</a:t>
            </a:r>
          </a:p>
        </p:txBody>
      </p:sp>
    </p:spTree>
    <p:extLst>
      <p:ext uri="{BB962C8B-B14F-4D97-AF65-F5344CB8AC3E}">
        <p14:creationId xmlns:p14="http://schemas.microsoft.com/office/powerpoint/2010/main" val="36859868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73038" y="233363"/>
            <a:ext cx="8809037" cy="600075"/>
          </a:xfrm>
        </p:spPr>
        <p:txBody>
          <a:bodyPr/>
          <a:lstStyle/>
          <a:p>
            <a:r>
              <a:rPr lang="en-GB" dirty="0">
                <a:latin typeface="Franklin Gothic Book" charset="0"/>
                <a:ea typeface="MS PGothic" charset="0"/>
              </a:rPr>
              <a:t>Previous </a:t>
            </a:r>
            <a:r>
              <a:rPr lang="en-GB" dirty="0" smtClean="0">
                <a:latin typeface="Franklin Gothic Book" charset="0"/>
                <a:ea typeface="MS PGothic" charset="0"/>
              </a:rPr>
              <a:t>Lecture</a:t>
            </a:r>
            <a:endParaRPr lang="en-GB" dirty="0">
              <a:latin typeface="Franklin Gothic Book" charset="0"/>
              <a:ea typeface="MS PGothic" charset="0"/>
            </a:endParaRPr>
          </a:p>
        </p:txBody>
      </p:sp>
      <p:sp>
        <p:nvSpPr>
          <p:cNvPr id="7171" name="Content Placeholder 2"/>
          <p:cNvSpPr>
            <a:spLocks noGrp="1"/>
          </p:cNvSpPr>
          <p:nvPr>
            <p:ph sz="quarter" idx="1"/>
          </p:nvPr>
        </p:nvSpPr>
        <p:spPr>
          <a:xfrm>
            <a:off x="173038" y="1058863"/>
            <a:ext cx="8809037" cy="5230812"/>
          </a:xfrm>
        </p:spPr>
        <p:txBody>
          <a:bodyPr/>
          <a:lstStyle/>
          <a:p>
            <a:r>
              <a:rPr lang="en-US" sz="2000" dirty="0">
                <a:latin typeface="Perpetua" charset="0"/>
                <a:ea typeface="MS PGothic" charset="0"/>
              </a:rPr>
              <a:t>Python GUI &amp; </a:t>
            </a:r>
            <a:r>
              <a:rPr lang="en-US" sz="2000" dirty="0" smtClean="0">
                <a:latin typeface="Perpetua" charset="0"/>
                <a:ea typeface="MS PGothic" charset="0"/>
              </a:rPr>
              <a:t>Lists,  Tuples, Sets &amp; Dictionaries</a:t>
            </a:r>
            <a:endParaRPr lang="en-US" sz="2000" dirty="0">
              <a:latin typeface="Perpetua" charset="0"/>
              <a:ea typeface="MS PGothic" charset="0"/>
            </a:endParaRPr>
          </a:p>
          <a:p>
            <a:endParaRPr lang="en-US" sz="2000" dirty="0">
              <a:latin typeface="Perpetua" charset="0"/>
              <a:ea typeface="MS PGothic"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D509D58D-B2B7-9742-8E01-50040DF867E3}" type="slidenum">
              <a:rPr lang="en-US"/>
              <a:pPr/>
              <a:t>20</a:t>
            </a:fld>
            <a:endParaRPr lang="en-US"/>
          </a:p>
        </p:txBody>
      </p:sp>
      <p:sp>
        <p:nvSpPr>
          <p:cNvPr id="316418" name="Rectangle 2"/>
          <p:cNvSpPr>
            <a:spLocks noGrp="1" noChangeArrowheads="1"/>
          </p:cNvSpPr>
          <p:nvPr>
            <p:ph type="title"/>
          </p:nvPr>
        </p:nvSpPr>
        <p:spPr>
          <a:xfrm>
            <a:off x="304800" y="381000"/>
            <a:ext cx="8534400" cy="609600"/>
          </a:xfrm>
          <a:noFill/>
          <a:ln/>
        </p:spPr>
        <p:txBody>
          <a:bodyPr/>
          <a:lstStyle/>
          <a:p>
            <a:r>
              <a:rPr lang="en-US"/>
              <a:t>Read from a File</a:t>
            </a:r>
          </a:p>
        </p:txBody>
      </p:sp>
      <p:sp>
        <p:nvSpPr>
          <p:cNvPr id="316421" name="Rectangle 5"/>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AU"/>
          </a:p>
        </p:txBody>
      </p:sp>
      <p:sp>
        <p:nvSpPr>
          <p:cNvPr id="316423" name="Text Box 7"/>
          <p:cNvSpPr txBox="1">
            <a:spLocks noChangeArrowheads="1"/>
          </p:cNvSpPr>
          <p:nvPr/>
        </p:nvSpPr>
        <p:spPr bwMode="auto">
          <a:xfrm>
            <a:off x="304800" y="16002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2800" dirty="0"/>
              <a:t>After a file is opened for reading data, you can use the read method to read a specified number of characters or all characters, the </a:t>
            </a:r>
            <a:r>
              <a:rPr lang="en-US" sz="2800" dirty="0" err="1"/>
              <a:t>readline</a:t>
            </a:r>
            <a:r>
              <a:rPr lang="en-US" sz="2800" dirty="0"/>
              <a:t>() method to read the next line, and the </a:t>
            </a:r>
            <a:r>
              <a:rPr lang="en-US" sz="2800" dirty="0" err="1"/>
              <a:t>readlines</a:t>
            </a:r>
            <a:r>
              <a:rPr lang="en-US" sz="2800" dirty="0"/>
              <a:t>() method to read all lines into a list. </a:t>
            </a:r>
          </a:p>
        </p:txBody>
      </p:sp>
      <p:sp>
        <p:nvSpPr>
          <p:cNvPr id="316424" name="AutoShape 8">
            <a:hlinkClick r:id="" action="ppaction://noaction" highlightClick="1"/>
          </p:cNvPr>
          <p:cNvSpPr>
            <a:spLocks noChangeArrowheads="1"/>
          </p:cNvSpPr>
          <p:nvPr/>
        </p:nvSpPr>
        <p:spPr bwMode="auto">
          <a:xfrm>
            <a:off x="762000" y="5715000"/>
            <a:ext cx="4419600" cy="533400"/>
          </a:xfrm>
          <a:prstGeom prst="actionButtonBlank">
            <a:avLst/>
          </a:prstGeom>
          <a:solidFill>
            <a:srgbClr val="FFFFFF"/>
          </a:solidFill>
          <a:ln>
            <a:noFill/>
          </a:ln>
          <a:effectLst>
            <a:prstShdw prst="shdw17" dist="17961" dir="2700000">
              <a:schemeClr val="tx1">
                <a:gamma/>
                <a:shade val="60000"/>
                <a:invGamma/>
                <a:alpha val="74998"/>
              </a:schemeClr>
            </a:prstShdw>
          </a:effectLst>
        </p:spPr>
        <p:txBody>
          <a:bodyPr wrap="none" anchor="ctr"/>
          <a:lstStyle/>
          <a:p>
            <a:pPr algn="ctr"/>
            <a:r>
              <a:rPr lang="en-US">
                <a:solidFill>
                  <a:schemeClr val="accent1"/>
                </a:solidFill>
                <a:latin typeface="Book Antiqua" charset="0"/>
                <a:hlinkClick r:id="rId3" action="ppaction://program"/>
              </a:rPr>
              <a:t>ReadDemo</a:t>
            </a:r>
            <a:endParaRPr lang="en-US">
              <a:solidFill>
                <a:schemeClr val="accent1"/>
              </a:solidFill>
              <a:latin typeface="Book Antiqua" charset="0"/>
            </a:endParaRPr>
          </a:p>
        </p:txBody>
      </p:sp>
    </p:spTree>
    <p:extLst>
      <p:ext uri="{BB962C8B-B14F-4D97-AF65-F5344CB8AC3E}">
        <p14:creationId xmlns:p14="http://schemas.microsoft.com/office/powerpoint/2010/main" val="20792103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B0FEC98-CB78-9640-91C3-1D635CE6FDC7}" type="slidenum">
              <a:rPr lang="en-US"/>
              <a:pPr/>
              <a:t>21</a:t>
            </a:fld>
            <a:endParaRPr lang="en-US"/>
          </a:p>
        </p:txBody>
      </p:sp>
      <p:sp>
        <p:nvSpPr>
          <p:cNvPr id="344066" name="Rectangle 2"/>
          <p:cNvSpPr>
            <a:spLocks noGrp="1" noChangeArrowheads="1"/>
          </p:cNvSpPr>
          <p:nvPr>
            <p:ph type="title"/>
          </p:nvPr>
        </p:nvSpPr>
        <p:spPr>
          <a:xfrm>
            <a:off x="304800" y="381000"/>
            <a:ext cx="8534400" cy="609600"/>
          </a:xfrm>
          <a:noFill/>
          <a:ln/>
        </p:spPr>
        <p:txBody>
          <a:bodyPr/>
          <a:lstStyle/>
          <a:p>
            <a:r>
              <a:rPr lang="en-US"/>
              <a:t>Append Data to a File</a:t>
            </a:r>
          </a:p>
        </p:txBody>
      </p:sp>
      <p:sp>
        <p:nvSpPr>
          <p:cNvPr id="344067" name="Rectangle 3"/>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AU"/>
          </a:p>
        </p:txBody>
      </p:sp>
      <p:sp>
        <p:nvSpPr>
          <p:cNvPr id="344068" name="Text Box 4"/>
          <p:cNvSpPr txBox="1">
            <a:spLocks noChangeArrowheads="1"/>
          </p:cNvSpPr>
          <p:nvPr/>
        </p:nvSpPr>
        <p:spPr bwMode="auto">
          <a:xfrm>
            <a:off x="304800" y="1600200"/>
            <a:ext cx="8534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dirty="0"/>
              <a:t>You can use the 'a' mode to open a file for appending data to an existing file. </a:t>
            </a:r>
          </a:p>
        </p:txBody>
      </p:sp>
      <p:sp>
        <p:nvSpPr>
          <p:cNvPr id="344069" name="AutoShape 5">
            <a:hlinkClick r:id="" action="ppaction://noaction" highlightClick="1"/>
          </p:cNvPr>
          <p:cNvSpPr>
            <a:spLocks noChangeArrowheads="1"/>
          </p:cNvSpPr>
          <p:nvPr/>
        </p:nvSpPr>
        <p:spPr bwMode="auto">
          <a:xfrm>
            <a:off x="762000" y="5715000"/>
            <a:ext cx="4419600" cy="533400"/>
          </a:xfrm>
          <a:prstGeom prst="actionButtonBlank">
            <a:avLst/>
          </a:prstGeom>
          <a:solidFill>
            <a:srgbClr val="FFFFFF"/>
          </a:solidFill>
          <a:ln>
            <a:noFill/>
          </a:ln>
          <a:effectLst>
            <a:prstShdw prst="shdw17" dist="17961" dir="2700000">
              <a:schemeClr val="tx1">
                <a:gamma/>
                <a:shade val="60000"/>
                <a:invGamma/>
                <a:alpha val="74998"/>
              </a:schemeClr>
            </a:prstShdw>
          </a:effectLst>
        </p:spPr>
        <p:txBody>
          <a:bodyPr wrap="none" anchor="ctr"/>
          <a:lstStyle/>
          <a:p>
            <a:pPr algn="ctr"/>
            <a:r>
              <a:rPr lang="en-US">
                <a:solidFill>
                  <a:schemeClr val="accent1"/>
                </a:solidFill>
                <a:latin typeface="Book Antiqua" charset="0"/>
                <a:hlinkClick r:id="rId3" action="ppaction://program"/>
              </a:rPr>
              <a:t>AppendDemo</a:t>
            </a:r>
            <a:endParaRPr lang="en-US">
              <a:solidFill>
                <a:schemeClr val="accent1"/>
              </a:solidFill>
              <a:latin typeface="Book Antiqua" charset="0"/>
            </a:endParaRPr>
          </a:p>
        </p:txBody>
      </p:sp>
    </p:spTree>
    <p:extLst>
      <p:ext uri="{BB962C8B-B14F-4D97-AF65-F5344CB8AC3E}">
        <p14:creationId xmlns:p14="http://schemas.microsoft.com/office/powerpoint/2010/main" val="403541561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4EC7296-1237-B54D-A00A-476B2895AD94}" type="slidenum">
              <a:rPr lang="en-US"/>
              <a:pPr/>
              <a:t>22</a:t>
            </a:fld>
            <a:endParaRPr lang="en-US"/>
          </a:p>
        </p:txBody>
      </p:sp>
      <p:sp>
        <p:nvSpPr>
          <p:cNvPr id="346114" name="Rectangle 2"/>
          <p:cNvSpPr>
            <a:spLocks noGrp="1" noChangeArrowheads="1"/>
          </p:cNvSpPr>
          <p:nvPr>
            <p:ph type="title"/>
          </p:nvPr>
        </p:nvSpPr>
        <p:spPr>
          <a:xfrm>
            <a:off x="304800" y="381000"/>
            <a:ext cx="8534400" cy="609600"/>
          </a:xfrm>
          <a:noFill/>
          <a:ln/>
        </p:spPr>
        <p:txBody>
          <a:bodyPr/>
          <a:lstStyle/>
          <a:p>
            <a:r>
              <a:rPr lang="en-US"/>
              <a:t>Writing/Reading Numeric Data</a:t>
            </a:r>
          </a:p>
        </p:txBody>
      </p:sp>
      <p:sp>
        <p:nvSpPr>
          <p:cNvPr id="346115" name="Rectangle 3"/>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AU"/>
          </a:p>
        </p:txBody>
      </p:sp>
      <p:sp>
        <p:nvSpPr>
          <p:cNvPr id="346116" name="Text Box 4"/>
          <p:cNvSpPr txBox="1">
            <a:spLocks noChangeArrowheads="1"/>
          </p:cNvSpPr>
          <p:nvPr/>
        </p:nvSpPr>
        <p:spPr bwMode="auto">
          <a:xfrm>
            <a:off x="304800" y="1600200"/>
            <a:ext cx="8534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dirty="0"/>
              <a:t>To write numbers, convert them into strings, and then use the write method to write them to a file. In order to read the numbers back correctly, you should separate the numbers with a whitespace character such as ' ', '\n'. </a:t>
            </a:r>
          </a:p>
        </p:txBody>
      </p:sp>
      <p:sp>
        <p:nvSpPr>
          <p:cNvPr id="346117" name="AutoShape 5">
            <a:hlinkClick r:id="" action="ppaction://noaction" highlightClick="1"/>
          </p:cNvPr>
          <p:cNvSpPr>
            <a:spLocks noChangeArrowheads="1"/>
          </p:cNvSpPr>
          <p:nvPr/>
        </p:nvSpPr>
        <p:spPr bwMode="auto">
          <a:xfrm>
            <a:off x="762000" y="5715000"/>
            <a:ext cx="4419600" cy="533400"/>
          </a:xfrm>
          <a:prstGeom prst="actionButtonBlank">
            <a:avLst/>
          </a:prstGeom>
          <a:solidFill>
            <a:srgbClr val="FFFFFF"/>
          </a:solidFill>
          <a:ln>
            <a:noFill/>
          </a:ln>
          <a:effectLst>
            <a:prstShdw prst="shdw17" dist="17961" dir="2700000">
              <a:schemeClr val="tx1">
                <a:gamma/>
                <a:shade val="60000"/>
                <a:invGamma/>
                <a:alpha val="74998"/>
              </a:schemeClr>
            </a:prstShdw>
          </a:effectLst>
        </p:spPr>
        <p:txBody>
          <a:bodyPr wrap="none" anchor="ctr"/>
          <a:lstStyle/>
          <a:p>
            <a:pPr algn="ctr"/>
            <a:r>
              <a:rPr lang="en-US">
                <a:solidFill>
                  <a:schemeClr val="accent1"/>
                </a:solidFill>
                <a:latin typeface="Book Antiqua" charset="0"/>
                <a:hlinkClick r:id="rId3" action="ppaction://program"/>
              </a:rPr>
              <a:t>WriteReadNumbers</a:t>
            </a:r>
            <a:endParaRPr lang="en-US">
              <a:solidFill>
                <a:schemeClr val="accent1"/>
              </a:solidFill>
              <a:latin typeface="Book Antiqua" charset="0"/>
            </a:endParaRPr>
          </a:p>
        </p:txBody>
      </p:sp>
    </p:spTree>
    <p:extLst>
      <p:ext uri="{BB962C8B-B14F-4D97-AF65-F5344CB8AC3E}">
        <p14:creationId xmlns:p14="http://schemas.microsoft.com/office/powerpoint/2010/main" val="173205054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A77FDEF-E8EE-9444-BB27-AE600B672E29}" type="slidenum">
              <a:rPr lang="en-US"/>
              <a:pPr/>
              <a:t>23</a:t>
            </a:fld>
            <a:endParaRPr lang="en-US"/>
          </a:p>
        </p:txBody>
      </p:sp>
      <p:sp>
        <p:nvSpPr>
          <p:cNvPr id="314370" name="Rectangle 2"/>
          <p:cNvSpPr>
            <a:spLocks noGrp="1" noChangeArrowheads="1"/>
          </p:cNvSpPr>
          <p:nvPr>
            <p:ph type="title"/>
          </p:nvPr>
        </p:nvSpPr>
        <p:spPr>
          <a:xfrm>
            <a:off x="304800" y="381000"/>
            <a:ext cx="8534400" cy="609600"/>
          </a:xfrm>
          <a:noFill/>
          <a:ln/>
        </p:spPr>
        <p:txBody>
          <a:bodyPr/>
          <a:lstStyle/>
          <a:p>
            <a:r>
              <a:rPr lang="en-US"/>
              <a:t>File Dialogs</a:t>
            </a:r>
          </a:p>
        </p:txBody>
      </p:sp>
      <p:sp>
        <p:nvSpPr>
          <p:cNvPr id="314373" name="Text Box 5"/>
          <p:cNvSpPr txBox="1">
            <a:spLocks noChangeArrowheads="1"/>
          </p:cNvSpPr>
          <p:nvPr/>
        </p:nvSpPr>
        <p:spPr bwMode="auto">
          <a:xfrm>
            <a:off x="228600" y="1066800"/>
            <a:ext cx="8534400" cy="3046988"/>
          </a:xfrm>
          <a:prstGeom prst="rect">
            <a:avLst/>
          </a:prstGeom>
          <a:solidFill>
            <a:srgbClr val="FFFFFF"/>
          </a:solidFill>
          <a:ln>
            <a:noFill/>
          </a:ln>
          <a:effectLst/>
        </p:spPr>
        <p:txBody>
          <a:bodyPr>
            <a:spAutoFit/>
          </a:bodyPr>
          <a:lstStyle/>
          <a:p>
            <a:pPr algn="l"/>
            <a:r>
              <a:rPr lang="en-US" altLang="zh-CN" dirty="0">
                <a:solidFill>
                  <a:srgbClr val="000000"/>
                </a:solidFill>
                <a:ea typeface="SimSun" charset="0"/>
                <a:cs typeface="SimSun" charset="0"/>
              </a:rPr>
              <a:t>from </a:t>
            </a:r>
            <a:r>
              <a:rPr lang="en-US" altLang="zh-CN" dirty="0" err="1">
                <a:solidFill>
                  <a:srgbClr val="000000"/>
                </a:solidFill>
                <a:ea typeface="SimSun" charset="0"/>
                <a:cs typeface="SimSun" charset="0"/>
              </a:rPr>
              <a:t>tkinter.filedialog</a:t>
            </a:r>
            <a:r>
              <a:rPr lang="en-US" altLang="zh-CN" dirty="0">
                <a:solidFill>
                  <a:srgbClr val="000000"/>
                </a:solidFill>
                <a:ea typeface="SimSun" charset="0"/>
                <a:cs typeface="SimSun" charset="0"/>
              </a:rPr>
              <a:t> import </a:t>
            </a:r>
            <a:r>
              <a:rPr lang="en-US" altLang="zh-CN" dirty="0" err="1">
                <a:solidFill>
                  <a:srgbClr val="000000"/>
                </a:solidFill>
                <a:ea typeface="SimSun" charset="0"/>
                <a:cs typeface="SimSun" charset="0"/>
              </a:rPr>
              <a:t>askopenfilename</a:t>
            </a:r>
            <a:endParaRPr lang="en-US" altLang="zh-CN" dirty="0">
              <a:solidFill>
                <a:srgbClr val="000000"/>
              </a:solidFill>
              <a:ea typeface="SimSun" charset="0"/>
              <a:cs typeface="SimSun" charset="0"/>
            </a:endParaRPr>
          </a:p>
          <a:p>
            <a:pPr algn="l"/>
            <a:r>
              <a:rPr lang="en-US" altLang="zh-CN" dirty="0">
                <a:solidFill>
                  <a:srgbClr val="000000"/>
                </a:solidFill>
                <a:ea typeface="SimSun" charset="0"/>
                <a:cs typeface="SimSun" charset="0"/>
              </a:rPr>
              <a:t>from </a:t>
            </a:r>
            <a:r>
              <a:rPr lang="en-US" altLang="zh-CN" dirty="0" err="1">
                <a:solidFill>
                  <a:srgbClr val="000000"/>
                </a:solidFill>
                <a:ea typeface="SimSun" charset="0"/>
                <a:cs typeface="SimSun" charset="0"/>
              </a:rPr>
              <a:t>tkinter.filedialog</a:t>
            </a:r>
            <a:r>
              <a:rPr lang="en-US" altLang="zh-CN" dirty="0">
                <a:solidFill>
                  <a:srgbClr val="000000"/>
                </a:solidFill>
                <a:ea typeface="SimSun" charset="0"/>
                <a:cs typeface="SimSun" charset="0"/>
              </a:rPr>
              <a:t> import </a:t>
            </a:r>
            <a:r>
              <a:rPr lang="en-US" altLang="zh-CN" dirty="0" err="1">
                <a:solidFill>
                  <a:srgbClr val="000000"/>
                </a:solidFill>
                <a:ea typeface="SimSun" charset="0"/>
                <a:cs typeface="SimSun" charset="0"/>
              </a:rPr>
              <a:t>asksaveasfilename</a:t>
            </a:r>
            <a:endParaRPr lang="en-US" altLang="zh-CN" dirty="0">
              <a:solidFill>
                <a:srgbClr val="000000"/>
              </a:solidFill>
              <a:ea typeface="SimSun" charset="0"/>
              <a:cs typeface="SimSun" charset="0"/>
            </a:endParaRPr>
          </a:p>
          <a:p>
            <a:pPr algn="l"/>
            <a:endParaRPr lang="en-US" altLang="zh-CN" dirty="0">
              <a:solidFill>
                <a:srgbClr val="000000"/>
              </a:solidFill>
              <a:ea typeface="SimSun" charset="0"/>
              <a:cs typeface="SimSun" charset="0"/>
            </a:endParaRPr>
          </a:p>
          <a:p>
            <a:pPr algn="l"/>
            <a:r>
              <a:rPr lang="en-US" altLang="zh-CN" dirty="0" err="1">
                <a:solidFill>
                  <a:srgbClr val="000000"/>
                </a:solidFill>
                <a:ea typeface="SimSun" charset="0"/>
                <a:cs typeface="SimSun" charset="0"/>
              </a:rPr>
              <a:t>filenameforReading</a:t>
            </a:r>
            <a:r>
              <a:rPr lang="en-US" altLang="zh-CN" dirty="0">
                <a:solidFill>
                  <a:srgbClr val="000000"/>
                </a:solidFill>
                <a:ea typeface="SimSun" charset="0"/>
                <a:cs typeface="SimSun" charset="0"/>
              </a:rPr>
              <a:t> = </a:t>
            </a:r>
            <a:r>
              <a:rPr lang="en-US" altLang="zh-CN" dirty="0" err="1">
                <a:solidFill>
                  <a:srgbClr val="000000"/>
                </a:solidFill>
                <a:ea typeface="SimSun" charset="0"/>
                <a:cs typeface="SimSun" charset="0"/>
              </a:rPr>
              <a:t>askopenfilename</a:t>
            </a:r>
            <a:r>
              <a:rPr lang="en-US" altLang="zh-CN" dirty="0">
                <a:solidFill>
                  <a:srgbClr val="000000"/>
                </a:solidFill>
                <a:ea typeface="SimSun" charset="0"/>
                <a:cs typeface="SimSun" charset="0"/>
              </a:rPr>
              <a:t>()</a:t>
            </a:r>
          </a:p>
          <a:p>
            <a:pPr algn="l"/>
            <a:r>
              <a:rPr lang="en-US" altLang="zh-CN" dirty="0">
                <a:solidFill>
                  <a:srgbClr val="000000"/>
                </a:solidFill>
                <a:ea typeface="SimSun" charset="0"/>
                <a:cs typeface="SimSun" charset="0"/>
              </a:rPr>
              <a:t>print(</a:t>
            </a:r>
            <a:r>
              <a:rPr lang="en-US" altLang="zh-CN" i="1" dirty="0">
                <a:solidFill>
                  <a:srgbClr val="000000"/>
                </a:solidFill>
                <a:ea typeface="SimSun" charset="0"/>
                <a:cs typeface="SimSun" charset="0"/>
              </a:rPr>
              <a:t>"You can read from </a:t>
            </a:r>
            <a:r>
              <a:rPr lang="en-US" altLang="zh-CN" i="1" dirty="0" smtClean="0">
                <a:solidFill>
                  <a:srgbClr val="000000"/>
                </a:solidFill>
                <a:ea typeface="SimSun" charset="0"/>
                <a:cs typeface="SimSun" charset="0"/>
              </a:rPr>
              <a:t>"</a:t>
            </a:r>
            <a:r>
              <a:rPr lang="en-US" altLang="zh-CN" dirty="0" smtClean="0">
                <a:solidFill>
                  <a:srgbClr val="000000"/>
                </a:solidFill>
                <a:ea typeface="SimSun" charset="0"/>
                <a:cs typeface="SimSun" charset="0"/>
              </a:rPr>
              <a:t> </a:t>
            </a:r>
            <a:r>
              <a:rPr lang="en-US" altLang="zh-CN" dirty="0">
                <a:solidFill>
                  <a:srgbClr val="000000"/>
                </a:solidFill>
                <a:ea typeface="SimSun" charset="0"/>
                <a:cs typeface="SimSun" charset="0"/>
              </a:rPr>
              <a:t>+ </a:t>
            </a:r>
            <a:r>
              <a:rPr lang="en-US" altLang="zh-CN" dirty="0" err="1">
                <a:solidFill>
                  <a:srgbClr val="000000"/>
                </a:solidFill>
                <a:ea typeface="SimSun" charset="0"/>
                <a:cs typeface="SimSun" charset="0"/>
              </a:rPr>
              <a:t>filenameforReading</a:t>
            </a:r>
            <a:r>
              <a:rPr lang="en-US" altLang="zh-CN" dirty="0">
                <a:solidFill>
                  <a:srgbClr val="000000"/>
                </a:solidFill>
                <a:ea typeface="SimSun" charset="0"/>
                <a:cs typeface="SimSun" charset="0"/>
              </a:rPr>
              <a:t>)</a:t>
            </a:r>
          </a:p>
          <a:p>
            <a:pPr algn="l"/>
            <a:endParaRPr lang="en-US" altLang="zh-CN" dirty="0">
              <a:solidFill>
                <a:srgbClr val="000000"/>
              </a:solidFill>
              <a:ea typeface="SimSun" charset="0"/>
              <a:cs typeface="SimSun" charset="0"/>
            </a:endParaRPr>
          </a:p>
          <a:p>
            <a:pPr algn="l"/>
            <a:r>
              <a:rPr lang="en-US" altLang="zh-CN" dirty="0" err="1">
                <a:solidFill>
                  <a:srgbClr val="000000"/>
                </a:solidFill>
                <a:ea typeface="SimSun" charset="0"/>
                <a:cs typeface="SimSun" charset="0"/>
              </a:rPr>
              <a:t>filenameforWriting</a:t>
            </a:r>
            <a:r>
              <a:rPr lang="en-US" altLang="zh-CN" dirty="0">
                <a:solidFill>
                  <a:srgbClr val="000000"/>
                </a:solidFill>
                <a:ea typeface="SimSun" charset="0"/>
                <a:cs typeface="SimSun" charset="0"/>
              </a:rPr>
              <a:t> = </a:t>
            </a:r>
            <a:r>
              <a:rPr lang="en-US" altLang="zh-CN" dirty="0" err="1">
                <a:solidFill>
                  <a:srgbClr val="000000"/>
                </a:solidFill>
                <a:ea typeface="SimSun" charset="0"/>
                <a:cs typeface="SimSun" charset="0"/>
              </a:rPr>
              <a:t>asksaveasfilename</a:t>
            </a:r>
            <a:r>
              <a:rPr lang="en-US" altLang="zh-CN" dirty="0">
                <a:solidFill>
                  <a:srgbClr val="000000"/>
                </a:solidFill>
                <a:ea typeface="SimSun" charset="0"/>
                <a:cs typeface="SimSun" charset="0"/>
              </a:rPr>
              <a:t>()</a:t>
            </a:r>
          </a:p>
          <a:p>
            <a:pPr algn="l"/>
            <a:r>
              <a:rPr lang="en-US" altLang="zh-CN" dirty="0">
                <a:solidFill>
                  <a:srgbClr val="000000"/>
                </a:solidFill>
                <a:ea typeface="SimSun" charset="0"/>
                <a:cs typeface="SimSun" charset="0"/>
              </a:rPr>
              <a:t>print(</a:t>
            </a:r>
            <a:r>
              <a:rPr lang="en-US" altLang="zh-CN" i="1" dirty="0">
                <a:solidFill>
                  <a:srgbClr val="000000"/>
                </a:solidFill>
                <a:ea typeface="SimSun" charset="0"/>
                <a:cs typeface="SimSun" charset="0"/>
              </a:rPr>
              <a:t>"You can write data to "</a:t>
            </a:r>
            <a:r>
              <a:rPr lang="en-US" altLang="zh-CN" dirty="0">
                <a:solidFill>
                  <a:srgbClr val="000000"/>
                </a:solidFill>
                <a:ea typeface="SimSun" charset="0"/>
                <a:cs typeface="SimSun" charset="0"/>
              </a:rPr>
              <a:t> + </a:t>
            </a:r>
            <a:r>
              <a:rPr lang="en-US" altLang="zh-CN" dirty="0" err="1">
                <a:solidFill>
                  <a:srgbClr val="000000"/>
                </a:solidFill>
                <a:ea typeface="SimSun" charset="0"/>
                <a:cs typeface="SimSun" charset="0"/>
              </a:rPr>
              <a:t>filenameforWriting</a:t>
            </a:r>
            <a:r>
              <a:rPr lang="en-US" altLang="zh-CN" dirty="0">
                <a:solidFill>
                  <a:srgbClr val="000000"/>
                </a:solidFill>
                <a:ea typeface="SimSun" charset="0"/>
                <a:cs typeface="SimSun" charset="0"/>
              </a:rPr>
              <a:t>)</a:t>
            </a:r>
            <a:endParaRPr lang="en-US" dirty="0">
              <a:solidFill>
                <a:srgbClr val="000000"/>
              </a:solidFill>
            </a:endParaRPr>
          </a:p>
        </p:txBody>
      </p:sp>
      <p:pic>
        <p:nvPicPr>
          <p:cNvPr id="3143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343400"/>
            <a:ext cx="2505075"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43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343400"/>
            <a:ext cx="57150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575960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Python Similarities with Other Languages</a:t>
            </a:r>
            <a:endParaRPr lang="ar-EG" dirty="0"/>
          </a:p>
        </p:txBody>
      </p:sp>
      <p:sp>
        <p:nvSpPr>
          <p:cNvPr id="2" name="Subtitle 1"/>
          <p:cNvSpPr>
            <a:spLocks noGrp="1"/>
          </p:cNvSpPr>
          <p:nvPr>
            <p:ph type="subTitle" idx="1"/>
          </p:nvPr>
        </p:nvSpPr>
        <p:spPr/>
        <p:txBody>
          <a:bodyPr/>
          <a:lstStyle/>
          <a:p>
            <a:endParaRPr lang="ar-EG"/>
          </a:p>
        </p:txBody>
      </p:sp>
    </p:spTree>
    <p:extLst>
      <p:ext uri="{BB962C8B-B14F-4D97-AF65-F5344CB8AC3E}">
        <p14:creationId xmlns:p14="http://schemas.microsoft.com/office/powerpoint/2010/main" val="31050142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1" y="231096"/>
            <a:ext cx="8454572" cy="639761"/>
          </a:xfrm>
        </p:spPr>
        <p:txBody>
          <a:bodyPr/>
          <a:lstStyle/>
          <a:p>
            <a:r>
              <a:rPr lang="en-US" dirty="0"/>
              <a:t>Similarities to Java</a:t>
            </a:r>
            <a:endParaRPr lang="ar-EG" dirty="0"/>
          </a:p>
        </p:txBody>
      </p:sp>
      <p:sp>
        <p:nvSpPr>
          <p:cNvPr id="3" name="Content Placeholder 2"/>
          <p:cNvSpPr>
            <a:spLocks noGrp="1"/>
          </p:cNvSpPr>
          <p:nvPr>
            <p:ph sz="quarter" idx="1"/>
          </p:nvPr>
        </p:nvSpPr>
        <p:spPr>
          <a:xfrm>
            <a:off x="333830" y="1161144"/>
            <a:ext cx="8323943" cy="4713514"/>
          </a:xfrm>
        </p:spPr>
        <p:txBody>
          <a:bodyPr/>
          <a:lstStyle/>
          <a:p>
            <a:r>
              <a:rPr lang="en-US" dirty="0"/>
              <a:t>typically compiled to </a:t>
            </a:r>
            <a:r>
              <a:rPr lang="en-US" dirty="0" err="1"/>
              <a:t>bytecode</a:t>
            </a:r>
            <a:endParaRPr lang="en-US" dirty="0"/>
          </a:p>
          <a:p>
            <a:pPr lvl="1"/>
            <a:r>
              <a:rPr lang="en-US" dirty="0"/>
              <a:t>but: compilation is implicit ("auto-make")</a:t>
            </a:r>
          </a:p>
          <a:p>
            <a:r>
              <a:rPr lang="en-US" dirty="0"/>
              <a:t>everything inherits from "object"</a:t>
            </a:r>
          </a:p>
          <a:p>
            <a:pPr lvl="1"/>
            <a:r>
              <a:rPr lang="en-US" dirty="0"/>
              <a:t>but: also numbers, functions, classes, ...</a:t>
            </a:r>
          </a:p>
          <a:p>
            <a:pPr lvl="1"/>
            <a:r>
              <a:rPr lang="en-US" dirty="0"/>
              <a:t>"everything is ﬁrst-class"</a:t>
            </a:r>
          </a:p>
          <a:p>
            <a:r>
              <a:rPr lang="en-US" dirty="0"/>
              <a:t>uniform object-reference semantics</a:t>
            </a:r>
          </a:p>
          <a:p>
            <a:pPr lvl="1"/>
            <a:r>
              <a:rPr lang="en-US" dirty="0"/>
              <a:t>assignment, argument passing, return</a:t>
            </a:r>
          </a:p>
          <a:p>
            <a:r>
              <a:rPr lang="en-US" dirty="0"/>
              <a:t>vast, powerful standard library</a:t>
            </a:r>
          </a:p>
          <a:p>
            <a:r>
              <a:rPr lang="en-US" dirty="0"/>
              <a:t>garbage collection</a:t>
            </a:r>
          </a:p>
          <a:p>
            <a:r>
              <a:rPr lang="en-US" dirty="0"/>
              <a:t>introspection, serialization, threads, ...</a:t>
            </a:r>
            <a:endParaRPr lang="ar-EG" dirty="0"/>
          </a:p>
        </p:txBody>
      </p:sp>
    </p:spTree>
    <p:extLst>
      <p:ext uri="{BB962C8B-B14F-4D97-AF65-F5344CB8AC3E}">
        <p14:creationId xmlns:p14="http://schemas.microsoft.com/office/powerpoint/2010/main" val="36301268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2" y="245611"/>
            <a:ext cx="8382000" cy="625247"/>
          </a:xfrm>
        </p:spPr>
        <p:txBody>
          <a:bodyPr/>
          <a:lstStyle/>
          <a:p>
            <a:r>
              <a:rPr lang="en-US" dirty="0"/>
              <a:t>Similarities to C++</a:t>
            </a:r>
            <a:endParaRPr lang="ar-EG" dirty="0"/>
          </a:p>
        </p:txBody>
      </p:sp>
      <p:sp>
        <p:nvSpPr>
          <p:cNvPr id="3" name="Content Placeholder 2"/>
          <p:cNvSpPr>
            <a:spLocks noGrp="1"/>
          </p:cNvSpPr>
          <p:nvPr>
            <p:ph sz="quarter" idx="1"/>
          </p:nvPr>
        </p:nvSpPr>
        <p:spPr>
          <a:xfrm>
            <a:off x="333828" y="1175657"/>
            <a:ext cx="8382000" cy="4786086"/>
          </a:xfrm>
        </p:spPr>
        <p:txBody>
          <a:bodyPr/>
          <a:lstStyle/>
          <a:p>
            <a:r>
              <a:rPr lang="en-US" dirty="0"/>
              <a:t>multi-paradigm</a:t>
            </a:r>
          </a:p>
          <a:p>
            <a:pPr lvl="1"/>
            <a:r>
              <a:rPr lang="en-US" dirty="0"/>
              <a:t>OOP, procedural, generic, a little FP</a:t>
            </a:r>
          </a:p>
          <a:p>
            <a:r>
              <a:rPr lang="en-US" dirty="0"/>
              <a:t>multiple inheritance (structural/</a:t>
            </a:r>
            <a:r>
              <a:rPr lang="en-US" dirty="0" err="1"/>
              <a:t>mixin</a:t>
            </a:r>
            <a:r>
              <a:rPr lang="en-US" dirty="0"/>
              <a:t>)</a:t>
            </a:r>
          </a:p>
          <a:p>
            <a:r>
              <a:rPr lang="en-US" dirty="0"/>
              <a:t>operator overloading</a:t>
            </a:r>
          </a:p>
          <a:p>
            <a:pPr lvl="1"/>
            <a:r>
              <a:rPr lang="en-US" dirty="0"/>
              <a:t>but: not for "plain assignment"</a:t>
            </a:r>
          </a:p>
          <a:p>
            <a:r>
              <a:rPr lang="en-US" dirty="0"/>
              <a:t>signature-based polymorphism</a:t>
            </a:r>
          </a:p>
          <a:p>
            <a:pPr lvl="1"/>
            <a:r>
              <a:rPr lang="en-US" dirty="0"/>
              <a:t>as if "everything was a template":-)</a:t>
            </a:r>
          </a:p>
          <a:p>
            <a:r>
              <a:rPr lang="en-US" dirty="0"/>
              <a:t>lots of choices for all the "side issues"</a:t>
            </a:r>
          </a:p>
          <a:p>
            <a:pPr lvl="1"/>
            <a:r>
              <a:rPr lang="en-US" dirty="0"/>
              <a:t>GUI, Web &amp; other network work, DB, </a:t>
            </a:r>
            <a:r>
              <a:rPr lang="en-US" dirty="0" smtClean="0"/>
              <a:t>IPC and </a:t>
            </a:r>
            <a:r>
              <a:rPr lang="en-US" dirty="0"/>
              <a:t>distributed computing, ...</a:t>
            </a:r>
            <a:endParaRPr lang="ar-EG" dirty="0"/>
          </a:p>
        </p:txBody>
      </p:sp>
    </p:spTree>
    <p:extLst>
      <p:ext uri="{BB962C8B-B14F-4D97-AF65-F5344CB8AC3E}">
        <p14:creationId xmlns:p14="http://schemas.microsoft.com/office/powerpoint/2010/main" val="13798919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2" y="245611"/>
            <a:ext cx="8382000" cy="625247"/>
          </a:xfrm>
        </p:spPr>
        <p:txBody>
          <a:bodyPr/>
          <a:lstStyle/>
          <a:p>
            <a:r>
              <a:rPr lang="en-US" dirty="0"/>
              <a:t>Similarities to </a:t>
            </a:r>
            <a:r>
              <a:rPr lang="en-US" dirty="0" smtClean="0"/>
              <a:t>C</a:t>
            </a:r>
            <a:endParaRPr lang="ar-EG" dirty="0"/>
          </a:p>
        </p:txBody>
      </p:sp>
      <p:sp>
        <p:nvSpPr>
          <p:cNvPr id="3" name="Content Placeholder 2"/>
          <p:cNvSpPr>
            <a:spLocks noGrp="1"/>
          </p:cNvSpPr>
          <p:nvPr>
            <p:ph sz="quarter" idx="1"/>
          </p:nvPr>
        </p:nvSpPr>
        <p:spPr>
          <a:xfrm>
            <a:off x="333828" y="1175657"/>
            <a:ext cx="8382000" cy="4786086"/>
          </a:xfrm>
        </p:spPr>
        <p:txBody>
          <a:bodyPr/>
          <a:lstStyle/>
          <a:p>
            <a:r>
              <a:rPr lang="en-US" dirty="0" smtClean="0"/>
              <a:t>"Spirit of C" @87% (more than Java/C++...),  as per ISO C Standard's "Rationale": </a:t>
            </a:r>
          </a:p>
          <a:p>
            <a:pPr marL="514350" indent="-514350">
              <a:buFont typeface="+mj-lt"/>
              <a:buAutoNum type="arabicPeriod"/>
            </a:pPr>
            <a:r>
              <a:rPr lang="en-US" dirty="0" smtClean="0"/>
              <a:t>trust the programmer </a:t>
            </a:r>
          </a:p>
          <a:p>
            <a:pPr marL="514350" indent="-514350">
              <a:buFont typeface="+mj-lt"/>
              <a:buAutoNum type="arabicPeriod"/>
            </a:pPr>
            <a:r>
              <a:rPr lang="en-US" dirty="0" smtClean="0"/>
              <a:t>don't prevent the programmer from doing  what needs to be done </a:t>
            </a:r>
          </a:p>
          <a:p>
            <a:pPr marL="514350" indent="-514350">
              <a:buFont typeface="+mj-lt"/>
              <a:buAutoNum type="arabicPeriod"/>
            </a:pPr>
            <a:r>
              <a:rPr lang="en-US" dirty="0" smtClean="0"/>
              <a:t>keep the language small and simple </a:t>
            </a:r>
          </a:p>
          <a:p>
            <a:pPr marL="514350" indent="-514350">
              <a:buFont typeface="+mj-lt"/>
              <a:buAutoNum type="arabicPeriod"/>
            </a:pPr>
            <a:r>
              <a:rPr lang="en-US" dirty="0" smtClean="0"/>
              <a:t>provide only one way to do an operation </a:t>
            </a:r>
          </a:p>
          <a:p>
            <a:pPr marL="514350" indent="-514350">
              <a:buFont typeface="+mj-lt"/>
              <a:buAutoNum type="arabicPeriod"/>
            </a:pPr>
            <a:r>
              <a:rPr lang="en-US" dirty="0" smtClean="0"/>
              <a:t>(make it fast, even if it's not guaranteed to be portable)</a:t>
            </a:r>
          </a:p>
        </p:txBody>
      </p:sp>
    </p:spTree>
    <p:extLst>
      <p:ext uri="{BB962C8B-B14F-4D97-AF65-F5344CB8AC3E}">
        <p14:creationId xmlns:p14="http://schemas.microsoft.com/office/powerpoint/2010/main" val="11609570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2" y="245611"/>
            <a:ext cx="8382000" cy="625247"/>
          </a:xfrm>
        </p:spPr>
        <p:txBody>
          <a:bodyPr/>
          <a:lstStyle/>
          <a:p>
            <a:r>
              <a:rPr lang="en-US" dirty="0"/>
              <a:t>Python </a:t>
            </a:r>
            <a:r>
              <a:rPr lang="en-US" dirty="0" err="1"/>
              <a:t>vs</a:t>
            </a:r>
            <a:r>
              <a:rPr lang="en-US" dirty="0"/>
              <a:t> Java/C++/C</a:t>
            </a:r>
            <a:endParaRPr lang="ar-EG" dirty="0"/>
          </a:p>
        </p:txBody>
      </p:sp>
      <p:sp>
        <p:nvSpPr>
          <p:cNvPr id="3" name="Content Placeholder 2"/>
          <p:cNvSpPr>
            <a:spLocks noGrp="1"/>
          </p:cNvSpPr>
          <p:nvPr>
            <p:ph sz="quarter" idx="1"/>
          </p:nvPr>
        </p:nvSpPr>
        <p:spPr>
          <a:xfrm>
            <a:off x="333828" y="1175657"/>
            <a:ext cx="8382000" cy="4786086"/>
          </a:xfrm>
        </p:spPr>
        <p:txBody>
          <a:bodyPr/>
          <a:lstStyle/>
          <a:p>
            <a:r>
              <a:rPr lang="en-US" dirty="0"/>
              <a:t>typing: strong, but dynamic</a:t>
            </a:r>
          </a:p>
          <a:p>
            <a:pPr lvl="1"/>
            <a:r>
              <a:rPr lang="en-US" dirty="0"/>
              <a:t>names have no type: objects have types</a:t>
            </a:r>
          </a:p>
          <a:p>
            <a:r>
              <a:rPr lang="en-US" dirty="0"/>
              <a:t>no "declarations" -- just statements</a:t>
            </a:r>
          </a:p>
          <a:p>
            <a:r>
              <a:rPr lang="en-US" dirty="0"/>
              <a:t>spare syntax, minimal ornamentation:</a:t>
            </a:r>
          </a:p>
          <a:p>
            <a:pPr lvl="1"/>
            <a:r>
              <a:rPr lang="en-US" dirty="0"/>
              <a:t>no { } for blocks, just indentation</a:t>
            </a:r>
          </a:p>
          <a:p>
            <a:pPr lvl="1"/>
            <a:r>
              <a:rPr lang="en-US" dirty="0"/>
              <a:t>no ( ) for if/while conditions</a:t>
            </a:r>
          </a:p>
          <a:p>
            <a:pPr lvl="1"/>
            <a:r>
              <a:rPr lang="en-US" dirty="0"/>
              <a:t>generally less punctuation</a:t>
            </a:r>
          </a:p>
          <a:p>
            <a:r>
              <a:rPr lang="en-US" dirty="0"/>
              <a:t>"everything" is a ﬁrst-class object</a:t>
            </a:r>
          </a:p>
          <a:p>
            <a:pPr lvl="1"/>
            <a:r>
              <a:rPr lang="en-US" dirty="0"/>
              <a:t>classes, functions, methods, modules, ...</a:t>
            </a:r>
          </a:p>
          <a:p>
            <a:r>
              <a:rPr lang="en-US" dirty="0"/>
              <a:t>the focus is on high and very high levels</a:t>
            </a:r>
          </a:p>
        </p:txBody>
      </p:sp>
    </p:spTree>
    <p:extLst>
      <p:ext uri="{BB962C8B-B14F-4D97-AF65-F5344CB8AC3E}">
        <p14:creationId xmlns:p14="http://schemas.microsoft.com/office/powerpoint/2010/main" val="428241215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Python – </a:t>
            </a:r>
            <a:r>
              <a:rPr lang="en-US" dirty="0" err="1" smtClean="0"/>
              <a:t>Whats</a:t>
            </a:r>
            <a:r>
              <a:rPr lang="en-US" dirty="0" smtClean="0"/>
              <a:t> new?</a:t>
            </a:r>
            <a:endParaRPr lang="ar-EG" dirty="0"/>
          </a:p>
        </p:txBody>
      </p:sp>
      <p:sp>
        <p:nvSpPr>
          <p:cNvPr id="2" name="Subtitle 1"/>
          <p:cNvSpPr>
            <a:spLocks noGrp="1"/>
          </p:cNvSpPr>
          <p:nvPr>
            <p:ph type="subTitle" idx="1"/>
          </p:nvPr>
        </p:nvSpPr>
        <p:spPr/>
        <p:txBody>
          <a:bodyPr/>
          <a:lstStyle/>
          <a:p>
            <a:endParaRPr lang="ar-EG"/>
          </a:p>
        </p:txBody>
      </p:sp>
    </p:spTree>
    <p:extLst>
      <p:ext uri="{BB962C8B-B14F-4D97-AF65-F5344CB8AC3E}">
        <p14:creationId xmlns:p14="http://schemas.microsoft.com/office/powerpoint/2010/main" val="30918791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232229" y="274638"/>
            <a:ext cx="8454571" cy="1143000"/>
          </a:xfrm>
          <a:ln/>
        </p:spPr>
        <p:txBody>
          <a:bodyPr/>
          <a:lstStyle/>
          <a:p>
            <a:r>
              <a:rPr lang="en-US" dirty="0" smtClean="0"/>
              <a:t>Objectives</a:t>
            </a:r>
            <a:endParaRPr lang="en-US" dirty="0"/>
          </a:p>
        </p:txBody>
      </p:sp>
      <p:sp>
        <p:nvSpPr>
          <p:cNvPr id="16386" name="Rectangle 2"/>
          <p:cNvSpPr>
            <a:spLocks noGrp="1" noChangeArrowheads="1"/>
          </p:cNvSpPr>
          <p:nvPr>
            <p:ph type="body" idx="1"/>
          </p:nvPr>
        </p:nvSpPr>
        <p:spPr>
          <a:xfrm>
            <a:off x="232229" y="1447800"/>
            <a:ext cx="8454571" cy="4572000"/>
          </a:xfrm>
          <a:ln/>
        </p:spPr>
        <p:txBody>
          <a:bodyPr/>
          <a:lstStyle/>
          <a:p>
            <a:pPr marL="625056"/>
            <a:r>
              <a:rPr lang="en-US" dirty="0" smtClean="0"/>
              <a:t>Python OOP Concepts </a:t>
            </a:r>
            <a:r>
              <a:rPr lang="en-US" dirty="0" smtClean="0"/>
              <a:t>(</a:t>
            </a:r>
            <a:r>
              <a:rPr lang="en-US" dirty="0" err="1" smtClean="0"/>
              <a:t>Ch</a:t>
            </a:r>
            <a:r>
              <a:rPr lang="en-US" dirty="0" smtClean="0"/>
              <a:t> </a:t>
            </a:r>
            <a:r>
              <a:rPr lang="en-US" dirty="0" smtClean="0"/>
              <a:t>7 &amp; 12)</a:t>
            </a:r>
          </a:p>
          <a:p>
            <a:pPr marL="625056"/>
            <a:r>
              <a:rPr lang="en-US" dirty="0" smtClean="0"/>
              <a:t>Python Files and Exception Handling </a:t>
            </a:r>
            <a:r>
              <a:rPr lang="en-US" dirty="0" smtClean="0"/>
              <a:t>(</a:t>
            </a:r>
            <a:r>
              <a:rPr lang="en-US" dirty="0" err="1" smtClean="0"/>
              <a:t>Ch</a:t>
            </a:r>
            <a:r>
              <a:rPr lang="en-US" dirty="0" smtClean="0"/>
              <a:t> </a:t>
            </a:r>
            <a:r>
              <a:rPr lang="en-US" dirty="0" smtClean="0"/>
              <a:t>13)</a:t>
            </a:r>
          </a:p>
          <a:p>
            <a:pPr marL="625056"/>
            <a:r>
              <a:rPr lang="en-US" dirty="0" smtClean="0"/>
              <a:t>Python Similarities with other </a:t>
            </a:r>
            <a:r>
              <a:rPr lang="en-US" dirty="0" smtClean="0"/>
              <a:t>languages</a:t>
            </a:r>
          </a:p>
          <a:p>
            <a:pPr marL="625056"/>
            <a:r>
              <a:rPr lang="en-US" dirty="0" smtClean="0"/>
              <a:t>Python New Concepts</a:t>
            </a:r>
            <a:endParaRPr lang="en-US" dirty="0"/>
          </a:p>
          <a:p>
            <a:pPr marL="625056"/>
            <a:r>
              <a:rPr lang="en-US" dirty="0" smtClean="0"/>
              <a:t>Python Introspection</a:t>
            </a:r>
            <a:endParaRPr lang="en-US" dirty="0"/>
          </a:p>
          <a:p>
            <a:pPr marL="625056"/>
            <a:r>
              <a:rPr lang="en-US" dirty="0"/>
              <a:t>Python </a:t>
            </a:r>
            <a:r>
              <a:rPr lang="en-US" dirty="0" smtClean="0"/>
              <a:t>Modules</a:t>
            </a:r>
            <a:endParaRPr lang="en-US" dirty="0"/>
          </a:p>
        </p:txBody>
      </p:sp>
    </p:spTree>
    <p:extLst>
      <p:ext uri="{BB962C8B-B14F-4D97-AF65-F5344CB8AC3E}">
        <p14:creationId xmlns:p14="http://schemas.microsoft.com/office/powerpoint/2010/main" val="2440749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Function Arguments</a:t>
            </a:r>
          </a:p>
        </p:txBody>
      </p:sp>
      <p:sp>
        <p:nvSpPr>
          <p:cNvPr id="3" name="Content Placeholder 2"/>
          <p:cNvSpPr>
            <a:spLocks noGrp="1"/>
          </p:cNvSpPr>
          <p:nvPr>
            <p:ph sz="quarter" idx="1"/>
          </p:nvPr>
        </p:nvSpPr>
        <p:spPr>
          <a:xfrm>
            <a:off x="230885" y="1417638"/>
            <a:ext cx="8677420" cy="5029026"/>
          </a:xfrm>
        </p:spPr>
        <p:txBody>
          <a:bodyPr/>
          <a:lstStyle/>
          <a:p>
            <a:r>
              <a:rPr lang="en-AU" dirty="0"/>
              <a:t>Names not </a:t>
            </a:r>
            <a:r>
              <a:rPr lang="en-AU" dirty="0" smtClean="0"/>
              <a:t>Variables</a:t>
            </a:r>
          </a:p>
          <a:p>
            <a:pPr lvl="1"/>
            <a:r>
              <a:rPr lang="en-AU" dirty="0"/>
              <a:t>All parameters (arguments) in the Python language are passed by reference</a:t>
            </a:r>
            <a:r>
              <a:rPr lang="en-AU" dirty="0" smtClean="0"/>
              <a:t>.</a:t>
            </a:r>
          </a:p>
          <a:p>
            <a:r>
              <a:rPr lang="en-AU" dirty="0" smtClean="0"/>
              <a:t>Required arguments</a:t>
            </a:r>
          </a:p>
          <a:p>
            <a:pPr lvl="1"/>
            <a:r>
              <a:rPr lang="en-AU" dirty="0" err="1"/>
              <a:t>def</a:t>
            </a:r>
            <a:r>
              <a:rPr lang="en-AU" dirty="0"/>
              <a:t> </a:t>
            </a:r>
            <a:r>
              <a:rPr lang="en-AU" dirty="0" err="1"/>
              <a:t>printme</a:t>
            </a:r>
            <a:r>
              <a:rPr lang="en-AU" dirty="0"/>
              <a:t> </a:t>
            </a:r>
            <a:r>
              <a:rPr lang="en-AU" dirty="0" smtClean="0"/>
              <a:t>(</a:t>
            </a:r>
            <a:r>
              <a:rPr lang="en-AU" dirty="0" err="1" smtClean="0"/>
              <a:t>str</a:t>
            </a:r>
            <a:r>
              <a:rPr lang="en-AU" dirty="0" smtClean="0"/>
              <a:t>)</a:t>
            </a:r>
            <a:r>
              <a:rPr lang="en-AU" dirty="0"/>
              <a:t>:</a:t>
            </a:r>
            <a:endParaRPr lang="en-AU" dirty="0" smtClean="0"/>
          </a:p>
          <a:p>
            <a:r>
              <a:rPr lang="en-AU" dirty="0" smtClean="0"/>
              <a:t>Keyword </a:t>
            </a:r>
            <a:r>
              <a:rPr lang="en-AU" dirty="0"/>
              <a:t>arguments</a:t>
            </a:r>
          </a:p>
          <a:p>
            <a:pPr lvl="1"/>
            <a:r>
              <a:rPr lang="en-AU" dirty="0" err="1"/>
              <a:t>printme</a:t>
            </a:r>
            <a:r>
              <a:rPr lang="en-AU" dirty="0"/>
              <a:t>( </a:t>
            </a:r>
            <a:r>
              <a:rPr lang="en-AU" dirty="0" err="1"/>
              <a:t>str</a:t>
            </a:r>
            <a:r>
              <a:rPr lang="en-AU" dirty="0"/>
              <a:t> = "My string");</a:t>
            </a:r>
          </a:p>
          <a:p>
            <a:r>
              <a:rPr lang="en-AU" dirty="0"/>
              <a:t>Default arguments</a:t>
            </a:r>
          </a:p>
          <a:p>
            <a:pPr lvl="1"/>
            <a:r>
              <a:rPr lang="en-AU" dirty="0" err="1"/>
              <a:t>def</a:t>
            </a:r>
            <a:r>
              <a:rPr lang="en-AU" dirty="0"/>
              <a:t> </a:t>
            </a:r>
            <a:r>
              <a:rPr lang="en-AU" dirty="0" err="1"/>
              <a:t>printinfo</a:t>
            </a:r>
            <a:r>
              <a:rPr lang="en-AU" dirty="0"/>
              <a:t>( name, age = 35 ):</a:t>
            </a:r>
          </a:p>
          <a:p>
            <a:r>
              <a:rPr lang="en-AU" dirty="0"/>
              <a:t>Variable-length </a:t>
            </a:r>
            <a:r>
              <a:rPr lang="en-AU" dirty="0" smtClean="0"/>
              <a:t>arguments</a:t>
            </a:r>
          </a:p>
          <a:p>
            <a:pPr lvl="1"/>
            <a:r>
              <a:rPr lang="en-AU" dirty="0" err="1"/>
              <a:t>def</a:t>
            </a:r>
            <a:r>
              <a:rPr lang="en-AU" dirty="0"/>
              <a:t> </a:t>
            </a:r>
            <a:r>
              <a:rPr lang="en-AU" dirty="0" err="1"/>
              <a:t>functionname</a:t>
            </a:r>
            <a:r>
              <a:rPr lang="en-AU" dirty="0"/>
              <a:t>([</a:t>
            </a:r>
            <a:r>
              <a:rPr lang="en-AU" dirty="0" err="1"/>
              <a:t>formal_args</a:t>
            </a:r>
            <a:r>
              <a:rPr lang="en-AU" dirty="0"/>
              <a:t>,] *</a:t>
            </a:r>
            <a:r>
              <a:rPr lang="en-AU" dirty="0" err="1"/>
              <a:t>var_args_tuple</a:t>
            </a:r>
            <a:r>
              <a:rPr lang="en-AU" dirty="0"/>
              <a:t> ):</a:t>
            </a:r>
          </a:p>
        </p:txBody>
      </p:sp>
    </p:spTree>
    <p:extLst>
      <p:ext uri="{BB962C8B-B14F-4D97-AF65-F5344CB8AC3E}">
        <p14:creationId xmlns:p14="http://schemas.microsoft.com/office/powerpoint/2010/main" val="291553584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8483600" cy="799419"/>
          </a:xfrm>
        </p:spPr>
        <p:txBody>
          <a:bodyPr/>
          <a:lstStyle/>
          <a:p>
            <a:r>
              <a:rPr lang="en-US" dirty="0" smtClean="0"/>
              <a:t>Everything </a:t>
            </a:r>
            <a:r>
              <a:rPr lang="en-US" dirty="0"/>
              <a:t>is </a:t>
            </a:r>
            <a:r>
              <a:rPr lang="en-US" dirty="0" smtClean="0"/>
              <a:t>First-Class</a:t>
            </a:r>
            <a:endParaRPr lang="ar-EG" dirty="0"/>
          </a:p>
        </p:txBody>
      </p:sp>
      <p:sp>
        <p:nvSpPr>
          <p:cNvPr id="3" name="Content Placeholder 2"/>
          <p:cNvSpPr>
            <a:spLocks noGrp="1"/>
          </p:cNvSpPr>
          <p:nvPr>
            <p:ph sz="quarter" idx="1"/>
          </p:nvPr>
        </p:nvSpPr>
        <p:spPr>
          <a:xfrm>
            <a:off x="203200" y="1447800"/>
            <a:ext cx="8483600" cy="4572000"/>
          </a:xfrm>
        </p:spPr>
        <p:txBody>
          <a:bodyPr/>
          <a:lstStyle/>
          <a:p>
            <a:r>
              <a:rPr lang="en-US" dirty="0" smtClean="0"/>
              <a:t>In </a:t>
            </a:r>
            <a:r>
              <a:rPr lang="en-US" dirty="0"/>
              <a:t>Python, functions are objects like everything else, that can be created and passed around dynamically. </a:t>
            </a:r>
            <a:endParaRPr lang="en-US" dirty="0" smtClean="0"/>
          </a:p>
          <a:p>
            <a:r>
              <a:rPr lang="en-US" dirty="0" smtClean="0"/>
              <a:t> Ah, </a:t>
            </a:r>
            <a:r>
              <a:rPr lang="en-US" dirty="0"/>
              <a:t>function containing variable, you’re not so special</a:t>
            </a:r>
            <a:r>
              <a:rPr lang="en-US" dirty="0" smtClean="0"/>
              <a:t>!</a:t>
            </a:r>
          </a:p>
          <a:p>
            <a:pPr marL="0" indent="0">
              <a:buNone/>
            </a:pPr>
            <a:r>
              <a:rPr lang="en-US" sz="1800" b="1" dirty="0">
                <a:latin typeface="Courier New" pitchFamily="49" charset="0"/>
                <a:cs typeface="Courier New" pitchFamily="49" charset="0"/>
              </a:rPr>
              <a:t>&gt;&gt;&gt; </a:t>
            </a:r>
            <a:r>
              <a:rPr lang="en-US" sz="1800" b="1" dirty="0" err="1">
                <a:latin typeface="Courier New" pitchFamily="49" charset="0"/>
                <a:cs typeface="Courier New" pitchFamily="49" charset="0"/>
              </a:rPr>
              <a:t>issubclass</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object) </a:t>
            </a:r>
            <a:endParaRPr lang="en-US" sz="1800" b="1" dirty="0" smtClean="0">
              <a:latin typeface="Courier New" pitchFamily="49" charset="0"/>
              <a:cs typeface="Courier New" pitchFamily="49" charset="0"/>
            </a:endParaRPr>
          </a:p>
          <a:p>
            <a:pPr marL="0" indent="0">
              <a:buNone/>
            </a:pPr>
            <a:r>
              <a:rPr lang="en-US" sz="1800" b="1" dirty="0" smtClean="0">
                <a:solidFill>
                  <a:srgbClr val="3D5D19"/>
                </a:solidFill>
                <a:latin typeface="Courier New" pitchFamily="49" charset="0"/>
                <a:cs typeface="Courier New" pitchFamily="49" charset="0"/>
              </a:rPr>
              <a:t># </a:t>
            </a:r>
            <a:r>
              <a:rPr lang="en-US" sz="1800" b="1" dirty="0">
                <a:solidFill>
                  <a:srgbClr val="3D5D19"/>
                </a:solidFill>
                <a:latin typeface="Courier New" pitchFamily="49" charset="0"/>
                <a:cs typeface="Courier New" pitchFamily="49" charset="0"/>
              </a:rPr>
              <a:t>all objects in Python inherit from a common </a:t>
            </a:r>
            <a:r>
              <a:rPr lang="en-US" sz="1800" b="1" dirty="0" err="1">
                <a:solidFill>
                  <a:srgbClr val="3D5D19"/>
                </a:solidFill>
                <a:latin typeface="Courier New" pitchFamily="49" charset="0"/>
                <a:cs typeface="Courier New" pitchFamily="49" charset="0"/>
              </a:rPr>
              <a:t>baseclass</a:t>
            </a:r>
            <a:endParaRPr lang="en-US" sz="1800" b="1" dirty="0">
              <a:solidFill>
                <a:srgbClr val="3D5D19"/>
              </a:solidFill>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True</a:t>
            </a:r>
          </a:p>
          <a:p>
            <a:pPr marL="0" indent="0">
              <a:buNone/>
            </a:pPr>
            <a:r>
              <a:rPr lang="en-US" sz="1800" b="1" dirty="0">
                <a:latin typeface="Courier New" pitchFamily="49" charset="0"/>
                <a:cs typeface="Courier New" pitchFamily="49" charset="0"/>
              </a:rPr>
              <a:t>&gt;&gt;&gt; </a:t>
            </a:r>
            <a:r>
              <a:rPr lang="en-US" sz="1800" b="1" dirty="0" err="1">
                <a:latin typeface="Courier New" pitchFamily="49" charset="0"/>
                <a:cs typeface="Courier New" pitchFamily="49" charset="0"/>
              </a:rPr>
              <a:t>def</a:t>
            </a:r>
            <a:r>
              <a:rPr lang="en-US" sz="1800" b="1" dirty="0">
                <a:latin typeface="Courier New" pitchFamily="49" charset="0"/>
                <a:cs typeface="Courier New" pitchFamily="49" charset="0"/>
              </a:rPr>
              <a:t> foo():</a:t>
            </a:r>
          </a:p>
          <a:p>
            <a:pPr marL="0" indent="0">
              <a:buNone/>
            </a:pPr>
            <a:r>
              <a:rPr lang="en-US" sz="1800" dirty="0">
                <a:latin typeface="Courier New" pitchFamily="49" charset="0"/>
                <a:cs typeface="Courier New" pitchFamily="49" charset="0"/>
              </a:rPr>
              <a:t>...     pass</a:t>
            </a:r>
          </a:p>
          <a:p>
            <a:pPr marL="0" indent="0">
              <a:buNone/>
            </a:pPr>
            <a:r>
              <a:rPr lang="en-US" sz="1800" b="1" dirty="0">
                <a:latin typeface="Courier New" pitchFamily="49" charset="0"/>
                <a:cs typeface="Courier New" pitchFamily="49" charset="0"/>
              </a:rPr>
              <a:t>&gt;&gt;&gt; </a:t>
            </a:r>
            <a:r>
              <a:rPr lang="en-US" sz="1800" b="1" dirty="0" err="1">
                <a:latin typeface="Courier New" pitchFamily="49" charset="0"/>
                <a:cs typeface="Courier New" pitchFamily="49" charset="0"/>
              </a:rPr>
              <a:t>foo.__class</a:t>
            </a:r>
            <a:r>
              <a:rPr lang="en-US" sz="1800" b="1" dirty="0">
                <a:latin typeface="Courier New" pitchFamily="49" charset="0"/>
                <a:cs typeface="Courier New" pitchFamily="49" charset="0"/>
              </a:rPr>
              <a:t>__ # 1</a:t>
            </a:r>
          </a:p>
          <a:p>
            <a:pPr marL="0" indent="0">
              <a:buNone/>
            </a:pPr>
            <a:r>
              <a:rPr lang="en-US" sz="1800" dirty="0">
                <a:latin typeface="Courier New" pitchFamily="49" charset="0"/>
                <a:cs typeface="Courier New" pitchFamily="49" charset="0"/>
              </a:rPr>
              <a:t>&lt;type 'function'&gt;</a:t>
            </a:r>
          </a:p>
          <a:p>
            <a:pPr marL="0" indent="0">
              <a:buNone/>
            </a:pPr>
            <a:r>
              <a:rPr lang="en-US" sz="1800" b="1" dirty="0">
                <a:latin typeface="Courier New" pitchFamily="49" charset="0"/>
                <a:cs typeface="Courier New" pitchFamily="49" charset="0"/>
              </a:rPr>
              <a:t>&gt;&gt;&gt; </a:t>
            </a:r>
            <a:r>
              <a:rPr lang="en-US" sz="1800" b="1" dirty="0" err="1">
                <a:latin typeface="Courier New" pitchFamily="49" charset="0"/>
                <a:cs typeface="Courier New" pitchFamily="49" charset="0"/>
              </a:rPr>
              <a:t>issubclass</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foo.__class</a:t>
            </a:r>
            <a:r>
              <a:rPr lang="en-US" sz="1800" b="1" dirty="0">
                <a:latin typeface="Courier New" pitchFamily="49" charset="0"/>
                <a:cs typeface="Courier New" pitchFamily="49" charset="0"/>
              </a:rPr>
              <a:t>__, object)</a:t>
            </a:r>
          </a:p>
          <a:p>
            <a:pPr marL="0" indent="0">
              <a:buNone/>
            </a:pPr>
            <a:r>
              <a:rPr lang="en-US" sz="1800" dirty="0">
                <a:latin typeface="Courier New" pitchFamily="49" charset="0"/>
                <a:cs typeface="Courier New" pitchFamily="49" charset="0"/>
              </a:rPr>
              <a:t>True</a:t>
            </a:r>
            <a:endParaRPr lang="ar-EG" sz="1800" dirty="0">
              <a:latin typeface="Courier New" pitchFamily="49" charset="0"/>
              <a:cs typeface="Courier New" pitchFamily="49" charset="0"/>
            </a:endParaRPr>
          </a:p>
        </p:txBody>
      </p:sp>
    </p:spTree>
    <p:extLst>
      <p:ext uri="{BB962C8B-B14F-4D97-AF65-F5344CB8AC3E}">
        <p14:creationId xmlns:p14="http://schemas.microsoft.com/office/powerpoint/2010/main" val="253292583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57" y="274638"/>
            <a:ext cx="8527143" cy="813933"/>
          </a:xfrm>
        </p:spPr>
        <p:txBody>
          <a:bodyPr/>
          <a:lstStyle/>
          <a:p>
            <a:r>
              <a:rPr lang="en-US" dirty="0" smtClean="0"/>
              <a:t>Pass Functions to Functions</a:t>
            </a:r>
            <a:endParaRPr lang="ar-EG" dirty="0"/>
          </a:p>
        </p:txBody>
      </p:sp>
      <p:sp>
        <p:nvSpPr>
          <p:cNvPr id="3" name="Content Placeholder 2"/>
          <p:cNvSpPr>
            <a:spLocks noGrp="1"/>
          </p:cNvSpPr>
          <p:nvPr>
            <p:ph sz="quarter" idx="1"/>
          </p:nvPr>
        </p:nvSpPr>
        <p:spPr>
          <a:xfrm>
            <a:off x="261257" y="1447800"/>
            <a:ext cx="8309429" cy="4572000"/>
          </a:xfrm>
        </p:spPr>
        <p:txBody>
          <a:bodyPr/>
          <a:lstStyle/>
          <a:p>
            <a:pPr marL="0" indent="0">
              <a:buNone/>
            </a:pPr>
            <a:r>
              <a:rPr lang="en-US" sz="1800" b="1" dirty="0">
                <a:latin typeface="Courier New" pitchFamily="49" charset="0"/>
                <a:cs typeface="Courier New" pitchFamily="49" charset="0"/>
              </a:rPr>
              <a:t>&gt;&gt;&gt; </a:t>
            </a:r>
            <a:r>
              <a:rPr lang="en-US" sz="1800" b="1" dirty="0" err="1">
                <a:latin typeface="Courier New" pitchFamily="49" charset="0"/>
                <a:cs typeface="Courier New" pitchFamily="49" charset="0"/>
              </a:rPr>
              <a:t>def</a:t>
            </a:r>
            <a:r>
              <a:rPr lang="en-US" sz="1800" b="1" dirty="0">
                <a:latin typeface="Courier New" pitchFamily="49" charset="0"/>
                <a:cs typeface="Courier New" pitchFamily="49" charset="0"/>
              </a:rPr>
              <a:t> add(x, y):</a:t>
            </a:r>
          </a:p>
          <a:p>
            <a:pPr marL="0" indent="0">
              <a:buNone/>
            </a:pPr>
            <a:r>
              <a:rPr lang="en-US" sz="1800" dirty="0">
                <a:latin typeface="Courier New" pitchFamily="49" charset="0"/>
                <a:cs typeface="Courier New" pitchFamily="49" charset="0"/>
              </a:rPr>
              <a:t>...     return x + y</a:t>
            </a:r>
          </a:p>
          <a:p>
            <a:pPr marL="0" indent="0">
              <a:buNone/>
            </a:pPr>
            <a:r>
              <a:rPr lang="en-US" sz="1800" b="1" dirty="0">
                <a:latin typeface="Courier New" pitchFamily="49" charset="0"/>
                <a:cs typeface="Courier New" pitchFamily="49" charset="0"/>
              </a:rPr>
              <a:t>&gt;&gt;&gt; </a:t>
            </a:r>
            <a:r>
              <a:rPr lang="en-US" sz="1800" b="1" dirty="0" err="1">
                <a:latin typeface="Courier New" pitchFamily="49" charset="0"/>
                <a:cs typeface="Courier New" pitchFamily="49" charset="0"/>
              </a:rPr>
              <a:t>def</a:t>
            </a:r>
            <a:r>
              <a:rPr lang="en-US" sz="1800" b="1" dirty="0">
                <a:latin typeface="Courier New" pitchFamily="49" charset="0"/>
                <a:cs typeface="Courier New" pitchFamily="49" charset="0"/>
              </a:rPr>
              <a:t> sub(x, y):</a:t>
            </a:r>
          </a:p>
          <a:p>
            <a:pPr marL="0" indent="0">
              <a:buNone/>
            </a:pPr>
            <a:r>
              <a:rPr lang="en-US" sz="1800" dirty="0">
                <a:latin typeface="Courier New" pitchFamily="49" charset="0"/>
                <a:cs typeface="Courier New" pitchFamily="49" charset="0"/>
              </a:rPr>
              <a:t>...     return x - y</a:t>
            </a:r>
          </a:p>
          <a:p>
            <a:pPr marL="0" indent="0">
              <a:buNone/>
            </a:pPr>
            <a:r>
              <a:rPr lang="en-US" sz="1800" b="1" dirty="0">
                <a:latin typeface="Courier New" pitchFamily="49" charset="0"/>
                <a:cs typeface="Courier New" pitchFamily="49" charset="0"/>
              </a:rPr>
              <a:t>&gt;&gt;&gt; </a:t>
            </a:r>
            <a:r>
              <a:rPr lang="en-US" sz="1800" b="1" dirty="0" err="1">
                <a:latin typeface="Courier New" pitchFamily="49" charset="0"/>
                <a:cs typeface="Courier New" pitchFamily="49" charset="0"/>
              </a:rPr>
              <a:t>def</a:t>
            </a:r>
            <a:r>
              <a:rPr lang="en-US" sz="1800" b="1" dirty="0">
                <a:latin typeface="Courier New" pitchFamily="49" charset="0"/>
                <a:cs typeface="Courier New" pitchFamily="49" charset="0"/>
              </a:rPr>
              <a:t> apply(</a:t>
            </a:r>
            <a:r>
              <a:rPr lang="en-US" sz="1800" b="1" dirty="0" err="1">
                <a:latin typeface="Courier New" pitchFamily="49" charset="0"/>
                <a:cs typeface="Courier New" pitchFamily="49" charset="0"/>
              </a:rPr>
              <a:t>func</a:t>
            </a:r>
            <a:r>
              <a:rPr lang="en-US" sz="1800" b="1" dirty="0">
                <a:latin typeface="Courier New" pitchFamily="49" charset="0"/>
                <a:cs typeface="Courier New" pitchFamily="49" charset="0"/>
              </a:rPr>
              <a:t>, x, y): # 1</a:t>
            </a:r>
          </a:p>
          <a:p>
            <a:pPr marL="0" indent="0">
              <a:buNone/>
            </a:pPr>
            <a:r>
              <a:rPr lang="en-US" sz="1800" dirty="0">
                <a:latin typeface="Courier New" pitchFamily="49" charset="0"/>
                <a:cs typeface="Courier New" pitchFamily="49" charset="0"/>
              </a:rPr>
              <a:t>...     return </a:t>
            </a:r>
            <a:r>
              <a:rPr lang="en-US" sz="1800" dirty="0" err="1">
                <a:latin typeface="Courier New" pitchFamily="49" charset="0"/>
                <a:cs typeface="Courier New" pitchFamily="49" charset="0"/>
              </a:rPr>
              <a:t>func</a:t>
            </a:r>
            <a:r>
              <a:rPr lang="en-US" sz="1800" dirty="0">
                <a:latin typeface="Courier New" pitchFamily="49" charset="0"/>
                <a:cs typeface="Courier New" pitchFamily="49" charset="0"/>
              </a:rPr>
              <a:t>(x, y) # 2</a:t>
            </a:r>
          </a:p>
          <a:p>
            <a:pPr marL="0" indent="0">
              <a:buNone/>
            </a:pPr>
            <a:r>
              <a:rPr lang="en-US" sz="1800" b="1" dirty="0">
                <a:latin typeface="Courier New" pitchFamily="49" charset="0"/>
                <a:cs typeface="Courier New" pitchFamily="49" charset="0"/>
              </a:rPr>
              <a:t>&gt;&gt;&gt; apply(add, 2, 1) # 3</a:t>
            </a:r>
          </a:p>
          <a:p>
            <a:pPr marL="0" indent="0">
              <a:buNone/>
            </a:pPr>
            <a:r>
              <a:rPr lang="en-US" sz="1800" dirty="0">
                <a:latin typeface="Courier New" pitchFamily="49" charset="0"/>
                <a:cs typeface="Courier New" pitchFamily="49" charset="0"/>
              </a:rPr>
              <a:t>3</a:t>
            </a:r>
          </a:p>
          <a:p>
            <a:pPr marL="0" indent="0">
              <a:buNone/>
            </a:pPr>
            <a:r>
              <a:rPr lang="en-US" sz="1800" b="1" dirty="0">
                <a:latin typeface="Courier New" pitchFamily="49" charset="0"/>
                <a:cs typeface="Courier New" pitchFamily="49" charset="0"/>
              </a:rPr>
              <a:t>&gt;&gt;&gt; apply(sub, 2, 1)</a:t>
            </a:r>
          </a:p>
          <a:p>
            <a:pPr marL="0" indent="0">
              <a:buNone/>
            </a:pPr>
            <a:r>
              <a:rPr lang="en-US" sz="1800" dirty="0">
                <a:latin typeface="Courier New" pitchFamily="49" charset="0"/>
                <a:cs typeface="Courier New" pitchFamily="49" charset="0"/>
              </a:rPr>
              <a:t>1</a:t>
            </a:r>
            <a:endParaRPr lang="ar-EG" sz="1800" dirty="0">
              <a:latin typeface="Courier New" pitchFamily="49" charset="0"/>
              <a:cs typeface="Courier New" pitchFamily="49" charset="0"/>
            </a:endParaRPr>
          </a:p>
        </p:txBody>
      </p:sp>
    </p:spTree>
    <p:extLst>
      <p:ext uri="{BB962C8B-B14F-4D97-AF65-F5344CB8AC3E}">
        <p14:creationId xmlns:p14="http://schemas.microsoft.com/office/powerpoint/2010/main" val="161676878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229" y="274638"/>
            <a:ext cx="8454571" cy="930048"/>
          </a:xfrm>
        </p:spPr>
        <p:txBody>
          <a:bodyPr/>
          <a:lstStyle/>
          <a:p>
            <a:r>
              <a:rPr lang="en-US" dirty="0" smtClean="0"/>
              <a:t>Inner Functions</a:t>
            </a:r>
            <a:endParaRPr lang="ar-EG" dirty="0"/>
          </a:p>
        </p:txBody>
      </p:sp>
      <p:sp>
        <p:nvSpPr>
          <p:cNvPr id="3" name="Content Placeholder 2"/>
          <p:cNvSpPr>
            <a:spLocks noGrp="1"/>
          </p:cNvSpPr>
          <p:nvPr>
            <p:ph sz="quarter" idx="1"/>
          </p:nvPr>
        </p:nvSpPr>
        <p:spPr>
          <a:xfrm>
            <a:off x="333829" y="1447800"/>
            <a:ext cx="8352971" cy="4299857"/>
          </a:xfrm>
        </p:spPr>
        <p:txBody>
          <a:bodyPr/>
          <a:lstStyle/>
          <a:p>
            <a:pPr marL="0" indent="0">
              <a:buNone/>
            </a:pPr>
            <a:r>
              <a:rPr lang="en-US" sz="1800" b="1" dirty="0">
                <a:latin typeface="Courier New" pitchFamily="49" charset="0"/>
                <a:cs typeface="Courier New" pitchFamily="49" charset="0"/>
              </a:rPr>
              <a:t>&gt;&gt;&gt; </a:t>
            </a:r>
            <a:r>
              <a:rPr lang="en-US" sz="1800" b="1" dirty="0" err="1">
                <a:latin typeface="Courier New" pitchFamily="49" charset="0"/>
                <a:cs typeface="Courier New" pitchFamily="49" charset="0"/>
              </a:rPr>
              <a:t>def</a:t>
            </a:r>
            <a:r>
              <a:rPr lang="en-US" sz="1800" b="1" dirty="0">
                <a:latin typeface="Courier New" pitchFamily="49" charset="0"/>
                <a:cs typeface="Courier New" pitchFamily="49" charset="0"/>
              </a:rPr>
              <a:t> outer():</a:t>
            </a:r>
          </a:p>
          <a:p>
            <a:pPr marL="0" indent="0">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def</a:t>
            </a:r>
            <a:r>
              <a:rPr lang="en-US" sz="1800" b="1" dirty="0">
                <a:latin typeface="Courier New" pitchFamily="49" charset="0"/>
                <a:cs typeface="Courier New" pitchFamily="49" charset="0"/>
              </a:rPr>
              <a:t> inner():</a:t>
            </a:r>
          </a:p>
          <a:p>
            <a:pPr marL="0" indent="0">
              <a:buNone/>
            </a:pPr>
            <a:r>
              <a:rPr lang="en-US" sz="1800" b="1" dirty="0">
                <a:latin typeface="Courier New" pitchFamily="49" charset="0"/>
                <a:cs typeface="Courier New" pitchFamily="49" charset="0"/>
              </a:rPr>
              <a:t>...         print "Inside inner"</a:t>
            </a:r>
          </a:p>
          <a:p>
            <a:pPr marL="0" indent="0">
              <a:buNone/>
            </a:pPr>
            <a:r>
              <a:rPr lang="en-US" sz="1800" b="1" dirty="0">
                <a:latin typeface="Courier New" pitchFamily="49" charset="0"/>
                <a:cs typeface="Courier New" pitchFamily="49" charset="0"/>
              </a:rPr>
              <a:t>...     return inner # 1</a:t>
            </a:r>
          </a:p>
          <a:p>
            <a:pPr marL="0" indent="0">
              <a:buNone/>
            </a:pP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&gt;&gt;&gt; foo = outer() #2</a:t>
            </a:r>
          </a:p>
          <a:p>
            <a:pPr marL="0" indent="0">
              <a:buNone/>
            </a:pPr>
            <a:r>
              <a:rPr lang="en-US" sz="1800" b="1" dirty="0">
                <a:latin typeface="Courier New" pitchFamily="49" charset="0"/>
                <a:cs typeface="Courier New" pitchFamily="49" charset="0"/>
              </a:rPr>
              <a:t>&gt;&gt;&gt; foo </a:t>
            </a:r>
            <a:r>
              <a:rPr lang="en-US" sz="1800" b="1" dirty="0">
                <a:solidFill>
                  <a:srgbClr val="3D5D19"/>
                </a:solidFill>
                <a:latin typeface="Courier New" pitchFamily="49" charset="0"/>
                <a:cs typeface="Courier New" pitchFamily="49" charset="0"/>
              </a:rPr>
              <a:t># </a:t>
            </a:r>
            <a:r>
              <a:rPr lang="en-US" sz="1800" b="1" dirty="0" err="1">
                <a:solidFill>
                  <a:srgbClr val="3D5D19"/>
                </a:solidFill>
                <a:latin typeface="Courier New" pitchFamily="49" charset="0"/>
                <a:cs typeface="Courier New" pitchFamily="49" charset="0"/>
              </a:rPr>
              <a:t>doctest</a:t>
            </a:r>
            <a:r>
              <a:rPr lang="en-US" sz="1800" b="1" dirty="0">
                <a:solidFill>
                  <a:srgbClr val="3D5D19"/>
                </a:solidFill>
                <a:latin typeface="Courier New" pitchFamily="49" charset="0"/>
                <a:cs typeface="Courier New" pitchFamily="49" charset="0"/>
              </a:rPr>
              <a:t>:+ELLIPSIS</a:t>
            </a:r>
          </a:p>
          <a:p>
            <a:pPr marL="0" indent="0">
              <a:buNone/>
            </a:pPr>
            <a:r>
              <a:rPr lang="en-US" sz="1800" dirty="0">
                <a:latin typeface="Courier New" pitchFamily="49" charset="0"/>
                <a:cs typeface="Courier New" pitchFamily="49" charset="0"/>
              </a:rPr>
              <a:t>&lt;function inner at 0x...&gt;</a:t>
            </a:r>
          </a:p>
          <a:p>
            <a:pPr marL="0" indent="0">
              <a:buNone/>
            </a:pPr>
            <a:r>
              <a:rPr lang="en-US" sz="1800" b="1" dirty="0">
                <a:latin typeface="Courier New" pitchFamily="49" charset="0"/>
                <a:cs typeface="Courier New" pitchFamily="49" charset="0"/>
              </a:rPr>
              <a:t>&gt;&gt;&gt; foo()</a:t>
            </a:r>
          </a:p>
          <a:p>
            <a:pPr marL="0" indent="0">
              <a:buNone/>
            </a:pPr>
            <a:r>
              <a:rPr lang="en-US" sz="1800" dirty="0">
                <a:latin typeface="Courier New" pitchFamily="49" charset="0"/>
                <a:cs typeface="Courier New" pitchFamily="49" charset="0"/>
              </a:rPr>
              <a:t>Inside inner</a:t>
            </a:r>
            <a:endParaRPr lang="ar-EG" sz="1800" dirty="0">
              <a:latin typeface="Courier New" pitchFamily="49" charset="0"/>
              <a:cs typeface="Courier New" pitchFamily="49" charset="0"/>
            </a:endParaRPr>
          </a:p>
        </p:txBody>
      </p:sp>
    </p:spTree>
    <p:extLst>
      <p:ext uri="{BB962C8B-B14F-4D97-AF65-F5344CB8AC3E}">
        <p14:creationId xmlns:p14="http://schemas.microsoft.com/office/powerpoint/2010/main" val="129868144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2" y="245611"/>
            <a:ext cx="8382000" cy="625247"/>
          </a:xfrm>
        </p:spPr>
        <p:txBody>
          <a:bodyPr/>
          <a:lstStyle/>
          <a:p>
            <a:r>
              <a:rPr lang="en-US" dirty="0"/>
              <a:t>Generators</a:t>
            </a:r>
          </a:p>
        </p:txBody>
      </p:sp>
      <p:sp>
        <p:nvSpPr>
          <p:cNvPr id="3" name="Content Placeholder 2"/>
          <p:cNvSpPr>
            <a:spLocks noGrp="1"/>
          </p:cNvSpPr>
          <p:nvPr>
            <p:ph sz="quarter" idx="1"/>
          </p:nvPr>
        </p:nvSpPr>
        <p:spPr>
          <a:xfrm>
            <a:off x="333828" y="1001485"/>
            <a:ext cx="8382000" cy="4786086"/>
          </a:xfrm>
        </p:spPr>
        <p:txBody>
          <a:bodyPr/>
          <a:lstStyle/>
          <a:p>
            <a:r>
              <a:rPr lang="en-US" dirty="0">
                <a:cs typeface="Courier New" pitchFamily="49" charset="0"/>
              </a:rPr>
              <a:t>functions that use yield instead of return</a:t>
            </a:r>
          </a:p>
          <a:p>
            <a:r>
              <a:rPr lang="en-US" dirty="0">
                <a:cs typeface="Courier New" pitchFamily="49" charset="0"/>
              </a:rPr>
              <a:t>each call builds and returns an iterator </a:t>
            </a:r>
            <a:r>
              <a:rPr lang="en-US" dirty="0" smtClean="0">
                <a:cs typeface="Courier New" pitchFamily="49" charset="0"/>
              </a:rPr>
              <a:t> (</a:t>
            </a:r>
            <a:r>
              <a:rPr lang="en-US" dirty="0">
                <a:cs typeface="Courier New" pitchFamily="49" charset="0"/>
              </a:rPr>
              <a:t>object w/method next, suitable in </a:t>
            </a:r>
            <a:r>
              <a:rPr lang="en-US" dirty="0" smtClean="0">
                <a:cs typeface="Courier New" pitchFamily="49" charset="0"/>
              </a:rPr>
              <a:t>particular </a:t>
            </a:r>
            <a:r>
              <a:rPr lang="en-US" dirty="0">
                <a:cs typeface="Courier New" pitchFamily="49" charset="0"/>
              </a:rPr>
              <a:t>for looping on in a for)</a:t>
            </a:r>
          </a:p>
          <a:p>
            <a:r>
              <a:rPr lang="en-US" dirty="0">
                <a:cs typeface="Courier New" pitchFamily="49" charset="0"/>
              </a:rPr>
              <a:t>end of function raises </a:t>
            </a:r>
            <a:r>
              <a:rPr lang="en-US" dirty="0" err="1">
                <a:cs typeface="Courier New" pitchFamily="49" charset="0"/>
              </a:rPr>
              <a:t>StopIteration</a:t>
            </a:r>
            <a:endParaRPr lang="en-US" dirty="0">
              <a:cs typeface="Courier New" pitchFamily="49" charset="0"/>
            </a:endParaRPr>
          </a:p>
          <a:p>
            <a:pPr marL="0" indent="0">
              <a:buNone/>
            </a:pPr>
            <a:endParaRPr lang="en-US" sz="1800" dirty="0" smtClean="0">
              <a:latin typeface="Courier New" pitchFamily="49" charset="0"/>
              <a:cs typeface="Courier New" pitchFamily="49" charset="0"/>
            </a:endParaRPr>
          </a:p>
          <a:p>
            <a:pPr marL="0" indent="0">
              <a:buNone/>
            </a:pPr>
            <a:r>
              <a:rPr lang="en-US" sz="1800" b="1" dirty="0" smtClean="0">
                <a:latin typeface="Courier New" pitchFamily="49" charset="0"/>
                <a:cs typeface="Courier New" pitchFamily="49" charset="0"/>
              </a:rPr>
              <a:t>&gt;&gt;&gt;</a:t>
            </a:r>
            <a:r>
              <a:rPr lang="en-US" sz="1800" b="1" dirty="0" err="1" smtClean="0">
                <a:latin typeface="Courier New" pitchFamily="49" charset="0"/>
                <a:cs typeface="Courier New" pitchFamily="49" charset="0"/>
              </a:rPr>
              <a:t>def</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enumerate(</a:t>
            </a:r>
            <a:r>
              <a:rPr lang="en-US" sz="1800" b="1" dirty="0" err="1">
                <a:latin typeface="Courier New" pitchFamily="49" charset="0"/>
                <a:cs typeface="Courier New" pitchFamily="49" charset="0"/>
              </a:rPr>
              <a:t>seq</a:t>
            </a:r>
            <a:r>
              <a:rPr lang="en-US" sz="1800" b="1" dirty="0">
                <a:latin typeface="Courier New" pitchFamily="49" charset="0"/>
                <a:cs typeface="Courier New" pitchFamily="49" charset="0"/>
              </a:rPr>
              <a:t>): # actually </a:t>
            </a:r>
            <a:r>
              <a:rPr lang="en-US" sz="1800" b="1" dirty="0" smtClean="0">
                <a:latin typeface="Courier New" pitchFamily="49" charset="0"/>
                <a:cs typeface="Courier New" pitchFamily="49" charset="0"/>
              </a:rPr>
              <a:t>built-in</a:t>
            </a:r>
          </a:p>
          <a:p>
            <a:pPr marL="0" indent="0">
              <a:buNone/>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n </a:t>
            </a:r>
            <a:r>
              <a:rPr lang="en-US" sz="1800" b="1" dirty="0">
                <a:latin typeface="Courier New" pitchFamily="49" charset="0"/>
                <a:cs typeface="Courier New" pitchFamily="49" charset="0"/>
              </a:rPr>
              <a:t>= 0</a:t>
            </a:r>
          </a:p>
          <a:p>
            <a:pPr marL="0" indent="0">
              <a:buNone/>
            </a:pPr>
            <a:r>
              <a:rPr lang="en-US" sz="1800" b="1" dirty="0" smtClean="0">
                <a:latin typeface="Courier New" pitchFamily="49" charset="0"/>
                <a:cs typeface="Courier New" pitchFamily="49" charset="0"/>
              </a:rPr>
              <a:t>	for </a:t>
            </a:r>
            <a:r>
              <a:rPr lang="en-US" sz="1800" b="1" dirty="0">
                <a:latin typeface="Courier New" pitchFamily="49" charset="0"/>
                <a:cs typeface="Courier New" pitchFamily="49" charset="0"/>
              </a:rPr>
              <a:t>item in </a:t>
            </a:r>
            <a:r>
              <a:rPr lang="en-US" sz="1800" b="1" dirty="0" err="1">
                <a:latin typeface="Courier New" pitchFamily="49" charset="0"/>
                <a:cs typeface="Courier New" pitchFamily="49" charset="0"/>
              </a:rPr>
              <a:t>seq</a:t>
            </a:r>
            <a:r>
              <a:rPr lang="en-US" sz="1800" b="1" dirty="0">
                <a:latin typeface="Courier New" pitchFamily="49" charset="0"/>
                <a:cs typeface="Courier New" pitchFamily="49" charset="0"/>
              </a:rPr>
              <a:t>:</a:t>
            </a:r>
          </a:p>
          <a:p>
            <a:pPr marL="0" indent="0">
              <a:buNone/>
            </a:pPr>
            <a:r>
              <a:rPr lang="en-US" sz="1800" b="1" dirty="0" smtClean="0">
                <a:latin typeface="Courier New" pitchFamily="49" charset="0"/>
                <a:cs typeface="Courier New" pitchFamily="49" charset="0"/>
              </a:rPr>
              <a:t>		yield </a:t>
            </a:r>
            <a:r>
              <a:rPr lang="en-US" sz="1800" b="1" dirty="0">
                <a:latin typeface="Courier New" pitchFamily="49" charset="0"/>
                <a:cs typeface="Courier New" pitchFamily="49" charset="0"/>
              </a:rPr>
              <a:t>n, item</a:t>
            </a:r>
          </a:p>
          <a:p>
            <a:pPr marL="0" indent="0">
              <a:buNone/>
            </a:pPr>
            <a:r>
              <a:rPr lang="en-US" sz="1800" b="1" dirty="0" smtClean="0">
                <a:latin typeface="Courier New" pitchFamily="49" charset="0"/>
                <a:cs typeface="Courier New" pitchFamily="49" charset="0"/>
              </a:rPr>
              <a:t>		n </a:t>
            </a:r>
            <a:r>
              <a:rPr lang="en-US" sz="1800" b="1" dirty="0">
                <a:latin typeface="Courier New" pitchFamily="49" charset="0"/>
                <a:cs typeface="Courier New" pitchFamily="49" charset="0"/>
              </a:rPr>
              <a:t>+= 1</a:t>
            </a:r>
          </a:p>
        </p:txBody>
      </p:sp>
    </p:spTree>
    <p:extLst>
      <p:ext uri="{BB962C8B-B14F-4D97-AF65-F5344CB8AC3E}">
        <p14:creationId xmlns:p14="http://schemas.microsoft.com/office/powerpoint/2010/main" val="169998051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2" y="245611"/>
            <a:ext cx="8382000" cy="625247"/>
          </a:xfrm>
        </p:spPr>
        <p:txBody>
          <a:bodyPr/>
          <a:lstStyle/>
          <a:p>
            <a:r>
              <a:rPr lang="en-US" dirty="0"/>
              <a:t>An unending generator</a:t>
            </a:r>
          </a:p>
        </p:txBody>
      </p:sp>
      <p:sp>
        <p:nvSpPr>
          <p:cNvPr id="3" name="Content Placeholder 2"/>
          <p:cNvSpPr>
            <a:spLocks noGrp="1"/>
          </p:cNvSpPr>
          <p:nvPr>
            <p:ph sz="quarter" idx="1"/>
          </p:nvPr>
        </p:nvSpPr>
        <p:spPr>
          <a:xfrm>
            <a:off x="333828" y="1001485"/>
            <a:ext cx="8382000" cy="4786086"/>
          </a:xfrm>
        </p:spPr>
        <p:txBody>
          <a:bodyPr/>
          <a:lstStyle/>
          <a:p>
            <a:pPr marL="0" indent="0">
              <a:buNone/>
            </a:pPr>
            <a:r>
              <a:rPr lang="en-US" sz="1800" b="1" dirty="0" smtClean="0">
                <a:latin typeface="Courier New" pitchFamily="49" charset="0"/>
                <a:cs typeface="Courier New" pitchFamily="49" charset="0"/>
              </a:rPr>
              <a:t>&gt;&gt;&gt;</a:t>
            </a:r>
            <a:r>
              <a:rPr lang="en-US" sz="1800" b="1" dirty="0" err="1" smtClean="0">
                <a:latin typeface="Courier New" pitchFamily="49" charset="0"/>
                <a:cs typeface="Courier New" pitchFamily="49" charset="0"/>
              </a:rPr>
              <a:t>def</a:t>
            </a:r>
            <a:r>
              <a:rPr lang="en-US" sz="1800" b="1" dirty="0" smtClean="0">
                <a:latin typeface="Courier New" pitchFamily="49" charset="0"/>
                <a:cs typeface="Courier New" pitchFamily="49" charset="0"/>
              </a:rPr>
              <a:t> </a:t>
            </a:r>
            <a:r>
              <a:rPr lang="en-US" sz="1800" b="1" dirty="0" err="1">
                <a:latin typeface="Courier New" pitchFamily="49" charset="0"/>
                <a:cs typeface="Courier New" pitchFamily="49" charset="0"/>
              </a:rPr>
              <a:t>fibonacci</a:t>
            </a:r>
            <a:r>
              <a:rPr lang="en-US" sz="1800" b="1" dirty="0">
                <a:latin typeface="Courier New" pitchFamily="49" charset="0"/>
                <a:cs typeface="Courier New" pitchFamily="49" charset="0"/>
              </a:rPr>
              <a:t>():</a:t>
            </a:r>
          </a:p>
          <a:p>
            <a:pPr marL="0" indent="0">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 j = 1</a:t>
            </a:r>
          </a:p>
          <a:p>
            <a:pPr marL="0" indent="0">
              <a:buNone/>
            </a:pPr>
            <a:r>
              <a:rPr lang="en-US" sz="1800" b="1" dirty="0" smtClean="0">
                <a:latin typeface="Courier New" pitchFamily="49" charset="0"/>
                <a:cs typeface="Courier New" pitchFamily="49" charset="0"/>
              </a:rPr>
              <a:t>	while </a:t>
            </a:r>
            <a:r>
              <a:rPr lang="en-US" sz="1800" b="1" dirty="0">
                <a:latin typeface="Courier New" pitchFamily="49" charset="0"/>
                <a:cs typeface="Courier New" pitchFamily="49" charset="0"/>
              </a:rPr>
              <a:t>True:</a:t>
            </a:r>
          </a:p>
          <a:p>
            <a:pPr marL="0" indent="0">
              <a:buNone/>
            </a:pPr>
            <a:r>
              <a:rPr lang="en-US" sz="1800" b="1" dirty="0" smtClean="0">
                <a:latin typeface="Courier New" pitchFamily="49" charset="0"/>
                <a:cs typeface="Courier New" pitchFamily="49" charset="0"/>
              </a:rPr>
              <a:t>		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i</a:t>
            </a:r>
            <a:r>
              <a:rPr lang="en-US" sz="1800" b="1" dirty="0">
                <a:latin typeface="Courier New" pitchFamily="49" charset="0"/>
                <a:cs typeface="Courier New" pitchFamily="49" charset="0"/>
              </a:rPr>
              <a:t>, j = </a:t>
            </a:r>
            <a:r>
              <a:rPr lang="en-US" sz="1800" b="1" dirty="0" err="1">
                <a:latin typeface="Courier New" pitchFamily="49" charset="0"/>
                <a:cs typeface="Courier New" pitchFamily="49" charset="0"/>
              </a:rPr>
              <a:t>i</a:t>
            </a:r>
            <a:r>
              <a:rPr lang="en-US" sz="1800" b="1" dirty="0">
                <a:latin typeface="Courier New" pitchFamily="49" charset="0"/>
                <a:cs typeface="Courier New" pitchFamily="49" charset="0"/>
              </a:rPr>
              <a:t>, j, </a:t>
            </a:r>
            <a:r>
              <a:rPr lang="en-US" sz="1800" b="1" dirty="0" err="1">
                <a:latin typeface="Courier New" pitchFamily="49" charset="0"/>
                <a:cs typeface="Courier New" pitchFamily="49" charset="0"/>
              </a:rPr>
              <a:t>i</a:t>
            </a:r>
            <a:r>
              <a:rPr lang="en-US" sz="1800" b="1" dirty="0">
                <a:latin typeface="Courier New" pitchFamily="49" charset="0"/>
                <a:cs typeface="Courier New" pitchFamily="49" charset="0"/>
              </a:rPr>
              <a:t> + j</a:t>
            </a:r>
          </a:p>
          <a:p>
            <a:pPr marL="0" indent="0">
              <a:buNone/>
            </a:pPr>
            <a:r>
              <a:rPr lang="en-US" sz="1800" b="1" dirty="0" smtClean="0">
                <a:latin typeface="Courier New" pitchFamily="49" charset="0"/>
                <a:cs typeface="Courier New" pitchFamily="49" charset="0"/>
              </a:rPr>
              <a:t>		yield </a:t>
            </a:r>
            <a:r>
              <a:rPr lang="en-US" sz="1800" b="1" dirty="0">
                <a:latin typeface="Courier New" pitchFamily="49" charset="0"/>
                <a:cs typeface="Courier New" pitchFamily="49" charset="0"/>
              </a:rPr>
              <a:t>r</a:t>
            </a:r>
          </a:p>
          <a:p>
            <a:pPr marL="0" indent="0">
              <a:buNone/>
            </a:pPr>
            <a:r>
              <a:rPr lang="en-US" sz="1800" b="1" dirty="0" smtClean="0">
                <a:latin typeface="Courier New" pitchFamily="49" charset="0"/>
                <a:cs typeface="Courier New" pitchFamily="49" charset="0"/>
              </a:rPr>
              <a:t>&gt;&gt;&gt;for </a:t>
            </a:r>
            <a:r>
              <a:rPr lang="en-US" sz="1800" b="1" dirty="0">
                <a:latin typeface="Courier New" pitchFamily="49" charset="0"/>
                <a:cs typeface="Courier New" pitchFamily="49" charset="0"/>
              </a:rPr>
              <a:t>rabbits in </a:t>
            </a:r>
            <a:r>
              <a:rPr lang="en-US" sz="1800" b="1" dirty="0" err="1">
                <a:latin typeface="Courier New" pitchFamily="49" charset="0"/>
                <a:cs typeface="Courier New" pitchFamily="49" charset="0"/>
              </a:rPr>
              <a:t>fibonacci</a:t>
            </a:r>
            <a:r>
              <a:rPr lang="en-US" sz="1800" b="1" dirty="0">
                <a:latin typeface="Courier New" pitchFamily="49" charset="0"/>
                <a:cs typeface="Courier New" pitchFamily="49" charset="0"/>
              </a:rPr>
              <a:t>():</a:t>
            </a:r>
          </a:p>
          <a:p>
            <a:pPr marL="0" indent="0">
              <a:buNone/>
            </a:pPr>
            <a:r>
              <a:rPr lang="en-US" sz="1800" b="1" dirty="0" smtClean="0">
                <a:latin typeface="Courier New" pitchFamily="49" charset="0"/>
                <a:cs typeface="Courier New" pitchFamily="49" charset="0"/>
              </a:rPr>
              <a:t>	print </a:t>
            </a:r>
            <a:r>
              <a:rPr lang="en-US" sz="1800" b="1" dirty="0">
                <a:latin typeface="Courier New" pitchFamily="49" charset="0"/>
                <a:cs typeface="Courier New" pitchFamily="49" charset="0"/>
              </a:rPr>
              <a:t>rabbits,</a:t>
            </a:r>
          </a:p>
          <a:p>
            <a:pPr marL="0" indent="0">
              <a:buNone/>
            </a:pPr>
            <a:r>
              <a:rPr lang="en-US" sz="1800" b="1" dirty="0" smtClean="0">
                <a:latin typeface="Courier New" pitchFamily="49" charset="0"/>
                <a:cs typeface="Courier New" pitchFamily="49" charset="0"/>
              </a:rPr>
              <a:t>	if </a:t>
            </a:r>
            <a:r>
              <a:rPr lang="en-US" sz="1800" b="1" dirty="0">
                <a:latin typeface="Courier New" pitchFamily="49" charset="0"/>
                <a:cs typeface="Courier New" pitchFamily="49" charset="0"/>
              </a:rPr>
              <a:t>rabbits &gt; 100: </a:t>
            </a:r>
            <a:r>
              <a:rPr lang="en-US" sz="1800" b="1" dirty="0" smtClean="0">
                <a:latin typeface="Courier New" pitchFamily="49" charset="0"/>
                <a:cs typeface="Courier New" pitchFamily="49" charset="0"/>
              </a:rPr>
              <a:t>break</a:t>
            </a:r>
          </a:p>
          <a:p>
            <a:pPr marL="0" indent="0">
              <a:buNone/>
            </a:pPr>
            <a:r>
              <a:rPr lang="en-US" sz="1800" dirty="0" smtClean="0">
                <a:latin typeface="Courier New" pitchFamily="49" charset="0"/>
                <a:cs typeface="Courier New" pitchFamily="49" charset="0"/>
              </a:rPr>
              <a:t>1 </a:t>
            </a:r>
            <a:r>
              <a:rPr lang="en-US" sz="1800" dirty="0">
                <a:latin typeface="Courier New" pitchFamily="49" charset="0"/>
                <a:cs typeface="Courier New" pitchFamily="49" charset="0"/>
              </a:rPr>
              <a:t>1 2 3 5 8 13 21 34 55 89 144</a:t>
            </a:r>
          </a:p>
        </p:txBody>
      </p:sp>
    </p:spTree>
    <p:extLst>
      <p:ext uri="{BB962C8B-B14F-4D97-AF65-F5344CB8AC3E}">
        <p14:creationId xmlns:p14="http://schemas.microsoft.com/office/powerpoint/2010/main" val="366460974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2" y="245611"/>
            <a:ext cx="8382000" cy="625247"/>
          </a:xfrm>
        </p:spPr>
        <p:txBody>
          <a:bodyPr/>
          <a:lstStyle/>
          <a:p>
            <a:r>
              <a:rPr lang="en-US" dirty="0"/>
              <a:t>Closures</a:t>
            </a:r>
          </a:p>
        </p:txBody>
      </p:sp>
      <p:sp>
        <p:nvSpPr>
          <p:cNvPr id="3" name="Content Placeholder 2"/>
          <p:cNvSpPr>
            <a:spLocks noGrp="1"/>
          </p:cNvSpPr>
          <p:nvPr>
            <p:ph sz="quarter" idx="1"/>
          </p:nvPr>
        </p:nvSpPr>
        <p:spPr>
          <a:xfrm>
            <a:off x="333828" y="1001485"/>
            <a:ext cx="8694058" cy="4786086"/>
          </a:xfrm>
        </p:spPr>
        <p:txBody>
          <a:bodyPr/>
          <a:lstStyle/>
          <a:p>
            <a:r>
              <a:rPr lang="en-US" dirty="0">
                <a:cs typeface="Courier New" pitchFamily="49" charset="0"/>
              </a:rPr>
              <a:t>Exploiting the fact that </a:t>
            </a:r>
            <a:r>
              <a:rPr lang="en-US" dirty="0" err="1">
                <a:cs typeface="Courier New" pitchFamily="49" charset="0"/>
              </a:rPr>
              <a:t>def</a:t>
            </a:r>
            <a:r>
              <a:rPr lang="en-US" dirty="0">
                <a:cs typeface="Courier New" pitchFamily="49" charset="0"/>
              </a:rPr>
              <a:t> is an executable </a:t>
            </a:r>
            <a:r>
              <a:rPr lang="en-US" dirty="0" smtClean="0">
                <a:cs typeface="Courier New" pitchFamily="49" charset="0"/>
              </a:rPr>
              <a:t>statement </a:t>
            </a:r>
            <a:r>
              <a:rPr lang="en-US" dirty="0">
                <a:cs typeface="Courier New" pitchFamily="49" charset="0"/>
              </a:rPr>
              <a:t>that creates a new function object </a:t>
            </a:r>
            <a:r>
              <a:rPr lang="en-US" dirty="0" smtClean="0">
                <a:cs typeface="Courier New" pitchFamily="49" charset="0"/>
              </a:rPr>
              <a:t>(</a:t>
            </a:r>
            <a:r>
              <a:rPr lang="en-US" dirty="0">
                <a:cs typeface="Courier New" pitchFamily="49" charset="0"/>
              </a:rPr>
              <a:t>and also exploiting lexical scoping</a:t>
            </a:r>
            <a:r>
              <a:rPr lang="en-US" dirty="0" smtClean="0">
                <a:cs typeface="Courier New" pitchFamily="49" charset="0"/>
              </a:rPr>
              <a:t>)...:</a:t>
            </a:r>
          </a:p>
          <a:p>
            <a:endParaRPr lang="en-US" dirty="0">
              <a:cs typeface="Courier New" pitchFamily="49" charset="0"/>
            </a:endParaRPr>
          </a:p>
          <a:p>
            <a:endParaRPr lang="en-US" dirty="0">
              <a:cs typeface="Courier New" pitchFamily="49" charset="0"/>
            </a:endParaRPr>
          </a:p>
          <a:p>
            <a:pPr marL="0" indent="0">
              <a:buNone/>
            </a:pPr>
            <a:r>
              <a:rPr lang="en-US" sz="1800" b="1" dirty="0">
                <a:latin typeface="Courier New" pitchFamily="49" charset="0"/>
                <a:cs typeface="Courier New" pitchFamily="49" charset="0"/>
              </a:rPr>
              <a:t>&gt;&gt;&gt; </a:t>
            </a:r>
            <a:r>
              <a:rPr lang="en-US" sz="1800" b="1" dirty="0" err="1" smtClean="0">
                <a:latin typeface="Courier New" pitchFamily="49" charset="0"/>
                <a:cs typeface="Courier New" pitchFamily="49" charset="0"/>
              </a:rPr>
              <a:t>def</a:t>
            </a:r>
            <a:r>
              <a:rPr lang="en-US" sz="1800" b="1" dirty="0" smtClean="0">
                <a:latin typeface="Courier New" pitchFamily="49" charset="0"/>
                <a:cs typeface="Courier New" pitchFamily="49" charset="0"/>
              </a:rPr>
              <a:t> </a:t>
            </a:r>
            <a:r>
              <a:rPr lang="en-US" sz="1800" b="1" dirty="0" err="1">
                <a:latin typeface="Courier New" pitchFamily="49" charset="0"/>
                <a:cs typeface="Courier New" pitchFamily="49" charset="0"/>
              </a:rPr>
              <a:t>makeAdder</a:t>
            </a:r>
            <a:r>
              <a:rPr lang="en-US" sz="1800" b="1" dirty="0">
                <a:latin typeface="Courier New" pitchFamily="49" charset="0"/>
                <a:cs typeface="Courier New" pitchFamily="49" charset="0"/>
              </a:rPr>
              <a:t>(addend):</a:t>
            </a:r>
          </a:p>
          <a:p>
            <a:pPr marL="0" indent="0">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def</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adder(augend):</a:t>
            </a:r>
          </a:p>
          <a:p>
            <a:pPr marL="0" indent="0">
              <a:buNone/>
            </a:pPr>
            <a:r>
              <a:rPr lang="en-US" sz="1800" b="1" dirty="0" smtClean="0">
                <a:latin typeface="Courier New" pitchFamily="49" charset="0"/>
                <a:cs typeface="Courier New" pitchFamily="49" charset="0"/>
              </a:rPr>
              <a:t>		return </a:t>
            </a:r>
            <a:r>
              <a:rPr lang="en-US" sz="1800" b="1" dirty="0">
                <a:latin typeface="Courier New" pitchFamily="49" charset="0"/>
                <a:cs typeface="Courier New" pitchFamily="49" charset="0"/>
              </a:rPr>
              <a:t>augend + addend</a:t>
            </a:r>
          </a:p>
          <a:p>
            <a:pPr marL="0" indent="0">
              <a:buNone/>
            </a:pPr>
            <a:r>
              <a:rPr lang="en-US" sz="1800" b="1" dirty="0" smtClean="0">
                <a:latin typeface="Courier New" pitchFamily="49" charset="0"/>
                <a:cs typeface="Courier New" pitchFamily="49" charset="0"/>
              </a:rPr>
              <a:t>	return </a:t>
            </a:r>
            <a:r>
              <a:rPr lang="en-US" sz="1800" b="1" dirty="0">
                <a:latin typeface="Courier New" pitchFamily="49" charset="0"/>
                <a:cs typeface="Courier New" pitchFamily="49" charset="0"/>
              </a:rPr>
              <a:t>adder</a:t>
            </a:r>
          </a:p>
          <a:p>
            <a:pPr marL="0" indent="0">
              <a:buNone/>
            </a:pPr>
            <a:r>
              <a:rPr lang="en-US" sz="1800" b="1" dirty="0">
                <a:latin typeface="Courier New" pitchFamily="49" charset="0"/>
                <a:cs typeface="Courier New" pitchFamily="49" charset="0"/>
              </a:rPr>
              <a:t>&gt;&gt;&gt; </a:t>
            </a:r>
            <a:r>
              <a:rPr lang="en-US" sz="1800" b="1" dirty="0" smtClean="0">
                <a:latin typeface="Courier New" pitchFamily="49" charset="0"/>
                <a:cs typeface="Courier New" pitchFamily="49" charset="0"/>
              </a:rPr>
              <a:t>a23 </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makeAdder</a:t>
            </a:r>
            <a:r>
              <a:rPr lang="en-US" sz="1800" b="1" dirty="0">
                <a:latin typeface="Courier New" pitchFamily="49" charset="0"/>
                <a:cs typeface="Courier New" pitchFamily="49" charset="0"/>
              </a:rPr>
              <a:t>(23)</a:t>
            </a:r>
          </a:p>
          <a:p>
            <a:pPr marL="0" indent="0">
              <a:buNone/>
            </a:pPr>
            <a:r>
              <a:rPr lang="en-US" sz="1800" b="1" dirty="0">
                <a:latin typeface="Courier New" pitchFamily="49" charset="0"/>
                <a:cs typeface="Courier New" pitchFamily="49" charset="0"/>
              </a:rPr>
              <a:t>&gt;&gt;&gt; </a:t>
            </a:r>
            <a:r>
              <a:rPr lang="en-US" sz="1800" b="1" dirty="0" smtClean="0">
                <a:latin typeface="Courier New" pitchFamily="49" charset="0"/>
                <a:cs typeface="Courier New" pitchFamily="49" charset="0"/>
              </a:rPr>
              <a:t>a42 </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makeAdder</a:t>
            </a:r>
            <a:r>
              <a:rPr lang="en-US" sz="1800" b="1" dirty="0">
                <a:latin typeface="Courier New" pitchFamily="49" charset="0"/>
                <a:cs typeface="Courier New" pitchFamily="49" charset="0"/>
              </a:rPr>
              <a:t>(42)</a:t>
            </a:r>
          </a:p>
          <a:p>
            <a:pPr marL="0" indent="0">
              <a:buNone/>
            </a:pPr>
            <a:r>
              <a:rPr lang="en-US" sz="1800" b="1" dirty="0" smtClean="0">
                <a:latin typeface="Courier New" pitchFamily="49" charset="0"/>
                <a:cs typeface="Courier New" pitchFamily="49" charset="0"/>
              </a:rPr>
              <a:t>&gt;&gt;&gt;print </a:t>
            </a:r>
            <a:r>
              <a:rPr lang="en-US" sz="1800" b="1" dirty="0">
                <a:latin typeface="Courier New" pitchFamily="49" charset="0"/>
                <a:cs typeface="Courier New" pitchFamily="49" charset="0"/>
              </a:rPr>
              <a:t>a23(100), a42(100), a23(a42(100))</a:t>
            </a:r>
          </a:p>
          <a:p>
            <a:pPr marL="0" indent="0">
              <a:buNone/>
            </a:pPr>
            <a:r>
              <a:rPr lang="en-US" sz="1800" dirty="0">
                <a:latin typeface="Courier New" pitchFamily="49" charset="0"/>
                <a:cs typeface="Courier New" pitchFamily="49" charset="0"/>
              </a:rPr>
              <a:t>123 142 165</a:t>
            </a:r>
          </a:p>
        </p:txBody>
      </p:sp>
    </p:spTree>
    <p:extLst>
      <p:ext uri="{BB962C8B-B14F-4D97-AF65-F5344CB8AC3E}">
        <p14:creationId xmlns:p14="http://schemas.microsoft.com/office/powerpoint/2010/main" val="397689514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2" y="245611"/>
            <a:ext cx="8382000" cy="625247"/>
          </a:xfrm>
        </p:spPr>
        <p:txBody>
          <a:bodyPr/>
          <a:lstStyle/>
          <a:p>
            <a:r>
              <a:rPr lang="en-US" dirty="0" smtClean="0"/>
              <a:t>Decorators</a:t>
            </a:r>
            <a:endParaRPr lang="en-US" dirty="0"/>
          </a:p>
        </p:txBody>
      </p:sp>
      <p:sp>
        <p:nvSpPr>
          <p:cNvPr id="3" name="Content Placeholder 2"/>
          <p:cNvSpPr>
            <a:spLocks noGrp="1"/>
          </p:cNvSpPr>
          <p:nvPr>
            <p:ph sz="quarter" idx="1"/>
          </p:nvPr>
        </p:nvSpPr>
        <p:spPr>
          <a:xfrm>
            <a:off x="333828" y="1001485"/>
            <a:ext cx="8694058" cy="5529944"/>
          </a:xfrm>
        </p:spPr>
        <p:txBody>
          <a:bodyPr/>
          <a:lstStyle/>
          <a:p>
            <a:r>
              <a:rPr lang="en-US" dirty="0">
                <a:cs typeface="Courier New" pitchFamily="49" charset="0"/>
              </a:rPr>
              <a:t>A decorator is </a:t>
            </a:r>
            <a:r>
              <a:rPr lang="en-US" dirty="0" smtClean="0">
                <a:cs typeface="Courier New" pitchFamily="49" charset="0"/>
              </a:rPr>
              <a:t>a </a:t>
            </a:r>
            <a:r>
              <a:rPr lang="en-US" dirty="0">
                <a:cs typeface="Courier New" pitchFamily="49" charset="0"/>
              </a:rPr>
              <a:t>callable that takes a function as an argument and returns a replacement function. </a:t>
            </a:r>
            <a:endParaRPr lang="en-US" dirty="0" smtClean="0">
              <a:cs typeface="Courier New" pitchFamily="49" charset="0"/>
            </a:endParaRPr>
          </a:p>
          <a:p>
            <a:pPr marL="0" indent="0">
              <a:buNone/>
            </a:pPr>
            <a:r>
              <a:rPr lang="en-US" sz="1800" b="1" dirty="0">
                <a:latin typeface="Courier New" pitchFamily="49" charset="0"/>
                <a:cs typeface="Courier New" pitchFamily="49" charset="0"/>
              </a:rPr>
              <a:t>&gt;&gt;&gt; </a:t>
            </a:r>
            <a:r>
              <a:rPr lang="en-US" sz="1800" b="1" dirty="0" err="1">
                <a:latin typeface="Courier New" pitchFamily="49" charset="0"/>
                <a:cs typeface="Courier New" pitchFamily="49" charset="0"/>
              </a:rPr>
              <a:t>def</a:t>
            </a:r>
            <a:r>
              <a:rPr lang="en-US" sz="1800" b="1" dirty="0">
                <a:latin typeface="Courier New" pitchFamily="49" charset="0"/>
                <a:cs typeface="Courier New" pitchFamily="49" charset="0"/>
              </a:rPr>
              <a:t> outer(</a:t>
            </a:r>
            <a:r>
              <a:rPr lang="en-US" sz="1800" b="1" dirty="0" err="1">
                <a:latin typeface="Courier New" pitchFamily="49" charset="0"/>
                <a:cs typeface="Courier New" pitchFamily="49" charset="0"/>
              </a:rPr>
              <a:t>some_func</a:t>
            </a: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def</a:t>
            </a:r>
            <a:r>
              <a:rPr lang="en-US" sz="1800" b="1" dirty="0">
                <a:latin typeface="Courier New" pitchFamily="49" charset="0"/>
                <a:cs typeface="Courier New" pitchFamily="49" charset="0"/>
              </a:rPr>
              <a:t> inner():</a:t>
            </a:r>
          </a:p>
          <a:p>
            <a:pPr marL="0" indent="0">
              <a:buNone/>
            </a:pPr>
            <a:r>
              <a:rPr lang="en-US" sz="1800" b="1" dirty="0">
                <a:latin typeface="Courier New" pitchFamily="49" charset="0"/>
                <a:cs typeface="Courier New" pitchFamily="49" charset="0"/>
              </a:rPr>
              <a:t>...         print "before </a:t>
            </a:r>
            <a:r>
              <a:rPr lang="en-US" sz="1800" b="1" dirty="0" err="1">
                <a:latin typeface="Courier New" pitchFamily="49" charset="0"/>
                <a:cs typeface="Courier New" pitchFamily="49" charset="0"/>
              </a:rPr>
              <a:t>some_func</a:t>
            </a: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         ret = </a:t>
            </a:r>
            <a:r>
              <a:rPr lang="en-US" sz="1800" b="1" dirty="0" err="1">
                <a:latin typeface="Courier New" pitchFamily="49" charset="0"/>
                <a:cs typeface="Courier New" pitchFamily="49" charset="0"/>
              </a:rPr>
              <a:t>some_func</a:t>
            </a:r>
            <a:r>
              <a:rPr lang="en-US" sz="1800" b="1" dirty="0">
                <a:latin typeface="Courier New" pitchFamily="49" charset="0"/>
                <a:cs typeface="Courier New" pitchFamily="49" charset="0"/>
              </a:rPr>
              <a:t>() # 1</a:t>
            </a:r>
          </a:p>
          <a:p>
            <a:pPr marL="0" indent="0">
              <a:buNone/>
            </a:pPr>
            <a:r>
              <a:rPr lang="en-US" sz="1800" b="1" dirty="0">
                <a:latin typeface="Courier New" pitchFamily="49" charset="0"/>
                <a:cs typeface="Courier New" pitchFamily="49" charset="0"/>
              </a:rPr>
              <a:t>...         return ret + 1</a:t>
            </a:r>
          </a:p>
          <a:p>
            <a:pPr marL="0" indent="0">
              <a:buNone/>
            </a:pPr>
            <a:r>
              <a:rPr lang="en-US" sz="1800" b="1" dirty="0">
                <a:latin typeface="Courier New" pitchFamily="49" charset="0"/>
                <a:cs typeface="Courier New" pitchFamily="49" charset="0"/>
              </a:rPr>
              <a:t>...     return inner</a:t>
            </a:r>
          </a:p>
          <a:p>
            <a:pPr marL="0" indent="0">
              <a:buNone/>
            </a:pPr>
            <a:r>
              <a:rPr lang="en-US" sz="1800" b="1" dirty="0">
                <a:latin typeface="Courier New" pitchFamily="49" charset="0"/>
                <a:cs typeface="Courier New" pitchFamily="49" charset="0"/>
              </a:rPr>
              <a:t>&gt;&gt;&gt; </a:t>
            </a:r>
            <a:r>
              <a:rPr lang="en-US" sz="1800" b="1" dirty="0" err="1">
                <a:latin typeface="Courier New" pitchFamily="49" charset="0"/>
                <a:cs typeface="Courier New" pitchFamily="49" charset="0"/>
              </a:rPr>
              <a:t>def</a:t>
            </a:r>
            <a:r>
              <a:rPr lang="en-US" sz="1800" b="1" dirty="0">
                <a:latin typeface="Courier New" pitchFamily="49" charset="0"/>
                <a:cs typeface="Courier New" pitchFamily="49" charset="0"/>
              </a:rPr>
              <a:t> foo():</a:t>
            </a:r>
          </a:p>
          <a:p>
            <a:pPr marL="0" indent="0">
              <a:buNone/>
            </a:pPr>
            <a:r>
              <a:rPr lang="en-US" sz="1800" dirty="0">
                <a:latin typeface="Courier New" pitchFamily="49" charset="0"/>
                <a:cs typeface="Courier New" pitchFamily="49" charset="0"/>
              </a:rPr>
              <a:t>...     return 1</a:t>
            </a:r>
          </a:p>
          <a:p>
            <a:pPr marL="0" indent="0">
              <a:buNone/>
            </a:pPr>
            <a:r>
              <a:rPr lang="en-US" sz="1800" b="1" dirty="0">
                <a:latin typeface="Courier New" pitchFamily="49" charset="0"/>
                <a:cs typeface="Courier New" pitchFamily="49" charset="0"/>
              </a:rPr>
              <a:t>&gt;&gt;&gt; decorated = outer(foo) # 2</a:t>
            </a:r>
          </a:p>
          <a:p>
            <a:pPr marL="0" indent="0">
              <a:buNone/>
            </a:pPr>
            <a:r>
              <a:rPr lang="en-US" sz="1800" b="1" dirty="0">
                <a:latin typeface="Courier New" pitchFamily="49" charset="0"/>
                <a:cs typeface="Courier New" pitchFamily="49" charset="0"/>
              </a:rPr>
              <a:t>&gt;&gt;&gt; decorated()</a:t>
            </a:r>
          </a:p>
          <a:p>
            <a:pPr marL="0" indent="0">
              <a:buNone/>
            </a:pPr>
            <a:r>
              <a:rPr lang="en-US" sz="1800" dirty="0">
                <a:latin typeface="Courier New" pitchFamily="49" charset="0"/>
                <a:cs typeface="Courier New" pitchFamily="49" charset="0"/>
              </a:rPr>
              <a:t>before </a:t>
            </a:r>
            <a:r>
              <a:rPr lang="en-US" sz="1800" dirty="0" err="1">
                <a:latin typeface="Courier New" pitchFamily="49" charset="0"/>
                <a:cs typeface="Courier New" pitchFamily="49" charset="0"/>
              </a:rPr>
              <a:t>some_func</a:t>
            </a:r>
            <a:endParaRPr lang="en-US"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2</a:t>
            </a:r>
            <a:endParaRPr lang="en-US" sz="1800" b="1" i="1" dirty="0">
              <a:latin typeface="Courier New" pitchFamily="49" charset="0"/>
              <a:cs typeface="Courier New" pitchFamily="49" charset="0"/>
            </a:endParaRPr>
          </a:p>
        </p:txBody>
      </p:sp>
    </p:spTree>
    <p:extLst>
      <p:ext uri="{BB962C8B-B14F-4D97-AF65-F5344CB8AC3E}">
        <p14:creationId xmlns:p14="http://schemas.microsoft.com/office/powerpoint/2010/main" val="340881497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250" y="274638"/>
            <a:ext cx="8186550" cy="745282"/>
          </a:xfrm>
        </p:spPr>
        <p:txBody>
          <a:bodyPr/>
          <a:lstStyle/>
          <a:p>
            <a:r>
              <a:rPr lang="en-AU" dirty="0"/>
              <a:t>The Anonymous </a:t>
            </a:r>
            <a:r>
              <a:rPr lang="en-AU" dirty="0" smtClean="0"/>
              <a:t>Functions</a:t>
            </a:r>
            <a:endParaRPr lang="en-AU" dirty="0"/>
          </a:p>
        </p:txBody>
      </p:sp>
      <p:sp>
        <p:nvSpPr>
          <p:cNvPr id="3" name="Content Placeholder 2"/>
          <p:cNvSpPr>
            <a:spLocks noGrp="1"/>
          </p:cNvSpPr>
          <p:nvPr>
            <p:ph sz="quarter" idx="1"/>
          </p:nvPr>
        </p:nvSpPr>
        <p:spPr>
          <a:xfrm>
            <a:off x="153923" y="1019920"/>
            <a:ext cx="8970836" cy="5182977"/>
          </a:xfrm>
        </p:spPr>
        <p:txBody>
          <a:bodyPr/>
          <a:lstStyle/>
          <a:p>
            <a:r>
              <a:rPr lang="en-AU" dirty="0"/>
              <a:t>You can use the lambda keyword to create small anonymous </a:t>
            </a:r>
            <a:r>
              <a:rPr lang="en-AU" dirty="0" smtClean="0"/>
              <a:t>functions.</a:t>
            </a:r>
          </a:p>
          <a:p>
            <a:r>
              <a:rPr lang="en-AU" dirty="0" smtClean="0"/>
              <a:t>Lambda </a:t>
            </a:r>
            <a:r>
              <a:rPr lang="en-AU" dirty="0"/>
              <a:t>forms can take any number of arguments but return just one value in the form of an expression. They cannot contain commands or multiple expressions</a:t>
            </a:r>
            <a:r>
              <a:rPr lang="en-AU" dirty="0" smtClean="0"/>
              <a:t>.</a:t>
            </a:r>
            <a:endParaRPr lang="en-AU" dirty="0"/>
          </a:p>
          <a:p>
            <a:r>
              <a:rPr lang="en-AU" dirty="0" smtClean="0"/>
              <a:t>Syntax:</a:t>
            </a:r>
          </a:p>
          <a:p>
            <a:pPr marL="0" indent="0">
              <a:buNone/>
            </a:pPr>
            <a:r>
              <a:rPr lang="en-AU" b="1" dirty="0">
                <a:latin typeface="Courier New"/>
                <a:cs typeface="Courier New"/>
              </a:rPr>
              <a:t>lambda</a:t>
            </a:r>
            <a:r>
              <a:rPr lang="en-AU" dirty="0">
                <a:latin typeface="Courier New"/>
                <a:cs typeface="Courier New"/>
              </a:rPr>
              <a:t> [arg1 [,arg2,.....</a:t>
            </a:r>
            <a:r>
              <a:rPr lang="en-AU" dirty="0" err="1">
                <a:latin typeface="Courier New"/>
                <a:cs typeface="Courier New"/>
              </a:rPr>
              <a:t>argn</a:t>
            </a:r>
            <a:r>
              <a:rPr lang="en-AU" dirty="0">
                <a:latin typeface="Courier New"/>
                <a:cs typeface="Courier New"/>
              </a:rPr>
              <a:t>]]:</a:t>
            </a:r>
            <a:r>
              <a:rPr lang="en-AU" dirty="0" smtClean="0">
                <a:latin typeface="Courier New"/>
                <a:cs typeface="Courier New"/>
              </a:rPr>
              <a:t>expression</a:t>
            </a:r>
          </a:p>
          <a:p>
            <a:pPr marL="0" indent="0">
              <a:buNone/>
            </a:pPr>
            <a:r>
              <a:rPr lang="en-AU" b="1" dirty="0" smtClean="0">
                <a:latin typeface="Courier New"/>
                <a:cs typeface="Courier New"/>
              </a:rPr>
              <a:t>Example:</a:t>
            </a:r>
            <a:endParaRPr lang="en-AU" b="1" dirty="0">
              <a:latin typeface="Courier New"/>
              <a:cs typeface="Courier New"/>
            </a:endParaRPr>
          </a:p>
          <a:p>
            <a:pPr marL="0" indent="0">
              <a:buNone/>
            </a:pPr>
            <a:r>
              <a:rPr lang="en-AU" dirty="0">
                <a:latin typeface="Courier New"/>
                <a:cs typeface="Courier New"/>
              </a:rPr>
              <a:t># Function definition is here</a:t>
            </a:r>
          </a:p>
          <a:p>
            <a:pPr marL="0" indent="0">
              <a:buNone/>
            </a:pPr>
            <a:r>
              <a:rPr lang="en-AU" dirty="0">
                <a:latin typeface="Courier New"/>
                <a:cs typeface="Courier New"/>
              </a:rPr>
              <a:t>sum = </a:t>
            </a:r>
            <a:r>
              <a:rPr lang="en-AU" b="1" dirty="0">
                <a:latin typeface="Courier New"/>
                <a:cs typeface="Courier New"/>
              </a:rPr>
              <a:t>lambda</a:t>
            </a:r>
            <a:r>
              <a:rPr lang="en-AU" dirty="0">
                <a:latin typeface="Courier New"/>
                <a:cs typeface="Courier New"/>
              </a:rPr>
              <a:t> arg1, arg2: arg1 + arg2</a:t>
            </a:r>
            <a:r>
              <a:rPr lang="en-AU" dirty="0" smtClean="0">
                <a:latin typeface="Courier New"/>
                <a:cs typeface="Courier New"/>
              </a:rPr>
              <a:t>;</a:t>
            </a:r>
            <a:endParaRPr lang="en-AU" dirty="0">
              <a:latin typeface="Courier New"/>
              <a:cs typeface="Courier New"/>
            </a:endParaRPr>
          </a:p>
          <a:p>
            <a:pPr marL="0" indent="0">
              <a:buNone/>
            </a:pPr>
            <a:endParaRPr lang="en-AU" dirty="0">
              <a:latin typeface="Courier New"/>
              <a:cs typeface="Courier New"/>
            </a:endParaRPr>
          </a:p>
          <a:p>
            <a:pPr marL="0" indent="0">
              <a:buNone/>
            </a:pPr>
            <a:r>
              <a:rPr lang="en-AU" dirty="0">
                <a:latin typeface="Courier New"/>
                <a:cs typeface="Courier New"/>
              </a:rPr>
              <a:t># Now you can call sum as a function</a:t>
            </a:r>
          </a:p>
          <a:p>
            <a:pPr marL="0" indent="0">
              <a:buNone/>
            </a:pPr>
            <a:r>
              <a:rPr lang="en-AU" dirty="0">
                <a:latin typeface="Courier New"/>
                <a:cs typeface="Courier New"/>
              </a:rPr>
              <a:t>print "Value of total : ", sum( 10, 20 </a:t>
            </a:r>
            <a:r>
              <a:rPr lang="en-AU" dirty="0" smtClean="0">
                <a:latin typeface="Courier New"/>
                <a:cs typeface="Courier New"/>
              </a:rPr>
              <a:t>)</a:t>
            </a:r>
            <a:endParaRPr lang="en-AU" dirty="0">
              <a:latin typeface="Courier New"/>
              <a:cs typeface="Courier New"/>
            </a:endParaRPr>
          </a:p>
        </p:txBody>
      </p:sp>
    </p:spTree>
    <p:extLst>
      <p:ext uri="{BB962C8B-B14F-4D97-AF65-F5344CB8AC3E}">
        <p14:creationId xmlns:p14="http://schemas.microsoft.com/office/powerpoint/2010/main" val="379829833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2" y="245611"/>
            <a:ext cx="8382000" cy="625247"/>
          </a:xfrm>
        </p:spPr>
        <p:txBody>
          <a:bodyPr/>
          <a:lstStyle/>
          <a:p>
            <a:r>
              <a:rPr lang="en-US" dirty="0" smtClean="0"/>
              <a:t>The @ Symbol</a:t>
            </a:r>
            <a:endParaRPr lang="en-US" dirty="0"/>
          </a:p>
        </p:txBody>
      </p:sp>
      <p:sp>
        <p:nvSpPr>
          <p:cNvPr id="3" name="Content Placeholder 2"/>
          <p:cNvSpPr>
            <a:spLocks noGrp="1"/>
          </p:cNvSpPr>
          <p:nvPr>
            <p:ph sz="quarter" idx="1"/>
          </p:nvPr>
        </p:nvSpPr>
        <p:spPr>
          <a:xfrm>
            <a:off x="333828" y="1001485"/>
            <a:ext cx="8694058" cy="5529944"/>
          </a:xfrm>
        </p:spPr>
        <p:txBody>
          <a:bodyPr/>
          <a:lstStyle/>
          <a:p>
            <a:r>
              <a:rPr lang="en-US" dirty="0" smtClean="0">
                <a:cs typeface="Courier New" pitchFamily="49" charset="0"/>
              </a:rPr>
              <a:t>To </a:t>
            </a:r>
            <a:r>
              <a:rPr lang="en-US" dirty="0">
                <a:cs typeface="Courier New" pitchFamily="49" charset="0"/>
              </a:rPr>
              <a:t>wrap a function in a decorator by pre-pending the function </a:t>
            </a:r>
            <a:r>
              <a:rPr lang="en-US" dirty="0" smtClean="0">
                <a:cs typeface="Courier New" pitchFamily="49" charset="0"/>
              </a:rPr>
              <a:t>definition </a:t>
            </a:r>
            <a:r>
              <a:rPr lang="en-US" dirty="0">
                <a:cs typeface="Courier New" pitchFamily="49" charset="0"/>
              </a:rPr>
              <a:t>with a decorator name and the @ symbol</a:t>
            </a:r>
            <a:r>
              <a:rPr lang="en-US" dirty="0" smtClean="0">
                <a:cs typeface="Courier New" pitchFamily="49" charset="0"/>
              </a:rPr>
              <a:t>.</a:t>
            </a:r>
          </a:p>
          <a:p>
            <a:pPr marL="0" indent="0">
              <a:buNone/>
            </a:pPr>
            <a:endParaRPr lang="en-US" sz="1800" b="1" i="1" dirty="0" smtClean="0">
              <a:latin typeface="Courier New" pitchFamily="49" charset="0"/>
              <a:cs typeface="Courier New" pitchFamily="49" charset="0"/>
            </a:endParaRPr>
          </a:p>
          <a:p>
            <a:pPr marL="0" indent="0">
              <a:buNone/>
            </a:pPr>
            <a:r>
              <a:rPr lang="en-US" sz="1800" b="1" dirty="0" smtClean="0">
                <a:latin typeface="Courier New" pitchFamily="49" charset="0"/>
                <a:cs typeface="Courier New" pitchFamily="49" charset="0"/>
              </a:rPr>
              <a:t>&gt;&gt;&gt; </a:t>
            </a:r>
            <a:r>
              <a:rPr lang="en-US" sz="1800" b="1" dirty="0">
                <a:latin typeface="Courier New" pitchFamily="49" charset="0"/>
                <a:cs typeface="Courier New" pitchFamily="49" charset="0"/>
              </a:rPr>
              <a:t>add = wrapper(add</a:t>
            </a:r>
            <a:r>
              <a:rPr lang="en-US" sz="1800" b="1" dirty="0" smtClean="0">
                <a:latin typeface="Courier New" pitchFamily="49" charset="0"/>
                <a:cs typeface="Courier New" pitchFamily="49" charset="0"/>
              </a:rPr>
              <a:t>)</a:t>
            </a:r>
          </a:p>
          <a:p>
            <a:pPr marL="0" indent="0">
              <a:buNone/>
            </a:pPr>
            <a:endParaRPr lang="en-US" sz="1800" b="1" dirty="0">
              <a:latin typeface="Courier New" pitchFamily="49" charset="0"/>
              <a:cs typeface="Courier New" pitchFamily="49" charset="0"/>
            </a:endParaRPr>
          </a:p>
          <a:p>
            <a:pPr marL="0" indent="0">
              <a:buNone/>
            </a:pPr>
            <a:r>
              <a:rPr lang="en-US" sz="1800" b="1" dirty="0" smtClean="0">
                <a:latin typeface="Courier New" pitchFamily="49" charset="0"/>
                <a:cs typeface="Courier New" pitchFamily="49" charset="0"/>
              </a:rPr>
              <a:t>Equivalent to:</a:t>
            </a:r>
          </a:p>
          <a:p>
            <a:pPr marL="0" indent="0">
              <a:buNone/>
            </a:pPr>
            <a:endParaRPr lang="en-US" sz="1800" b="1"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&gt;&gt;&gt; @wrapper</a:t>
            </a:r>
          </a:p>
          <a:p>
            <a:pPr marL="0" indent="0">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def</a:t>
            </a:r>
            <a:r>
              <a:rPr lang="en-US" sz="1800" b="1" dirty="0">
                <a:latin typeface="Courier New" pitchFamily="49" charset="0"/>
                <a:cs typeface="Courier New" pitchFamily="49" charset="0"/>
              </a:rPr>
              <a:t> add(a, b):</a:t>
            </a:r>
          </a:p>
          <a:p>
            <a:pPr marL="0" indent="0">
              <a:buNone/>
            </a:pPr>
            <a:r>
              <a:rPr lang="en-US" sz="1800" b="1" dirty="0">
                <a:latin typeface="Courier New" pitchFamily="49" charset="0"/>
                <a:cs typeface="Courier New" pitchFamily="49" charset="0"/>
              </a:rPr>
              <a:t>...     return </a:t>
            </a:r>
            <a:r>
              <a:rPr lang="en-US" sz="1800" b="1" dirty="0" smtClean="0">
                <a:latin typeface="Courier New" pitchFamily="49" charset="0"/>
                <a:cs typeface="Courier New" pitchFamily="49" charset="0"/>
              </a:rPr>
              <a:t>a + b</a:t>
            </a: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19551413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Python Classes &amp; Objects</a:t>
            </a:r>
            <a:endParaRPr lang="ar-EG" dirty="0"/>
          </a:p>
        </p:txBody>
      </p:sp>
      <p:sp>
        <p:nvSpPr>
          <p:cNvPr id="2" name="Subtitle 1"/>
          <p:cNvSpPr>
            <a:spLocks noGrp="1"/>
          </p:cNvSpPr>
          <p:nvPr>
            <p:ph type="subTitle" idx="1"/>
          </p:nvPr>
        </p:nvSpPr>
        <p:spPr/>
        <p:txBody>
          <a:bodyPr/>
          <a:lstStyle/>
          <a:p>
            <a:r>
              <a:rPr lang="en-AU" dirty="0" err="1" smtClean="0"/>
              <a:t>Ch</a:t>
            </a:r>
            <a:r>
              <a:rPr lang="en-AU" dirty="0" smtClean="0"/>
              <a:t> 7</a:t>
            </a:r>
            <a:endParaRPr lang="ar-EG" dirty="0"/>
          </a:p>
        </p:txBody>
      </p:sp>
    </p:spTree>
    <p:extLst>
      <p:ext uri="{BB962C8B-B14F-4D97-AF65-F5344CB8AC3E}">
        <p14:creationId xmlns:p14="http://schemas.microsoft.com/office/powerpoint/2010/main" val="426162300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57200" y="3585028"/>
            <a:ext cx="8483600" cy="2801257"/>
          </a:xfrm>
        </p:spPr>
        <p:txBody>
          <a:bodyPr/>
          <a:lstStyle/>
          <a:p>
            <a:pPr algn="l"/>
            <a:r>
              <a:rPr lang="en-US" sz="1800" b="1" dirty="0">
                <a:latin typeface="Courier New" pitchFamily="49" charset="0"/>
                <a:cs typeface="Courier New" pitchFamily="49" charset="0"/>
              </a:rPr>
              <a:t>&gt;&gt;&gt; </a:t>
            </a:r>
            <a:r>
              <a:rPr lang="en-US" sz="1800" b="1" dirty="0" err="1">
                <a:latin typeface="Courier New" pitchFamily="49" charset="0"/>
                <a:cs typeface="Courier New" pitchFamily="49" charset="0"/>
              </a:rPr>
              <a:t>a_string</a:t>
            </a:r>
            <a:r>
              <a:rPr lang="en-US" sz="1800" b="1" dirty="0">
                <a:latin typeface="Courier New" pitchFamily="49" charset="0"/>
                <a:cs typeface="Courier New" pitchFamily="49" charset="0"/>
              </a:rPr>
              <a:t> = "This is a global variable"</a:t>
            </a:r>
          </a:p>
          <a:p>
            <a:pPr algn="l"/>
            <a:r>
              <a:rPr lang="en-US" sz="1800" b="1" dirty="0">
                <a:latin typeface="Courier New" pitchFamily="49" charset="0"/>
                <a:cs typeface="Courier New" pitchFamily="49" charset="0"/>
              </a:rPr>
              <a:t>&gt;&gt;&gt; </a:t>
            </a:r>
            <a:r>
              <a:rPr lang="en-US" sz="1800" b="1" dirty="0" err="1">
                <a:latin typeface="Courier New" pitchFamily="49" charset="0"/>
                <a:cs typeface="Courier New" pitchFamily="49" charset="0"/>
              </a:rPr>
              <a:t>def</a:t>
            </a:r>
            <a:r>
              <a:rPr lang="en-US" sz="1800" b="1" dirty="0">
                <a:latin typeface="Courier New" pitchFamily="49" charset="0"/>
                <a:cs typeface="Courier New" pitchFamily="49" charset="0"/>
              </a:rPr>
              <a:t> foo():</a:t>
            </a:r>
          </a:p>
          <a:p>
            <a:pPr algn="l"/>
            <a:r>
              <a:rPr lang="en-US" sz="1800" b="1" dirty="0">
                <a:latin typeface="Courier New" pitchFamily="49" charset="0"/>
                <a:cs typeface="Courier New" pitchFamily="49" charset="0"/>
              </a:rPr>
              <a:t>...     print locals()</a:t>
            </a:r>
          </a:p>
          <a:p>
            <a:pPr algn="l"/>
            <a:r>
              <a:rPr lang="en-US" sz="1800" b="1" dirty="0">
                <a:latin typeface="Courier New" pitchFamily="49" charset="0"/>
                <a:cs typeface="Courier New" pitchFamily="49" charset="0"/>
              </a:rPr>
              <a:t>&gt;&gt;&gt; print </a:t>
            </a:r>
            <a:r>
              <a:rPr lang="en-US" sz="1800" b="1" dirty="0" err="1">
                <a:latin typeface="Courier New" pitchFamily="49" charset="0"/>
                <a:cs typeface="Courier New" pitchFamily="49" charset="0"/>
              </a:rPr>
              <a:t>globals</a:t>
            </a:r>
            <a:r>
              <a:rPr lang="en-US" sz="1800" b="1" dirty="0">
                <a:latin typeface="Courier New" pitchFamily="49" charset="0"/>
                <a:cs typeface="Courier New" pitchFamily="49" charset="0"/>
              </a:rPr>
              <a:t>() </a:t>
            </a:r>
            <a:endParaRPr lang="en-US" sz="1800" b="1" dirty="0" smtClean="0">
              <a:latin typeface="Courier New" pitchFamily="49" charset="0"/>
              <a:cs typeface="Courier New" pitchFamily="49" charset="0"/>
            </a:endParaRPr>
          </a:p>
          <a:p>
            <a:pPr algn="l"/>
            <a:r>
              <a:rPr lang="en-US" sz="1800" dirty="0" smtClean="0">
                <a:latin typeface="Courier New" pitchFamily="49" charset="0"/>
                <a:cs typeface="Courier New" pitchFamily="49" charset="0"/>
              </a:rPr>
              <a: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a_string</a:t>
            </a:r>
            <a:r>
              <a:rPr lang="en-US" sz="1800" dirty="0">
                <a:latin typeface="Courier New" pitchFamily="49" charset="0"/>
                <a:cs typeface="Courier New" pitchFamily="49" charset="0"/>
              </a:rPr>
              <a:t>': 'This is a global variable'} </a:t>
            </a:r>
            <a:endParaRPr lang="en-US" sz="1800" dirty="0" smtClean="0">
              <a:latin typeface="Courier New" pitchFamily="49" charset="0"/>
              <a:cs typeface="Courier New" pitchFamily="49" charset="0"/>
            </a:endParaRPr>
          </a:p>
          <a:p>
            <a:pPr algn="l"/>
            <a:r>
              <a:rPr lang="en-US" sz="1800" b="1" dirty="0" smtClean="0">
                <a:latin typeface="Courier New" pitchFamily="49" charset="0"/>
                <a:cs typeface="Courier New" pitchFamily="49" charset="0"/>
              </a:rPr>
              <a:t>&gt;</a:t>
            </a:r>
            <a:r>
              <a:rPr lang="en-US" sz="1800" b="1" dirty="0">
                <a:latin typeface="Courier New" pitchFamily="49" charset="0"/>
                <a:cs typeface="Courier New" pitchFamily="49" charset="0"/>
              </a:rPr>
              <a:t>&gt;&gt; foo() # 2</a:t>
            </a:r>
          </a:p>
          <a:p>
            <a:pPr algn="l"/>
            <a:r>
              <a:rPr lang="en-US" sz="1800" dirty="0">
                <a:latin typeface="Courier New" pitchFamily="49" charset="0"/>
                <a:cs typeface="Courier New" pitchFamily="49" charset="0"/>
              </a:rPr>
              <a:t>{</a:t>
            </a:r>
            <a:r>
              <a:rPr lang="en-US" sz="1800" dirty="0" smtClean="0">
                <a:latin typeface="Courier New" pitchFamily="49" charset="0"/>
                <a:cs typeface="Courier New" pitchFamily="49" charset="0"/>
              </a:rPr>
              <a:t>}</a:t>
            </a:r>
          </a:p>
          <a:p>
            <a:pPr algn="l"/>
            <a:endParaRPr lang="ar-EG" sz="1800" dirty="0">
              <a:latin typeface="Courier New" pitchFamily="49" charset="0"/>
              <a:cs typeface="Courier New" pitchFamily="49" charset="0"/>
            </a:endParaRPr>
          </a:p>
        </p:txBody>
      </p:sp>
      <p:sp>
        <p:nvSpPr>
          <p:cNvPr id="4" name="Title 3"/>
          <p:cNvSpPr>
            <a:spLocks noGrp="1"/>
          </p:cNvSpPr>
          <p:nvPr>
            <p:ph type="ctrTitle"/>
          </p:nvPr>
        </p:nvSpPr>
        <p:spPr/>
        <p:txBody>
          <a:bodyPr/>
          <a:lstStyle/>
          <a:p>
            <a:r>
              <a:rPr lang="en-US" dirty="0" smtClean="0"/>
              <a:t>Python Introspection Examples</a:t>
            </a:r>
            <a:endParaRPr lang="ar-EG" dirty="0"/>
          </a:p>
        </p:txBody>
      </p:sp>
    </p:spTree>
    <p:extLst>
      <p:ext uri="{BB962C8B-B14F-4D97-AF65-F5344CB8AC3E}">
        <p14:creationId xmlns:p14="http://schemas.microsoft.com/office/powerpoint/2010/main" val="232589750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4786314" cy="1143000"/>
          </a:xfrm>
        </p:spPr>
        <p:txBody>
          <a:bodyPr/>
          <a:lstStyle/>
          <a:p>
            <a:r>
              <a:rPr lang="en-US" dirty="0" smtClean="0"/>
              <a:t>The sys Module</a:t>
            </a:r>
            <a:endParaRPr lang="ar-EG" dirty="0"/>
          </a:p>
        </p:txBody>
      </p:sp>
      <p:sp>
        <p:nvSpPr>
          <p:cNvPr id="5" name="Content Placeholder 4"/>
          <p:cNvSpPr>
            <a:spLocks noGrp="1"/>
          </p:cNvSpPr>
          <p:nvPr>
            <p:ph idx="1"/>
          </p:nvPr>
        </p:nvSpPr>
        <p:spPr>
          <a:xfrm>
            <a:off x="500034" y="1142984"/>
            <a:ext cx="3786214" cy="5572164"/>
          </a:xfrm>
        </p:spPr>
        <p:txBody>
          <a:bodyPr>
            <a:normAutofit fontScale="85000" lnSpcReduction="20000"/>
          </a:bodyPr>
          <a:lstStyle/>
          <a:p>
            <a:pPr algn="l" rtl="0"/>
            <a:r>
              <a:rPr lang="en-US" sz="2800" dirty="0" smtClean="0"/>
              <a:t>Provides insightful information about Python itself such as a variety of variables and functions that reveal interesting details about the current Python interpreter. </a:t>
            </a:r>
          </a:p>
          <a:p>
            <a:pPr algn="l" rtl="0"/>
            <a:r>
              <a:rPr lang="en-US" sz="2800" dirty="0" smtClean="0"/>
              <a:t>Importing a module enable referencing its contents (such as variables, functions, and classes) using dot (.) notation. </a:t>
            </a:r>
            <a:endParaRPr lang="en-US" sz="2800" dirty="0"/>
          </a:p>
          <a:p>
            <a:pPr algn="l" rtl="0"/>
            <a:r>
              <a:rPr lang="en-US" sz="2800" dirty="0" smtClean="0"/>
              <a:t>The </a:t>
            </a:r>
            <a:r>
              <a:rPr lang="en-US" sz="2800" dirty="0" err="1" smtClean="0"/>
              <a:t>sys.executable</a:t>
            </a:r>
            <a:r>
              <a:rPr lang="en-US" sz="2800" dirty="0"/>
              <a:t> </a:t>
            </a:r>
            <a:r>
              <a:rPr lang="en-US" sz="2800" dirty="0" smtClean="0"/>
              <a:t>variable contains  the path to the Python interpreter.</a:t>
            </a:r>
          </a:p>
          <a:p>
            <a:pPr algn="l" rtl="0"/>
            <a:r>
              <a:rPr lang="en-US" sz="2800" dirty="0" smtClean="0"/>
              <a:t>The platform variable tells us which operating system we are on.</a:t>
            </a:r>
          </a:p>
          <a:p>
            <a:pPr algn="l" rtl="0"/>
            <a:endParaRPr lang="ar-EG" sz="2800" dirty="0"/>
          </a:p>
        </p:txBody>
      </p:sp>
      <p:sp>
        <p:nvSpPr>
          <p:cNvPr id="11265" name="Rectangle 1"/>
          <p:cNvSpPr>
            <a:spLocks noChangeArrowheads="1"/>
          </p:cNvSpPr>
          <p:nvPr/>
        </p:nvSpPr>
        <p:spPr bwMode="auto">
          <a:xfrm>
            <a:off x="4771832" y="129470"/>
            <a:ext cx="4214810" cy="6647974"/>
          </a:xfrm>
          <a:prstGeom prst="rect">
            <a:avLst/>
          </a:prstGeom>
          <a:solidFill>
            <a:srgbClr val="F7F7F7"/>
          </a:solidFill>
          <a:ln w="9525">
            <a:solidFill>
              <a:schemeClr val="accent2"/>
            </a:solidFill>
            <a:miter lim="800000"/>
            <a:headEnd/>
            <a:tailEnd/>
          </a:ln>
          <a:effectLst/>
        </p:spPr>
        <p:txBody>
          <a:bodyPr vert="horz" wrap="square" lIns="91440" tIns="0" rIns="91440" bIns="0" numCol="1" anchor="ctr" anchorCtr="0" compatLnSpc="1">
            <a:prstTxWarp prst="textNoShape">
              <a:avLst/>
            </a:prstTxWarp>
            <a:spAutoFit/>
          </a:bodyPr>
          <a:lstStyle/>
          <a:p>
            <a:pPr lvl="0" algn="l" rtl="0" fontAlgn="base">
              <a:spcBef>
                <a:spcPct val="0"/>
              </a:spcBef>
              <a:spcAft>
                <a:spcPct val="0"/>
              </a:spcAft>
            </a:pPr>
            <a:r>
              <a:rPr kumimoji="0" lang="en-US" sz="1600" b="1" i="0" u="none" strike="noStrike" cap="none" normalizeH="0" baseline="0" dirty="0" smtClean="0">
                <a:ln>
                  <a:noFill/>
                </a:ln>
                <a:solidFill>
                  <a:srgbClr val="000000"/>
                </a:solidFill>
                <a:effectLst/>
                <a:cs typeface="Arial" pitchFamily="34" charset="0"/>
              </a:rPr>
              <a:t>$ python</a:t>
            </a:r>
          </a:p>
          <a:p>
            <a:pPr lvl="0" algn="l" rtl="0" fontAlgn="base">
              <a:spcBef>
                <a:spcPct val="0"/>
              </a:spcBef>
              <a:spcAft>
                <a:spcPct val="0"/>
              </a:spcAft>
            </a:pPr>
            <a:r>
              <a:rPr kumimoji="0" lang="en-US" sz="1600" b="0" i="0" u="none" strike="noStrike" cap="none" normalizeH="0" baseline="0" dirty="0" smtClean="0">
                <a:ln>
                  <a:noFill/>
                </a:ln>
                <a:solidFill>
                  <a:srgbClr val="000000"/>
                </a:solidFill>
                <a:effectLst/>
                <a:cs typeface="Arial" pitchFamily="34" charset="0"/>
              </a:rPr>
              <a:t>Python 2.2.2 (#1, Oct 28 2002, 17:22:19)</a:t>
            </a:r>
          </a:p>
          <a:p>
            <a:pPr lvl="0" algn="l" rtl="0" fontAlgn="base">
              <a:spcBef>
                <a:spcPct val="0"/>
              </a:spcBef>
              <a:spcAft>
                <a:spcPct val="0"/>
              </a:spcAft>
            </a:pPr>
            <a:r>
              <a:rPr kumimoji="0" lang="en-US" sz="1600" b="0" i="0" u="none" strike="noStrike" cap="none" normalizeH="0" baseline="0" dirty="0" smtClean="0">
                <a:ln>
                  <a:noFill/>
                </a:ln>
                <a:solidFill>
                  <a:srgbClr val="000000"/>
                </a:solidFill>
                <a:effectLst/>
                <a:cs typeface="Arial" pitchFamily="34" charset="0"/>
              </a:rPr>
              <a:t>[GCC 3.2 (Mandrake Linux 9.0 3.2-1mdk)] on linux2</a:t>
            </a:r>
          </a:p>
          <a:p>
            <a:pPr lvl="0" algn="l" rtl="0" fontAlgn="base">
              <a:spcBef>
                <a:spcPct val="0"/>
              </a:spcBef>
              <a:spcAft>
                <a:spcPct val="0"/>
              </a:spcAft>
            </a:pPr>
            <a:r>
              <a:rPr kumimoji="0" lang="en-US" sz="1600" b="0" i="0" u="none" strike="noStrike" cap="none" normalizeH="0" baseline="0" dirty="0" smtClean="0">
                <a:ln>
                  <a:noFill/>
                </a:ln>
                <a:solidFill>
                  <a:srgbClr val="000000"/>
                </a:solidFill>
                <a:effectLst/>
                <a:cs typeface="Arial" pitchFamily="34" charset="0"/>
              </a:rPr>
              <a:t>Type "help", "copyright", "credits" or "license" for more information.</a:t>
            </a:r>
          </a:p>
          <a:p>
            <a:pPr lvl="0" algn="l" rtl="0" fontAlgn="base">
              <a:spcBef>
                <a:spcPct val="0"/>
              </a:spcBef>
              <a:spcAft>
                <a:spcPct val="0"/>
              </a:spcAft>
            </a:pPr>
            <a:r>
              <a:rPr kumimoji="0" lang="en-US" sz="1600" b="1" i="0" u="none" strike="noStrike" cap="none" normalizeH="0" baseline="0" dirty="0" smtClean="0">
                <a:ln>
                  <a:noFill/>
                </a:ln>
                <a:solidFill>
                  <a:srgbClr val="000000"/>
                </a:solidFill>
                <a:effectLst/>
                <a:cs typeface="Arial" pitchFamily="34" charset="0"/>
              </a:rPr>
              <a:t>&gt;&gt;&gt; import sys</a:t>
            </a:r>
          </a:p>
          <a:p>
            <a:pPr lvl="0" algn="l" rtl="0" fontAlgn="base">
              <a:spcBef>
                <a:spcPct val="0"/>
              </a:spcBef>
              <a:spcAft>
                <a:spcPct val="0"/>
              </a:spcAft>
            </a:pPr>
            <a:r>
              <a:rPr kumimoji="0" lang="en-US" sz="1600" b="1" i="0" u="none" strike="noStrike" cap="none" normalizeH="0" baseline="0" dirty="0" smtClean="0">
                <a:ln>
                  <a:noFill/>
                </a:ln>
                <a:solidFill>
                  <a:srgbClr val="000000"/>
                </a:solidFill>
                <a:effectLst/>
                <a:cs typeface="Arial" pitchFamily="34" charset="0"/>
              </a:rPr>
              <a:t>&gt;&gt;&gt; </a:t>
            </a:r>
            <a:r>
              <a:rPr kumimoji="0" lang="en-US" sz="1600" b="1" i="0" u="none" strike="noStrike" cap="none" normalizeH="0" baseline="0" dirty="0" err="1" smtClean="0">
                <a:ln>
                  <a:noFill/>
                </a:ln>
                <a:solidFill>
                  <a:srgbClr val="000000"/>
                </a:solidFill>
                <a:effectLst/>
                <a:cs typeface="Arial" pitchFamily="34" charset="0"/>
              </a:rPr>
              <a:t>sys.executable</a:t>
            </a:r>
            <a:endParaRPr kumimoji="0" lang="en-US" sz="1600" b="1" i="0" u="none" strike="noStrike" cap="none" normalizeH="0" baseline="0" dirty="0" smtClean="0">
              <a:ln>
                <a:noFill/>
              </a:ln>
              <a:solidFill>
                <a:srgbClr val="000000"/>
              </a:solidFill>
              <a:effectLst/>
              <a:cs typeface="Arial" pitchFamily="34" charset="0"/>
            </a:endParaRPr>
          </a:p>
          <a:p>
            <a:pPr lvl="0" algn="l" rtl="0" fontAlgn="base">
              <a:spcBef>
                <a:spcPct val="0"/>
              </a:spcBef>
              <a:spcAft>
                <a:spcPct val="0"/>
              </a:spcAft>
            </a:pPr>
            <a:r>
              <a:rPr kumimoji="0" lang="en-US" sz="1600" b="0" i="0" u="none" strike="noStrike" cap="none" normalizeH="0" baseline="0" dirty="0" smtClean="0">
                <a:ln>
                  <a:noFill/>
                </a:ln>
                <a:solidFill>
                  <a:srgbClr val="000000"/>
                </a:solidFill>
                <a:effectLst/>
                <a:cs typeface="Arial" pitchFamily="34" charset="0"/>
              </a:rPr>
              <a:t>'/</a:t>
            </a:r>
            <a:r>
              <a:rPr kumimoji="0" lang="en-US" sz="1600" b="0" i="0" u="none" strike="noStrike" cap="none" normalizeH="0" baseline="0" dirty="0" err="1" smtClean="0">
                <a:ln>
                  <a:noFill/>
                </a:ln>
                <a:solidFill>
                  <a:srgbClr val="000000"/>
                </a:solidFill>
                <a:effectLst/>
                <a:cs typeface="Arial" pitchFamily="34" charset="0"/>
              </a:rPr>
              <a:t>usr</a:t>
            </a:r>
            <a:r>
              <a:rPr kumimoji="0" lang="en-US" sz="1600" b="0" i="0" u="none" strike="noStrike" cap="none" normalizeH="0" baseline="0" dirty="0" smtClean="0">
                <a:ln>
                  <a:noFill/>
                </a:ln>
                <a:solidFill>
                  <a:srgbClr val="000000"/>
                </a:solidFill>
                <a:effectLst/>
                <a:cs typeface="Arial" pitchFamily="34" charset="0"/>
              </a:rPr>
              <a:t>/local/bin/python‘</a:t>
            </a:r>
          </a:p>
          <a:p>
            <a:pPr lvl="0" algn="l" rtl="0" fontAlgn="base">
              <a:spcBef>
                <a:spcPct val="0"/>
              </a:spcBef>
              <a:spcAft>
                <a:spcPct val="0"/>
              </a:spcAft>
            </a:pPr>
            <a:r>
              <a:rPr kumimoji="0" lang="en-US" sz="1600" b="1" i="0" u="none" strike="noStrike" cap="none" normalizeH="0" baseline="0" dirty="0" smtClean="0">
                <a:ln>
                  <a:noFill/>
                </a:ln>
                <a:solidFill>
                  <a:schemeClr val="tx1"/>
                </a:solidFill>
                <a:effectLst/>
                <a:cs typeface="Arial" pitchFamily="34" charset="0"/>
              </a:rPr>
              <a:t>&gt;&gt;&gt; </a:t>
            </a:r>
            <a:r>
              <a:rPr kumimoji="0" lang="en-US" sz="1600" b="1" i="0" u="none" strike="noStrike" cap="none" normalizeH="0" baseline="0" dirty="0" err="1" smtClean="0">
                <a:ln>
                  <a:noFill/>
                </a:ln>
                <a:solidFill>
                  <a:schemeClr val="tx1"/>
                </a:solidFill>
                <a:effectLst/>
                <a:cs typeface="Arial" pitchFamily="34" charset="0"/>
              </a:rPr>
              <a:t>sys.platform</a:t>
            </a:r>
            <a:endParaRPr kumimoji="0" lang="en-US" sz="1600" b="1" i="0" u="none" strike="noStrike" cap="none" normalizeH="0" baseline="0" dirty="0" smtClean="0">
              <a:ln>
                <a:noFill/>
              </a:ln>
              <a:solidFill>
                <a:schemeClr val="tx1"/>
              </a:solidFill>
              <a:effectLst/>
              <a:cs typeface="Arial" pitchFamily="34" charset="0"/>
            </a:endParaRPr>
          </a:p>
          <a:p>
            <a:pPr lvl="0" algn="l" rtl="0" fontAlgn="base">
              <a:spcBef>
                <a:spcPct val="0"/>
              </a:spcBef>
              <a:spcAft>
                <a:spcPct val="0"/>
              </a:spcAft>
            </a:pPr>
            <a:r>
              <a:rPr kumimoji="0" lang="en-US" sz="1600" b="0" i="0" u="none" strike="noStrike" cap="none" normalizeH="0" baseline="0" dirty="0" smtClean="0">
                <a:ln>
                  <a:noFill/>
                </a:ln>
                <a:solidFill>
                  <a:schemeClr val="tx1"/>
                </a:solidFill>
                <a:effectLst/>
                <a:cs typeface="Arial" pitchFamily="34" charset="0"/>
              </a:rPr>
              <a:t>'linux2‘</a:t>
            </a:r>
          </a:p>
          <a:p>
            <a:pPr lvl="0" algn="l" rtl="0" fontAlgn="base">
              <a:spcBef>
                <a:spcPct val="0"/>
              </a:spcBef>
              <a:spcAft>
                <a:spcPct val="0"/>
              </a:spcAft>
            </a:pPr>
            <a:r>
              <a:rPr kumimoji="0" lang="en-US" sz="1600" b="1" i="0" u="none" strike="noStrike" cap="none" normalizeH="0" baseline="0" dirty="0" smtClean="0">
                <a:ln>
                  <a:noFill/>
                </a:ln>
                <a:solidFill>
                  <a:schemeClr val="tx1"/>
                </a:solidFill>
                <a:effectLst/>
                <a:cs typeface="Arial" pitchFamily="34" charset="0"/>
              </a:rPr>
              <a:t>&gt;&gt;&gt; </a:t>
            </a:r>
            <a:r>
              <a:rPr kumimoji="0" lang="en-US" sz="1600" b="1" i="0" u="none" strike="noStrike" cap="none" normalizeH="0" baseline="0" dirty="0" err="1" smtClean="0">
                <a:ln>
                  <a:noFill/>
                </a:ln>
                <a:solidFill>
                  <a:schemeClr val="tx1"/>
                </a:solidFill>
                <a:effectLst/>
                <a:cs typeface="Arial" pitchFamily="34" charset="0"/>
              </a:rPr>
              <a:t>sys.version</a:t>
            </a:r>
            <a:endParaRPr kumimoji="0" lang="en-US" sz="1600" b="1" i="0" u="none" strike="noStrike" cap="none" normalizeH="0" baseline="0" dirty="0" smtClean="0">
              <a:ln>
                <a:noFill/>
              </a:ln>
              <a:solidFill>
                <a:schemeClr val="tx1"/>
              </a:solidFill>
              <a:effectLst/>
              <a:cs typeface="Arial" pitchFamily="34" charset="0"/>
            </a:endParaRPr>
          </a:p>
          <a:p>
            <a:pPr lvl="0" algn="l" rtl="0" fontAlgn="base">
              <a:spcBef>
                <a:spcPct val="0"/>
              </a:spcBef>
              <a:spcAft>
                <a:spcPct val="0"/>
              </a:spcAft>
            </a:pPr>
            <a:r>
              <a:rPr kumimoji="0" lang="en-US" sz="1600" b="0" i="0" u="none" strike="noStrike" cap="none" normalizeH="0" baseline="0" dirty="0" smtClean="0">
                <a:ln>
                  <a:noFill/>
                </a:ln>
                <a:solidFill>
                  <a:schemeClr val="tx1"/>
                </a:solidFill>
                <a:effectLst/>
                <a:cs typeface="Arial" pitchFamily="34" charset="0"/>
              </a:rPr>
              <a:t>'2.2.2 (#1, Oct 28 2002, 17:22:19) \n[GCC 3.2 (Mandrake Linux 9.0 3.2-1mdk)]'</a:t>
            </a:r>
          </a:p>
          <a:p>
            <a:pPr lvl="0" algn="l" rtl="0" fontAlgn="base">
              <a:spcBef>
                <a:spcPct val="0"/>
              </a:spcBef>
              <a:spcAft>
                <a:spcPct val="0"/>
              </a:spcAft>
            </a:pPr>
            <a:r>
              <a:rPr kumimoji="0" lang="en-US" sz="1600" b="1" i="0" u="none" strike="noStrike" cap="none" normalizeH="0" baseline="0" dirty="0" smtClean="0">
                <a:ln>
                  <a:noFill/>
                </a:ln>
                <a:solidFill>
                  <a:schemeClr val="tx1"/>
                </a:solidFill>
                <a:effectLst/>
                <a:cs typeface="Arial" pitchFamily="34" charset="0"/>
              </a:rPr>
              <a:t>&gt;&gt;&gt; </a:t>
            </a:r>
            <a:r>
              <a:rPr kumimoji="0" lang="en-US" sz="1600" b="1" i="0" u="none" strike="noStrike" cap="none" normalizeH="0" baseline="0" dirty="0" err="1" smtClean="0">
                <a:ln>
                  <a:noFill/>
                </a:ln>
                <a:solidFill>
                  <a:schemeClr val="tx1"/>
                </a:solidFill>
                <a:effectLst/>
                <a:cs typeface="Arial" pitchFamily="34" charset="0"/>
              </a:rPr>
              <a:t>sys.version_info</a:t>
            </a:r>
            <a:endParaRPr kumimoji="0" lang="en-US" sz="1600" b="1" i="0" u="none" strike="noStrike" cap="none" normalizeH="0" baseline="0" dirty="0" smtClean="0">
              <a:ln>
                <a:noFill/>
              </a:ln>
              <a:solidFill>
                <a:schemeClr val="tx1"/>
              </a:solidFill>
              <a:effectLst/>
              <a:cs typeface="Arial" pitchFamily="34" charset="0"/>
            </a:endParaRPr>
          </a:p>
          <a:p>
            <a:pPr lvl="0" algn="l" rtl="0" fontAlgn="base">
              <a:spcBef>
                <a:spcPct val="0"/>
              </a:spcBef>
              <a:spcAft>
                <a:spcPct val="0"/>
              </a:spcAft>
            </a:pPr>
            <a:r>
              <a:rPr kumimoji="0" lang="en-US" sz="1600" b="0" i="0" u="none" strike="noStrike" cap="none" normalizeH="0" baseline="0" dirty="0" smtClean="0">
                <a:ln>
                  <a:noFill/>
                </a:ln>
                <a:solidFill>
                  <a:schemeClr val="tx1"/>
                </a:solidFill>
                <a:effectLst/>
                <a:cs typeface="Arial" pitchFamily="34" charset="0"/>
              </a:rPr>
              <a:t>(2, 2, 2, 'final', 0)</a:t>
            </a:r>
          </a:p>
          <a:p>
            <a:pPr lvl="0" algn="l" rtl="0" fontAlgn="base">
              <a:spcBef>
                <a:spcPct val="0"/>
              </a:spcBef>
              <a:spcAft>
                <a:spcPct val="0"/>
              </a:spcAft>
            </a:pPr>
            <a:r>
              <a:rPr kumimoji="0" lang="en-US" sz="1600" b="0" i="0" u="none" strike="noStrike" cap="none" normalizeH="0" baseline="0" dirty="0" smtClean="0">
                <a:ln>
                  <a:noFill/>
                </a:ln>
                <a:solidFill>
                  <a:schemeClr val="tx1"/>
                </a:solidFill>
                <a:effectLst/>
                <a:cs typeface="Arial" pitchFamily="34" charset="0"/>
              </a:rPr>
              <a:t>&gt;&gt;&gt; </a:t>
            </a:r>
            <a:r>
              <a:rPr kumimoji="0" lang="en-US" sz="1600" b="0" i="0" u="none" strike="noStrike" cap="none" normalizeH="0" baseline="0" dirty="0" err="1" smtClean="0">
                <a:ln>
                  <a:noFill/>
                </a:ln>
                <a:solidFill>
                  <a:schemeClr val="tx1"/>
                </a:solidFill>
                <a:effectLst/>
                <a:cs typeface="Arial" pitchFamily="34" charset="0"/>
              </a:rPr>
              <a:t>sys.maxint</a:t>
            </a:r>
            <a:endParaRPr kumimoji="0" lang="en-US" sz="1600" b="0" i="0" u="none" strike="noStrike" cap="none" normalizeH="0" baseline="0" dirty="0" smtClean="0">
              <a:ln>
                <a:noFill/>
              </a:ln>
              <a:solidFill>
                <a:schemeClr val="tx1"/>
              </a:solidFill>
              <a:effectLst/>
              <a:cs typeface="Arial" pitchFamily="34" charset="0"/>
            </a:endParaRPr>
          </a:p>
          <a:p>
            <a:pPr lvl="0" algn="l" rtl="0" fontAlgn="base">
              <a:spcBef>
                <a:spcPct val="0"/>
              </a:spcBef>
              <a:spcAft>
                <a:spcPct val="0"/>
              </a:spcAft>
            </a:pPr>
            <a:r>
              <a:rPr kumimoji="0" lang="en-US" sz="1600" b="0" i="0" u="none" strike="noStrike" cap="none" normalizeH="0" baseline="0" dirty="0" smtClean="0">
                <a:ln>
                  <a:noFill/>
                </a:ln>
                <a:solidFill>
                  <a:schemeClr val="tx1"/>
                </a:solidFill>
                <a:effectLst/>
                <a:cs typeface="Arial" pitchFamily="34" charset="0"/>
              </a:rPr>
              <a:t>2147483647</a:t>
            </a:r>
          </a:p>
          <a:p>
            <a:pPr lvl="0" algn="l" rtl="0" fontAlgn="base">
              <a:spcBef>
                <a:spcPct val="0"/>
              </a:spcBef>
              <a:spcAft>
                <a:spcPct val="0"/>
              </a:spcAft>
            </a:pPr>
            <a:r>
              <a:rPr kumimoji="0" lang="en-US" sz="1600" b="1" i="0" u="none" strike="noStrike" cap="none" normalizeH="0" baseline="0" dirty="0" smtClean="0">
                <a:ln>
                  <a:noFill/>
                </a:ln>
                <a:solidFill>
                  <a:schemeClr val="tx1"/>
                </a:solidFill>
                <a:effectLst/>
                <a:cs typeface="Arial" pitchFamily="34" charset="0"/>
              </a:rPr>
              <a:t>&gt;&gt;&gt; </a:t>
            </a:r>
            <a:r>
              <a:rPr kumimoji="0" lang="en-US" sz="1600" b="1" i="0" u="none" strike="noStrike" cap="none" normalizeH="0" baseline="0" dirty="0" err="1" smtClean="0">
                <a:ln>
                  <a:noFill/>
                </a:ln>
                <a:solidFill>
                  <a:schemeClr val="tx1"/>
                </a:solidFill>
                <a:effectLst/>
                <a:cs typeface="Arial" pitchFamily="34" charset="0"/>
              </a:rPr>
              <a:t>sys.argv</a:t>
            </a:r>
            <a:endParaRPr kumimoji="0" lang="en-US" sz="1600" b="1" i="0" u="none" strike="noStrike" cap="none" normalizeH="0" baseline="0" dirty="0" smtClean="0">
              <a:ln>
                <a:noFill/>
              </a:ln>
              <a:solidFill>
                <a:schemeClr val="tx1"/>
              </a:solidFill>
              <a:effectLst/>
              <a:cs typeface="Arial" pitchFamily="34" charset="0"/>
            </a:endParaRPr>
          </a:p>
          <a:p>
            <a:pPr lvl="0" algn="l" rtl="0" fontAlgn="base">
              <a:spcBef>
                <a:spcPct val="0"/>
              </a:spcBef>
              <a:spcAft>
                <a:spcPct val="0"/>
              </a:spcAft>
            </a:pPr>
            <a:r>
              <a:rPr kumimoji="0" lang="en-US" sz="1600" b="0" i="0" u="none" strike="noStrike" cap="none" normalizeH="0" baseline="0" dirty="0" smtClean="0">
                <a:ln>
                  <a:noFill/>
                </a:ln>
                <a:solidFill>
                  <a:schemeClr val="tx1"/>
                </a:solidFill>
                <a:effectLst/>
                <a:cs typeface="Arial" pitchFamily="34" charset="0"/>
              </a:rPr>
              <a:t>['']</a:t>
            </a:r>
          </a:p>
          <a:p>
            <a:pPr lvl="0" algn="l" rtl="0" fontAlgn="base">
              <a:spcBef>
                <a:spcPct val="0"/>
              </a:spcBef>
              <a:spcAft>
                <a:spcPct val="0"/>
              </a:spcAft>
            </a:pPr>
            <a:r>
              <a:rPr kumimoji="0" lang="en-US" sz="1600" b="1" i="0" u="none" strike="noStrike" cap="none" normalizeH="0" baseline="0" dirty="0" smtClean="0">
                <a:ln>
                  <a:noFill/>
                </a:ln>
                <a:solidFill>
                  <a:schemeClr val="tx1"/>
                </a:solidFill>
                <a:effectLst/>
                <a:cs typeface="Arial" pitchFamily="34" charset="0"/>
              </a:rPr>
              <a:t>&gt;&gt;&gt; </a:t>
            </a:r>
            <a:r>
              <a:rPr kumimoji="0" lang="en-US" sz="1600" b="1" i="0" u="none" strike="noStrike" cap="none" normalizeH="0" baseline="0" dirty="0" err="1" smtClean="0">
                <a:ln>
                  <a:noFill/>
                </a:ln>
                <a:solidFill>
                  <a:schemeClr val="tx1"/>
                </a:solidFill>
                <a:effectLst/>
                <a:cs typeface="Arial" pitchFamily="34" charset="0"/>
              </a:rPr>
              <a:t>sys.path</a:t>
            </a:r>
            <a:endParaRPr kumimoji="0" lang="en-US" sz="1600" b="1" i="0" u="none" strike="noStrike" cap="none" normalizeH="0" baseline="0" dirty="0" smtClean="0">
              <a:ln>
                <a:noFill/>
              </a:ln>
              <a:solidFill>
                <a:schemeClr val="tx1"/>
              </a:solidFill>
              <a:effectLst/>
              <a:cs typeface="Arial" pitchFamily="34" charset="0"/>
            </a:endParaRPr>
          </a:p>
          <a:p>
            <a:pPr lvl="0" algn="l" rtl="0" fontAlgn="base">
              <a:spcBef>
                <a:spcPct val="0"/>
              </a:spcBef>
              <a:spcAft>
                <a:spcPct val="0"/>
              </a:spcAft>
            </a:pPr>
            <a:r>
              <a:rPr kumimoji="0" lang="en-US" sz="1600" b="0" i="0" u="none" strike="noStrike" cap="none" normalizeH="0" baseline="0" dirty="0" smtClean="0">
                <a:ln>
                  <a:noFill/>
                </a:ln>
                <a:solidFill>
                  <a:schemeClr val="tx1"/>
                </a:solidFill>
                <a:effectLst/>
                <a:cs typeface="Arial" pitchFamily="34" charset="0"/>
              </a:rPr>
              <a:t>['', '/home/</a:t>
            </a:r>
            <a:r>
              <a:rPr kumimoji="0" lang="en-US" sz="1600" b="0" i="0" u="none" strike="noStrike" cap="none" normalizeH="0" baseline="0" dirty="0" err="1" smtClean="0">
                <a:ln>
                  <a:noFill/>
                </a:ln>
                <a:solidFill>
                  <a:schemeClr val="tx1"/>
                </a:solidFill>
                <a:effectLst/>
                <a:cs typeface="Arial" pitchFamily="34" charset="0"/>
              </a:rPr>
              <a:t>pobrien</a:t>
            </a:r>
            <a:r>
              <a:rPr kumimoji="0" lang="en-US" sz="1600" b="0" i="0" u="none" strike="noStrike" cap="none" normalizeH="0" baseline="0" dirty="0" smtClean="0">
                <a:ln>
                  <a:noFill/>
                </a:ln>
                <a:solidFill>
                  <a:schemeClr val="tx1"/>
                </a:solidFill>
                <a:effectLst/>
                <a:cs typeface="Arial" pitchFamily="34" charset="0"/>
              </a:rPr>
              <a:t>/Code',</a:t>
            </a:r>
          </a:p>
          <a:p>
            <a:pPr lvl="0" algn="l" rtl="0" fontAlgn="base">
              <a:spcBef>
                <a:spcPct val="0"/>
              </a:spcBef>
              <a:spcAft>
                <a:spcPct val="0"/>
              </a:spcAft>
            </a:pPr>
            <a:r>
              <a:rPr kumimoji="0" lang="en-US" sz="1600" b="0" i="0" u="none" strike="noStrike" cap="none" normalizeH="0" baseline="0" dirty="0" smtClean="0">
                <a:ln>
                  <a:noFill/>
                </a:ln>
                <a:solidFill>
                  <a:schemeClr val="tx1"/>
                </a:solidFill>
                <a:effectLst/>
                <a:cs typeface="Arial" pitchFamily="34" charset="0"/>
              </a:rPr>
              <a:t>'/</a:t>
            </a:r>
            <a:r>
              <a:rPr kumimoji="0" lang="en-US" sz="1600" b="0" i="0" u="none" strike="noStrike" cap="none" normalizeH="0" baseline="0" dirty="0" err="1" smtClean="0">
                <a:ln>
                  <a:noFill/>
                </a:ln>
                <a:solidFill>
                  <a:schemeClr val="tx1"/>
                </a:solidFill>
                <a:effectLst/>
                <a:cs typeface="Arial" pitchFamily="34" charset="0"/>
              </a:rPr>
              <a:t>usr</a:t>
            </a:r>
            <a:r>
              <a:rPr kumimoji="0" lang="en-US" sz="1600" b="0" i="0" u="none" strike="noStrike" cap="none" normalizeH="0" baseline="0" dirty="0" smtClean="0">
                <a:ln>
                  <a:noFill/>
                </a:ln>
                <a:solidFill>
                  <a:schemeClr val="tx1"/>
                </a:solidFill>
                <a:effectLst/>
                <a:cs typeface="Arial" pitchFamily="34" charset="0"/>
              </a:rPr>
              <a:t>/local/lib/python2.2',</a:t>
            </a:r>
          </a:p>
          <a:p>
            <a:pPr lvl="0" algn="l" rtl="0" fontAlgn="base">
              <a:spcBef>
                <a:spcPct val="0"/>
              </a:spcBef>
              <a:spcAft>
                <a:spcPct val="0"/>
              </a:spcAft>
            </a:pPr>
            <a:r>
              <a:rPr kumimoji="0" lang="en-US" sz="1600" b="0" i="0" u="none" strike="noStrike" cap="none" normalizeH="0" baseline="0" dirty="0" smtClean="0">
                <a:ln>
                  <a:noFill/>
                </a:ln>
                <a:solidFill>
                  <a:schemeClr val="tx1"/>
                </a:solidFill>
                <a:effectLst/>
                <a:cs typeface="Arial" pitchFamily="34" charset="0"/>
              </a:rPr>
              <a:t>'/</a:t>
            </a:r>
            <a:r>
              <a:rPr kumimoji="0" lang="en-US" sz="1600" b="0" i="0" u="none" strike="noStrike" cap="none" normalizeH="0" baseline="0" dirty="0" err="1" smtClean="0">
                <a:ln>
                  <a:noFill/>
                </a:ln>
                <a:solidFill>
                  <a:schemeClr val="tx1"/>
                </a:solidFill>
                <a:effectLst/>
                <a:cs typeface="Arial" pitchFamily="34" charset="0"/>
              </a:rPr>
              <a:t>usr</a:t>
            </a:r>
            <a:r>
              <a:rPr kumimoji="0" lang="en-US" sz="1600" b="0" i="0" u="none" strike="noStrike" cap="none" normalizeH="0" baseline="0" dirty="0" smtClean="0">
                <a:ln>
                  <a:noFill/>
                </a:ln>
                <a:solidFill>
                  <a:schemeClr val="tx1"/>
                </a:solidFill>
                <a:effectLst/>
                <a:cs typeface="Arial" pitchFamily="34" charset="0"/>
              </a:rPr>
              <a:t>/local/lib/python2.2/plat-linux2',</a:t>
            </a:r>
          </a:p>
          <a:p>
            <a:pPr lvl="0" algn="l" rtl="0" fontAlgn="base">
              <a:spcBef>
                <a:spcPct val="0"/>
              </a:spcBef>
              <a:spcAft>
                <a:spcPct val="0"/>
              </a:spcAft>
            </a:pPr>
            <a:r>
              <a:rPr kumimoji="0" lang="en-US" sz="1600" b="0" i="0" u="none" strike="noStrike" cap="none" normalizeH="0" baseline="0" dirty="0" smtClean="0">
                <a:ln>
                  <a:noFill/>
                </a:ln>
                <a:solidFill>
                  <a:schemeClr val="tx1"/>
                </a:solidFill>
                <a:effectLst/>
                <a:cs typeface="Arial" pitchFamily="34" charset="0"/>
              </a:rPr>
              <a:t>'/</a:t>
            </a:r>
            <a:r>
              <a:rPr kumimoji="0" lang="en-US" sz="1600" b="0" i="0" u="none" strike="noStrike" cap="none" normalizeH="0" baseline="0" dirty="0" err="1" smtClean="0">
                <a:ln>
                  <a:noFill/>
                </a:ln>
                <a:solidFill>
                  <a:schemeClr val="tx1"/>
                </a:solidFill>
                <a:effectLst/>
                <a:cs typeface="Arial" pitchFamily="34" charset="0"/>
              </a:rPr>
              <a:t>usr</a:t>
            </a:r>
            <a:r>
              <a:rPr kumimoji="0" lang="en-US" sz="1600" b="0" i="0" u="none" strike="noStrike" cap="none" normalizeH="0" baseline="0" dirty="0" smtClean="0">
                <a:ln>
                  <a:noFill/>
                </a:ln>
                <a:solidFill>
                  <a:schemeClr val="tx1"/>
                </a:solidFill>
                <a:effectLst/>
                <a:cs typeface="Arial" pitchFamily="34" charset="0"/>
              </a:rPr>
              <a:t>/local/lib/python2.2/lib-</a:t>
            </a:r>
            <a:r>
              <a:rPr kumimoji="0" lang="en-US" sz="1600" b="0" i="0" u="none" strike="noStrike" cap="none" normalizeH="0" baseline="0" dirty="0" err="1" smtClean="0">
                <a:ln>
                  <a:noFill/>
                </a:ln>
                <a:solidFill>
                  <a:schemeClr val="tx1"/>
                </a:solidFill>
                <a:effectLst/>
                <a:cs typeface="Arial" pitchFamily="34" charset="0"/>
              </a:rPr>
              <a:t>tk</a:t>
            </a:r>
            <a:r>
              <a:rPr kumimoji="0" lang="en-US" sz="1600" b="0" i="0" u="none" strike="noStrike" cap="none" normalizeH="0" baseline="0" dirty="0" smtClean="0">
                <a:ln>
                  <a:noFill/>
                </a:ln>
                <a:solidFill>
                  <a:schemeClr val="tx1"/>
                </a:solidFill>
                <a:effectLst/>
                <a:cs typeface="Arial" pitchFamily="34" charset="0"/>
              </a:rPr>
              <a:t>',</a:t>
            </a:r>
          </a:p>
          <a:p>
            <a:pPr lvl="0" algn="l" rtl="0" fontAlgn="base">
              <a:spcBef>
                <a:spcPct val="0"/>
              </a:spcBef>
              <a:spcAft>
                <a:spcPct val="0"/>
              </a:spcAft>
            </a:pPr>
            <a:r>
              <a:rPr kumimoji="0" lang="en-US" sz="1600" b="0" i="0" u="none" strike="noStrike" cap="none" normalizeH="0" baseline="0" dirty="0" smtClean="0">
                <a:ln>
                  <a:noFill/>
                </a:ln>
                <a:solidFill>
                  <a:schemeClr val="tx1"/>
                </a:solidFill>
                <a:effectLst/>
                <a:cs typeface="Arial" pitchFamily="34" charset="0"/>
              </a:rPr>
              <a:t>'/</a:t>
            </a:r>
            <a:r>
              <a:rPr kumimoji="0" lang="en-US" sz="1600" b="0" i="0" u="none" strike="noStrike" cap="none" normalizeH="0" baseline="0" dirty="0" err="1" smtClean="0">
                <a:ln>
                  <a:noFill/>
                </a:ln>
                <a:solidFill>
                  <a:schemeClr val="tx1"/>
                </a:solidFill>
                <a:effectLst/>
                <a:cs typeface="Arial" pitchFamily="34" charset="0"/>
              </a:rPr>
              <a:t>usr</a:t>
            </a:r>
            <a:r>
              <a:rPr kumimoji="0" lang="en-US" sz="1600" b="0" i="0" u="none" strike="noStrike" cap="none" normalizeH="0" baseline="0" dirty="0" smtClean="0">
                <a:ln>
                  <a:noFill/>
                </a:ln>
                <a:solidFill>
                  <a:schemeClr val="tx1"/>
                </a:solidFill>
                <a:effectLst/>
                <a:cs typeface="Arial" pitchFamily="34" charset="0"/>
              </a:rPr>
              <a:t>/local/lib/python2.2/lib-</a:t>
            </a:r>
            <a:r>
              <a:rPr kumimoji="0" lang="en-US" sz="1600" b="0" i="0" u="none" strike="noStrike" cap="none" normalizeH="0" baseline="0" dirty="0" err="1" smtClean="0">
                <a:ln>
                  <a:noFill/>
                </a:ln>
                <a:solidFill>
                  <a:schemeClr val="tx1"/>
                </a:solidFill>
                <a:effectLst/>
                <a:cs typeface="Arial" pitchFamily="34" charset="0"/>
              </a:rPr>
              <a:t>dynload</a:t>
            </a:r>
            <a:r>
              <a:rPr kumimoji="0" lang="en-US" sz="1600" b="0" i="0" u="none" strike="noStrike" cap="none" normalizeH="0" baseline="0" dirty="0" smtClean="0">
                <a:ln>
                  <a:noFill/>
                </a:ln>
                <a:solidFill>
                  <a:schemeClr val="tx1"/>
                </a:solidFill>
                <a:effectLst/>
                <a:cs typeface="Arial" pitchFamily="34" charset="0"/>
              </a:rPr>
              <a:t>',</a:t>
            </a:r>
          </a:p>
          <a:p>
            <a:pPr lvl="0" algn="l" rtl="0" fontAlgn="base">
              <a:spcBef>
                <a:spcPct val="0"/>
              </a:spcBef>
              <a:spcAft>
                <a:spcPct val="0"/>
              </a:spcAft>
            </a:pPr>
            <a:r>
              <a:rPr kumimoji="0" lang="en-US" sz="1600" b="0" i="0" u="none" strike="noStrike" cap="none" normalizeH="0" baseline="0" dirty="0" smtClean="0">
                <a:ln>
                  <a:noFill/>
                </a:ln>
                <a:solidFill>
                  <a:schemeClr val="tx1"/>
                </a:solidFill>
                <a:effectLst/>
                <a:cs typeface="Arial" pitchFamily="34" charset="0"/>
              </a:rPr>
              <a:t>'/</a:t>
            </a:r>
            <a:r>
              <a:rPr kumimoji="0" lang="en-US" sz="1600" b="0" i="0" u="none" strike="noStrike" cap="none" normalizeH="0" baseline="0" dirty="0" err="1" smtClean="0">
                <a:ln>
                  <a:noFill/>
                </a:ln>
                <a:solidFill>
                  <a:schemeClr val="tx1"/>
                </a:solidFill>
                <a:effectLst/>
                <a:cs typeface="Arial" pitchFamily="34" charset="0"/>
              </a:rPr>
              <a:t>usr</a:t>
            </a:r>
            <a:r>
              <a:rPr kumimoji="0" lang="en-US" sz="1600" b="0" i="0" u="none" strike="noStrike" cap="none" normalizeH="0" baseline="0" dirty="0" smtClean="0">
                <a:ln>
                  <a:noFill/>
                </a:ln>
                <a:solidFill>
                  <a:schemeClr val="tx1"/>
                </a:solidFill>
                <a:effectLst/>
                <a:cs typeface="Arial" pitchFamily="34" charset="0"/>
              </a:rPr>
              <a:t>/local/lib/python2.2/site-packages']</a:t>
            </a:r>
          </a:p>
        </p:txBody>
      </p:sp>
    </p:spTree>
    <p:extLst>
      <p:ext uri="{BB962C8B-B14F-4D97-AF65-F5344CB8AC3E}">
        <p14:creationId xmlns:p14="http://schemas.microsoft.com/office/powerpoint/2010/main" val="273694229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4786314" cy="1143000"/>
          </a:xfrm>
        </p:spPr>
        <p:txBody>
          <a:bodyPr/>
          <a:lstStyle/>
          <a:p>
            <a:r>
              <a:rPr lang="en-US" dirty="0" smtClean="0"/>
              <a:t>The dir Function</a:t>
            </a:r>
            <a:endParaRPr lang="ar-EG" dirty="0"/>
          </a:p>
        </p:txBody>
      </p:sp>
      <p:sp>
        <p:nvSpPr>
          <p:cNvPr id="5" name="Content Placeholder 4"/>
          <p:cNvSpPr>
            <a:spLocks noGrp="1"/>
          </p:cNvSpPr>
          <p:nvPr>
            <p:ph idx="1"/>
          </p:nvPr>
        </p:nvSpPr>
        <p:spPr>
          <a:xfrm>
            <a:off x="214282" y="1142984"/>
            <a:ext cx="4286280" cy="5572164"/>
          </a:xfrm>
        </p:spPr>
        <p:txBody>
          <a:bodyPr>
            <a:normAutofit/>
          </a:bodyPr>
          <a:lstStyle/>
          <a:p>
            <a:pPr algn="l" rtl="0"/>
            <a:r>
              <a:rPr lang="en-US" sz="2800" dirty="0" smtClean="0"/>
              <a:t>The built-in dir() function examines the contents of modules (and other objects).</a:t>
            </a:r>
          </a:p>
          <a:p>
            <a:pPr algn="l" rtl="0"/>
            <a:r>
              <a:rPr lang="en-US" sz="2800" dirty="0" smtClean="0"/>
              <a:t>It returns a sorted list of attribute names for any object passed to it. </a:t>
            </a:r>
          </a:p>
          <a:p>
            <a:pPr algn="l" rtl="0"/>
            <a:r>
              <a:rPr lang="en-US" sz="2800" dirty="0" smtClean="0"/>
              <a:t>If no object is specified, dir() returns the names in the current scope.</a:t>
            </a:r>
          </a:p>
          <a:p>
            <a:pPr algn="l" rtl="0"/>
            <a:r>
              <a:rPr lang="en-US" sz="2800" dirty="0" smtClean="0"/>
              <a:t>An application of dir() to the keyword &amp; sys modules is shown.</a:t>
            </a:r>
            <a:endParaRPr lang="ar-EG" sz="2800" dirty="0"/>
          </a:p>
        </p:txBody>
      </p:sp>
      <p:sp>
        <p:nvSpPr>
          <p:cNvPr id="11265" name="Rectangle 1"/>
          <p:cNvSpPr>
            <a:spLocks noChangeArrowheads="1"/>
          </p:cNvSpPr>
          <p:nvPr/>
        </p:nvSpPr>
        <p:spPr bwMode="auto">
          <a:xfrm>
            <a:off x="4771800" y="332666"/>
            <a:ext cx="4286248" cy="6155531"/>
          </a:xfrm>
          <a:prstGeom prst="rect">
            <a:avLst/>
          </a:prstGeom>
          <a:solidFill>
            <a:srgbClr val="F7F7F7"/>
          </a:solidFill>
          <a:ln w="9525">
            <a:solidFill>
              <a:schemeClr val="accent2"/>
            </a:solidFill>
            <a:miter lim="800000"/>
            <a:headEnd/>
            <a:tailEnd/>
          </a:ln>
          <a:effectLst/>
        </p:spPr>
        <p:txBody>
          <a:bodyPr vert="horz" wrap="square" lIns="91440" tIns="0" rIns="91440" bIns="0" numCol="1" anchor="ctr" anchorCtr="0" compatLnSpc="1">
            <a:prstTxWarp prst="textNoShape">
              <a:avLst/>
            </a:prstTxWarp>
            <a:spAutoFit/>
          </a:bodyPr>
          <a:lstStyle/>
          <a:p>
            <a:pPr lvl="0" algn="l" rtl="0" fontAlgn="base">
              <a:spcBef>
                <a:spcPct val="0"/>
              </a:spcBef>
              <a:spcAft>
                <a:spcPct val="0"/>
              </a:spcAft>
            </a:pPr>
            <a:r>
              <a:rPr kumimoji="0" lang="en-US" sz="1600" b="1" i="0" u="none" strike="noStrike" cap="none" normalizeH="0" baseline="0" dirty="0" smtClean="0">
                <a:ln>
                  <a:noFill/>
                </a:ln>
                <a:solidFill>
                  <a:srgbClr val="000000"/>
                </a:solidFill>
                <a:effectLst/>
                <a:cs typeface="Arial" pitchFamily="34" charset="0"/>
              </a:rPr>
              <a:t>&gt;&gt;&gt; dir()</a:t>
            </a:r>
          </a:p>
          <a:p>
            <a:pPr lvl="0" algn="l" rtl="0" fontAlgn="base">
              <a:spcBef>
                <a:spcPct val="0"/>
              </a:spcBef>
              <a:spcAft>
                <a:spcPct val="0"/>
              </a:spcAft>
            </a:pPr>
            <a:r>
              <a:rPr kumimoji="0" lang="en-US" sz="1600" i="0" u="none" strike="noStrike" cap="none" normalizeH="0" baseline="0" dirty="0" smtClean="0">
                <a:ln>
                  <a:noFill/>
                </a:ln>
                <a:solidFill>
                  <a:srgbClr val="000000"/>
                </a:solidFill>
                <a:effectLst/>
                <a:cs typeface="Arial" pitchFamily="34" charset="0"/>
              </a:rPr>
              <a:t>['__</a:t>
            </a:r>
            <a:r>
              <a:rPr kumimoji="0" lang="en-US" sz="1600" i="0" u="none" strike="noStrike" cap="none" normalizeH="0" baseline="0" dirty="0" err="1" smtClean="0">
                <a:ln>
                  <a:noFill/>
                </a:ln>
                <a:solidFill>
                  <a:srgbClr val="000000"/>
                </a:solidFill>
                <a:effectLst/>
                <a:cs typeface="Arial" pitchFamily="34" charset="0"/>
              </a:rPr>
              <a:t>builtins</a:t>
            </a:r>
            <a:r>
              <a:rPr kumimoji="0" lang="en-US" sz="1600" i="0" u="none" strike="noStrike" cap="none" normalizeH="0" baseline="0" dirty="0" smtClean="0">
                <a:ln>
                  <a:noFill/>
                </a:ln>
                <a:solidFill>
                  <a:srgbClr val="000000"/>
                </a:solidFill>
                <a:effectLst/>
                <a:cs typeface="Arial" pitchFamily="34" charset="0"/>
              </a:rPr>
              <a:t>__', '__doc__', '__name__', 'keyword', 'sys']</a:t>
            </a:r>
          </a:p>
          <a:p>
            <a:pPr lvl="0" algn="l" rtl="0" fontAlgn="base">
              <a:spcBef>
                <a:spcPct val="0"/>
              </a:spcBef>
              <a:spcAft>
                <a:spcPct val="0"/>
              </a:spcAft>
            </a:pPr>
            <a:r>
              <a:rPr kumimoji="0" lang="en-US" sz="1600" b="1" i="0" u="none" strike="noStrike" cap="none" normalizeH="0" baseline="0" dirty="0" smtClean="0">
                <a:ln>
                  <a:noFill/>
                </a:ln>
                <a:solidFill>
                  <a:srgbClr val="000000"/>
                </a:solidFill>
                <a:effectLst/>
                <a:cs typeface="Arial" pitchFamily="34" charset="0"/>
              </a:rPr>
              <a:t>&gt;&gt;&gt; dir(keyword)</a:t>
            </a:r>
          </a:p>
          <a:p>
            <a:pPr lvl="0" algn="l" rtl="0" fontAlgn="base">
              <a:spcBef>
                <a:spcPct val="0"/>
              </a:spcBef>
              <a:spcAft>
                <a:spcPct val="0"/>
              </a:spcAft>
            </a:pPr>
            <a:r>
              <a:rPr kumimoji="0" lang="en-US" sz="1600" b="0" i="0" u="none" strike="noStrike" cap="none" normalizeH="0" baseline="0" dirty="0" smtClean="0">
                <a:ln>
                  <a:noFill/>
                </a:ln>
                <a:solidFill>
                  <a:srgbClr val="000000"/>
                </a:solidFill>
                <a:effectLst/>
                <a:cs typeface="Arial" pitchFamily="34" charset="0"/>
              </a:rPr>
              <a:t>['__all__', '__</a:t>
            </a:r>
            <a:r>
              <a:rPr kumimoji="0" lang="en-US" sz="1600" b="0" i="0" u="none" strike="noStrike" cap="none" normalizeH="0" baseline="0" dirty="0" err="1" smtClean="0">
                <a:ln>
                  <a:noFill/>
                </a:ln>
                <a:solidFill>
                  <a:srgbClr val="000000"/>
                </a:solidFill>
                <a:effectLst/>
                <a:cs typeface="Arial" pitchFamily="34" charset="0"/>
              </a:rPr>
              <a:t>builtins</a:t>
            </a:r>
            <a:r>
              <a:rPr kumimoji="0" lang="en-US" sz="1600" b="0" i="0" u="none" strike="noStrike" cap="none" normalizeH="0" baseline="0" dirty="0" smtClean="0">
                <a:ln>
                  <a:noFill/>
                </a:ln>
                <a:solidFill>
                  <a:srgbClr val="000000"/>
                </a:solidFill>
                <a:effectLst/>
                <a:cs typeface="Arial" pitchFamily="34" charset="0"/>
              </a:rPr>
              <a:t>__', '__doc__', '__file__', '__name__',</a:t>
            </a:r>
          </a:p>
          <a:p>
            <a:pPr lvl="0" algn="l" rtl="0" fontAlgn="base">
              <a:spcBef>
                <a:spcPct val="0"/>
              </a:spcBef>
              <a:spcAft>
                <a:spcPct val="0"/>
              </a:spcAft>
            </a:pPr>
            <a:r>
              <a:rPr kumimoji="0" lang="en-US" sz="1600" b="0" i="0" u="none" strike="noStrike" cap="none" normalizeH="0" baseline="0" dirty="0" smtClean="0">
                <a:ln>
                  <a:noFill/>
                </a:ln>
                <a:solidFill>
                  <a:srgbClr val="000000"/>
                </a:solidFill>
                <a:effectLst/>
                <a:cs typeface="Arial" pitchFamily="34" charset="0"/>
              </a:rPr>
              <a:t>'</a:t>
            </a:r>
            <a:r>
              <a:rPr kumimoji="0" lang="en-US" sz="1600" b="0" i="0" u="none" strike="noStrike" cap="none" normalizeH="0" baseline="0" dirty="0" err="1" smtClean="0">
                <a:ln>
                  <a:noFill/>
                </a:ln>
                <a:solidFill>
                  <a:srgbClr val="000000"/>
                </a:solidFill>
                <a:effectLst/>
                <a:cs typeface="Arial" pitchFamily="34" charset="0"/>
              </a:rPr>
              <a:t>iskeyword</a:t>
            </a:r>
            <a:r>
              <a:rPr kumimoji="0" lang="en-US" sz="1600" b="0" i="0" u="none" strike="noStrike" cap="none" normalizeH="0" baseline="0" dirty="0" smtClean="0">
                <a:ln>
                  <a:noFill/>
                </a:ln>
                <a:solidFill>
                  <a:srgbClr val="000000"/>
                </a:solidFill>
                <a:effectLst/>
                <a:cs typeface="Arial" pitchFamily="34" charset="0"/>
              </a:rPr>
              <a:t>', 'keyword', '</a:t>
            </a:r>
            <a:r>
              <a:rPr kumimoji="0" lang="en-US" sz="1600" b="0" i="0" u="none" strike="noStrike" cap="none" normalizeH="0" baseline="0" dirty="0" err="1" smtClean="0">
                <a:ln>
                  <a:noFill/>
                </a:ln>
                <a:solidFill>
                  <a:srgbClr val="000000"/>
                </a:solidFill>
                <a:effectLst/>
                <a:cs typeface="Arial" pitchFamily="34" charset="0"/>
              </a:rPr>
              <a:t>kwdict</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kwlist</a:t>
            </a:r>
            <a:r>
              <a:rPr kumimoji="0" lang="en-US" sz="1600" b="0" i="0" u="none" strike="noStrike" cap="none" normalizeH="0" baseline="0" dirty="0" smtClean="0">
                <a:ln>
                  <a:noFill/>
                </a:ln>
                <a:solidFill>
                  <a:srgbClr val="000000"/>
                </a:solidFill>
                <a:effectLst/>
                <a:cs typeface="Arial" pitchFamily="34" charset="0"/>
              </a:rPr>
              <a:t>', 'main']</a:t>
            </a:r>
          </a:p>
          <a:p>
            <a:pPr lvl="0" algn="l" rtl="0" fontAlgn="base">
              <a:spcBef>
                <a:spcPct val="0"/>
              </a:spcBef>
              <a:spcAft>
                <a:spcPct val="0"/>
              </a:spcAft>
            </a:pPr>
            <a:r>
              <a:rPr kumimoji="0" lang="en-US" sz="1600" b="1" i="0" u="none" strike="noStrike" cap="none" normalizeH="0" baseline="0" dirty="0" smtClean="0">
                <a:ln>
                  <a:noFill/>
                </a:ln>
                <a:solidFill>
                  <a:srgbClr val="000000"/>
                </a:solidFill>
                <a:effectLst/>
                <a:cs typeface="Arial" pitchFamily="34" charset="0"/>
              </a:rPr>
              <a:t>&gt;&gt;&gt; dir(sys)</a:t>
            </a:r>
          </a:p>
          <a:p>
            <a:pPr lvl="0" algn="l" rtl="0" fontAlgn="base">
              <a:spcBef>
                <a:spcPct val="0"/>
              </a:spcBef>
              <a:spcAft>
                <a:spcPct val="0"/>
              </a:spcAft>
            </a:pPr>
            <a:r>
              <a:rPr kumimoji="0" lang="en-US" sz="1600" b="0" i="0" u="none" strike="noStrike" cap="none" normalizeH="0" baseline="0" dirty="0" smtClean="0">
                <a:ln>
                  <a:noFill/>
                </a:ln>
                <a:solidFill>
                  <a:srgbClr val="000000"/>
                </a:solidFill>
                <a:effectLst/>
                <a:cs typeface="Arial" pitchFamily="34" charset="0"/>
              </a:rPr>
              <a:t>['__</a:t>
            </a:r>
            <a:r>
              <a:rPr kumimoji="0" lang="en-US" sz="1600" b="0" i="0" u="none" strike="noStrike" cap="none" normalizeH="0" baseline="0" dirty="0" err="1" smtClean="0">
                <a:ln>
                  <a:noFill/>
                </a:ln>
                <a:solidFill>
                  <a:srgbClr val="000000"/>
                </a:solidFill>
                <a:effectLst/>
                <a:cs typeface="Arial" pitchFamily="34" charset="0"/>
              </a:rPr>
              <a:t>displayhook</a:t>
            </a:r>
            <a:r>
              <a:rPr kumimoji="0" lang="en-US" sz="1600" b="0" i="0" u="none" strike="noStrike" cap="none" normalizeH="0" baseline="0" dirty="0" smtClean="0">
                <a:ln>
                  <a:noFill/>
                </a:ln>
                <a:solidFill>
                  <a:srgbClr val="000000"/>
                </a:solidFill>
                <a:effectLst/>
                <a:cs typeface="Arial" pitchFamily="34" charset="0"/>
              </a:rPr>
              <a:t>__', '__doc__', '__</a:t>
            </a:r>
            <a:r>
              <a:rPr kumimoji="0" lang="en-US" sz="1600" b="0" i="0" u="none" strike="noStrike" cap="none" normalizeH="0" baseline="0" dirty="0" err="1" smtClean="0">
                <a:ln>
                  <a:noFill/>
                </a:ln>
                <a:solidFill>
                  <a:srgbClr val="000000"/>
                </a:solidFill>
                <a:effectLst/>
                <a:cs typeface="Arial" pitchFamily="34" charset="0"/>
              </a:rPr>
              <a:t>excepthook</a:t>
            </a:r>
            <a:r>
              <a:rPr kumimoji="0" lang="en-US" sz="1600" b="0" i="0" u="none" strike="noStrike" cap="none" normalizeH="0" baseline="0" dirty="0" smtClean="0">
                <a:ln>
                  <a:noFill/>
                </a:ln>
                <a:solidFill>
                  <a:srgbClr val="000000"/>
                </a:solidFill>
                <a:effectLst/>
                <a:cs typeface="Arial" pitchFamily="34" charset="0"/>
              </a:rPr>
              <a:t>__', '__name__', '__</a:t>
            </a:r>
            <a:r>
              <a:rPr kumimoji="0" lang="en-US" sz="1600" b="0" i="0" u="none" strike="noStrike" cap="none" normalizeH="0" baseline="0" dirty="0" err="1" smtClean="0">
                <a:ln>
                  <a:noFill/>
                </a:ln>
                <a:solidFill>
                  <a:srgbClr val="000000"/>
                </a:solidFill>
                <a:effectLst/>
                <a:cs typeface="Arial" pitchFamily="34" charset="0"/>
              </a:rPr>
              <a:t>stderr</a:t>
            </a:r>
            <a:r>
              <a:rPr kumimoji="0" lang="en-US" sz="1600" b="0" i="0" u="none" strike="noStrike" cap="none" normalizeH="0" baseline="0" dirty="0" smtClean="0">
                <a:ln>
                  <a:noFill/>
                </a:ln>
                <a:solidFill>
                  <a:srgbClr val="000000"/>
                </a:solidFill>
                <a:effectLst/>
                <a:cs typeface="Arial" pitchFamily="34" charset="0"/>
              </a:rPr>
              <a:t>__',</a:t>
            </a:r>
          </a:p>
          <a:p>
            <a:pPr lvl="0" algn="l" rtl="0" fontAlgn="base">
              <a:spcBef>
                <a:spcPct val="0"/>
              </a:spcBef>
              <a:spcAft>
                <a:spcPct val="0"/>
              </a:spcAft>
            </a:pPr>
            <a:r>
              <a:rPr kumimoji="0" lang="en-US" sz="1600" b="0" i="0" u="none" strike="noStrike" cap="none" normalizeH="0" baseline="0" dirty="0" smtClean="0">
                <a:ln>
                  <a:noFill/>
                </a:ln>
                <a:solidFill>
                  <a:srgbClr val="000000"/>
                </a:solidFill>
                <a:effectLst/>
                <a:cs typeface="Arial" pitchFamily="34" charset="0"/>
              </a:rPr>
              <a:t>'__</a:t>
            </a:r>
            <a:r>
              <a:rPr kumimoji="0" lang="en-US" sz="1600" b="0" i="0" u="none" strike="noStrike" cap="none" normalizeH="0" baseline="0" dirty="0" err="1" smtClean="0">
                <a:ln>
                  <a:noFill/>
                </a:ln>
                <a:solidFill>
                  <a:srgbClr val="000000"/>
                </a:solidFill>
                <a:effectLst/>
                <a:cs typeface="Arial" pitchFamily="34" charset="0"/>
              </a:rPr>
              <a:t>stdin</a:t>
            </a:r>
            <a:r>
              <a:rPr kumimoji="0" lang="en-US" sz="1600" b="0" i="0" u="none" strike="noStrike" cap="none" normalizeH="0" baseline="0" dirty="0" smtClean="0">
                <a:ln>
                  <a:noFill/>
                </a:ln>
                <a:solidFill>
                  <a:srgbClr val="000000"/>
                </a:solidFill>
                <a:effectLst/>
                <a:cs typeface="Arial" pitchFamily="34" charset="0"/>
              </a:rPr>
              <a:t>__', '__</a:t>
            </a:r>
            <a:r>
              <a:rPr kumimoji="0" lang="en-US" sz="1600" b="0" i="0" u="none" strike="noStrike" cap="none" normalizeH="0" baseline="0" dirty="0" err="1" smtClean="0">
                <a:ln>
                  <a:noFill/>
                </a:ln>
                <a:solidFill>
                  <a:srgbClr val="000000"/>
                </a:solidFill>
                <a:effectLst/>
                <a:cs typeface="Arial" pitchFamily="34" charset="0"/>
              </a:rPr>
              <a:t>stdout</a:t>
            </a:r>
            <a:r>
              <a:rPr kumimoji="0" lang="en-US" sz="1600" b="0" i="0" u="none" strike="noStrike" cap="none" normalizeH="0" baseline="0" dirty="0" smtClean="0">
                <a:ln>
                  <a:noFill/>
                </a:ln>
                <a:solidFill>
                  <a:srgbClr val="000000"/>
                </a:solidFill>
                <a:effectLst/>
                <a:cs typeface="Arial" pitchFamily="34" charset="0"/>
              </a:rPr>
              <a:t>__', '_</a:t>
            </a:r>
            <a:r>
              <a:rPr kumimoji="0" lang="en-US" sz="1600" b="0" i="0" u="none" strike="noStrike" cap="none" normalizeH="0" baseline="0" dirty="0" err="1" smtClean="0">
                <a:ln>
                  <a:noFill/>
                </a:ln>
                <a:solidFill>
                  <a:srgbClr val="000000"/>
                </a:solidFill>
                <a:effectLst/>
                <a:cs typeface="Arial" pitchFamily="34" charset="0"/>
              </a:rPr>
              <a:t>getframe</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argv</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builtin_module_names</a:t>
            </a:r>
            <a:r>
              <a:rPr kumimoji="0" lang="en-US" sz="1600" b="0" i="0" u="none" strike="noStrike" cap="none" normalizeH="0" baseline="0" dirty="0" smtClean="0">
                <a:ln>
                  <a:noFill/>
                </a:ln>
                <a:solidFill>
                  <a:srgbClr val="000000"/>
                </a:solidFill>
                <a:effectLst/>
                <a:cs typeface="Arial" pitchFamily="34" charset="0"/>
              </a:rPr>
              <a:t>',</a:t>
            </a:r>
          </a:p>
          <a:p>
            <a:pPr lvl="0" algn="l" rtl="0" fontAlgn="base">
              <a:spcBef>
                <a:spcPct val="0"/>
              </a:spcBef>
              <a:spcAft>
                <a:spcPct val="0"/>
              </a:spcAft>
            </a:pPr>
            <a:r>
              <a:rPr kumimoji="0" lang="en-US" sz="1600" b="0" i="0" u="none" strike="noStrike" cap="none" normalizeH="0" baseline="0" dirty="0" smtClean="0">
                <a:ln>
                  <a:noFill/>
                </a:ln>
                <a:solidFill>
                  <a:srgbClr val="000000"/>
                </a:solidFill>
                <a:effectLst/>
                <a:cs typeface="Arial" pitchFamily="34" charset="0"/>
              </a:rPr>
              <a:t>'</a:t>
            </a:r>
            <a:r>
              <a:rPr kumimoji="0" lang="en-US" sz="1600" b="0" i="0" u="none" strike="noStrike" cap="none" normalizeH="0" baseline="0" dirty="0" err="1" smtClean="0">
                <a:ln>
                  <a:noFill/>
                </a:ln>
                <a:solidFill>
                  <a:srgbClr val="000000"/>
                </a:solidFill>
                <a:effectLst/>
                <a:cs typeface="Arial" pitchFamily="34" charset="0"/>
              </a:rPr>
              <a:t>byteorder</a:t>
            </a:r>
            <a:r>
              <a:rPr kumimoji="0" lang="en-US" sz="1600" b="0" i="0" u="none" strike="noStrike" cap="none" normalizeH="0" baseline="0" dirty="0" smtClean="0">
                <a:ln>
                  <a:noFill/>
                </a:ln>
                <a:solidFill>
                  <a:srgbClr val="000000"/>
                </a:solidFill>
                <a:effectLst/>
                <a:cs typeface="Arial" pitchFamily="34" charset="0"/>
              </a:rPr>
              <a:t>', 'copyright', '</a:t>
            </a:r>
            <a:r>
              <a:rPr kumimoji="0" lang="en-US" sz="1600" b="0" i="0" u="none" strike="noStrike" cap="none" normalizeH="0" baseline="0" dirty="0" err="1" smtClean="0">
                <a:ln>
                  <a:noFill/>
                </a:ln>
                <a:solidFill>
                  <a:srgbClr val="000000"/>
                </a:solidFill>
                <a:effectLst/>
                <a:cs typeface="Arial" pitchFamily="34" charset="0"/>
              </a:rPr>
              <a:t>displayhook</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exc_info</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exc_type</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excepthook</a:t>
            </a:r>
            <a:r>
              <a:rPr kumimoji="0" lang="en-US" sz="1600" b="0" i="0" u="none" strike="noStrike" cap="none" normalizeH="0" baseline="0" dirty="0" smtClean="0">
                <a:ln>
                  <a:noFill/>
                </a:ln>
                <a:solidFill>
                  <a:srgbClr val="000000"/>
                </a:solidFill>
                <a:effectLst/>
                <a:cs typeface="Arial" pitchFamily="34" charset="0"/>
              </a:rPr>
              <a:t>',</a:t>
            </a:r>
          </a:p>
          <a:p>
            <a:pPr lvl="0" algn="l" rtl="0" fontAlgn="base">
              <a:spcBef>
                <a:spcPct val="0"/>
              </a:spcBef>
              <a:spcAft>
                <a:spcPct val="0"/>
              </a:spcAft>
            </a:pPr>
            <a:r>
              <a:rPr kumimoji="0" lang="en-US" sz="1600" b="0" i="0" u="none" strike="noStrike" cap="none" normalizeH="0" baseline="0" dirty="0" smtClean="0">
                <a:ln>
                  <a:noFill/>
                </a:ln>
                <a:solidFill>
                  <a:srgbClr val="000000"/>
                </a:solidFill>
                <a:effectLst/>
                <a:cs typeface="Arial" pitchFamily="34" charset="0"/>
              </a:rPr>
              <a:t>'</a:t>
            </a:r>
            <a:r>
              <a:rPr kumimoji="0" lang="en-US" sz="1600" b="0" i="0" u="none" strike="noStrike" cap="none" normalizeH="0" baseline="0" dirty="0" err="1" smtClean="0">
                <a:ln>
                  <a:noFill/>
                </a:ln>
                <a:solidFill>
                  <a:srgbClr val="000000"/>
                </a:solidFill>
                <a:effectLst/>
                <a:cs typeface="Arial" pitchFamily="34" charset="0"/>
              </a:rPr>
              <a:t>exec_prefix</a:t>
            </a:r>
            <a:r>
              <a:rPr kumimoji="0" lang="en-US" sz="1600" b="0" i="0" u="none" strike="noStrike" cap="none" normalizeH="0" baseline="0" dirty="0" smtClean="0">
                <a:ln>
                  <a:noFill/>
                </a:ln>
                <a:solidFill>
                  <a:srgbClr val="000000"/>
                </a:solidFill>
                <a:effectLst/>
                <a:cs typeface="Arial" pitchFamily="34" charset="0"/>
              </a:rPr>
              <a:t>', 'executable', 'exit', '</a:t>
            </a:r>
            <a:r>
              <a:rPr kumimoji="0" lang="en-US" sz="1600" b="0" i="0" u="none" strike="noStrike" cap="none" normalizeH="0" baseline="0" dirty="0" err="1" smtClean="0">
                <a:ln>
                  <a:noFill/>
                </a:ln>
                <a:solidFill>
                  <a:srgbClr val="000000"/>
                </a:solidFill>
                <a:effectLst/>
                <a:cs typeface="Arial" pitchFamily="34" charset="0"/>
              </a:rPr>
              <a:t>getdefaultencoding</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getdlopenflags</a:t>
            </a:r>
            <a:r>
              <a:rPr kumimoji="0" lang="en-US" sz="1600" b="0" i="0" u="none" strike="noStrike" cap="none" normalizeH="0" baseline="0" dirty="0" smtClean="0">
                <a:ln>
                  <a:noFill/>
                </a:ln>
                <a:solidFill>
                  <a:srgbClr val="000000"/>
                </a:solidFill>
                <a:effectLst/>
                <a:cs typeface="Arial" pitchFamily="34" charset="0"/>
              </a:rPr>
              <a:t>',</a:t>
            </a:r>
          </a:p>
          <a:p>
            <a:pPr lvl="0" algn="l" rtl="0" fontAlgn="base">
              <a:spcBef>
                <a:spcPct val="0"/>
              </a:spcBef>
              <a:spcAft>
                <a:spcPct val="0"/>
              </a:spcAft>
            </a:pPr>
            <a:r>
              <a:rPr kumimoji="0" lang="en-US" sz="1600" b="0" i="0" u="none" strike="noStrike" cap="none" normalizeH="0" baseline="0" dirty="0" smtClean="0">
                <a:ln>
                  <a:noFill/>
                </a:ln>
                <a:solidFill>
                  <a:srgbClr val="000000"/>
                </a:solidFill>
                <a:effectLst/>
                <a:cs typeface="Arial" pitchFamily="34" charset="0"/>
              </a:rPr>
              <a:t>'</a:t>
            </a:r>
            <a:r>
              <a:rPr kumimoji="0" lang="en-US" sz="1600" b="0" i="0" u="none" strike="noStrike" cap="none" normalizeH="0" baseline="0" dirty="0" err="1" smtClean="0">
                <a:ln>
                  <a:noFill/>
                </a:ln>
                <a:solidFill>
                  <a:srgbClr val="000000"/>
                </a:solidFill>
                <a:effectLst/>
                <a:cs typeface="Arial" pitchFamily="34" charset="0"/>
              </a:rPr>
              <a:t>getrecursionlimit</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getrefcount</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hexversion</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last_traceback</a:t>
            </a:r>
            <a:r>
              <a:rPr kumimoji="0" lang="en-US" sz="1600" b="0" i="0" u="none" strike="noStrike" cap="none" normalizeH="0" baseline="0" dirty="0" smtClean="0">
                <a:ln>
                  <a:noFill/>
                </a:ln>
                <a:solidFill>
                  <a:srgbClr val="000000"/>
                </a:solidFill>
                <a:effectLst/>
                <a:cs typeface="Arial" pitchFamily="34" charset="0"/>
              </a:rPr>
              <a:t>',</a:t>
            </a:r>
          </a:p>
          <a:p>
            <a:pPr lvl="0" algn="l" rtl="0" fontAlgn="base">
              <a:spcBef>
                <a:spcPct val="0"/>
              </a:spcBef>
              <a:spcAft>
                <a:spcPct val="0"/>
              </a:spcAft>
            </a:pPr>
            <a:r>
              <a:rPr kumimoji="0" lang="en-US" sz="1600" b="0" i="0" u="none" strike="noStrike" cap="none" normalizeH="0" baseline="0" dirty="0" smtClean="0">
                <a:ln>
                  <a:noFill/>
                </a:ln>
                <a:solidFill>
                  <a:srgbClr val="000000"/>
                </a:solidFill>
                <a:effectLst/>
                <a:cs typeface="Arial" pitchFamily="34" charset="0"/>
              </a:rPr>
              <a:t>'</a:t>
            </a:r>
            <a:r>
              <a:rPr kumimoji="0" lang="en-US" sz="1600" b="0" i="0" u="none" strike="noStrike" cap="none" normalizeH="0" baseline="0" dirty="0" err="1" smtClean="0">
                <a:ln>
                  <a:noFill/>
                </a:ln>
                <a:solidFill>
                  <a:srgbClr val="000000"/>
                </a:solidFill>
                <a:effectLst/>
                <a:cs typeface="Arial" pitchFamily="34" charset="0"/>
              </a:rPr>
              <a:t>last_type</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last_value</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maxint</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maxunicode</a:t>
            </a:r>
            <a:r>
              <a:rPr kumimoji="0" lang="en-US" sz="1600" b="0" i="0" u="none" strike="noStrike" cap="none" normalizeH="0" baseline="0" dirty="0" smtClean="0">
                <a:ln>
                  <a:noFill/>
                </a:ln>
                <a:solidFill>
                  <a:srgbClr val="000000"/>
                </a:solidFill>
                <a:effectLst/>
                <a:cs typeface="Arial" pitchFamily="34" charset="0"/>
              </a:rPr>
              <a:t>', 'modules', 'path',</a:t>
            </a:r>
          </a:p>
          <a:p>
            <a:pPr lvl="0" algn="l" rtl="0" fontAlgn="base">
              <a:spcBef>
                <a:spcPct val="0"/>
              </a:spcBef>
              <a:spcAft>
                <a:spcPct val="0"/>
              </a:spcAft>
            </a:pPr>
            <a:r>
              <a:rPr kumimoji="0" lang="en-US" sz="1600" b="0" i="0" u="none" strike="noStrike" cap="none" normalizeH="0" baseline="0" dirty="0" smtClean="0">
                <a:ln>
                  <a:noFill/>
                </a:ln>
                <a:solidFill>
                  <a:srgbClr val="000000"/>
                </a:solidFill>
                <a:effectLst/>
                <a:cs typeface="Arial" pitchFamily="34" charset="0"/>
              </a:rPr>
              <a:t>'platform', 'prefix', 'ps1', 'ps2', '</a:t>
            </a:r>
            <a:r>
              <a:rPr kumimoji="0" lang="en-US" sz="1600" b="0" i="0" u="none" strike="noStrike" cap="none" normalizeH="0" baseline="0" dirty="0" err="1" smtClean="0">
                <a:ln>
                  <a:noFill/>
                </a:ln>
                <a:solidFill>
                  <a:srgbClr val="000000"/>
                </a:solidFill>
                <a:effectLst/>
                <a:cs typeface="Arial" pitchFamily="34" charset="0"/>
              </a:rPr>
              <a:t>setcheckinterval</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setdlopenflags</a:t>
            </a:r>
            <a:r>
              <a:rPr kumimoji="0" lang="en-US" sz="1600" b="0" i="0" u="none" strike="noStrike" cap="none" normalizeH="0" baseline="0" dirty="0" smtClean="0">
                <a:ln>
                  <a:noFill/>
                </a:ln>
                <a:solidFill>
                  <a:srgbClr val="000000"/>
                </a:solidFill>
                <a:effectLst/>
                <a:cs typeface="Arial" pitchFamily="34" charset="0"/>
              </a:rPr>
              <a:t>',</a:t>
            </a:r>
          </a:p>
          <a:p>
            <a:pPr lvl="0" algn="l" rtl="0" fontAlgn="base">
              <a:spcBef>
                <a:spcPct val="0"/>
              </a:spcBef>
              <a:spcAft>
                <a:spcPct val="0"/>
              </a:spcAft>
            </a:pPr>
            <a:r>
              <a:rPr kumimoji="0" lang="en-US" sz="1600" b="0" i="0" u="none" strike="noStrike" cap="none" normalizeH="0" baseline="0" dirty="0" smtClean="0">
                <a:ln>
                  <a:noFill/>
                </a:ln>
                <a:solidFill>
                  <a:srgbClr val="000000"/>
                </a:solidFill>
                <a:effectLst/>
                <a:cs typeface="Arial" pitchFamily="34" charset="0"/>
              </a:rPr>
              <a:t>'</a:t>
            </a:r>
            <a:r>
              <a:rPr kumimoji="0" lang="en-US" sz="1600" b="0" i="0" u="none" strike="noStrike" cap="none" normalizeH="0" baseline="0" dirty="0" err="1" smtClean="0">
                <a:ln>
                  <a:noFill/>
                </a:ln>
                <a:solidFill>
                  <a:srgbClr val="000000"/>
                </a:solidFill>
                <a:effectLst/>
                <a:cs typeface="Arial" pitchFamily="34" charset="0"/>
              </a:rPr>
              <a:t>setprofile</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setrecursionlimit</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settrace</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stderr</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stdin</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stdout</a:t>
            </a:r>
            <a:r>
              <a:rPr kumimoji="0" lang="en-US" sz="1600" b="0" i="0" u="none" strike="noStrike" cap="none" normalizeH="0" baseline="0" dirty="0" smtClean="0">
                <a:ln>
                  <a:noFill/>
                </a:ln>
                <a:solidFill>
                  <a:srgbClr val="000000"/>
                </a:solidFill>
                <a:effectLst/>
                <a:cs typeface="Arial" pitchFamily="34" charset="0"/>
              </a:rPr>
              <a:t>',</a:t>
            </a:r>
            <a:r>
              <a:rPr kumimoji="0" lang="en-US" sz="1600" b="0" i="0" u="none" strike="noStrike" cap="none" normalizeH="0" dirty="0" smtClean="0">
                <a:ln>
                  <a:noFill/>
                </a:ln>
                <a:solidFill>
                  <a:srgbClr val="000000"/>
                </a:solidFill>
                <a:effectLst/>
                <a:cs typeface="Arial" pitchFamily="34" charset="0"/>
              </a:rPr>
              <a:t> </a:t>
            </a:r>
            <a:r>
              <a:rPr kumimoji="0" lang="en-US" sz="1600" b="0" i="0" u="none" strike="noStrike" cap="none" normalizeH="0" baseline="0" dirty="0" smtClean="0">
                <a:ln>
                  <a:noFill/>
                </a:ln>
                <a:solidFill>
                  <a:srgbClr val="000000"/>
                </a:solidFill>
                <a:effectLst/>
                <a:cs typeface="Arial" pitchFamily="34" charset="0"/>
              </a:rPr>
              <a:t>'version', '</a:t>
            </a:r>
            <a:r>
              <a:rPr kumimoji="0" lang="en-US" sz="1600" b="0" i="0" u="none" strike="noStrike" cap="none" normalizeH="0" baseline="0" dirty="0" err="1" smtClean="0">
                <a:ln>
                  <a:noFill/>
                </a:ln>
                <a:solidFill>
                  <a:srgbClr val="000000"/>
                </a:solidFill>
                <a:effectLst/>
                <a:cs typeface="Arial" pitchFamily="34" charset="0"/>
              </a:rPr>
              <a:t>version_info</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warnoptions</a:t>
            </a:r>
            <a:r>
              <a:rPr kumimoji="0" lang="en-US" sz="1600" b="0" i="0" u="none" strike="noStrike" cap="none" normalizeH="0" baseline="0" dirty="0" smtClean="0">
                <a:ln>
                  <a:noFill/>
                </a:ln>
                <a:solidFill>
                  <a:srgbClr val="000000"/>
                </a:solidFill>
                <a:effectLst/>
                <a:cs typeface="Arial" pitchFamily="34" charset="0"/>
              </a:rPr>
              <a:t>']</a:t>
            </a:r>
          </a:p>
        </p:txBody>
      </p:sp>
    </p:spTree>
    <p:extLst>
      <p:ext uri="{BB962C8B-B14F-4D97-AF65-F5344CB8AC3E}">
        <p14:creationId xmlns:p14="http://schemas.microsoft.com/office/powerpoint/2010/main" val="303720928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00034" y="1285860"/>
            <a:ext cx="8215338" cy="3693319"/>
          </a:xfrm>
          <a:prstGeom prst="rect">
            <a:avLst/>
          </a:prstGeom>
          <a:solidFill>
            <a:srgbClr val="F7F7F7"/>
          </a:solidFill>
          <a:ln w="9525">
            <a:solidFill>
              <a:schemeClr val="accent2"/>
            </a:solidFill>
            <a:miter lim="800000"/>
            <a:headEnd/>
            <a:tailEnd/>
          </a:ln>
          <a:effectLst/>
        </p:spPr>
        <p:txBody>
          <a:bodyPr vert="horz" wrap="square" lIns="91440" tIns="0" rIns="91440" bIns="0" numCol="1" anchor="ctr" anchorCtr="0" compatLnSpc="1">
            <a:prstTxWarp prst="textNoShape">
              <a:avLst/>
            </a:prstTxWarp>
            <a:spAutoFit/>
          </a:bodyPr>
          <a:lstStyle/>
          <a:p>
            <a:pPr lvl="0" algn="l" rtl="0" fontAlgn="base">
              <a:spcBef>
                <a:spcPct val="0"/>
              </a:spcBef>
              <a:spcAft>
                <a:spcPct val="0"/>
              </a:spcAft>
            </a:pPr>
            <a:r>
              <a:rPr kumimoji="0" lang="en-US" sz="1600" b="1" i="0" u="none" strike="noStrike" cap="none" normalizeH="0" baseline="0" dirty="0" smtClean="0">
                <a:ln>
                  <a:noFill/>
                </a:ln>
                <a:solidFill>
                  <a:srgbClr val="000000"/>
                </a:solidFill>
                <a:effectLst/>
                <a:cs typeface="Arial" pitchFamily="34" charset="0"/>
              </a:rPr>
              <a:t>&gt;&gt;&gt; dir(__</a:t>
            </a:r>
            <a:r>
              <a:rPr kumimoji="0" lang="en-US" sz="1600" b="1" i="0" u="none" strike="noStrike" cap="none" normalizeH="0" baseline="0" dirty="0" err="1" smtClean="0">
                <a:ln>
                  <a:noFill/>
                </a:ln>
                <a:solidFill>
                  <a:srgbClr val="000000"/>
                </a:solidFill>
                <a:effectLst/>
                <a:cs typeface="Arial" pitchFamily="34" charset="0"/>
              </a:rPr>
              <a:t>builtins</a:t>
            </a:r>
            <a:r>
              <a:rPr kumimoji="0" lang="en-US" sz="1600" b="1" i="0" u="none" strike="noStrike" cap="none" normalizeH="0" baseline="0" dirty="0" smtClean="0">
                <a:ln>
                  <a:noFill/>
                </a:ln>
                <a:solidFill>
                  <a:srgbClr val="000000"/>
                </a:solidFill>
                <a:effectLst/>
                <a:cs typeface="Arial" pitchFamily="34" charset="0"/>
              </a:rPr>
              <a:t>__)</a:t>
            </a:r>
          </a:p>
          <a:p>
            <a:pPr lvl="0" algn="l" rtl="0" fontAlgn="base">
              <a:spcBef>
                <a:spcPct val="0"/>
              </a:spcBef>
              <a:spcAft>
                <a:spcPct val="0"/>
              </a:spcAft>
            </a:pP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baseline="0" dirty="0" err="1" smtClean="0">
                <a:ln>
                  <a:noFill/>
                </a:ln>
                <a:solidFill>
                  <a:srgbClr val="000000"/>
                </a:solidFill>
                <a:effectLst/>
                <a:cs typeface="Arial" pitchFamily="34" charset="0"/>
              </a:rPr>
              <a:t>ArithmeticError</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AssertionError</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AttributeError</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DeprecationWarning</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baseline="0" dirty="0" err="1" smtClean="0">
                <a:ln>
                  <a:noFill/>
                </a:ln>
                <a:solidFill>
                  <a:srgbClr val="000000"/>
                </a:solidFill>
                <a:effectLst/>
                <a:cs typeface="Arial" pitchFamily="34" charset="0"/>
              </a:rPr>
              <a:t>EOFError</a:t>
            </a:r>
            <a:r>
              <a:rPr kumimoji="0" lang="en-US" sz="1600" i="0" u="none" strike="noStrike" cap="none" normalizeH="0" baseline="0" dirty="0" smtClean="0">
                <a:ln>
                  <a:noFill/>
                </a:ln>
                <a:solidFill>
                  <a:srgbClr val="000000"/>
                </a:solidFill>
                <a:effectLst/>
                <a:cs typeface="Arial" pitchFamily="34" charset="0"/>
              </a:rPr>
              <a:t>', 'Ellipsis', '</a:t>
            </a:r>
            <a:r>
              <a:rPr kumimoji="0" lang="en-US" sz="1600" i="0" u="none" strike="noStrike" cap="none" normalizeH="0" baseline="0" dirty="0" err="1" smtClean="0">
                <a:ln>
                  <a:noFill/>
                </a:ln>
                <a:solidFill>
                  <a:srgbClr val="000000"/>
                </a:solidFill>
                <a:effectLst/>
                <a:cs typeface="Arial" pitchFamily="34" charset="0"/>
              </a:rPr>
              <a:t>EnvironmentError</a:t>
            </a:r>
            <a:r>
              <a:rPr kumimoji="0" lang="en-US" sz="1600" i="0" u="none" strike="noStrike" cap="none" normalizeH="0" baseline="0" dirty="0" smtClean="0">
                <a:ln>
                  <a:noFill/>
                </a:ln>
                <a:solidFill>
                  <a:srgbClr val="000000"/>
                </a:solidFill>
                <a:effectLst/>
                <a:cs typeface="Arial" pitchFamily="34" charset="0"/>
              </a:rPr>
              <a:t>', 'Exception', 'False',</a:t>
            </a:r>
            <a:r>
              <a:rPr lang="en-US" sz="1600" dirty="0">
                <a:solidFill>
                  <a:srgbClr val="000000"/>
                </a:solidFill>
                <a:cs typeface="Arial" pitchFamily="34" charset="0"/>
              </a:rPr>
              <a:t> </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baseline="0" dirty="0" err="1" smtClean="0">
                <a:ln>
                  <a:noFill/>
                </a:ln>
                <a:solidFill>
                  <a:srgbClr val="000000"/>
                </a:solidFill>
                <a:effectLst/>
                <a:cs typeface="Arial" pitchFamily="34" charset="0"/>
              </a:rPr>
              <a:t>FloatingPointError</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IOError</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ImportError</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baseline="0" dirty="0" err="1" smtClean="0">
                <a:ln>
                  <a:noFill/>
                </a:ln>
                <a:solidFill>
                  <a:srgbClr val="000000"/>
                </a:solidFill>
                <a:effectLst/>
                <a:cs typeface="Arial" pitchFamily="34" charset="0"/>
              </a:rPr>
              <a:t>IndentationError</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baseline="0" dirty="0" err="1" smtClean="0">
                <a:ln>
                  <a:noFill/>
                </a:ln>
                <a:solidFill>
                  <a:srgbClr val="000000"/>
                </a:solidFill>
                <a:effectLst/>
                <a:cs typeface="Arial" pitchFamily="34" charset="0"/>
              </a:rPr>
              <a:t>IndexError</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KeyError</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KeyboardInterrupt</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LookupError</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MemoryError</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baseline="0" dirty="0" err="1" smtClean="0">
                <a:ln>
                  <a:noFill/>
                </a:ln>
                <a:solidFill>
                  <a:srgbClr val="000000"/>
                </a:solidFill>
                <a:effectLst/>
                <a:cs typeface="Arial" pitchFamily="34" charset="0"/>
              </a:rPr>
              <a:t>NameError</a:t>
            </a:r>
            <a:r>
              <a:rPr kumimoji="0" lang="en-US" sz="1600" i="0" u="none" strike="noStrike" cap="none" normalizeH="0" baseline="0" dirty="0" smtClean="0">
                <a:ln>
                  <a:noFill/>
                </a:ln>
                <a:solidFill>
                  <a:srgbClr val="000000"/>
                </a:solidFill>
                <a:effectLst/>
                <a:cs typeface="Arial" pitchFamily="34" charset="0"/>
              </a:rPr>
              <a:t>', 'None',</a:t>
            </a:r>
            <a:r>
              <a:rPr lang="en-US" sz="1600" dirty="0">
                <a:solidFill>
                  <a:srgbClr val="000000"/>
                </a:solidFill>
                <a:cs typeface="Arial" pitchFamily="34" charset="0"/>
              </a:rPr>
              <a:t> </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baseline="0" dirty="0" err="1" smtClean="0">
                <a:ln>
                  <a:noFill/>
                </a:ln>
                <a:solidFill>
                  <a:srgbClr val="000000"/>
                </a:solidFill>
                <a:effectLst/>
                <a:cs typeface="Arial" pitchFamily="34" charset="0"/>
              </a:rPr>
              <a:t>NotImplemented</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NotImplementedError</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OSError</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baseline="0" dirty="0" err="1" smtClean="0">
                <a:ln>
                  <a:noFill/>
                </a:ln>
                <a:solidFill>
                  <a:srgbClr val="000000"/>
                </a:solidFill>
                <a:effectLst/>
                <a:cs typeface="Arial" pitchFamily="34" charset="0"/>
              </a:rPr>
              <a:t>OverflowError</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OverflowWarning</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ReferenceError</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RuntimeError','RuntimeWarning</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StandardError</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baseline="0" dirty="0" err="1" smtClean="0">
                <a:ln>
                  <a:noFill/>
                </a:ln>
                <a:solidFill>
                  <a:srgbClr val="000000"/>
                </a:solidFill>
                <a:effectLst/>
                <a:cs typeface="Arial" pitchFamily="34" charset="0"/>
              </a:rPr>
              <a:t>StopIteration</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SyntaxError</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baseline="0" dirty="0" err="1" smtClean="0">
                <a:ln>
                  <a:noFill/>
                </a:ln>
                <a:solidFill>
                  <a:srgbClr val="000000"/>
                </a:solidFill>
                <a:effectLst/>
                <a:cs typeface="Arial" pitchFamily="34" charset="0"/>
              </a:rPr>
              <a:t>SyntaxWarning</a:t>
            </a:r>
            <a:r>
              <a:rPr kumimoji="0" lang="en-US" sz="1600" i="0" u="none" strike="noStrike" cap="none" normalizeH="0" baseline="0" dirty="0" smtClean="0">
                <a:ln>
                  <a:noFill/>
                </a:ln>
                <a:solidFill>
                  <a:srgbClr val="000000"/>
                </a:solidFill>
                <a:effectLst/>
                <a:cs typeface="Arial" pitchFamily="34" charset="0"/>
              </a:rPr>
              <a:t>',</a:t>
            </a:r>
            <a:r>
              <a:rPr lang="en-US" sz="1600" dirty="0">
                <a:solidFill>
                  <a:srgbClr val="000000"/>
                </a:solidFill>
                <a:cs typeface="Arial" pitchFamily="34" charset="0"/>
              </a:rPr>
              <a:t> </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baseline="0" dirty="0" err="1" smtClean="0">
                <a:ln>
                  <a:noFill/>
                </a:ln>
                <a:solidFill>
                  <a:srgbClr val="000000"/>
                </a:solidFill>
                <a:effectLst/>
                <a:cs typeface="Arial" pitchFamily="34" charset="0"/>
              </a:rPr>
              <a:t>SystemError</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SystemExit</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TabError</a:t>
            </a:r>
            <a:r>
              <a:rPr kumimoji="0" lang="en-US" sz="1600" i="0" u="none" strike="noStrike" cap="none" normalizeH="0" baseline="0" dirty="0" smtClean="0">
                <a:ln>
                  <a:noFill/>
                </a:ln>
                <a:solidFill>
                  <a:srgbClr val="000000"/>
                </a:solidFill>
                <a:effectLst/>
                <a:cs typeface="Arial" pitchFamily="34" charset="0"/>
              </a:rPr>
              <a:t>', 'True',</a:t>
            </a:r>
            <a:r>
              <a:rPr lang="en-US" sz="1600" dirty="0">
                <a:solidFill>
                  <a:srgbClr val="000000"/>
                </a:solidFill>
                <a:cs typeface="Arial" pitchFamily="34" charset="0"/>
              </a:rPr>
              <a:t> </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baseline="0" dirty="0" err="1" smtClean="0">
                <a:ln>
                  <a:noFill/>
                </a:ln>
                <a:solidFill>
                  <a:srgbClr val="000000"/>
                </a:solidFill>
                <a:effectLst/>
                <a:cs typeface="Arial" pitchFamily="34" charset="0"/>
              </a:rPr>
              <a:t>TypeError</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baseline="0" dirty="0" err="1" smtClean="0">
                <a:ln>
                  <a:noFill/>
                </a:ln>
                <a:solidFill>
                  <a:srgbClr val="000000"/>
                </a:solidFill>
                <a:effectLst/>
                <a:cs typeface="Arial" pitchFamily="34" charset="0"/>
              </a:rPr>
              <a:t>UnboundLocalError</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UnicodeError</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baseline="0" dirty="0" err="1" smtClean="0">
                <a:ln>
                  <a:noFill/>
                </a:ln>
                <a:solidFill>
                  <a:srgbClr val="000000"/>
                </a:solidFill>
                <a:effectLst/>
                <a:cs typeface="Arial" pitchFamily="34" charset="0"/>
              </a:rPr>
              <a:t>UserWarning</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ValueError</a:t>
            </a:r>
            <a:r>
              <a:rPr kumimoji="0" lang="en-US" sz="1600" i="0" u="none" strike="noStrike" cap="none" normalizeH="0" baseline="0" dirty="0" smtClean="0">
                <a:ln>
                  <a:noFill/>
                </a:ln>
                <a:solidFill>
                  <a:srgbClr val="000000"/>
                </a:solidFill>
                <a:effectLst/>
                <a:cs typeface="Arial" pitchFamily="34" charset="0"/>
              </a:rPr>
              <a:t>', 'Warning',</a:t>
            </a:r>
            <a:r>
              <a:rPr lang="en-US" sz="1600" dirty="0">
                <a:solidFill>
                  <a:srgbClr val="000000"/>
                </a:solidFill>
                <a:cs typeface="Arial" pitchFamily="34" charset="0"/>
              </a:rPr>
              <a:t> </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baseline="0" dirty="0" err="1" smtClean="0">
                <a:ln>
                  <a:noFill/>
                </a:ln>
                <a:solidFill>
                  <a:srgbClr val="000000"/>
                </a:solidFill>
                <a:effectLst/>
                <a:cs typeface="Arial" pitchFamily="34" charset="0"/>
              </a:rPr>
              <a:t>ZeroDivisionError</a:t>
            </a:r>
            <a:r>
              <a:rPr kumimoji="0" lang="en-US" sz="1600" i="0" u="none" strike="noStrike" cap="none" normalizeH="0" baseline="0" dirty="0" smtClean="0">
                <a:ln>
                  <a:noFill/>
                </a:ln>
                <a:solidFill>
                  <a:srgbClr val="000000"/>
                </a:solidFill>
                <a:effectLst/>
                <a:cs typeface="Arial" pitchFamily="34" charset="0"/>
              </a:rPr>
              <a:t>', '_', '__debug__', '__doc__',</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'__import__', '__name__',</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'abs', 'apply', '</a:t>
            </a:r>
            <a:r>
              <a:rPr kumimoji="0" lang="en-US" sz="1600" i="0" u="none" strike="noStrike" cap="none" normalizeH="0" baseline="0" dirty="0" err="1" smtClean="0">
                <a:ln>
                  <a:noFill/>
                </a:ln>
                <a:solidFill>
                  <a:srgbClr val="000000"/>
                </a:solidFill>
                <a:effectLst/>
                <a:cs typeface="Arial" pitchFamily="34" charset="0"/>
              </a:rPr>
              <a:t>bool</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'buffer', 'callable', '</a:t>
            </a:r>
            <a:r>
              <a:rPr kumimoji="0" lang="en-US" sz="1600" i="0" u="none" strike="noStrike" cap="none" normalizeH="0" baseline="0" dirty="0" err="1" smtClean="0">
                <a:ln>
                  <a:noFill/>
                </a:ln>
                <a:solidFill>
                  <a:srgbClr val="000000"/>
                </a:solidFill>
                <a:effectLst/>
                <a:cs typeface="Arial" pitchFamily="34" charset="0"/>
              </a:rPr>
              <a:t>chr</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classmethod</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cmp</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'coerce', 'compile', 'complex', 'copyright',</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'credits', '</a:t>
            </a:r>
            <a:r>
              <a:rPr kumimoji="0" lang="en-US" sz="1600" i="0" u="none" strike="noStrike" cap="none" normalizeH="0" baseline="0" dirty="0" err="1" smtClean="0">
                <a:ln>
                  <a:noFill/>
                </a:ln>
                <a:solidFill>
                  <a:srgbClr val="000000"/>
                </a:solidFill>
                <a:effectLst/>
                <a:cs typeface="Arial" pitchFamily="34" charset="0"/>
              </a:rPr>
              <a:t>delattr</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dict</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'dir', '</a:t>
            </a:r>
            <a:r>
              <a:rPr kumimoji="0" lang="en-US" sz="1600" i="0" u="none" strike="noStrike" cap="none" normalizeH="0" baseline="0" dirty="0" err="1" smtClean="0">
                <a:ln>
                  <a:noFill/>
                </a:ln>
                <a:solidFill>
                  <a:srgbClr val="000000"/>
                </a:solidFill>
                <a:effectLst/>
                <a:cs typeface="Arial" pitchFamily="34" charset="0"/>
              </a:rPr>
              <a:t>divmod</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eval</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baseline="0" dirty="0" err="1" smtClean="0">
                <a:ln>
                  <a:noFill/>
                </a:ln>
                <a:solidFill>
                  <a:srgbClr val="000000"/>
                </a:solidFill>
                <a:effectLst/>
                <a:cs typeface="Arial" pitchFamily="34" charset="0"/>
              </a:rPr>
              <a:t>execfile</a:t>
            </a:r>
            <a:r>
              <a:rPr kumimoji="0" lang="en-US" sz="1600" i="0" u="none" strike="noStrike" cap="none" normalizeH="0" baseline="0" dirty="0" smtClean="0">
                <a:ln>
                  <a:noFill/>
                </a:ln>
                <a:solidFill>
                  <a:srgbClr val="000000"/>
                </a:solidFill>
                <a:effectLst/>
                <a:cs typeface="Arial" pitchFamily="34" charset="0"/>
              </a:rPr>
              <a:t>', 'exit', 'file', 'filter', 'float',</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baseline="0" dirty="0" err="1" smtClean="0">
                <a:ln>
                  <a:noFill/>
                </a:ln>
                <a:solidFill>
                  <a:srgbClr val="000000"/>
                </a:solidFill>
                <a:effectLst/>
                <a:cs typeface="Arial" pitchFamily="34" charset="0"/>
              </a:rPr>
              <a:t>getattr</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globals</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hasattr</a:t>
            </a:r>
            <a:r>
              <a:rPr kumimoji="0" lang="en-US" sz="1600" i="0" u="none" strike="noStrike" cap="none" normalizeH="0" baseline="0" dirty="0" smtClean="0">
                <a:ln>
                  <a:noFill/>
                </a:ln>
                <a:solidFill>
                  <a:srgbClr val="000000"/>
                </a:solidFill>
                <a:effectLst/>
                <a:cs typeface="Arial" pitchFamily="34" charset="0"/>
              </a:rPr>
              <a:t>', 'hash', 'help', 'hex', 'id', 'input', '</a:t>
            </a:r>
            <a:r>
              <a:rPr kumimoji="0" lang="en-US" sz="1600" i="0" u="none" strike="noStrike" cap="none" normalizeH="0" baseline="0" dirty="0" err="1" smtClean="0">
                <a:ln>
                  <a:noFill/>
                </a:ln>
                <a:solidFill>
                  <a:srgbClr val="000000"/>
                </a:solidFill>
                <a:effectLst/>
                <a:cs typeface="Arial" pitchFamily="34" charset="0"/>
              </a:rPr>
              <a:t>int</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'intern', '</a:t>
            </a:r>
            <a:r>
              <a:rPr kumimoji="0" lang="en-US" sz="1600" i="0" u="none" strike="noStrike" cap="none" normalizeH="0" baseline="0" dirty="0" err="1" smtClean="0">
                <a:ln>
                  <a:noFill/>
                </a:ln>
                <a:solidFill>
                  <a:srgbClr val="000000"/>
                </a:solidFill>
                <a:effectLst/>
                <a:cs typeface="Arial" pitchFamily="34" charset="0"/>
              </a:rPr>
              <a:t>isinstance</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issubclass</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iter</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len</a:t>
            </a:r>
            <a:r>
              <a:rPr kumimoji="0" lang="en-US" sz="1600" i="0" u="none" strike="noStrike" cap="none" normalizeH="0" baseline="0" dirty="0" smtClean="0">
                <a:ln>
                  <a:noFill/>
                </a:ln>
                <a:solidFill>
                  <a:srgbClr val="000000"/>
                </a:solidFill>
                <a:effectLst/>
                <a:cs typeface="Arial" pitchFamily="34" charset="0"/>
              </a:rPr>
              <a:t>', 'license', 'list',</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'locals', 'long', 'map', 'max', 'min', 'object', '</a:t>
            </a:r>
            <a:r>
              <a:rPr kumimoji="0" lang="en-US" sz="1600" i="0" u="none" strike="noStrike" cap="none" normalizeH="0" baseline="0" dirty="0" err="1" smtClean="0">
                <a:ln>
                  <a:noFill/>
                </a:ln>
                <a:solidFill>
                  <a:srgbClr val="000000"/>
                </a:solidFill>
                <a:effectLst/>
                <a:cs typeface="Arial" pitchFamily="34" charset="0"/>
              </a:rPr>
              <a:t>oct</a:t>
            </a:r>
            <a:r>
              <a:rPr kumimoji="0" lang="en-US" sz="1600" i="0" u="none" strike="noStrike" cap="none" normalizeH="0" baseline="0" dirty="0" smtClean="0">
                <a:ln>
                  <a:noFill/>
                </a:ln>
                <a:solidFill>
                  <a:srgbClr val="000000"/>
                </a:solidFill>
                <a:effectLst/>
                <a:cs typeface="Arial" pitchFamily="34" charset="0"/>
              </a:rPr>
              <a:t>', 'open', '</a:t>
            </a:r>
            <a:r>
              <a:rPr kumimoji="0" lang="en-US" sz="1600" i="0" u="none" strike="noStrike" cap="none" normalizeH="0" baseline="0" dirty="0" err="1" smtClean="0">
                <a:ln>
                  <a:noFill/>
                </a:ln>
                <a:solidFill>
                  <a:srgbClr val="000000"/>
                </a:solidFill>
                <a:effectLst/>
                <a:cs typeface="Arial" pitchFamily="34" charset="0"/>
              </a:rPr>
              <a:t>ord</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pow</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'property', 'quit', 'range', '</a:t>
            </a:r>
            <a:r>
              <a:rPr kumimoji="0" lang="en-US" sz="1600" i="0" u="none" strike="noStrike" cap="none" normalizeH="0" baseline="0" dirty="0" err="1" smtClean="0">
                <a:ln>
                  <a:noFill/>
                </a:ln>
                <a:solidFill>
                  <a:srgbClr val="000000"/>
                </a:solidFill>
                <a:effectLst/>
                <a:cs typeface="Arial" pitchFamily="34" charset="0"/>
              </a:rPr>
              <a:t>raw_input</a:t>
            </a:r>
            <a:r>
              <a:rPr kumimoji="0" lang="en-US" sz="1600" i="0" u="none" strike="noStrike" cap="none" normalizeH="0" baseline="0" dirty="0" smtClean="0">
                <a:ln>
                  <a:noFill/>
                </a:ln>
                <a:solidFill>
                  <a:srgbClr val="000000"/>
                </a:solidFill>
                <a:effectLst/>
                <a:cs typeface="Arial" pitchFamily="34" charset="0"/>
              </a:rPr>
              <a:t>', 'reduce', 'reload', '</a:t>
            </a:r>
            <a:r>
              <a:rPr kumimoji="0" lang="en-US" sz="1600" i="0" u="none" strike="noStrike" cap="none" normalizeH="0" baseline="0" dirty="0" err="1" smtClean="0">
                <a:ln>
                  <a:noFill/>
                </a:ln>
                <a:solidFill>
                  <a:srgbClr val="000000"/>
                </a:solidFill>
                <a:effectLst/>
                <a:cs typeface="Arial" pitchFamily="34" charset="0"/>
              </a:rPr>
              <a:t>repr</a:t>
            </a:r>
            <a:r>
              <a:rPr kumimoji="0" lang="en-US" sz="1600" i="0" u="none" strike="noStrike" cap="none" normalizeH="0" baseline="0" dirty="0" smtClean="0">
                <a:ln>
                  <a:noFill/>
                </a:ln>
                <a:solidFill>
                  <a:srgbClr val="000000"/>
                </a:solidFill>
                <a:effectLst/>
                <a:cs typeface="Arial" pitchFamily="34" charset="0"/>
              </a:rPr>
              <a:t>', 'round',</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baseline="0" dirty="0" err="1" smtClean="0">
                <a:ln>
                  <a:noFill/>
                </a:ln>
                <a:solidFill>
                  <a:srgbClr val="000000"/>
                </a:solidFill>
                <a:effectLst/>
                <a:cs typeface="Arial" pitchFamily="34" charset="0"/>
              </a:rPr>
              <a:t>setattr</a:t>
            </a:r>
            <a:r>
              <a:rPr kumimoji="0" lang="en-US" sz="1600" i="0" u="none" strike="noStrike" cap="none" normalizeH="0" baseline="0" dirty="0" smtClean="0">
                <a:ln>
                  <a:noFill/>
                </a:ln>
                <a:solidFill>
                  <a:srgbClr val="000000"/>
                </a:solidFill>
                <a:effectLst/>
                <a:cs typeface="Arial" pitchFamily="34" charset="0"/>
              </a:rPr>
              <a:t>', 'slice', '</a:t>
            </a:r>
            <a:r>
              <a:rPr kumimoji="0" lang="en-US" sz="1600" i="0" u="none" strike="noStrike" cap="none" normalizeH="0" baseline="0" dirty="0" err="1" smtClean="0">
                <a:ln>
                  <a:noFill/>
                </a:ln>
                <a:solidFill>
                  <a:srgbClr val="000000"/>
                </a:solidFill>
                <a:effectLst/>
                <a:cs typeface="Arial" pitchFamily="34" charset="0"/>
              </a:rPr>
              <a:t>staticmethod</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str</a:t>
            </a:r>
            <a:r>
              <a:rPr kumimoji="0" lang="en-US" sz="1600" i="0" u="none" strike="noStrike" cap="none" normalizeH="0" baseline="0" dirty="0" smtClean="0">
                <a:ln>
                  <a:noFill/>
                </a:ln>
                <a:solidFill>
                  <a:srgbClr val="000000"/>
                </a:solidFill>
                <a:effectLst/>
                <a:cs typeface="Arial" pitchFamily="34" charset="0"/>
              </a:rPr>
              <a:t>', 'super', '</a:t>
            </a:r>
            <a:r>
              <a:rPr kumimoji="0" lang="en-US" sz="1600" i="0" u="none" strike="noStrike" cap="none" normalizeH="0" baseline="0" dirty="0" err="1" smtClean="0">
                <a:ln>
                  <a:noFill/>
                </a:ln>
                <a:solidFill>
                  <a:srgbClr val="000000"/>
                </a:solidFill>
                <a:effectLst/>
                <a:cs typeface="Arial" pitchFamily="34" charset="0"/>
              </a:rPr>
              <a:t>tuple</a:t>
            </a:r>
            <a:r>
              <a:rPr kumimoji="0" lang="en-US" sz="1600" i="0" u="none" strike="noStrike" cap="none" normalizeH="0" baseline="0" dirty="0" smtClean="0">
                <a:ln>
                  <a:noFill/>
                </a:ln>
                <a:solidFill>
                  <a:srgbClr val="000000"/>
                </a:solidFill>
                <a:effectLst/>
                <a:cs typeface="Arial" pitchFamily="34" charset="0"/>
              </a:rPr>
              <a:t>', 'type', '</a:t>
            </a:r>
            <a:r>
              <a:rPr kumimoji="0" lang="en-US" sz="1600" i="0" u="none" strike="noStrike" cap="none" normalizeH="0" baseline="0" dirty="0" err="1" smtClean="0">
                <a:ln>
                  <a:noFill/>
                </a:ln>
                <a:solidFill>
                  <a:srgbClr val="000000"/>
                </a:solidFill>
                <a:effectLst/>
                <a:cs typeface="Arial" pitchFamily="34" charset="0"/>
              </a:rPr>
              <a:t>unichr</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a:t>
            </a:r>
            <a:r>
              <a:rPr kumimoji="0" lang="en-US" sz="1600" i="0" u="none" strike="noStrike" cap="none" normalizeH="0" baseline="0" dirty="0" err="1" smtClean="0">
                <a:ln>
                  <a:noFill/>
                </a:ln>
                <a:solidFill>
                  <a:srgbClr val="000000"/>
                </a:solidFill>
                <a:effectLst/>
                <a:cs typeface="Arial" pitchFamily="34" charset="0"/>
              </a:rPr>
              <a:t>unicode</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vars'</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xrange</a:t>
            </a:r>
            <a:r>
              <a:rPr kumimoji="0" lang="en-US" sz="1600" i="0" u="none" strike="noStrike" cap="none" normalizeH="0" baseline="0" dirty="0" smtClean="0">
                <a:ln>
                  <a:noFill/>
                </a:ln>
                <a:solidFill>
                  <a:srgbClr val="000000"/>
                </a:solidFill>
                <a:effectLst/>
                <a:cs typeface="Arial" pitchFamily="34" charset="0"/>
              </a:rPr>
              <a:t>', 'zip']</a:t>
            </a:r>
          </a:p>
        </p:txBody>
      </p:sp>
    </p:spTree>
    <p:extLst>
      <p:ext uri="{BB962C8B-B14F-4D97-AF65-F5344CB8AC3E}">
        <p14:creationId xmlns:p14="http://schemas.microsoft.com/office/powerpoint/2010/main" val="175220803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42844" y="142852"/>
            <a:ext cx="8858312" cy="6401753"/>
          </a:xfrm>
          <a:prstGeom prst="rect">
            <a:avLst/>
          </a:prstGeom>
          <a:solidFill>
            <a:srgbClr val="F7F7F7"/>
          </a:solidFill>
          <a:ln w="9525">
            <a:solidFill>
              <a:schemeClr val="accent2"/>
            </a:solidFill>
            <a:miter lim="800000"/>
            <a:headEnd/>
            <a:tailEnd/>
          </a:ln>
          <a:effectLst/>
        </p:spPr>
        <p:txBody>
          <a:bodyPr vert="horz" wrap="square" lIns="91440" tIns="0" rIns="91440" bIns="0" numCol="1" anchor="ctr" anchorCtr="0" compatLnSpc="1">
            <a:prstTxWarp prst="textNoShape">
              <a:avLst/>
            </a:prstTxWarp>
            <a:spAutoFit/>
          </a:bodyPr>
          <a:lstStyle/>
          <a:p>
            <a:pPr lvl="0" algn="l" rtl="0" fontAlgn="base">
              <a:spcBef>
                <a:spcPct val="0"/>
              </a:spcBef>
              <a:spcAft>
                <a:spcPct val="0"/>
              </a:spcAft>
            </a:pPr>
            <a:r>
              <a:rPr kumimoji="0" lang="en-US" sz="1600" b="1" i="0" u="none" strike="noStrike" cap="none" normalizeH="0" baseline="0" dirty="0" smtClean="0">
                <a:ln>
                  <a:noFill/>
                </a:ln>
                <a:solidFill>
                  <a:srgbClr val="000000"/>
                </a:solidFill>
                <a:effectLst/>
                <a:cs typeface="Arial" pitchFamily="34" charset="0"/>
              </a:rPr>
              <a:t>&gt;&gt;&gt; class Person(object):</a:t>
            </a:r>
          </a:p>
          <a:p>
            <a:pPr lvl="0" algn="l" rtl="0" fontAlgn="base">
              <a:spcBef>
                <a:spcPct val="0"/>
              </a:spcBef>
              <a:spcAft>
                <a:spcPct val="0"/>
              </a:spcAft>
            </a:pPr>
            <a:r>
              <a:rPr kumimoji="0" lang="en-US" sz="1600" i="0" u="none" strike="noStrike" cap="none" normalizeH="0" baseline="0" dirty="0" smtClean="0">
                <a:ln>
                  <a:noFill/>
                </a:ln>
                <a:solidFill>
                  <a:srgbClr val="000000"/>
                </a:solidFill>
                <a:effectLst/>
                <a:cs typeface="Arial" pitchFamily="34" charset="0"/>
              </a:rPr>
              <a:t>...     """Person class."""</a:t>
            </a:r>
          </a:p>
          <a:p>
            <a:pPr lvl="0" algn="l" rtl="0" fontAlgn="base">
              <a:spcBef>
                <a:spcPct val="0"/>
              </a:spcBef>
              <a:spcAft>
                <a:spcPct val="0"/>
              </a:spcAft>
            </a:pPr>
            <a:r>
              <a:rPr kumimoji="0" lang="en-US" sz="1600" i="0" u="none" strike="noStrike" cap="none" normalizeH="0" baseline="0" dirty="0" smtClean="0">
                <a:ln>
                  <a:noFill/>
                </a:ln>
                <a:solidFill>
                  <a:srgbClr val="000000"/>
                </a:solidFill>
                <a:effectLst/>
                <a:cs typeface="Arial" pitchFamily="34" charset="0"/>
              </a:rPr>
              <a:t>...     def __init__(self, name, age):</a:t>
            </a:r>
          </a:p>
          <a:p>
            <a:pPr lvl="0" algn="l" rtl="0" fontAlgn="base">
              <a:spcBef>
                <a:spcPct val="0"/>
              </a:spcBef>
              <a:spcAft>
                <a:spcPct val="0"/>
              </a:spcAft>
            </a:pPr>
            <a:r>
              <a:rPr kumimoji="0" lang="en-US" sz="1600" i="0" u="none" strike="noStrike" cap="none" normalizeH="0" baseline="0" dirty="0" smtClean="0">
                <a:ln>
                  <a:noFill/>
                </a:ln>
                <a:solidFill>
                  <a:srgbClr val="000000"/>
                </a:solidFill>
                <a:effectLst/>
                <a:cs typeface="Arial" pitchFamily="34" charset="0"/>
              </a:rPr>
              <a:t>...         self.name = name</a:t>
            </a:r>
          </a:p>
          <a:p>
            <a:pPr lvl="0" algn="l" rtl="0" fontAlgn="base">
              <a:spcBef>
                <a:spcPct val="0"/>
              </a:spcBef>
              <a:spcAft>
                <a:spcPct val="0"/>
              </a:spcAft>
            </a:pP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self.age</a:t>
            </a:r>
            <a:r>
              <a:rPr kumimoji="0" lang="en-US" sz="1600" i="0" u="none" strike="noStrike" cap="none" normalizeH="0" baseline="0" dirty="0" smtClean="0">
                <a:ln>
                  <a:noFill/>
                </a:ln>
                <a:solidFill>
                  <a:srgbClr val="000000"/>
                </a:solidFill>
                <a:effectLst/>
                <a:cs typeface="Arial" pitchFamily="34" charset="0"/>
              </a:rPr>
              <a:t> = age</a:t>
            </a:r>
          </a:p>
          <a:p>
            <a:pPr lvl="0" algn="l" rtl="0" fontAlgn="base">
              <a:spcBef>
                <a:spcPct val="0"/>
              </a:spcBef>
              <a:spcAft>
                <a:spcPct val="0"/>
              </a:spcAft>
            </a:pPr>
            <a:r>
              <a:rPr kumimoji="0" lang="en-US" sz="1600" i="0" u="none" strike="noStrike" cap="none" normalizeH="0" baseline="0" dirty="0" smtClean="0">
                <a:ln>
                  <a:noFill/>
                </a:ln>
                <a:solidFill>
                  <a:srgbClr val="000000"/>
                </a:solidFill>
                <a:effectLst/>
                <a:cs typeface="Arial" pitchFamily="34" charset="0"/>
              </a:rPr>
              <a:t>...     def intro(self):</a:t>
            </a:r>
          </a:p>
          <a:p>
            <a:pPr lvl="0" algn="l" rtl="0" fontAlgn="base">
              <a:spcBef>
                <a:spcPct val="0"/>
              </a:spcBef>
              <a:spcAft>
                <a:spcPct val="0"/>
              </a:spcAft>
            </a:pPr>
            <a:r>
              <a:rPr kumimoji="0" lang="en-US" sz="1600" i="0" u="none" strike="noStrike" cap="none" normalizeH="0" baseline="0" dirty="0" smtClean="0">
                <a:ln>
                  <a:noFill/>
                </a:ln>
                <a:solidFill>
                  <a:srgbClr val="000000"/>
                </a:solidFill>
                <a:effectLst/>
                <a:cs typeface="Arial" pitchFamily="34" charset="0"/>
              </a:rPr>
              <a:t>...         """Return an introduction."""</a:t>
            </a:r>
          </a:p>
          <a:p>
            <a:pPr lvl="0" algn="l" rtl="0" fontAlgn="base">
              <a:spcBef>
                <a:spcPct val="0"/>
              </a:spcBef>
              <a:spcAft>
                <a:spcPct val="0"/>
              </a:spcAft>
            </a:pPr>
            <a:r>
              <a:rPr kumimoji="0" lang="en-US" sz="1600" i="0" u="none" strike="noStrike" cap="none" normalizeH="0" baseline="0" dirty="0" smtClean="0">
                <a:ln>
                  <a:noFill/>
                </a:ln>
                <a:solidFill>
                  <a:srgbClr val="000000"/>
                </a:solidFill>
                <a:effectLst/>
                <a:cs typeface="Arial" pitchFamily="34" charset="0"/>
              </a:rPr>
              <a:t>...         return "Hello, my name is %s and I'm %s." % (self.name, </a:t>
            </a:r>
            <a:r>
              <a:rPr kumimoji="0" lang="en-US" sz="1600" i="0" u="none" strike="noStrike" cap="none" normalizeH="0" baseline="0" dirty="0" err="1" smtClean="0">
                <a:ln>
                  <a:noFill/>
                </a:ln>
                <a:solidFill>
                  <a:srgbClr val="000000"/>
                </a:solidFill>
                <a:effectLst/>
                <a:cs typeface="Arial" pitchFamily="34" charset="0"/>
              </a:rPr>
              <a:t>self.age</a:t>
            </a:r>
            <a:r>
              <a:rPr kumimoji="0" lang="en-US" sz="1600" i="0" u="none" strike="noStrike" cap="none" normalizeH="0" baseline="0" dirty="0" smtClean="0">
                <a:ln>
                  <a:noFill/>
                </a:ln>
                <a:solidFill>
                  <a:srgbClr val="000000"/>
                </a:solidFill>
                <a:effectLst/>
                <a:cs typeface="Arial" pitchFamily="34" charset="0"/>
              </a:rPr>
              <a:t>)</a:t>
            </a:r>
          </a:p>
          <a:p>
            <a:pPr lvl="0" algn="l" rtl="0" fontAlgn="base">
              <a:spcBef>
                <a:spcPct val="0"/>
              </a:spcBef>
              <a:spcAft>
                <a:spcPct val="0"/>
              </a:spcAft>
            </a:pPr>
            <a:r>
              <a:rPr kumimoji="0" lang="en-US" sz="1600" i="0" u="none" strike="noStrike" cap="none" normalizeH="0" baseline="0" dirty="0" smtClean="0">
                <a:ln>
                  <a:noFill/>
                </a:ln>
                <a:solidFill>
                  <a:srgbClr val="000000"/>
                </a:solidFill>
                <a:effectLst/>
                <a:cs typeface="Arial" pitchFamily="34" charset="0"/>
              </a:rPr>
              <a:t>...</a:t>
            </a:r>
          </a:p>
          <a:p>
            <a:pPr lvl="0" algn="l" rtl="0" fontAlgn="base">
              <a:spcBef>
                <a:spcPct val="0"/>
              </a:spcBef>
              <a:spcAft>
                <a:spcPct val="0"/>
              </a:spcAft>
            </a:pPr>
            <a:r>
              <a:rPr kumimoji="0" lang="en-US" sz="1600" b="1" i="0" u="none" strike="noStrike" cap="none" normalizeH="0" baseline="0" dirty="0" smtClean="0">
                <a:ln>
                  <a:noFill/>
                </a:ln>
                <a:solidFill>
                  <a:srgbClr val="000000"/>
                </a:solidFill>
                <a:effectLst/>
                <a:cs typeface="Arial" pitchFamily="34" charset="0"/>
              </a:rPr>
              <a:t>&gt;&gt;&gt; bob = Person("Robert", 35)   	</a:t>
            </a:r>
            <a:r>
              <a:rPr kumimoji="0" lang="en-US" sz="1600" b="1" i="0" u="none" strike="noStrike" cap="none" normalizeH="0" baseline="0" dirty="0" smtClean="0">
                <a:ln>
                  <a:noFill/>
                </a:ln>
                <a:solidFill>
                  <a:schemeClr val="accent3">
                    <a:lumMod val="50000"/>
                  </a:schemeClr>
                </a:solidFill>
                <a:effectLst/>
                <a:cs typeface="Arial" pitchFamily="34" charset="0"/>
              </a:rPr>
              <a:t># Create a Person instance</a:t>
            </a:r>
          </a:p>
          <a:p>
            <a:pPr lvl="0" algn="l" rtl="0" fontAlgn="base">
              <a:spcBef>
                <a:spcPct val="0"/>
              </a:spcBef>
              <a:spcAft>
                <a:spcPct val="0"/>
              </a:spcAft>
            </a:pPr>
            <a:r>
              <a:rPr kumimoji="0" lang="en-US" sz="1600" b="1" i="0" u="none" strike="noStrike" cap="none" normalizeH="0" baseline="0" dirty="0" smtClean="0">
                <a:ln>
                  <a:noFill/>
                </a:ln>
                <a:solidFill>
                  <a:srgbClr val="000000"/>
                </a:solidFill>
                <a:effectLst/>
                <a:cs typeface="Arial" pitchFamily="34" charset="0"/>
              </a:rPr>
              <a:t>&gt;&gt;&gt; </a:t>
            </a:r>
            <a:r>
              <a:rPr kumimoji="0" lang="en-US" sz="1600" b="1" i="0" u="none" strike="noStrike" cap="none" normalizeH="0" baseline="0" dirty="0" err="1" smtClean="0">
                <a:ln>
                  <a:noFill/>
                </a:ln>
                <a:solidFill>
                  <a:srgbClr val="000000"/>
                </a:solidFill>
                <a:effectLst/>
                <a:cs typeface="Arial" pitchFamily="34" charset="0"/>
              </a:rPr>
              <a:t>joe</a:t>
            </a:r>
            <a:r>
              <a:rPr kumimoji="0" lang="en-US" sz="1600" b="1" i="0" u="none" strike="noStrike" cap="none" normalizeH="0" baseline="0" dirty="0" smtClean="0">
                <a:ln>
                  <a:noFill/>
                </a:ln>
                <a:solidFill>
                  <a:srgbClr val="000000"/>
                </a:solidFill>
                <a:effectLst/>
                <a:cs typeface="Arial" pitchFamily="34" charset="0"/>
              </a:rPr>
              <a:t> = Person("Joseph", 17)   		</a:t>
            </a:r>
            <a:r>
              <a:rPr kumimoji="0" lang="en-US" sz="1600" b="1" i="0" u="none" strike="noStrike" cap="none" normalizeH="0" baseline="0" dirty="0" smtClean="0">
                <a:ln>
                  <a:noFill/>
                </a:ln>
                <a:solidFill>
                  <a:schemeClr val="accent3">
                    <a:lumMod val="50000"/>
                  </a:schemeClr>
                </a:solidFill>
                <a:effectLst/>
                <a:cs typeface="Arial" pitchFamily="34" charset="0"/>
              </a:rPr>
              <a:t># Create another</a:t>
            </a:r>
          </a:p>
          <a:p>
            <a:pPr lvl="0" algn="l" rtl="0" fontAlgn="base">
              <a:spcBef>
                <a:spcPct val="0"/>
              </a:spcBef>
              <a:spcAft>
                <a:spcPct val="0"/>
              </a:spcAft>
            </a:pPr>
            <a:r>
              <a:rPr kumimoji="0" lang="en-US" sz="1600" b="1" i="0" u="none" strike="noStrike" cap="none" normalizeH="0" baseline="0" dirty="0" smtClean="0">
                <a:ln>
                  <a:noFill/>
                </a:ln>
                <a:solidFill>
                  <a:srgbClr val="000000"/>
                </a:solidFill>
                <a:effectLst/>
                <a:cs typeface="Arial" pitchFamily="34" charset="0"/>
              </a:rPr>
              <a:t>&gt;&gt;&gt; </a:t>
            </a:r>
            <a:r>
              <a:rPr kumimoji="0" lang="en-US" sz="1600" b="1" i="0" u="none" strike="noStrike" cap="none" normalizeH="0" baseline="0" dirty="0" err="1" smtClean="0">
                <a:ln>
                  <a:noFill/>
                </a:ln>
                <a:solidFill>
                  <a:srgbClr val="000000"/>
                </a:solidFill>
                <a:effectLst/>
                <a:cs typeface="Arial" pitchFamily="34" charset="0"/>
              </a:rPr>
              <a:t>joe.sport</a:t>
            </a:r>
            <a:r>
              <a:rPr kumimoji="0" lang="en-US" sz="1600" b="1" i="0" u="none" strike="noStrike" cap="none" normalizeH="0" baseline="0" dirty="0" smtClean="0">
                <a:ln>
                  <a:noFill/>
                </a:ln>
                <a:solidFill>
                  <a:srgbClr val="000000"/>
                </a:solidFill>
                <a:effectLst/>
                <a:cs typeface="Arial" pitchFamily="34" charset="0"/>
              </a:rPr>
              <a:t> = "football"       		</a:t>
            </a:r>
            <a:r>
              <a:rPr kumimoji="0" lang="en-US" sz="1600" b="1" i="0" u="none" strike="noStrike" cap="none" normalizeH="0" baseline="0" dirty="0" smtClean="0">
                <a:ln>
                  <a:noFill/>
                </a:ln>
                <a:solidFill>
                  <a:schemeClr val="accent3">
                    <a:lumMod val="50000"/>
                  </a:schemeClr>
                </a:solidFill>
                <a:effectLst/>
                <a:cs typeface="Arial" pitchFamily="34" charset="0"/>
              </a:rPr>
              <a:t># Assign a new attribute to one instance</a:t>
            </a:r>
          </a:p>
          <a:p>
            <a:pPr lvl="0" algn="l" rtl="0" fontAlgn="base">
              <a:spcBef>
                <a:spcPct val="0"/>
              </a:spcBef>
              <a:spcAft>
                <a:spcPct val="0"/>
              </a:spcAft>
            </a:pPr>
            <a:r>
              <a:rPr kumimoji="0" lang="en-US" sz="1600" b="1" i="0" u="none" strike="noStrike" cap="none" normalizeH="0" baseline="0" dirty="0" smtClean="0">
                <a:ln>
                  <a:noFill/>
                </a:ln>
                <a:solidFill>
                  <a:srgbClr val="000000"/>
                </a:solidFill>
                <a:effectLst/>
                <a:cs typeface="Arial" pitchFamily="34" charset="0"/>
              </a:rPr>
              <a:t>&gt;&gt;&gt; dir(Person)      			</a:t>
            </a:r>
            <a:r>
              <a:rPr kumimoji="0" lang="en-US" sz="1600" b="1" i="0" u="none" strike="noStrike" cap="none" normalizeH="0" baseline="0" dirty="0" smtClean="0">
                <a:ln>
                  <a:noFill/>
                </a:ln>
                <a:solidFill>
                  <a:schemeClr val="accent3">
                    <a:lumMod val="50000"/>
                  </a:schemeClr>
                </a:solidFill>
                <a:effectLst/>
                <a:cs typeface="Arial" pitchFamily="34" charset="0"/>
              </a:rPr>
              <a:t># Attributes of the Person class</a:t>
            </a:r>
          </a:p>
          <a:p>
            <a:pPr lvl="0" algn="l" rtl="0" fontAlgn="base">
              <a:spcBef>
                <a:spcPct val="0"/>
              </a:spcBef>
              <a:spcAft>
                <a:spcPct val="0"/>
              </a:spcAft>
            </a:pPr>
            <a:r>
              <a:rPr kumimoji="0" lang="en-US" sz="1600" i="0" u="none" strike="noStrike" cap="none" normalizeH="0" baseline="0" dirty="0" smtClean="0">
                <a:ln>
                  <a:noFill/>
                </a:ln>
                <a:solidFill>
                  <a:srgbClr val="000000"/>
                </a:solidFill>
                <a:effectLst/>
                <a:cs typeface="Arial" pitchFamily="34" charset="0"/>
              </a:rPr>
              <a:t>['__class__', '__</a:t>
            </a:r>
            <a:r>
              <a:rPr kumimoji="0" lang="en-US" sz="1600" i="0" u="none" strike="noStrike" cap="none" normalizeH="0" baseline="0" dirty="0" err="1" smtClean="0">
                <a:ln>
                  <a:noFill/>
                </a:ln>
                <a:solidFill>
                  <a:srgbClr val="000000"/>
                </a:solidFill>
                <a:effectLst/>
                <a:cs typeface="Arial" pitchFamily="34" charset="0"/>
              </a:rPr>
              <a:t>delattr</a:t>
            </a:r>
            <a:r>
              <a:rPr kumimoji="0" lang="en-US" sz="1600" i="0" u="none" strike="noStrike" cap="none" normalizeH="0" baseline="0" dirty="0" smtClean="0">
                <a:ln>
                  <a:noFill/>
                </a:ln>
                <a:solidFill>
                  <a:srgbClr val="000000"/>
                </a:solidFill>
                <a:effectLst/>
                <a:cs typeface="Arial" pitchFamily="34" charset="0"/>
              </a:rPr>
              <a:t>__', '__</a:t>
            </a:r>
            <a:r>
              <a:rPr kumimoji="0" lang="en-US" sz="1600" i="0" u="none" strike="noStrike" cap="none" normalizeH="0" baseline="0" dirty="0" err="1" smtClean="0">
                <a:ln>
                  <a:noFill/>
                </a:ln>
                <a:solidFill>
                  <a:srgbClr val="000000"/>
                </a:solidFill>
                <a:effectLst/>
                <a:cs typeface="Arial" pitchFamily="34" charset="0"/>
              </a:rPr>
              <a:t>dict</a:t>
            </a:r>
            <a:r>
              <a:rPr kumimoji="0" lang="en-US" sz="1600" i="0" u="none" strike="noStrike" cap="none" normalizeH="0" baseline="0" dirty="0" smtClean="0">
                <a:ln>
                  <a:noFill/>
                </a:ln>
                <a:solidFill>
                  <a:srgbClr val="000000"/>
                </a:solidFill>
                <a:effectLst/>
                <a:cs typeface="Arial" pitchFamily="34" charset="0"/>
              </a:rPr>
              <a:t>__', '__doc__', '__</a:t>
            </a:r>
            <a:r>
              <a:rPr kumimoji="0" lang="en-US" sz="1600" i="0" u="none" strike="noStrike" cap="none" normalizeH="0" baseline="0" dirty="0" err="1" smtClean="0">
                <a:ln>
                  <a:noFill/>
                </a:ln>
                <a:solidFill>
                  <a:srgbClr val="000000"/>
                </a:solidFill>
                <a:effectLst/>
                <a:cs typeface="Arial" pitchFamily="34" charset="0"/>
              </a:rPr>
              <a:t>getattribute</a:t>
            </a:r>
            <a:r>
              <a:rPr kumimoji="0" lang="en-US" sz="1600" i="0" u="none" strike="noStrike" cap="none" normalizeH="0" baseline="0" dirty="0" smtClean="0">
                <a:ln>
                  <a:noFill/>
                </a:ln>
                <a:solidFill>
                  <a:srgbClr val="000000"/>
                </a:solidFill>
                <a:effectLst/>
                <a:cs typeface="Arial" pitchFamily="34" charset="0"/>
              </a:rPr>
              <a:t>__',</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'__hash__', '__init__', '__module__', '__new__', '__reduce__', '__</a:t>
            </a:r>
            <a:r>
              <a:rPr kumimoji="0" lang="en-US" sz="1600" i="0" u="none" strike="noStrike" cap="none" normalizeH="0" baseline="0" dirty="0" err="1" smtClean="0">
                <a:ln>
                  <a:noFill/>
                </a:ln>
                <a:solidFill>
                  <a:srgbClr val="000000"/>
                </a:solidFill>
                <a:effectLst/>
                <a:cs typeface="Arial" pitchFamily="34" charset="0"/>
              </a:rPr>
              <a:t>repr</a:t>
            </a:r>
            <a:r>
              <a:rPr kumimoji="0" lang="en-US" sz="1600" i="0" u="none" strike="noStrike" cap="none" normalizeH="0" baseline="0" dirty="0" smtClean="0">
                <a:ln>
                  <a:noFill/>
                </a:ln>
                <a:solidFill>
                  <a:srgbClr val="000000"/>
                </a:solidFill>
                <a:effectLst/>
                <a:cs typeface="Arial" pitchFamily="34" charset="0"/>
              </a:rPr>
              <a:t>__',</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'__</a:t>
            </a:r>
            <a:r>
              <a:rPr kumimoji="0" lang="en-US" sz="1600" i="0" u="none" strike="noStrike" cap="none" normalizeH="0" baseline="0" dirty="0" err="1" smtClean="0">
                <a:ln>
                  <a:noFill/>
                </a:ln>
                <a:solidFill>
                  <a:srgbClr val="000000"/>
                </a:solidFill>
                <a:effectLst/>
                <a:cs typeface="Arial" pitchFamily="34" charset="0"/>
              </a:rPr>
              <a:t>setattr</a:t>
            </a:r>
            <a:r>
              <a:rPr kumimoji="0" lang="en-US" sz="1600" i="0" u="none" strike="noStrike" cap="none" normalizeH="0" baseline="0" dirty="0" smtClean="0">
                <a:ln>
                  <a:noFill/>
                </a:ln>
                <a:solidFill>
                  <a:srgbClr val="000000"/>
                </a:solidFill>
                <a:effectLst/>
                <a:cs typeface="Arial" pitchFamily="34" charset="0"/>
              </a:rPr>
              <a:t>__', '__</a:t>
            </a:r>
            <a:r>
              <a:rPr kumimoji="0" lang="en-US" sz="1600" i="0" u="none" strike="noStrike" cap="none" normalizeH="0" baseline="0" dirty="0" err="1" smtClean="0">
                <a:ln>
                  <a:noFill/>
                </a:ln>
                <a:solidFill>
                  <a:srgbClr val="000000"/>
                </a:solidFill>
                <a:effectLst/>
                <a:cs typeface="Arial" pitchFamily="34" charset="0"/>
              </a:rPr>
              <a:t>str</a:t>
            </a:r>
            <a:r>
              <a:rPr kumimoji="0" lang="en-US" sz="1600" i="0" u="none" strike="noStrike" cap="none" normalizeH="0" baseline="0" dirty="0" smtClean="0">
                <a:ln>
                  <a:noFill/>
                </a:ln>
                <a:solidFill>
                  <a:srgbClr val="000000"/>
                </a:solidFill>
                <a:effectLst/>
                <a:cs typeface="Arial" pitchFamily="34" charset="0"/>
              </a:rPr>
              <a:t>__', '__</a:t>
            </a:r>
            <a:r>
              <a:rPr kumimoji="0" lang="en-US" sz="1600" i="0" u="none" strike="noStrike" cap="none" normalizeH="0" baseline="0" dirty="0" err="1" smtClean="0">
                <a:ln>
                  <a:noFill/>
                </a:ln>
                <a:solidFill>
                  <a:srgbClr val="000000"/>
                </a:solidFill>
                <a:effectLst/>
                <a:cs typeface="Arial" pitchFamily="34" charset="0"/>
              </a:rPr>
              <a:t>weakref</a:t>
            </a:r>
            <a:r>
              <a:rPr kumimoji="0" lang="en-US" sz="1600" i="0" u="none" strike="noStrike" cap="none" normalizeH="0" baseline="0" dirty="0" smtClean="0">
                <a:ln>
                  <a:noFill/>
                </a:ln>
                <a:solidFill>
                  <a:srgbClr val="000000"/>
                </a:solidFill>
                <a:effectLst/>
                <a:cs typeface="Arial" pitchFamily="34" charset="0"/>
              </a:rPr>
              <a:t>__', 'intro']</a:t>
            </a:r>
          </a:p>
          <a:p>
            <a:pPr lvl="0" algn="l" rtl="0" fontAlgn="base">
              <a:spcBef>
                <a:spcPct val="0"/>
              </a:spcBef>
              <a:spcAft>
                <a:spcPct val="0"/>
              </a:spcAft>
            </a:pPr>
            <a:r>
              <a:rPr kumimoji="0" lang="en-US" sz="1600" b="1" i="0" u="none" strike="noStrike" cap="none" normalizeH="0" baseline="0" dirty="0" smtClean="0">
                <a:ln>
                  <a:noFill/>
                </a:ln>
                <a:solidFill>
                  <a:srgbClr val="000000"/>
                </a:solidFill>
                <a:effectLst/>
                <a:cs typeface="Arial" pitchFamily="34" charset="0"/>
              </a:rPr>
              <a:t>&gt;&gt;&gt; dir(bob)         			</a:t>
            </a:r>
            <a:r>
              <a:rPr kumimoji="0" lang="en-US" sz="1600" b="1" i="0" u="none" strike="noStrike" cap="none" normalizeH="0" baseline="0" dirty="0" smtClean="0">
                <a:ln>
                  <a:noFill/>
                </a:ln>
                <a:solidFill>
                  <a:schemeClr val="accent3">
                    <a:lumMod val="50000"/>
                  </a:schemeClr>
                </a:solidFill>
                <a:effectLst/>
                <a:cs typeface="Arial" pitchFamily="34" charset="0"/>
              </a:rPr>
              <a:t># Attributes of bob</a:t>
            </a:r>
          </a:p>
          <a:p>
            <a:pPr lvl="0" algn="l" rtl="0" fontAlgn="base">
              <a:spcBef>
                <a:spcPct val="0"/>
              </a:spcBef>
              <a:spcAft>
                <a:spcPct val="0"/>
              </a:spcAft>
            </a:pPr>
            <a:r>
              <a:rPr kumimoji="0" lang="en-US" sz="1600" i="0" u="none" strike="noStrike" cap="none" normalizeH="0" baseline="0" dirty="0" smtClean="0">
                <a:ln>
                  <a:noFill/>
                </a:ln>
                <a:solidFill>
                  <a:srgbClr val="000000"/>
                </a:solidFill>
                <a:effectLst/>
                <a:cs typeface="Arial" pitchFamily="34" charset="0"/>
              </a:rPr>
              <a:t>['__class__', '__</a:t>
            </a:r>
            <a:r>
              <a:rPr kumimoji="0" lang="en-US" sz="1600" i="0" u="none" strike="noStrike" cap="none" normalizeH="0" baseline="0" dirty="0" err="1" smtClean="0">
                <a:ln>
                  <a:noFill/>
                </a:ln>
                <a:solidFill>
                  <a:srgbClr val="000000"/>
                </a:solidFill>
                <a:effectLst/>
                <a:cs typeface="Arial" pitchFamily="34" charset="0"/>
              </a:rPr>
              <a:t>delattr</a:t>
            </a:r>
            <a:r>
              <a:rPr kumimoji="0" lang="en-US" sz="1600" i="0" u="none" strike="noStrike" cap="none" normalizeH="0" baseline="0" dirty="0" smtClean="0">
                <a:ln>
                  <a:noFill/>
                </a:ln>
                <a:solidFill>
                  <a:srgbClr val="000000"/>
                </a:solidFill>
                <a:effectLst/>
                <a:cs typeface="Arial" pitchFamily="34" charset="0"/>
              </a:rPr>
              <a:t>__', '__</a:t>
            </a:r>
            <a:r>
              <a:rPr kumimoji="0" lang="en-US" sz="1600" i="0" u="none" strike="noStrike" cap="none" normalizeH="0" baseline="0" dirty="0" err="1" smtClean="0">
                <a:ln>
                  <a:noFill/>
                </a:ln>
                <a:solidFill>
                  <a:srgbClr val="000000"/>
                </a:solidFill>
                <a:effectLst/>
                <a:cs typeface="Arial" pitchFamily="34" charset="0"/>
              </a:rPr>
              <a:t>dict</a:t>
            </a:r>
            <a:r>
              <a:rPr kumimoji="0" lang="en-US" sz="1600" i="0" u="none" strike="noStrike" cap="none" normalizeH="0" baseline="0" dirty="0" smtClean="0">
                <a:ln>
                  <a:noFill/>
                </a:ln>
                <a:solidFill>
                  <a:srgbClr val="000000"/>
                </a:solidFill>
                <a:effectLst/>
                <a:cs typeface="Arial" pitchFamily="34" charset="0"/>
              </a:rPr>
              <a:t>__', '__doc__', '__</a:t>
            </a:r>
            <a:r>
              <a:rPr kumimoji="0" lang="en-US" sz="1600" i="0" u="none" strike="noStrike" cap="none" normalizeH="0" baseline="0" dirty="0" err="1" smtClean="0">
                <a:ln>
                  <a:noFill/>
                </a:ln>
                <a:solidFill>
                  <a:srgbClr val="000000"/>
                </a:solidFill>
                <a:effectLst/>
                <a:cs typeface="Arial" pitchFamily="34" charset="0"/>
              </a:rPr>
              <a:t>getattribute</a:t>
            </a:r>
            <a:r>
              <a:rPr kumimoji="0" lang="en-US" sz="1600" i="0" u="none" strike="noStrike" cap="none" normalizeH="0" baseline="0" dirty="0" smtClean="0">
                <a:ln>
                  <a:noFill/>
                </a:ln>
                <a:solidFill>
                  <a:srgbClr val="000000"/>
                </a:solidFill>
                <a:effectLst/>
                <a:cs typeface="Arial" pitchFamily="34" charset="0"/>
              </a:rPr>
              <a:t>__',</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'__hash__', '__init__', '__module__', '__new__', '__reduce__', '__</a:t>
            </a:r>
            <a:r>
              <a:rPr kumimoji="0" lang="en-US" sz="1600" i="0" u="none" strike="noStrike" cap="none" normalizeH="0" baseline="0" dirty="0" err="1" smtClean="0">
                <a:ln>
                  <a:noFill/>
                </a:ln>
                <a:solidFill>
                  <a:srgbClr val="000000"/>
                </a:solidFill>
                <a:effectLst/>
                <a:cs typeface="Arial" pitchFamily="34" charset="0"/>
              </a:rPr>
              <a:t>repr</a:t>
            </a:r>
            <a:r>
              <a:rPr kumimoji="0" lang="en-US" sz="1600" i="0" u="none" strike="noStrike" cap="none" normalizeH="0" baseline="0" dirty="0" smtClean="0">
                <a:ln>
                  <a:noFill/>
                </a:ln>
                <a:solidFill>
                  <a:srgbClr val="000000"/>
                </a:solidFill>
                <a:effectLst/>
                <a:cs typeface="Arial" pitchFamily="34" charset="0"/>
              </a:rPr>
              <a:t>__',</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'__</a:t>
            </a:r>
            <a:r>
              <a:rPr kumimoji="0" lang="en-US" sz="1600" i="0" u="none" strike="noStrike" cap="none" normalizeH="0" baseline="0" dirty="0" err="1" smtClean="0">
                <a:ln>
                  <a:noFill/>
                </a:ln>
                <a:solidFill>
                  <a:srgbClr val="000000"/>
                </a:solidFill>
                <a:effectLst/>
                <a:cs typeface="Arial" pitchFamily="34" charset="0"/>
              </a:rPr>
              <a:t>setattr</a:t>
            </a:r>
            <a:r>
              <a:rPr kumimoji="0" lang="en-US" sz="1600" i="0" u="none" strike="noStrike" cap="none" normalizeH="0" baseline="0" dirty="0" smtClean="0">
                <a:ln>
                  <a:noFill/>
                </a:ln>
                <a:solidFill>
                  <a:srgbClr val="000000"/>
                </a:solidFill>
                <a:effectLst/>
                <a:cs typeface="Arial" pitchFamily="34" charset="0"/>
              </a:rPr>
              <a:t>__', '__</a:t>
            </a:r>
            <a:r>
              <a:rPr kumimoji="0" lang="en-US" sz="1600" i="0" u="none" strike="noStrike" cap="none" normalizeH="0" baseline="0" dirty="0" err="1" smtClean="0">
                <a:ln>
                  <a:noFill/>
                </a:ln>
                <a:solidFill>
                  <a:srgbClr val="000000"/>
                </a:solidFill>
                <a:effectLst/>
                <a:cs typeface="Arial" pitchFamily="34" charset="0"/>
              </a:rPr>
              <a:t>str</a:t>
            </a:r>
            <a:r>
              <a:rPr kumimoji="0" lang="en-US" sz="1600" i="0" u="none" strike="noStrike" cap="none" normalizeH="0" baseline="0" dirty="0" smtClean="0">
                <a:ln>
                  <a:noFill/>
                </a:ln>
                <a:solidFill>
                  <a:srgbClr val="000000"/>
                </a:solidFill>
                <a:effectLst/>
                <a:cs typeface="Arial" pitchFamily="34" charset="0"/>
              </a:rPr>
              <a:t>__', '__</a:t>
            </a:r>
            <a:r>
              <a:rPr kumimoji="0" lang="en-US" sz="1600" i="0" u="none" strike="noStrike" cap="none" normalizeH="0" baseline="0" dirty="0" err="1" smtClean="0">
                <a:ln>
                  <a:noFill/>
                </a:ln>
                <a:solidFill>
                  <a:srgbClr val="000000"/>
                </a:solidFill>
                <a:effectLst/>
                <a:cs typeface="Arial" pitchFamily="34" charset="0"/>
              </a:rPr>
              <a:t>weakref</a:t>
            </a:r>
            <a:r>
              <a:rPr kumimoji="0" lang="en-US" sz="1600" i="0" u="none" strike="noStrike" cap="none" normalizeH="0" baseline="0" dirty="0" smtClean="0">
                <a:ln>
                  <a:noFill/>
                </a:ln>
                <a:solidFill>
                  <a:srgbClr val="000000"/>
                </a:solidFill>
                <a:effectLst/>
                <a:cs typeface="Arial" pitchFamily="34" charset="0"/>
              </a:rPr>
              <a:t>__', 'age', 'intro', 'name']</a:t>
            </a:r>
          </a:p>
          <a:p>
            <a:pPr lvl="0" algn="l" rtl="0" fontAlgn="base">
              <a:spcBef>
                <a:spcPct val="0"/>
              </a:spcBef>
              <a:spcAft>
                <a:spcPct val="0"/>
              </a:spcAft>
            </a:pPr>
            <a:r>
              <a:rPr kumimoji="0" lang="en-US" sz="1600" b="1" i="0" u="none" strike="noStrike" cap="none" normalizeH="0" baseline="0" dirty="0" smtClean="0">
                <a:ln>
                  <a:noFill/>
                </a:ln>
                <a:solidFill>
                  <a:srgbClr val="000000"/>
                </a:solidFill>
                <a:effectLst/>
                <a:cs typeface="Arial" pitchFamily="34" charset="0"/>
              </a:rPr>
              <a:t>&gt;&gt;&gt; dir(</a:t>
            </a:r>
            <a:r>
              <a:rPr kumimoji="0" lang="en-US" sz="1600" b="1" i="0" u="none" strike="noStrike" cap="none" normalizeH="0" baseline="0" dirty="0" err="1" smtClean="0">
                <a:ln>
                  <a:noFill/>
                </a:ln>
                <a:solidFill>
                  <a:srgbClr val="000000"/>
                </a:solidFill>
                <a:effectLst/>
                <a:cs typeface="Arial" pitchFamily="34" charset="0"/>
              </a:rPr>
              <a:t>joe</a:t>
            </a:r>
            <a:r>
              <a:rPr kumimoji="0" lang="en-US" sz="1600" b="1" i="0" u="none" strike="noStrike" cap="none" normalizeH="0" baseline="0" dirty="0" smtClean="0">
                <a:ln>
                  <a:noFill/>
                </a:ln>
                <a:solidFill>
                  <a:srgbClr val="000000"/>
                </a:solidFill>
                <a:effectLst/>
                <a:cs typeface="Arial" pitchFamily="34" charset="0"/>
              </a:rPr>
              <a:t>)         			</a:t>
            </a:r>
            <a:r>
              <a:rPr kumimoji="0" lang="en-US" sz="1600" b="1" i="0" u="none" strike="noStrike" cap="none" normalizeH="0" baseline="0" dirty="0" smtClean="0">
                <a:ln>
                  <a:noFill/>
                </a:ln>
                <a:solidFill>
                  <a:schemeClr val="accent3">
                    <a:lumMod val="50000"/>
                  </a:schemeClr>
                </a:solidFill>
                <a:effectLst/>
                <a:cs typeface="Arial" pitchFamily="34" charset="0"/>
              </a:rPr>
              <a:t># Note that </a:t>
            </a:r>
            <a:r>
              <a:rPr kumimoji="0" lang="en-US" sz="1600" b="1" i="0" u="none" strike="noStrike" cap="none" normalizeH="0" baseline="0" dirty="0" err="1" smtClean="0">
                <a:ln>
                  <a:noFill/>
                </a:ln>
                <a:solidFill>
                  <a:schemeClr val="accent3">
                    <a:lumMod val="50000"/>
                  </a:schemeClr>
                </a:solidFill>
                <a:effectLst/>
                <a:cs typeface="Arial" pitchFamily="34" charset="0"/>
              </a:rPr>
              <a:t>joe</a:t>
            </a:r>
            <a:r>
              <a:rPr kumimoji="0" lang="en-US" sz="1600" b="1" i="0" u="none" strike="noStrike" cap="none" normalizeH="0" baseline="0" dirty="0" smtClean="0">
                <a:ln>
                  <a:noFill/>
                </a:ln>
                <a:solidFill>
                  <a:schemeClr val="accent3">
                    <a:lumMod val="50000"/>
                  </a:schemeClr>
                </a:solidFill>
                <a:effectLst/>
                <a:cs typeface="Arial" pitchFamily="34" charset="0"/>
              </a:rPr>
              <a:t> has an additional attribute</a:t>
            </a:r>
          </a:p>
          <a:p>
            <a:pPr lvl="0" algn="l" rtl="0" fontAlgn="base">
              <a:spcBef>
                <a:spcPct val="0"/>
              </a:spcBef>
              <a:spcAft>
                <a:spcPct val="0"/>
              </a:spcAft>
            </a:pPr>
            <a:r>
              <a:rPr kumimoji="0" lang="en-US" sz="1600" i="0" u="none" strike="noStrike" cap="none" normalizeH="0" baseline="0" dirty="0" smtClean="0">
                <a:ln>
                  <a:noFill/>
                </a:ln>
                <a:solidFill>
                  <a:srgbClr val="000000"/>
                </a:solidFill>
                <a:effectLst/>
                <a:cs typeface="Arial" pitchFamily="34" charset="0"/>
              </a:rPr>
              <a:t>['__class__', '__</a:t>
            </a:r>
            <a:r>
              <a:rPr kumimoji="0" lang="en-US" sz="1600" i="0" u="none" strike="noStrike" cap="none" normalizeH="0" baseline="0" dirty="0" err="1" smtClean="0">
                <a:ln>
                  <a:noFill/>
                </a:ln>
                <a:solidFill>
                  <a:srgbClr val="000000"/>
                </a:solidFill>
                <a:effectLst/>
                <a:cs typeface="Arial" pitchFamily="34" charset="0"/>
              </a:rPr>
              <a:t>delattr</a:t>
            </a:r>
            <a:r>
              <a:rPr kumimoji="0" lang="en-US" sz="1600" i="0" u="none" strike="noStrike" cap="none" normalizeH="0" baseline="0" dirty="0" smtClean="0">
                <a:ln>
                  <a:noFill/>
                </a:ln>
                <a:solidFill>
                  <a:srgbClr val="000000"/>
                </a:solidFill>
                <a:effectLst/>
                <a:cs typeface="Arial" pitchFamily="34" charset="0"/>
              </a:rPr>
              <a:t>__', '__</a:t>
            </a:r>
            <a:r>
              <a:rPr kumimoji="0" lang="en-US" sz="1600" i="0" u="none" strike="noStrike" cap="none" normalizeH="0" baseline="0" dirty="0" err="1" smtClean="0">
                <a:ln>
                  <a:noFill/>
                </a:ln>
                <a:solidFill>
                  <a:srgbClr val="000000"/>
                </a:solidFill>
                <a:effectLst/>
                <a:cs typeface="Arial" pitchFamily="34" charset="0"/>
              </a:rPr>
              <a:t>dict</a:t>
            </a:r>
            <a:r>
              <a:rPr kumimoji="0" lang="en-US" sz="1600" i="0" u="none" strike="noStrike" cap="none" normalizeH="0" baseline="0" dirty="0" smtClean="0">
                <a:ln>
                  <a:noFill/>
                </a:ln>
                <a:solidFill>
                  <a:srgbClr val="000000"/>
                </a:solidFill>
                <a:effectLst/>
                <a:cs typeface="Arial" pitchFamily="34" charset="0"/>
              </a:rPr>
              <a:t>__', '__doc__', '__</a:t>
            </a:r>
            <a:r>
              <a:rPr kumimoji="0" lang="en-US" sz="1600" i="0" u="none" strike="noStrike" cap="none" normalizeH="0" baseline="0" dirty="0" err="1" smtClean="0">
                <a:ln>
                  <a:noFill/>
                </a:ln>
                <a:solidFill>
                  <a:srgbClr val="000000"/>
                </a:solidFill>
                <a:effectLst/>
                <a:cs typeface="Arial" pitchFamily="34" charset="0"/>
              </a:rPr>
              <a:t>getattribute</a:t>
            </a:r>
            <a:r>
              <a:rPr kumimoji="0" lang="en-US" sz="1600" i="0" u="none" strike="noStrike" cap="none" normalizeH="0" baseline="0" dirty="0" smtClean="0">
                <a:ln>
                  <a:noFill/>
                </a:ln>
                <a:solidFill>
                  <a:srgbClr val="000000"/>
                </a:solidFill>
                <a:effectLst/>
                <a:cs typeface="Arial" pitchFamily="34" charset="0"/>
              </a:rPr>
              <a:t>__',</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'__hash__', '__init__', '__module__', '__new__', '__reduce__', '__</a:t>
            </a:r>
            <a:r>
              <a:rPr kumimoji="0" lang="en-US" sz="1600" i="0" u="none" strike="noStrike" cap="none" normalizeH="0" baseline="0" dirty="0" err="1" smtClean="0">
                <a:ln>
                  <a:noFill/>
                </a:ln>
                <a:solidFill>
                  <a:srgbClr val="000000"/>
                </a:solidFill>
                <a:effectLst/>
                <a:cs typeface="Arial" pitchFamily="34" charset="0"/>
              </a:rPr>
              <a:t>repr</a:t>
            </a:r>
            <a:r>
              <a:rPr kumimoji="0" lang="en-US" sz="1600" i="0" u="none" strike="noStrike" cap="none" normalizeH="0" baseline="0" dirty="0" smtClean="0">
                <a:ln>
                  <a:noFill/>
                </a:ln>
                <a:solidFill>
                  <a:srgbClr val="000000"/>
                </a:solidFill>
                <a:effectLst/>
                <a:cs typeface="Arial" pitchFamily="34" charset="0"/>
              </a:rPr>
              <a:t>__',</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'__</a:t>
            </a:r>
            <a:r>
              <a:rPr kumimoji="0" lang="en-US" sz="1600" i="0" u="none" strike="noStrike" cap="none" normalizeH="0" baseline="0" dirty="0" err="1" smtClean="0">
                <a:ln>
                  <a:noFill/>
                </a:ln>
                <a:solidFill>
                  <a:srgbClr val="000000"/>
                </a:solidFill>
                <a:effectLst/>
                <a:cs typeface="Arial" pitchFamily="34" charset="0"/>
              </a:rPr>
              <a:t>setattr</a:t>
            </a:r>
            <a:r>
              <a:rPr kumimoji="0" lang="en-US" sz="1600" i="0" u="none" strike="noStrike" cap="none" normalizeH="0" baseline="0" dirty="0" smtClean="0">
                <a:ln>
                  <a:noFill/>
                </a:ln>
                <a:solidFill>
                  <a:srgbClr val="000000"/>
                </a:solidFill>
                <a:effectLst/>
                <a:cs typeface="Arial" pitchFamily="34" charset="0"/>
              </a:rPr>
              <a:t>__', '__</a:t>
            </a:r>
            <a:r>
              <a:rPr kumimoji="0" lang="en-US" sz="1600" i="0" u="none" strike="noStrike" cap="none" normalizeH="0" baseline="0" dirty="0" err="1" smtClean="0">
                <a:ln>
                  <a:noFill/>
                </a:ln>
                <a:solidFill>
                  <a:srgbClr val="000000"/>
                </a:solidFill>
                <a:effectLst/>
                <a:cs typeface="Arial" pitchFamily="34" charset="0"/>
              </a:rPr>
              <a:t>str</a:t>
            </a:r>
            <a:r>
              <a:rPr kumimoji="0" lang="en-US" sz="1600" i="0" u="none" strike="noStrike" cap="none" normalizeH="0" baseline="0" dirty="0" smtClean="0">
                <a:ln>
                  <a:noFill/>
                </a:ln>
                <a:solidFill>
                  <a:srgbClr val="000000"/>
                </a:solidFill>
                <a:effectLst/>
                <a:cs typeface="Arial" pitchFamily="34" charset="0"/>
              </a:rPr>
              <a:t>__', '__</a:t>
            </a:r>
            <a:r>
              <a:rPr kumimoji="0" lang="en-US" sz="1600" i="0" u="none" strike="noStrike" cap="none" normalizeH="0" baseline="0" dirty="0" err="1" smtClean="0">
                <a:ln>
                  <a:noFill/>
                </a:ln>
                <a:solidFill>
                  <a:srgbClr val="000000"/>
                </a:solidFill>
                <a:effectLst/>
                <a:cs typeface="Arial" pitchFamily="34" charset="0"/>
              </a:rPr>
              <a:t>weakref</a:t>
            </a:r>
            <a:r>
              <a:rPr kumimoji="0" lang="en-US" sz="1600" i="0" u="none" strike="noStrike" cap="none" normalizeH="0" baseline="0" dirty="0" smtClean="0">
                <a:ln>
                  <a:noFill/>
                </a:ln>
                <a:solidFill>
                  <a:srgbClr val="000000"/>
                </a:solidFill>
                <a:effectLst/>
                <a:cs typeface="Arial" pitchFamily="34" charset="0"/>
              </a:rPr>
              <a:t>__', 'age', 'intro', 'name', 'sport']</a:t>
            </a:r>
          </a:p>
          <a:p>
            <a:pPr lvl="0" algn="l" rtl="0" fontAlgn="base">
              <a:spcBef>
                <a:spcPct val="0"/>
              </a:spcBef>
              <a:spcAft>
                <a:spcPct val="0"/>
              </a:spcAft>
            </a:pPr>
            <a:r>
              <a:rPr kumimoji="0" lang="en-US" sz="1600" b="1" i="0" u="none" strike="noStrike" cap="none" normalizeH="0" baseline="0" dirty="0" smtClean="0">
                <a:ln>
                  <a:noFill/>
                </a:ln>
                <a:solidFill>
                  <a:srgbClr val="000000"/>
                </a:solidFill>
                <a:effectLst/>
                <a:cs typeface="Arial" pitchFamily="34" charset="0"/>
              </a:rPr>
              <a:t>&gt;&gt;&gt; </a:t>
            </a:r>
            <a:r>
              <a:rPr kumimoji="0" lang="en-US" sz="1600" b="1" i="0" u="none" strike="noStrike" cap="none" normalizeH="0" baseline="0" dirty="0" err="1" smtClean="0">
                <a:ln>
                  <a:noFill/>
                </a:ln>
                <a:solidFill>
                  <a:srgbClr val="000000"/>
                </a:solidFill>
                <a:effectLst/>
                <a:cs typeface="Arial" pitchFamily="34" charset="0"/>
              </a:rPr>
              <a:t>bob.intro</a:t>
            </a:r>
            <a:r>
              <a:rPr kumimoji="0" lang="en-US" sz="1600" b="1" i="0" u="none" strike="noStrike" cap="none" normalizeH="0" baseline="0" dirty="0" smtClean="0">
                <a:ln>
                  <a:noFill/>
                </a:ln>
                <a:solidFill>
                  <a:srgbClr val="000000"/>
                </a:solidFill>
                <a:effectLst/>
                <a:cs typeface="Arial" pitchFamily="34" charset="0"/>
              </a:rPr>
              <a:t>()      			</a:t>
            </a:r>
            <a:r>
              <a:rPr kumimoji="0" lang="en-US" sz="1600" b="1" i="0" u="none" strike="noStrike" cap="none" normalizeH="0" baseline="0" dirty="0" smtClean="0">
                <a:ln>
                  <a:noFill/>
                </a:ln>
                <a:solidFill>
                  <a:schemeClr val="accent3">
                    <a:lumMod val="50000"/>
                  </a:schemeClr>
                </a:solidFill>
                <a:effectLst/>
                <a:cs typeface="Arial" pitchFamily="34" charset="0"/>
              </a:rPr>
              <a:t># Calling bob's intro method</a:t>
            </a:r>
          </a:p>
          <a:p>
            <a:pPr lvl="0" algn="l" rtl="0" fontAlgn="base">
              <a:spcBef>
                <a:spcPct val="0"/>
              </a:spcBef>
              <a:spcAft>
                <a:spcPct val="0"/>
              </a:spcAft>
            </a:pPr>
            <a:r>
              <a:rPr kumimoji="0" lang="en-US" sz="1600" i="0" u="none" strike="noStrike" cap="none" normalizeH="0" baseline="0" dirty="0" smtClean="0">
                <a:ln>
                  <a:noFill/>
                </a:ln>
                <a:solidFill>
                  <a:srgbClr val="000000"/>
                </a:solidFill>
                <a:effectLst/>
                <a:cs typeface="Arial" pitchFamily="34" charset="0"/>
              </a:rPr>
              <a:t>"Hello, my name is Robert and I'm 35."</a:t>
            </a:r>
          </a:p>
          <a:p>
            <a:pPr lvl="0" algn="l" rtl="0" fontAlgn="base">
              <a:spcBef>
                <a:spcPct val="0"/>
              </a:spcBef>
              <a:spcAft>
                <a:spcPct val="0"/>
              </a:spcAft>
            </a:pPr>
            <a:r>
              <a:rPr kumimoji="0" lang="en-US" sz="1600" b="1" i="0" u="none" strike="noStrike" cap="none" normalizeH="0" baseline="0" dirty="0" smtClean="0">
                <a:ln>
                  <a:noFill/>
                </a:ln>
                <a:solidFill>
                  <a:srgbClr val="000000"/>
                </a:solidFill>
                <a:effectLst/>
                <a:cs typeface="Arial" pitchFamily="34" charset="0"/>
              </a:rPr>
              <a:t>&gt;&gt;&gt; dir(</a:t>
            </a:r>
            <a:r>
              <a:rPr kumimoji="0" lang="en-US" sz="1600" b="1" i="0" u="none" strike="noStrike" cap="none" normalizeH="0" baseline="0" dirty="0" err="1" smtClean="0">
                <a:ln>
                  <a:noFill/>
                </a:ln>
                <a:solidFill>
                  <a:srgbClr val="000000"/>
                </a:solidFill>
                <a:effectLst/>
                <a:cs typeface="Arial" pitchFamily="34" charset="0"/>
              </a:rPr>
              <a:t>bob.intro</a:t>
            </a:r>
            <a:r>
              <a:rPr kumimoji="0" lang="en-US" sz="1600" b="1" i="0" u="none" strike="noStrike" cap="none" normalizeH="0" baseline="0" dirty="0" smtClean="0">
                <a:ln>
                  <a:noFill/>
                </a:ln>
                <a:solidFill>
                  <a:srgbClr val="000000"/>
                </a:solidFill>
                <a:effectLst/>
                <a:cs typeface="Arial" pitchFamily="34" charset="0"/>
              </a:rPr>
              <a:t>)   			</a:t>
            </a:r>
            <a:r>
              <a:rPr kumimoji="0" lang="en-US" sz="1600" b="1" i="0" u="none" strike="noStrike" cap="none" normalizeH="0" baseline="0" dirty="0" smtClean="0">
                <a:ln>
                  <a:noFill/>
                </a:ln>
                <a:solidFill>
                  <a:schemeClr val="accent3">
                    <a:lumMod val="50000"/>
                  </a:schemeClr>
                </a:solidFill>
                <a:effectLst/>
                <a:cs typeface="Arial" pitchFamily="34" charset="0"/>
              </a:rPr>
              <a:t># Attributes of the intro method</a:t>
            </a:r>
          </a:p>
          <a:p>
            <a:pPr lvl="0" algn="l" rtl="0" fontAlgn="base">
              <a:spcBef>
                <a:spcPct val="0"/>
              </a:spcBef>
              <a:spcAft>
                <a:spcPct val="0"/>
              </a:spcAft>
            </a:pPr>
            <a:r>
              <a:rPr kumimoji="0" lang="en-US" sz="1600" i="0" u="none" strike="noStrike" cap="none" normalizeH="0" baseline="0" dirty="0" smtClean="0">
                <a:ln>
                  <a:noFill/>
                </a:ln>
                <a:solidFill>
                  <a:srgbClr val="000000"/>
                </a:solidFill>
                <a:effectLst/>
                <a:cs typeface="Arial" pitchFamily="34" charset="0"/>
              </a:rPr>
              <a:t>['__call__', '__class__', '__</a:t>
            </a:r>
            <a:r>
              <a:rPr kumimoji="0" lang="en-US" sz="1600" i="0" u="none" strike="noStrike" cap="none" normalizeH="0" baseline="0" dirty="0" err="1" smtClean="0">
                <a:ln>
                  <a:noFill/>
                </a:ln>
                <a:solidFill>
                  <a:srgbClr val="000000"/>
                </a:solidFill>
                <a:effectLst/>
                <a:cs typeface="Arial" pitchFamily="34" charset="0"/>
              </a:rPr>
              <a:t>cmp</a:t>
            </a:r>
            <a:r>
              <a:rPr kumimoji="0" lang="en-US" sz="1600" i="0" u="none" strike="noStrike" cap="none" normalizeH="0" baseline="0" dirty="0" smtClean="0">
                <a:ln>
                  <a:noFill/>
                </a:ln>
                <a:solidFill>
                  <a:srgbClr val="000000"/>
                </a:solidFill>
                <a:effectLst/>
                <a:cs typeface="Arial" pitchFamily="34" charset="0"/>
              </a:rPr>
              <a:t>__', '__</a:t>
            </a:r>
            <a:r>
              <a:rPr kumimoji="0" lang="en-US" sz="1600" i="0" u="none" strike="noStrike" cap="none" normalizeH="0" baseline="0" dirty="0" err="1" smtClean="0">
                <a:ln>
                  <a:noFill/>
                </a:ln>
                <a:solidFill>
                  <a:srgbClr val="000000"/>
                </a:solidFill>
                <a:effectLst/>
                <a:cs typeface="Arial" pitchFamily="34" charset="0"/>
              </a:rPr>
              <a:t>delattr</a:t>
            </a:r>
            <a:r>
              <a:rPr kumimoji="0" lang="en-US" sz="1600" i="0" u="none" strike="noStrike" cap="none" normalizeH="0" baseline="0" dirty="0" smtClean="0">
                <a:ln>
                  <a:noFill/>
                </a:ln>
                <a:solidFill>
                  <a:srgbClr val="000000"/>
                </a:solidFill>
                <a:effectLst/>
                <a:cs typeface="Arial" pitchFamily="34" charset="0"/>
              </a:rPr>
              <a:t>__', '__doc__', '__get__',</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'__</a:t>
            </a:r>
            <a:r>
              <a:rPr kumimoji="0" lang="en-US" sz="1600" i="0" u="none" strike="noStrike" cap="none" normalizeH="0" baseline="0" dirty="0" err="1" smtClean="0">
                <a:ln>
                  <a:noFill/>
                </a:ln>
                <a:solidFill>
                  <a:srgbClr val="000000"/>
                </a:solidFill>
                <a:effectLst/>
                <a:cs typeface="Arial" pitchFamily="34" charset="0"/>
              </a:rPr>
              <a:t>getattribute</a:t>
            </a:r>
            <a:r>
              <a:rPr kumimoji="0" lang="en-US" sz="1600" i="0" u="none" strike="noStrike" cap="none" normalizeH="0" baseline="0" dirty="0" smtClean="0">
                <a:ln>
                  <a:noFill/>
                </a:ln>
                <a:solidFill>
                  <a:srgbClr val="000000"/>
                </a:solidFill>
                <a:effectLst/>
                <a:cs typeface="Arial" pitchFamily="34" charset="0"/>
              </a:rPr>
              <a:t>__', '__hash__', '__init__', '__new__', '__reduce__',</a:t>
            </a:r>
            <a:r>
              <a:rPr kumimoji="0" lang="en-US" sz="1600" i="0" u="none" strike="noStrike" cap="none" normalizeH="0" dirty="0" smtClean="0">
                <a:ln>
                  <a:noFill/>
                </a:ln>
                <a:solidFill>
                  <a:srgbClr val="000000"/>
                </a:solidFill>
                <a:effectLst/>
                <a:cs typeface="Arial" pitchFamily="34" charset="0"/>
              </a:rPr>
              <a:t> </a:t>
            </a:r>
            <a:r>
              <a:rPr kumimoji="0" lang="en-US" sz="1600" i="0" u="none" strike="noStrike" cap="none" normalizeH="0" baseline="0" dirty="0" smtClean="0">
                <a:ln>
                  <a:noFill/>
                </a:ln>
                <a:solidFill>
                  <a:srgbClr val="000000"/>
                </a:solidFill>
                <a:effectLst/>
                <a:cs typeface="Arial" pitchFamily="34" charset="0"/>
              </a:rPr>
              <a:t>'__</a:t>
            </a:r>
            <a:r>
              <a:rPr kumimoji="0" lang="en-US" sz="1600" i="0" u="none" strike="noStrike" cap="none" normalizeH="0" baseline="0" dirty="0" err="1" smtClean="0">
                <a:ln>
                  <a:noFill/>
                </a:ln>
                <a:solidFill>
                  <a:srgbClr val="000000"/>
                </a:solidFill>
                <a:effectLst/>
                <a:cs typeface="Arial" pitchFamily="34" charset="0"/>
              </a:rPr>
              <a:t>repr</a:t>
            </a:r>
            <a:r>
              <a:rPr kumimoji="0" lang="en-US" sz="1600" i="0" u="none" strike="noStrike" cap="none" normalizeH="0" baseline="0" dirty="0" smtClean="0">
                <a:ln>
                  <a:noFill/>
                </a:ln>
                <a:solidFill>
                  <a:srgbClr val="000000"/>
                </a:solidFill>
                <a:effectLst/>
                <a:cs typeface="Arial" pitchFamily="34" charset="0"/>
              </a:rPr>
              <a:t>__', '__</a:t>
            </a:r>
            <a:r>
              <a:rPr kumimoji="0" lang="en-US" sz="1600" i="0" u="none" strike="noStrike" cap="none" normalizeH="0" baseline="0" dirty="0" err="1" smtClean="0">
                <a:ln>
                  <a:noFill/>
                </a:ln>
                <a:solidFill>
                  <a:srgbClr val="000000"/>
                </a:solidFill>
                <a:effectLst/>
                <a:cs typeface="Arial" pitchFamily="34" charset="0"/>
              </a:rPr>
              <a:t>setattr</a:t>
            </a:r>
            <a:r>
              <a:rPr kumimoji="0" lang="en-US" sz="1600" i="0" u="none" strike="noStrike" cap="none" normalizeH="0" baseline="0" dirty="0" smtClean="0">
                <a:ln>
                  <a:noFill/>
                </a:ln>
                <a:solidFill>
                  <a:srgbClr val="000000"/>
                </a:solidFill>
                <a:effectLst/>
                <a:cs typeface="Arial" pitchFamily="34" charset="0"/>
              </a:rPr>
              <a:t>__', '__</a:t>
            </a:r>
            <a:r>
              <a:rPr kumimoji="0" lang="en-US" sz="1600" i="0" u="none" strike="noStrike" cap="none" normalizeH="0" baseline="0" dirty="0" err="1" smtClean="0">
                <a:ln>
                  <a:noFill/>
                </a:ln>
                <a:solidFill>
                  <a:srgbClr val="000000"/>
                </a:solidFill>
                <a:effectLst/>
                <a:cs typeface="Arial" pitchFamily="34" charset="0"/>
              </a:rPr>
              <a:t>str</a:t>
            </a:r>
            <a:r>
              <a:rPr kumimoji="0" lang="en-US" sz="1600" i="0" u="none" strike="noStrike" cap="none" normalizeH="0" baseline="0" dirty="0" smtClean="0">
                <a:ln>
                  <a:noFill/>
                </a:ln>
                <a:solidFill>
                  <a:srgbClr val="000000"/>
                </a:solidFill>
                <a:effectLst/>
                <a:cs typeface="Arial" pitchFamily="34" charset="0"/>
              </a:rPr>
              <a:t>__', '</a:t>
            </a:r>
            <a:r>
              <a:rPr kumimoji="0" lang="en-US" sz="1600" i="0" u="none" strike="noStrike" cap="none" normalizeH="0" baseline="0" dirty="0" err="1" smtClean="0">
                <a:ln>
                  <a:noFill/>
                </a:ln>
                <a:solidFill>
                  <a:srgbClr val="000000"/>
                </a:solidFill>
                <a:effectLst/>
                <a:cs typeface="Arial" pitchFamily="34" charset="0"/>
              </a:rPr>
              <a:t>im_class</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im_func</a:t>
            </a:r>
            <a:r>
              <a:rPr kumimoji="0" lang="en-US" sz="1600" i="0" u="none" strike="noStrike" cap="none" normalizeH="0" baseline="0" dirty="0" smtClean="0">
                <a:ln>
                  <a:noFill/>
                </a:ln>
                <a:solidFill>
                  <a:srgbClr val="000000"/>
                </a:solidFill>
                <a:effectLst/>
                <a:cs typeface="Arial" pitchFamily="34" charset="0"/>
              </a:rPr>
              <a:t>', '</a:t>
            </a:r>
            <a:r>
              <a:rPr kumimoji="0" lang="en-US" sz="1600" i="0" u="none" strike="noStrike" cap="none" normalizeH="0" baseline="0" dirty="0" err="1" smtClean="0">
                <a:ln>
                  <a:noFill/>
                </a:ln>
                <a:solidFill>
                  <a:srgbClr val="000000"/>
                </a:solidFill>
                <a:effectLst/>
                <a:cs typeface="Arial" pitchFamily="34" charset="0"/>
              </a:rPr>
              <a:t>im_self</a:t>
            </a:r>
            <a:r>
              <a:rPr kumimoji="0" lang="en-US" sz="1600" i="0" u="none" strike="noStrike" cap="none" normalizeH="0" baseline="0" dirty="0" smtClean="0">
                <a:ln>
                  <a:noFill/>
                </a:ln>
                <a:solidFill>
                  <a:srgbClr val="000000"/>
                </a:solidFill>
                <a:effectLst/>
                <a:cs typeface="Arial" pitchFamily="34" charset="0"/>
              </a:rPr>
              <a:t>']</a:t>
            </a:r>
          </a:p>
        </p:txBody>
      </p:sp>
    </p:spTree>
    <p:extLst>
      <p:ext uri="{BB962C8B-B14F-4D97-AF65-F5344CB8AC3E}">
        <p14:creationId xmlns:p14="http://schemas.microsoft.com/office/powerpoint/2010/main" val="72803745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Python: </a:t>
            </a:r>
            <a:r>
              <a:rPr lang="en-US" dirty="0" err="1" smtClean="0"/>
              <a:t>Whats</a:t>
            </a:r>
            <a:r>
              <a:rPr lang="en-US" dirty="0" smtClean="0"/>
              <a:t> more?</a:t>
            </a:r>
            <a:endParaRPr lang="ar-EG" dirty="0"/>
          </a:p>
        </p:txBody>
      </p:sp>
    </p:spTree>
    <p:extLst>
      <p:ext uri="{BB962C8B-B14F-4D97-AF65-F5344CB8AC3E}">
        <p14:creationId xmlns:p14="http://schemas.microsoft.com/office/powerpoint/2010/main" val="23990096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Grp="1" noChangeArrowheads="1"/>
          </p:cNvSpPr>
          <p:nvPr>
            <p:ph type="title"/>
          </p:nvPr>
        </p:nvSpPr>
        <p:spPr>
          <a:xfrm>
            <a:off x="275771" y="274638"/>
            <a:ext cx="8411029" cy="683305"/>
          </a:xfrm>
          <a:ln/>
        </p:spPr>
        <p:txBody>
          <a:bodyPr/>
          <a:lstStyle/>
          <a:p>
            <a:r>
              <a:rPr lang="en-US" dirty="0"/>
              <a:t>Web Frameworks</a:t>
            </a:r>
          </a:p>
        </p:txBody>
      </p:sp>
      <p:sp>
        <p:nvSpPr>
          <p:cNvPr id="72706" name="Rectangle 2"/>
          <p:cNvSpPr>
            <a:spLocks noGrp="1" noChangeArrowheads="1"/>
          </p:cNvSpPr>
          <p:nvPr>
            <p:ph type="body" idx="1"/>
          </p:nvPr>
        </p:nvSpPr>
        <p:spPr>
          <a:xfrm>
            <a:off x="-159654" y="760865"/>
            <a:ext cx="7772400" cy="4572000"/>
          </a:xfrm>
          <a:ln/>
        </p:spPr>
        <p:txBody>
          <a:bodyPr/>
          <a:lstStyle/>
          <a:p>
            <a:pPr marL="625056"/>
            <a:r>
              <a:rPr lang="en-GB" sz="2400" dirty="0" smtClean="0"/>
              <a:t>Presentation framework (GUI):</a:t>
            </a:r>
          </a:p>
          <a:p>
            <a:pPr marL="899694" lvl="1"/>
            <a:r>
              <a:rPr lang="en-GB" sz="2000" dirty="0" smtClean="0"/>
              <a:t>Yate library - </a:t>
            </a:r>
            <a:r>
              <a:rPr lang="en-GB" sz="2000" dirty="0"/>
              <a:t>HTML-generating helper </a:t>
            </a:r>
            <a:r>
              <a:rPr lang="en-GB" sz="2000" dirty="0" smtClean="0"/>
              <a:t>functions</a:t>
            </a:r>
          </a:p>
          <a:p>
            <a:pPr marL="899694" lvl="1"/>
            <a:r>
              <a:rPr lang="en-GB" sz="2000" dirty="0" err="1"/>
              <a:t>jQuery</a:t>
            </a:r>
            <a:r>
              <a:rPr lang="en-GB" sz="2000" dirty="0"/>
              <a:t> UI </a:t>
            </a:r>
            <a:r>
              <a:rPr lang="en-GB" sz="2000" dirty="0" smtClean="0"/>
              <a:t>library</a:t>
            </a:r>
          </a:p>
          <a:p>
            <a:pPr marL="625056"/>
            <a:r>
              <a:rPr lang="en-US" sz="2400" dirty="0" smtClean="0"/>
              <a:t>Web Development:</a:t>
            </a:r>
          </a:p>
          <a:p>
            <a:pPr marL="899694" lvl="1"/>
            <a:r>
              <a:rPr lang="en-US" sz="2000" dirty="0" err="1"/>
              <a:t>Django</a:t>
            </a:r>
            <a:endParaRPr lang="en-US" sz="2000" dirty="0"/>
          </a:p>
          <a:p>
            <a:pPr marL="1174331" lvl="2"/>
            <a:r>
              <a:rPr lang="en-US" sz="1800" dirty="0"/>
              <a:t>a high-level Python Web framework that encourages rapid development and clean, pragmatic design.</a:t>
            </a:r>
          </a:p>
          <a:p>
            <a:pPr marL="899694" lvl="1"/>
            <a:r>
              <a:rPr lang="en-US" sz="2000" dirty="0" smtClean="0"/>
              <a:t>Flask</a:t>
            </a:r>
            <a:endParaRPr lang="en-US" sz="2000" dirty="0"/>
          </a:p>
          <a:p>
            <a:pPr marL="899694" lvl="1"/>
            <a:r>
              <a:rPr lang="en-US" sz="2000" dirty="0"/>
              <a:t>Pylons</a:t>
            </a:r>
          </a:p>
          <a:p>
            <a:pPr marL="899694" lvl="1"/>
            <a:r>
              <a:rPr lang="en-US" sz="2000" dirty="0" err="1"/>
              <a:t>TurboGears</a:t>
            </a:r>
            <a:endParaRPr lang="en-US" sz="2000" dirty="0"/>
          </a:p>
          <a:p>
            <a:pPr marL="899694" lvl="1"/>
            <a:r>
              <a:rPr lang="en-US" sz="2000" dirty="0" err="1"/>
              <a:t>Zope</a:t>
            </a:r>
            <a:endParaRPr lang="en-US" sz="2000" dirty="0"/>
          </a:p>
          <a:p>
            <a:pPr marL="899694" lvl="1"/>
            <a:r>
              <a:rPr lang="en-US" sz="2000" dirty="0" err="1" smtClean="0"/>
              <a:t>Grok</a:t>
            </a:r>
            <a:endParaRPr lang="en-US" sz="2000" dirty="0" smtClean="0"/>
          </a:p>
          <a:p>
            <a:pPr marL="625056"/>
            <a:r>
              <a:rPr lang="en-GB" sz="2400" dirty="0" err="1"/>
              <a:t>WebServer</a:t>
            </a:r>
            <a:endParaRPr lang="en-GB" sz="2400" dirty="0"/>
          </a:p>
          <a:p>
            <a:pPr marL="899694" lvl="1"/>
            <a:r>
              <a:rPr lang="en-GB" sz="2000" dirty="0" err="1"/>
              <a:t>CherryPy</a:t>
            </a:r>
            <a:r>
              <a:rPr lang="en-GB" sz="2000" dirty="0"/>
              <a:t> written in python</a:t>
            </a:r>
          </a:p>
          <a:p>
            <a:pPr marL="625056"/>
            <a:r>
              <a:rPr lang="en-US" sz="2400" dirty="0"/>
              <a:t>Database</a:t>
            </a:r>
          </a:p>
          <a:p>
            <a:pPr marL="899694" lvl="1"/>
            <a:r>
              <a:rPr lang="en-US" sz="2000" dirty="0"/>
              <a:t>SQLite</a:t>
            </a:r>
            <a:endParaRPr lang="en-GB" sz="2000" dirty="0"/>
          </a:p>
          <a:p>
            <a:pPr marL="625056"/>
            <a:endParaRPr lang="en-US" sz="2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256" y="3758067"/>
            <a:ext cx="6527744" cy="309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9104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Grp="1" noChangeArrowheads="1"/>
          </p:cNvSpPr>
          <p:nvPr>
            <p:ph type="title"/>
          </p:nvPr>
        </p:nvSpPr>
        <p:spPr>
          <a:ln/>
        </p:spPr>
        <p:txBody>
          <a:bodyPr/>
          <a:lstStyle/>
          <a:p>
            <a:r>
              <a:rPr lang="en-US"/>
              <a:t>IDEs</a:t>
            </a:r>
          </a:p>
        </p:txBody>
      </p:sp>
      <p:sp>
        <p:nvSpPr>
          <p:cNvPr id="73730" name="Rectangle 2"/>
          <p:cNvSpPr>
            <a:spLocks noGrp="1" noChangeArrowheads="1"/>
          </p:cNvSpPr>
          <p:nvPr>
            <p:ph type="body" idx="1"/>
          </p:nvPr>
        </p:nvSpPr>
        <p:spPr>
          <a:ln/>
        </p:spPr>
        <p:txBody>
          <a:bodyPr/>
          <a:lstStyle/>
          <a:p>
            <a:pPr marL="625056"/>
            <a:r>
              <a:rPr lang="en-US"/>
              <a:t>Emacs</a:t>
            </a:r>
          </a:p>
          <a:p>
            <a:pPr marL="625056"/>
            <a:r>
              <a:rPr lang="en-US"/>
              <a:t>Vim</a:t>
            </a:r>
          </a:p>
          <a:p>
            <a:pPr marL="625056"/>
            <a:r>
              <a:rPr lang="en-US"/>
              <a:t>Komodo</a:t>
            </a:r>
          </a:p>
          <a:p>
            <a:pPr marL="625056"/>
            <a:r>
              <a:rPr lang="en-US"/>
              <a:t>PyCharm</a:t>
            </a:r>
          </a:p>
          <a:p>
            <a:pPr marL="625056"/>
            <a:r>
              <a:rPr lang="en-US"/>
              <a:t>Eclipse (PyDev)</a:t>
            </a:r>
          </a:p>
        </p:txBody>
      </p:sp>
    </p:spTree>
    <p:extLst>
      <p:ext uri="{BB962C8B-B14F-4D97-AF65-F5344CB8AC3E}">
        <p14:creationId xmlns:p14="http://schemas.microsoft.com/office/powerpoint/2010/main" val="1151106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Grp="1" noChangeArrowheads="1"/>
          </p:cNvSpPr>
          <p:nvPr>
            <p:ph type="title"/>
          </p:nvPr>
        </p:nvSpPr>
        <p:spPr>
          <a:ln/>
        </p:spPr>
        <p:txBody>
          <a:bodyPr/>
          <a:lstStyle/>
          <a:p>
            <a:r>
              <a:rPr lang="en-US"/>
              <a:t>Package Management</a:t>
            </a:r>
          </a:p>
        </p:txBody>
      </p:sp>
      <p:pic>
        <p:nvPicPr>
          <p:cNvPr id="7475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04" y="2384227"/>
            <a:ext cx="7670602" cy="310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Tree>
    <p:extLst>
      <p:ext uri="{BB962C8B-B14F-4D97-AF65-F5344CB8AC3E}">
        <p14:creationId xmlns:p14="http://schemas.microsoft.com/office/powerpoint/2010/main" val="1883655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733CD630-3BD2-0B47-80C0-8271087BBD5B}" type="slidenum">
              <a:rPr lang="en-US"/>
              <a:pPr/>
              <a:t>5</a:t>
            </a:fld>
            <a:endParaRPr lang="en-US"/>
          </a:p>
        </p:txBody>
      </p:sp>
      <p:sp>
        <p:nvSpPr>
          <p:cNvPr id="306178" name="Rectangle 2"/>
          <p:cNvSpPr>
            <a:spLocks noGrp="1" noChangeArrowheads="1"/>
          </p:cNvSpPr>
          <p:nvPr>
            <p:ph type="title"/>
          </p:nvPr>
        </p:nvSpPr>
        <p:spPr>
          <a:xfrm>
            <a:off x="762000" y="152400"/>
            <a:ext cx="7772400" cy="609600"/>
          </a:xfrm>
        </p:spPr>
        <p:txBody>
          <a:bodyPr/>
          <a:lstStyle/>
          <a:p>
            <a:r>
              <a:rPr lang="en-US"/>
              <a:t>Classes</a:t>
            </a:r>
          </a:p>
        </p:txBody>
      </p:sp>
      <p:sp>
        <p:nvSpPr>
          <p:cNvPr id="306179"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AU"/>
          </a:p>
        </p:txBody>
      </p:sp>
      <p:sp>
        <p:nvSpPr>
          <p:cNvPr id="306181" name="Text Box 5"/>
          <p:cNvSpPr txBox="1">
            <a:spLocks noChangeArrowheads="1"/>
          </p:cNvSpPr>
          <p:nvPr/>
        </p:nvSpPr>
        <p:spPr bwMode="auto">
          <a:xfrm>
            <a:off x="269875" y="1009650"/>
            <a:ext cx="861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dirty="0"/>
              <a:t>A Python class uses variables to store data fields and defines methods to perform actions. Additionally, a class provides a special type method, known as </a:t>
            </a:r>
            <a:r>
              <a:rPr lang="en-US" i="1" dirty="0"/>
              <a:t>initializer</a:t>
            </a:r>
            <a:r>
              <a:rPr lang="en-US" dirty="0"/>
              <a:t>, which is invoked to create a new object. An initializer can perform any action, but initializer is designed to perform initializing actions, such as creating the data fields of objects. </a:t>
            </a:r>
          </a:p>
        </p:txBody>
      </p:sp>
      <p:sp>
        <p:nvSpPr>
          <p:cNvPr id="306183" name="Rectangle 7"/>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AU"/>
          </a:p>
        </p:txBody>
      </p:sp>
      <p:sp>
        <p:nvSpPr>
          <p:cNvPr id="306184" name="Text Box 8"/>
          <p:cNvSpPr txBox="1">
            <a:spLocks noChangeArrowheads="1"/>
          </p:cNvSpPr>
          <p:nvPr/>
        </p:nvSpPr>
        <p:spPr bwMode="auto">
          <a:xfrm>
            <a:off x="231775" y="3467100"/>
            <a:ext cx="8610600" cy="1200328"/>
          </a:xfrm>
          <a:prstGeom prst="rect">
            <a:avLst/>
          </a:prstGeom>
          <a:noFill/>
          <a:ln>
            <a:noFill/>
          </a:ln>
          <a:effectLst/>
        </p:spPr>
        <p:txBody>
          <a:bodyPr>
            <a:spAutoFit/>
          </a:bodyPr>
          <a:lstStyle/>
          <a:p>
            <a:pPr algn="l"/>
            <a:r>
              <a:rPr lang="en-US">
                <a:latin typeface="Courier New" charset="0"/>
              </a:rPr>
              <a:t>class ClassName:</a:t>
            </a:r>
          </a:p>
          <a:p>
            <a:pPr algn="l"/>
            <a:r>
              <a:rPr lang="en-US">
                <a:latin typeface="Courier New" charset="0"/>
              </a:rPr>
              <a:t>    initializer</a:t>
            </a:r>
          </a:p>
          <a:p>
            <a:pPr algn="l"/>
            <a:r>
              <a:rPr lang="en-US">
                <a:latin typeface="Courier New" charset="0"/>
              </a:rPr>
              <a:t>    methods</a:t>
            </a:r>
          </a:p>
        </p:txBody>
      </p:sp>
      <p:sp>
        <p:nvSpPr>
          <p:cNvPr id="306185" name="AutoShape 9">
            <a:hlinkClick r:id="" action="ppaction://noaction" highlightClick="1"/>
          </p:cNvPr>
          <p:cNvSpPr>
            <a:spLocks noChangeArrowheads="1"/>
          </p:cNvSpPr>
          <p:nvPr/>
        </p:nvSpPr>
        <p:spPr bwMode="auto">
          <a:xfrm>
            <a:off x="2190750" y="5272088"/>
            <a:ext cx="1087438" cy="533400"/>
          </a:xfrm>
          <a:prstGeom prst="actionButtonBlank">
            <a:avLst/>
          </a:prstGeom>
          <a:solidFill>
            <a:srgbClr val="FFFFFF"/>
          </a:solidFill>
          <a:ln>
            <a:noFill/>
          </a:ln>
          <a:effectLst>
            <a:prstShdw prst="shdw17" dist="17961" dir="2700000">
              <a:schemeClr val="tx1">
                <a:gamma/>
                <a:shade val="60000"/>
                <a:invGamma/>
                <a:alpha val="74998"/>
              </a:schemeClr>
            </a:prstShdw>
          </a:effectLst>
        </p:spPr>
        <p:txBody>
          <a:bodyPr wrap="none" anchor="ctr"/>
          <a:lstStyle/>
          <a:p>
            <a:pPr algn="ctr"/>
            <a:r>
              <a:rPr lang="en-US" dirty="0">
                <a:solidFill>
                  <a:schemeClr val="accent1"/>
                </a:solidFill>
                <a:latin typeface="Book Antiqua" charset="0"/>
                <a:hlinkClick r:id="rId2" action="ppaction://program"/>
              </a:rPr>
              <a:t>Circle</a:t>
            </a:r>
            <a:endParaRPr lang="en-US" dirty="0">
              <a:solidFill>
                <a:schemeClr val="accent1"/>
              </a:solidFill>
            </a:endParaRPr>
          </a:p>
        </p:txBody>
      </p:sp>
      <p:sp>
        <p:nvSpPr>
          <p:cNvPr id="306186" name="AutoShape 10">
            <a:hlinkClick r:id="" action="ppaction://noaction" highlightClick="1"/>
          </p:cNvPr>
          <p:cNvSpPr>
            <a:spLocks noChangeArrowheads="1"/>
          </p:cNvSpPr>
          <p:nvPr/>
        </p:nvSpPr>
        <p:spPr bwMode="auto">
          <a:xfrm>
            <a:off x="3649663" y="5233988"/>
            <a:ext cx="1844675" cy="533400"/>
          </a:xfrm>
          <a:prstGeom prst="actionButtonBlank">
            <a:avLst/>
          </a:prstGeom>
          <a:solidFill>
            <a:srgbClr val="FFFFFF"/>
          </a:solidFill>
          <a:ln>
            <a:noFill/>
          </a:ln>
          <a:effectLst>
            <a:prstShdw prst="shdw17" dist="17961" dir="2700000">
              <a:schemeClr val="tx1">
                <a:gamma/>
                <a:shade val="60000"/>
                <a:invGamma/>
                <a:alpha val="74998"/>
              </a:schemeClr>
            </a:prstShdw>
          </a:effectLst>
        </p:spPr>
        <p:txBody>
          <a:bodyPr wrap="none" anchor="ctr"/>
          <a:lstStyle/>
          <a:p>
            <a:pPr algn="ctr"/>
            <a:r>
              <a:rPr lang="en-US">
                <a:solidFill>
                  <a:schemeClr val="accent1"/>
                </a:solidFill>
                <a:latin typeface="Book Antiqua" charset="0"/>
                <a:hlinkClick r:id="rId3" action="ppaction://program"/>
              </a:rPr>
              <a:t>TestCircle</a:t>
            </a:r>
            <a:endParaRPr lang="en-US">
              <a:solidFill>
                <a:schemeClr val="accent1"/>
              </a:solidFill>
            </a:endParaRPr>
          </a:p>
        </p:txBody>
      </p:sp>
    </p:spTree>
    <p:extLst>
      <p:ext uri="{BB962C8B-B14F-4D97-AF65-F5344CB8AC3E}">
        <p14:creationId xmlns:p14="http://schemas.microsoft.com/office/powerpoint/2010/main" val="17236119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Grp="1" noChangeArrowheads="1"/>
          </p:cNvSpPr>
          <p:nvPr>
            <p:ph type="title"/>
          </p:nvPr>
        </p:nvSpPr>
        <p:spPr>
          <a:xfrm>
            <a:off x="230896" y="274638"/>
            <a:ext cx="8455904" cy="680523"/>
          </a:xfrm>
          <a:ln/>
        </p:spPr>
        <p:txBody>
          <a:bodyPr/>
          <a:lstStyle/>
          <a:p>
            <a:r>
              <a:rPr lang="en-US" dirty="0"/>
              <a:t>Python</a:t>
            </a:r>
            <a:r>
              <a:rPr lang="ja-JP" altLang="en-US" dirty="0">
                <a:latin typeface="Arial"/>
              </a:rPr>
              <a:t>’</a:t>
            </a:r>
            <a:r>
              <a:rPr lang="en-US" dirty="0"/>
              <a:t>s Way</a:t>
            </a:r>
          </a:p>
        </p:txBody>
      </p:sp>
      <p:sp>
        <p:nvSpPr>
          <p:cNvPr id="64514" name="Rectangle 2"/>
          <p:cNvSpPr>
            <a:spLocks noGrp="1" noChangeArrowheads="1"/>
          </p:cNvSpPr>
          <p:nvPr>
            <p:ph type="body" idx="1"/>
          </p:nvPr>
        </p:nvSpPr>
        <p:spPr>
          <a:xfrm>
            <a:off x="104952" y="923671"/>
            <a:ext cx="8952461" cy="5138113"/>
          </a:xfrm>
          <a:ln/>
        </p:spPr>
        <p:txBody>
          <a:bodyPr/>
          <a:lstStyle/>
          <a:p>
            <a:pPr marL="625056"/>
            <a:r>
              <a:rPr lang="en-US" sz="2000" dirty="0"/>
              <a:t>No interfaces</a:t>
            </a:r>
          </a:p>
          <a:p>
            <a:pPr marL="625056"/>
            <a:r>
              <a:rPr lang="en-US" sz="2000" dirty="0"/>
              <a:t>No real private attributes/functions</a:t>
            </a:r>
          </a:p>
          <a:p>
            <a:pPr marL="625056"/>
            <a:r>
              <a:rPr lang="en-US" sz="2000" dirty="0"/>
              <a:t>Private attributes start (but do not end) with double underscores.</a:t>
            </a:r>
          </a:p>
          <a:p>
            <a:pPr marL="625056"/>
            <a:r>
              <a:rPr lang="en-US" sz="2000" dirty="0"/>
              <a:t>Special class methods start and end with double underscores.</a:t>
            </a:r>
          </a:p>
          <a:p>
            <a:pPr marL="937584" lvl="1"/>
            <a:r>
              <a:rPr lang="en-US" sz="2000" dirty="0" smtClean="0"/>
              <a:t>__</a:t>
            </a:r>
            <a:r>
              <a:rPr lang="en-US" sz="2000" dirty="0" err="1" smtClean="0"/>
              <a:t>init</a:t>
            </a:r>
            <a:r>
              <a:rPr lang="en-US" sz="2000" dirty="0" smtClean="0"/>
              <a:t>__: </a:t>
            </a:r>
            <a:r>
              <a:rPr lang="en-AU" sz="2000" dirty="0"/>
              <a:t>Called when the instance is </a:t>
            </a:r>
            <a:r>
              <a:rPr lang="en-AU" sz="2000" dirty="0" smtClean="0"/>
              <a:t>created;</a:t>
            </a:r>
          </a:p>
          <a:p>
            <a:pPr marL="937584" lvl="1"/>
            <a:r>
              <a:rPr lang="en-AU" sz="2000" dirty="0" smtClean="0"/>
              <a:t>__del__: Called </a:t>
            </a:r>
            <a:r>
              <a:rPr lang="en-AU" sz="2000" dirty="0"/>
              <a:t>when the instance is about to be destroyed</a:t>
            </a:r>
            <a:endParaRPr lang="en-AU" sz="2000" dirty="0" smtClean="0"/>
          </a:p>
          <a:p>
            <a:pPr marL="937584" lvl="1"/>
            <a:r>
              <a:rPr lang="en-US" sz="2000" dirty="0" smtClean="0"/>
              <a:t>__</a:t>
            </a:r>
            <a:r>
              <a:rPr lang="en-US" sz="2000" dirty="0" err="1" smtClean="0"/>
              <a:t>cmp</a:t>
            </a:r>
            <a:r>
              <a:rPr lang="en-US" sz="2000" dirty="0" smtClean="0"/>
              <a:t>__</a:t>
            </a:r>
            <a:r>
              <a:rPr lang="en-US" sz="2000" dirty="0"/>
              <a:t>: Called by comparison operations </a:t>
            </a:r>
            <a:r>
              <a:rPr lang="en-US" sz="2000" dirty="0" smtClean="0"/>
              <a:t>if there are no </a:t>
            </a:r>
            <a:r>
              <a:rPr lang="en-US" sz="2000" dirty="0"/>
              <a:t>rich comparison </a:t>
            </a:r>
            <a:r>
              <a:rPr lang="en-US" sz="2000" dirty="0" smtClean="0"/>
              <a:t>(__</a:t>
            </a:r>
            <a:r>
              <a:rPr lang="en-US" sz="2000" dirty="0" err="1" smtClean="0"/>
              <a:t>lt</a:t>
            </a:r>
            <a:r>
              <a:rPr lang="en-US" sz="2000" dirty="0" smtClean="0"/>
              <a:t>__, __le__, __</a:t>
            </a:r>
            <a:r>
              <a:rPr lang="en-US" sz="2000" dirty="0" err="1" smtClean="0"/>
              <a:t>eq</a:t>
            </a:r>
            <a:r>
              <a:rPr lang="en-US" sz="2000" dirty="0" smtClean="0"/>
              <a:t>__, __ne__, __</a:t>
            </a:r>
            <a:r>
              <a:rPr lang="en-US" sz="2000" dirty="0" err="1" smtClean="0"/>
              <a:t>gt</a:t>
            </a:r>
            <a:r>
              <a:rPr lang="en-US" sz="2000" dirty="0" smtClean="0"/>
              <a:t>__, __</a:t>
            </a:r>
            <a:r>
              <a:rPr lang="en-US" sz="2000" dirty="0" err="1" smtClean="0"/>
              <a:t>ge</a:t>
            </a:r>
            <a:r>
              <a:rPr lang="en-US" sz="2000" dirty="0" smtClean="0"/>
              <a:t>__).</a:t>
            </a:r>
          </a:p>
          <a:p>
            <a:pPr marL="937584" lvl="1"/>
            <a:r>
              <a:rPr lang="en-US" sz="2000" dirty="0" smtClean="0"/>
              <a:t>__</a:t>
            </a:r>
            <a:r>
              <a:rPr lang="en-US" sz="2000" dirty="0" err="1" smtClean="0"/>
              <a:t>str</a:t>
            </a:r>
            <a:r>
              <a:rPr lang="en-US" sz="2000" dirty="0"/>
              <a:t>__: Called by the </a:t>
            </a:r>
            <a:r>
              <a:rPr lang="en-US" sz="2000" dirty="0" err="1"/>
              <a:t>str</a:t>
            </a:r>
            <a:r>
              <a:rPr lang="en-US" sz="2000" dirty="0"/>
              <a:t>() built-in function and by the print statement to compute the “informal” string representation of an object.</a:t>
            </a:r>
            <a:endParaRPr lang="en-US" sz="2000" dirty="0" smtClean="0"/>
          </a:p>
          <a:p>
            <a:pPr marL="937584" lvl="1"/>
            <a:r>
              <a:rPr lang="en-US" sz="2000" dirty="0"/>
              <a:t>__name__ is the class name</a:t>
            </a:r>
            <a:r>
              <a:rPr lang="en-US" sz="2000" dirty="0" smtClean="0"/>
              <a:t>;</a:t>
            </a:r>
          </a:p>
          <a:p>
            <a:pPr marL="937584" lvl="1"/>
            <a:r>
              <a:rPr lang="en-US" sz="2000" dirty="0" smtClean="0"/>
              <a:t>__module__ </a:t>
            </a:r>
            <a:r>
              <a:rPr lang="en-US" sz="2000" dirty="0"/>
              <a:t>is the module name in which the class was defined; </a:t>
            </a:r>
            <a:endParaRPr lang="en-US" sz="2000" dirty="0" smtClean="0"/>
          </a:p>
          <a:p>
            <a:pPr marL="937584" lvl="1"/>
            <a:r>
              <a:rPr lang="en-US" sz="2000" dirty="0" smtClean="0"/>
              <a:t>__</a:t>
            </a:r>
            <a:r>
              <a:rPr lang="en-US" sz="2000" dirty="0" err="1" smtClean="0"/>
              <a:t>dict</a:t>
            </a:r>
            <a:r>
              <a:rPr lang="en-US" sz="2000" dirty="0" smtClean="0"/>
              <a:t>__ </a:t>
            </a:r>
            <a:r>
              <a:rPr lang="en-US" sz="2000" dirty="0"/>
              <a:t>is the dictionary containing the class’s namespace</a:t>
            </a:r>
            <a:r>
              <a:rPr lang="en-US" sz="2000" dirty="0" smtClean="0"/>
              <a:t>;</a:t>
            </a:r>
          </a:p>
          <a:p>
            <a:pPr marL="937584" lvl="1"/>
            <a:r>
              <a:rPr lang="en-US" sz="2000" dirty="0" smtClean="0"/>
              <a:t> </a:t>
            </a:r>
            <a:r>
              <a:rPr lang="en-US" sz="2000" dirty="0"/>
              <a:t>__bases__ is a tuple (possibly empty or a singleton) containing the base classes, in the order of their occurrence in the base class list; </a:t>
            </a:r>
            <a:endParaRPr lang="en-US" sz="2000" dirty="0" smtClean="0"/>
          </a:p>
          <a:p>
            <a:pPr marL="937584" lvl="1"/>
            <a:r>
              <a:rPr lang="en-US" sz="2000" dirty="0" smtClean="0"/>
              <a:t>__doc__ </a:t>
            </a:r>
            <a:r>
              <a:rPr lang="en-US" sz="2000" dirty="0"/>
              <a:t>is the class’s documentation string, or None if undefined</a:t>
            </a:r>
          </a:p>
        </p:txBody>
      </p:sp>
    </p:spTree>
    <p:extLst>
      <p:ext uri="{BB962C8B-B14F-4D97-AF65-F5344CB8AC3E}">
        <p14:creationId xmlns:p14="http://schemas.microsoft.com/office/powerpoint/2010/main" val="1151169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AD3683A7-6CB4-2F4C-AEC4-85B7552DB79D}" type="slidenum">
              <a:rPr lang="en-US"/>
              <a:pPr/>
              <a:t>7</a:t>
            </a:fld>
            <a:endParaRPr lang="en-US"/>
          </a:p>
        </p:txBody>
      </p:sp>
      <p:sp>
        <p:nvSpPr>
          <p:cNvPr id="377858" name="Rectangle 2"/>
          <p:cNvSpPr>
            <a:spLocks noGrp="1" noChangeArrowheads="1"/>
          </p:cNvSpPr>
          <p:nvPr>
            <p:ph type="title"/>
          </p:nvPr>
        </p:nvSpPr>
        <p:spPr>
          <a:xfrm>
            <a:off x="762000" y="152400"/>
            <a:ext cx="7772400" cy="609600"/>
          </a:xfrm>
        </p:spPr>
        <p:txBody>
          <a:bodyPr/>
          <a:lstStyle/>
          <a:p>
            <a:r>
              <a:rPr lang="en-US" dirty="0"/>
              <a:t>Constructing </a:t>
            </a:r>
            <a:r>
              <a:rPr lang="en-US" dirty="0" smtClean="0"/>
              <a:t> &amp; Accessing </a:t>
            </a:r>
            <a:r>
              <a:rPr lang="en-US" dirty="0"/>
              <a:t>Objects</a:t>
            </a:r>
          </a:p>
        </p:txBody>
      </p:sp>
      <p:sp>
        <p:nvSpPr>
          <p:cNvPr id="377859"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AU"/>
          </a:p>
        </p:txBody>
      </p:sp>
      <p:sp>
        <p:nvSpPr>
          <p:cNvPr id="377860" name="Text Box 4"/>
          <p:cNvSpPr txBox="1">
            <a:spLocks noChangeArrowheads="1"/>
          </p:cNvSpPr>
          <p:nvPr/>
        </p:nvSpPr>
        <p:spPr bwMode="auto">
          <a:xfrm>
            <a:off x="269875" y="1009650"/>
            <a:ext cx="8610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a:t>After an object is created, you can access its data fields and invoke its methods using the dot operator (.), also known as the </a:t>
            </a:r>
            <a:r>
              <a:rPr lang="en-US" i="1"/>
              <a:t>object member access operator</a:t>
            </a:r>
            <a:r>
              <a:rPr lang="en-US"/>
              <a:t>. For example, the following code accesses the radius data field and invokes the getPerimeter and getArea methods.</a:t>
            </a:r>
          </a:p>
        </p:txBody>
      </p:sp>
      <p:sp>
        <p:nvSpPr>
          <p:cNvPr id="377861" name="Rectangle 5"/>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AU"/>
          </a:p>
        </p:txBody>
      </p:sp>
      <p:sp>
        <p:nvSpPr>
          <p:cNvPr id="377862" name="Text Box 6"/>
          <p:cNvSpPr txBox="1">
            <a:spLocks noChangeArrowheads="1"/>
          </p:cNvSpPr>
          <p:nvPr/>
        </p:nvSpPr>
        <p:spPr bwMode="auto">
          <a:xfrm>
            <a:off x="231775" y="3198813"/>
            <a:ext cx="8610600" cy="2677656"/>
          </a:xfrm>
          <a:prstGeom prst="rect">
            <a:avLst/>
          </a:prstGeom>
          <a:solidFill>
            <a:srgbClr val="FFFFFF"/>
          </a:solidFill>
          <a:ln>
            <a:noFill/>
          </a:ln>
          <a:effectLst/>
        </p:spPr>
        <p:txBody>
          <a:bodyPr>
            <a:spAutoFit/>
          </a:bodyPr>
          <a:lstStyle/>
          <a:p>
            <a:pPr algn="l"/>
            <a:r>
              <a:rPr lang="fr-FR">
                <a:solidFill>
                  <a:srgbClr val="000000"/>
                </a:solidFill>
                <a:latin typeface="Courier New" charset="0"/>
              </a:rPr>
              <a:t>&gt;&gt;&gt; from Circle import Circle</a:t>
            </a:r>
          </a:p>
          <a:p>
            <a:pPr algn="l"/>
            <a:r>
              <a:rPr lang="fr-FR">
                <a:solidFill>
                  <a:srgbClr val="000000"/>
                </a:solidFill>
                <a:latin typeface="Courier New" charset="0"/>
              </a:rPr>
              <a:t>&gt;&gt;&gt; c = Circle(5)</a:t>
            </a:r>
            <a:endParaRPr lang="en-US">
              <a:solidFill>
                <a:srgbClr val="000000"/>
              </a:solidFill>
              <a:latin typeface="Courier New" charset="0"/>
            </a:endParaRPr>
          </a:p>
          <a:p>
            <a:pPr algn="l"/>
            <a:r>
              <a:rPr lang="en-US">
                <a:solidFill>
                  <a:srgbClr val="000000"/>
                </a:solidFill>
                <a:latin typeface="Courier New" charset="0"/>
              </a:rPr>
              <a:t>&gt;&gt;&gt; c.getPerimeter()</a:t>
            </a:r>
          </a:p>
          <a:p>
            <a:pPr algn="l"/>
            <a:r>
              <a:rPr lang="en-US">
                <a:solidFill>
                  <a:srgbClr val="000000"/>
                </a:solidFill>
                <a:latin typeface="Courier New" charset="0"/>
              </a:rPr>
              <a:t>31.41592653589793</a:t>
            </a:r>
          </a:p>
          <a:p>
            <a:pPr algn="l"/>
            <a:r>
              <a:rPr lang="en-US">
                <a:solidFill>
                  <a:srgbClr val="000000"/>
                </a:solidFill>
                <a:latin typeface="Courier New" charset="0"/>
              </a:rPr>
              <a:t>&gt;&gt;&gt; c.radius = 10</a:t>
            </a:r>
          </a:p>
          <a:p>
            <a:pPr algn="l"/>
            <a:r>
              <a:rPr lang="en-US">
                <a:solidFill>
                  <a:srgbClr val="000000"/>
                </a:solidFill>
                <a:latin typeface="Courier New" charset="0"/>
              </a:rPr>
              <a:t>&gt;&gt;&gt; c.getArea()</a:t>
            </a:r>
          </a:p>
          <a:p>
            <a:pPr algn="l"/>
            <a:r>
              <a:rPr lang="en-US">
                <a:solidFill>
                  <a:srgbClr val="000000"/>
                </a:solidFill>
                <a:latin typeface="Courier New" charset="0"/>
              </a:rPr>
              <a:t>314.1592653589793</a:t>
            </a:r>
          </a:p>
        </p:txBody>
      </p:sp>
    </p:spTree>
    <p:extLst>
      <p:ext uri="{BB962C8B-B14F-4D97-AF65-F5344CB8AC3E}">
        <p14:creationId xmlns:p14="http://schemas.microsoft.com/office/powerpoint/2010/main" val="255469993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37C0F851-9BBE-F24F-8A92-18C96AFD1CFA}" type="slidenum">
              <a:rPr lang="en-US"/>
              <a:pPr/>
              <a:t>8</a:t>
            </a:fld>
            <a:endParaRPr lang="en-US"/>
          </a:p>
        </p:txBody>
      </p:sp>
      <p:sp>
        <p:nvSpPr>
          <p:cNvPr id="378882" name="Rectangle 2"/>
          <p:cNvSpPr>
            <a:spLocks noGrp="1" noChangeArrowheads="1"/>
          </p:cNvSpPr>
          <p:nvPr>
            <p:ph type="title"/>
          </p:nvPr>
        </p:nvSpPr>
        <p:spPr>
          <a:xfrm>
            <a:off x="762000" y="152400"/>
            <a:ext cx="7772400" cy="609600"/>
          </a:xfrm>
        </p:spPr>
        <p:txBody>
          <a:bodyPr/>
          <a:lstStyle/>
          <a:p>
            <a:r>
              <a:rPr lang="en-US"/>
              <a:t>Why self?</a:t>
            </a:r>
          </a:p>
        </p:txBody>
      </p:sp>
      <p:sp>
        <p:nvSpPr>
          <p:cNvPr id="378883"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AU"/>
          </a:p>
        </p:txBody>
      </p:sp>
      <p:sp>
        <p:nvSpPr>
          <p:cNvPr id="378884" name="Text Box 4"/>
          <p:cNvSpPr txBox="1">
            <a:spLocks noChangeArrowheads="1"/>
          </p:cNvSpPr>
          <p:nvPr/>
        </p:nvSpPr>
        <p:spPr bwMode="auto">
          <a:xfrm>
            <a:off x="269875" y="1009650"/>
            <a:ext cx="8610600" cy="120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a:t>Note that the first parameter is special. It is used in the implementation of the method, but not used when the method is called. So, what is this parameter self for? Why does Python need it?</a:t>
            </a:r>
          </a:p>
        </p:txBody>
      </p:sp>
      <p:sp>
        <p:nvSpPr>
          <p:cNvPr id="378885" name="Rectangle 5"/>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AU"/>
          </a:p>
        </p:txBody>
      </p:sp>
      <p:sp>
        <p:nvSpPr>
          <p:cNvPr id="378887" name="Text Box 7"/>
          <p:cNvSpPr txBox="1">
            <a:spLocks noChangeArrowheads="1"/>
          </p:cNvSpPr>
          <p:nvPr/>
        </p:nvSpPr>
        <p:spPr bwMode="auto">
          <a:xfrm>
            <a:off x="269875" y="2430463"/>
            <a:ext cx="861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dirty="0"/>
              <a:t>self is a parameter that represents an object. Using self, you can access instance variables in an object. Instance variables are for storing data fields. Each object is an instance of a class. Instance variables are tied to specific objects. Each object has its own instance variables. You can use the syntax </a:t>
            </a:r>
            <a:r>
              <a:rPr lang="en-US" dirty="0" err="1"/>
              <a:t>self.x</a:t>
            </a:r>
            <a:r>
              <a:rPr lang="en-US" dirty="0"/>
              <a:t> to access the instance variable x for the object self in a method. </a:t>
            </a:r>
          </a:p>
        </p:txBody>
      </p:sp>
    </p:spTree>
    <p:extLst>
      <p:ext uri="{BB962C8B-B14F-4D97-AF65-F5344CB8AC3E}">
        <p14:creationId xmlns:p14="http://schemas.microsoft.com/office/powerpoint/2010/main" val="40754657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63353965-0649-5B4A-9F0C-B2F2F32C7FE6}" type="slidenum">
              <a:rPr lang="en-US"/>
              <a:pPr/>
              <a:t>9</a:t>
            </a:fld>
            <a:endParaRPr lang="en-US"/>
          </a:p>
        </p:txBody>
      </p:sp>
      <p:sp>
        <p:nvSpPr>
          <p:cNvPr id="297986" name="Rectangle 2"/>
          <p:cNvSpPr>
            <a:spLocks noGrp="1" noChangeArrowheads="1"/>
          </p:cNvSpPr>
          <p:nvPr>
            <p:ph type="title"/>
          </p:nvPr>
        </p:nvSpPr>
        <p:spPr>
          <a:xfrm>
            <a:off x="731838" y="317500"/>
            <a:ext cx="7772400" cy="573088"/>
          </a:xfrm>
        </p:spPr>
        <p:txBody>
          <a:bodyPr/>
          <a:lstStyle/>
          <a:p>
            <a:r>
              <a:rPr lang="en-US"/>
              <a:t>Data Field Encapsulation</a:t>
            </a:r>
          </a:p>
        </p:txBody>
      </p:sp>
      <p:sp>
        <p:nvSpPr>
          <p:cNvPr id="297987" name="Rectangle 3"/>
          <p:cNvSpPr>
            <a:spLocks noGrp="1" noChangeArrowheads="1"/>
          </p:cNvSpPr>
          <p:nvPr>
            <p:ph type="body" idx="1"/>
          </p:nvPr>
        </p:nvSpPr>
        <p:spPr>
          <a:xfrm>
            <a:off x="309563" y="1123950"/>
            <a:ext cx="8486775" cy="1600200"/>
          </a:xfrm>
        </p:spPr>
        <p:txBody>
          <a:bodyPr/>
          <a:lstStyle/>
          <a:p>
            <a:pPr marL="0" indent="0">
              <a:spcBef>
                <a:spcPct val="0"/>
              </a:spcBef>
              <a:buFont typeface="Symbol" charset="0"/>
              <a:buNone/>
            </a:pPr>
            <a:r>
              <a:rPr lang="en-US" sz="3400"/>
              <a:t>To protect data.</a:t>
            </a:r>
          </a:p>
          <a:p>
            <a:pPr marL="0" indent="0">
              <a:spcBef>
                <a:spcPct val="0"/>
              </a:spcBef>
              <a:buFont typeface="Symbol" charset="0"/>
              <a:buNone/>
            </a:pPr>
            <a:r>
              <a:rPr lang="en-US" sz="3400"/>
              <a:t>To make class easy to maintain.</a:t>
            </a:r>
            <a:r>
              <a:rPr lang="en-US"/>
              <a:t> </a:t>
            </a:r>
            <a:endParaRPr lang="en-US" sz="3000"/>
          </a:p>
        </p:txBody>
      </p:sp>
      <p:sp>
        <p:nvSpPr>
          <p:cNvPr id="297989" name="Rectangle 5"/>
          <p:cNvSpPr>
            <a:spLocks noChangeArrowheads="1"/>
          </p:cNvSpPr>
          <p:nvPr/>
        </p:nvSpPr>
        <p:spPr bwMode="auto">
          <a:xfrm>
            <a:off x="347663" y="2392363"/>
            <a:ext cx="8602662" cy="353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l">
              <a:lnSpc>
                <a:spcPct val="90000"/>
              </a:lnSpc>
              <a:spcBef>
                <a:spcPct val="100000"/>
              </a:spcBef>
              <a:buClr>
                <a:schemeClr val="tx2"/>
              </a:buClr>
              <a:buSzPct val="75000"/>
              <a:buFont typeface="Symbol" charset="0"/>
              <a:buNone/>
            </a:pPr>
            <a:r>
              <a:rPr lang="en-US" sz="3200" dirty="0"/>
              <a:t>To prevent direct modifications of data fields, don</a:t>
            </a:r>
            <a:r>
              <a:rPr lang="ja-JP" altLang="en-US" sz="3200" dirty="0">
                <a:latin typeface="Arial"/>
              </a:rPr>
              <a:t>’</a:t>
            </a:r>
            <a:r>
              <a:rPr lang="en-US" sz="3200" dirty="0"/>
              <a:t>t let the client directly access data fields. This is known as </a:t>
            </a:r>
            <a:r>
              <a:rPr lang="en-US" sz="3200" i="1" dirty="0"/>
              <a:t>data field encapsulation</a:t>
            </a:r>
            <a:r>
              <a:rPr lang="en-US" sz="3200" dirty="0"/>
              <a:t>. This can be done by defining private data fields. In Python, the private data fields are defined with two leading underscores. You can also define a private method named with two leading underscores. </a:t>
            </a:r>
          </a:p>
        </p:txBody>
      </p:sp>
      <p:sp>
        <p:nvSpPr>
          <p:cNvPr id="297991" name="AutoShape 7">
            <a:hlinkClick r:id="" action="ppaction://noaction" highlightClick="1"/>
          </p:cNvPr>
          <p:cNvSpPr>
            <a:spLocks noChangeArrowheads="1"/>
          </p:cNvSpPr>
          <p:nvPr/>
        </p:nvSpPr>
        <p:spPr bwMode="auto">
          <a:xfrm>
            <a:off x="2690813" y="5791200"/>
            <a:ext cx="4224337" cy="533400"/>
          </a:xfrm>
          <a:prstGeom prst="actionButtonBlank">
            <a:avLst/>
          </a:prstGeom>
          <a:solidFill>
            <a:srgbClr val="FFFFFF"/>
          </a:solidFill>
          <a:ln>
            <a:noFill/>
          </a:ln>
          <a:effectLst>
            <a:prstShdw prst="shdw17" dist="17961" dir="2700000">
              <a:schemeClr val="tx1">
                <a:gamma/>
                <a:shade val="60000"/>
                <a:invGamma/>
                <a:alpha val="74998"/>
              </a:schemeClr>
            </a:prstShdw>
          </a:effectLst>
        </p:spPr>
        <p:txBody>
          <a:bodyPr wrap="none" anchor="ctr"/>
          <a:lstStyle/>
          <a:p>
            <a:pPr algn="ctr"/>
            <a:r>
              <a:rPr lang="en-US" dirty="0">
                <a:solidFill>
                  <a:schemeClr val="accent1"/>
                </a:solidFill>
                <a:latin typeface="Book Antiqua" charset="0"/>
                <a:hlinkClick r:id="rId2" action="ppaction://program"/>
              </a:rPr>
              <a:t>CircleWithPrivateDataRadius</a:t>
            </a:r>
            <a:endParaRPr lang="en-US" dirty="0">
              <a:solidFill>
                <a:schemeClr val="accent1"/>
              </a:solidFill>
            </a:endParaRPr>
          </a:p>
        </p:txBody>
      </p:sp>
      <p:sp>
        <p:nvSpPr>
          <p:cNvPr id="3" name="Rectangle 2"/>
          <p:cNvSpPr/>
          <p:nvPr/>
        </p:nvSpPr>
        <p:spPr>
          <a:xfrm>
            <a:off x="4359018" y="921305"/>
            <a:ext cx="4572000" cy="830997"/>
          </a:xfrm>
          <a:prstGeom prst="rect">
            <a:avLst/>
          </a:prstGeom>
          <a:ln>
            <a:solidFill>
              <a:srgbClr val="993232"/>
            </a:solidFill>
          </a:ln>
        </p:spPr>
        <p:txBody>
          <a:bodyPr>
            <a:spAutoFit/>
          </a:bodyPr>
          <a:lstStyle/>
          <a:p>
            <a:pPr algn="l"/>
            <a:r>
              <a:rPr lang="en-AU" dirty="0"/>
              <a:t> </a:t>
            </a:r>
            <a:r>
              <a:rPr lang="en-AU" dirty="0" err="1"/>
              <a:t>def</a:t>
            </a:r>
            <a:r>
              <a:rPr lang="en-AU" dirty="0"/>
              <a:t> </a:t>
            </a:r>
            <a:r>
              <a:rPr lang="en-AU" b="1" dirty="0"/>
              <a:t>__</a:t>
            </a:r>
            <a:r>
              <a:rPr lang="en-AU" b="1" dirty="0" err="1"/>
              <a:t>init</a:t>
            </a:r>
            <a:r>
              <a:rPr lang="en-AU" b="1" dirty="0"/>
              <a:t>__(</a:t>
            </a:r>
            <a:r>
              <a:rPr lang="en-AU" b="1" i="1" dirty="0"/>
              <a:t>self, radius = 1):</a:t>
            </a:r>
          </a:p>
          <a:p>
            <a:pPr algn="l"/>
            <a:r>
              <a:rPr lang="en-AU" dirty="0"/>
              <a:t>        </a:t>
            </a:r>
            <a:r>
              <a:rPr lang="en-AU" i="1" dirty="0" err="1"/>
              <a:t>self.__radius</a:t>
            </a:r>
            <a:r>
              <a:rPr lang="en-AU" i="1" dirty="0"/>
              <a:t> = radius</a:t>
            </a:r>
            <a:endParaRPr lang="en-AU" dirty="0"/>
          </a:p>
        </p:txBody>
      </p:sp>
    </p:spTree>
    <p:extLst>
      <p:ext uri="{BB962C8B-B14F-4D97-AF65-F5344CB8AC3E}">
        <p14:creationId xmlns:p14="http://schemas.microsoft.com/office/powerpoint/2010/main" val="79126577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ln>
          <a:solidFill>
            <a:schemeClr val="tx1"/>
          </a:solidFill>
        </a:ln>
      </a:spPr>
      <a:bodyPr wrap="square">
        <a:spAutoFit/>
      </a:bodyPr>
      <a:lstStyle>
        <a:defPPr algn="l">
          <a:defRPr dirty="0" smtClean="0"/>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Equity.thmx</Template>
  <TotalTime>7782</TotalTime>
  <Words>3714</Words>
  <Application>Microsoft Macintosh PowerPoint</Application>
  <PresentationFormat>On-screen Show (4:3)</PresentationFormat>
  <Paragraphs>392</Paragraphs>
  <Slides>48</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Equity</vt:lpstr>
      <vt:lpstr>Picture</vt:lpstr>
      <vt:lpstr>CS244: Advanced Programming Applications</vt:lpstr>
      <vt:lpstr>Previous Lecture</vt:lpstr>
      <vt:lpstr>Objectives</vt:lpstr>
      <vt:lpstr>Python Classes &amp; Objects</vt:lpstr>
      <vt:lpstr>Classes</vt:lpstr>
      <vt:lpstr>Python’s Way</vt:lpstr>
      <vt:lpstr>Constructing  &amp; Accessing Objects</vt:lpstr>
      <vt:lpstr>Why self?</vt:lpstr>
      <vt:lpstr>Data Field Encapsulation</vt:lpstr>
      <vt:lpstr>Data Field Encapsulation</vt:lpstr>
      <vt:lpstr>Python Inheritance and Polymorphism</vt:lpstr>
      <vt:lpstr>Overriding Methods</vt:lpstr>
      <vt:lpstr>Polymorphism</vt:lpstr>
      <vt:lpstr>Dynamic Binding</vt:lpstr>
      <vt:lpstr>The isinstance Function</vt:lpstr>
      <vt:lpstr>Python Files Handling</vt:lpstr>
      <vt:lpstr>Open a File</vt:lpstr>
      <vt:lpstr>Write to a File</vt:lpstr>
      <vt:lpstr>Testing File Existence</vt:lpstr>
      <vt:lpstr>Read from a File</vt:lpstr>
      <vt:lpstr>Append Data to a File</vt:lpstr>
      <vt:lpstr>Writing/Reading Numeric Data</vt:lpstr>
      <vt:lpstr>File Dialogs</vt:lpstr>
      <vt:lpstr>Python Similarities with Other Languages</vt:lpstr>
      <vt:lpstr>Similarities to Java</vt:lpstr>
      <vt:lpstr>Similarities to C++</vt:lpstr>
      <vt:lpstr>Similarities to C</vt:lpstr>
      <vt:lpstr>Python vs Java/C++/C</vt:lpstr>
      <vt:lpstr>Python – Whats new?</vt:lpstr>
      <vt:lpstr>Function Arguments</vt:lpstr>
      <vt:lpstr>Everything is First-Class</vt:lpstr>
      <vt:lpstr>Pass Functions to Functions</vt:lpstr>
      <vt:lpstr>Inner Functions</vt:lpstr>
      <vt:lpstr>Generators</vt:lpstr>
      <vt:lpstr>An unending generator</vt:lpstr>
      <vt:lpstr>Closures</vt:lpstr>
      <vt:lpstr>Decorators</vt:lpstr>
      <vt:lpstr>The Anonymous Functions</vt:lpstr>
      <vt:lpstr>The @ Symbol</vt:lpstr>
      <vt:lpstr>Python Introspection Examples</vt:lpstr>
      <vt:lpstr>The sys Module</vt:lpstr>
      <vt:lpstr>The dir Function</vt:lpstr>
      <vt:lpstr>PowerPoint Presentation</vt:lpstr>
      <vt:lpstr>PowerPoint Presentation</vt:lpstr>
      <vt:lpstr>Python: Whats more?</vt:lpstr>
      <vt:lpstr>Web Frameworks</vt:lpstr>
      <vt:lpstr>IDEs</vt:lpstr>
      <vt:lpstr>Package Management</vt:lpstr>
    </vt:vector>
  </TitlesOfParts>
  <Company>AASTMT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dc:title>
  <dc:subject>CS244: Advanced Programming Applications</dc:subject>
  <dc:creator>Manal Helal</dc:creator>
  <cp:keywords>Lecture 6</cp:keywords>
  <cp:lastModifiedBy>Manal Helal</cp:lastModifiedBy>
  <cp:revision>231</cp:revision>
  <cp:lastPrinted>2012-09-18T07:50:36Z</cp:lastPrinted>
  <dcterms:created xsi:type="dcterms:W3CDTF">2012-11-20T07:49:37Z</dcterms:created>
  <dcterms:modified xsi:type="dcterms:W3CDTF">2013-12-30T12:49:39Z</dcterms:modified>
</cp:coreProperties>
</file>