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278" r:id="rId2"/>
    <p:sldId id="340" r:id="rId3"/>
    <p:sldId id="302" r:id="rId4"/>
    <p:sldId id="331" r:id="rId5"/>
    <p:sldId id="332" r:id="rId6"/>
    <p:sldId id="333" r:id="rId7"/>
    <p:sldId id="334" r:id="rId8"/>
    <p:sldId id="306" r:id="rId9"/>
    <p:sldId id="342" r:id="rId10"/>
    <p:sldId id="345" r:id="rId11"/>
    <p:sldId id="338" r:id="rId12"/>
    <p:sldId id="308" r:id="rId13"/>
    <p:sldId id="339" r:id="rId14"/>
    <p:sldId id="346" r:id="rId15"/>
    <p:sldId id="285" r:id="rId16"/>
    <p:sldId id="347" r:id="rId17"/>
    <p:sldId id="313" r:id="rId18"/>
    <p:sldId id="317" r:id="rId19"/>
    <p:sldId id="319" r:id="rId20"/>
    <p:sldId id="320" r:id="rId21"/>
    <p:sldId id="384" r:id="rId22"/>
    <p:sldId id="367" r:id="rId23"/>
    <p:sldId id="386" r:id="rId24"/>
    <p:sldId id="322" r:id="rId25"/>
    <p:sldId id="326" r:id="rId26"/>
    <p:sldId id="310" r:id="rId27"/>
    <p:sldId id="375" r:id="rId28"/>
    <p:sldId id="366" r:id="rId29"/>
    <p:sldId id="369" r:id="rId30"/>
    <p:sldId id="371" r:id="rId31"/>
    <p:sldId id="380" r:id="rId32"/>
    <p:sldId id="295" r:id="rId33"/>
    <p:sldId id="362" r:id="rId34"/>
    <p:sldId id="363" r:id="rId35"/>
    <p:sldId id="374" r:id="rId36"/>
    <p:sldId id="365" r:id="rId37"/>
    <p:sldId id="377" r:id="rId38"/>
    <p:sldId id="378" r:id="rId39"/>
    <p:sldId id="299" r:id="rId40"/>
    <p:sldId id="289" r:id="rId41"/>
    <p:sldId id="379" r:id="rId42"/>
    <p:sldId id="290" r:id="rId43"/>
  </p:sldIdLst>
  <p:sldSz cx="12188825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4C4C4C"/>
    <a:srgbClr val="FFFF00"/>
    <a:srgbClr val="004080"/>
    <a:srgbClr val="00FFFF"/>
    <a:srgbClr val="236E48"/>
    <a:srgbClr val="FF00FF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78560" autoAdjust="0"/>
  </p:normalViewPr>
  <p:slideViewPr>
    <p:cSldViewPr snapToGrid="0" snapToObjects="1">
      <p:cViewPr>
        <p:scale>
          <a:sx n="90" d="100"/>
          <a:sy n="90" d="100"/>
        </p:scale>
        <p:origin x="-496" y="-72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3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K'=1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4"/>
                <c:pt idx="0">
                  <c:v>42.5</c:v>
                </c:pt>
                <c:pt idx="1">
                  <c:v>41.6</c:v>
                </c:pt>
                <c:pt idx="2">
                  <c:v>39.6</c:v>
                </c:pt>
                <c:pt idx="3">
                  <c:v>38.7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418680"/>
        <c:axId val="1820421176"/>
      </c:lineChart>
      <c:catAx>
        <c:axId val="1820418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820421176"/>
        <c:crosses val="autoZero"/>
        <c:auto val="1"/>
        <c:lblAlgn val="ctr"/>
        <c:lblOffset val="100"/>
        <c:noMultiLvlLbl val="0"/>
      </c:catAx>
      <c:valAx>
        <c:axId val="1820421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0418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Sheet2!$C$8:$C$9</c:f>
              <c:strCache>
                <c:ptCount val="2"/>
                <c:pt idx="0">
                  <c:v>ODC</c:v>
                </c:pt>
                <c:pt idx="1">
                  <c:v>NN</c:v>
                </c:pt>
              </c:strCache>
            </c:strRef>
          </c:cat>
          <c:val>
            <c:numRef>
              <c:f>Sheet2!$D$8:$D$9</c:f>
              <c:numCache>
                <c:formatCode>General</c:formatCode>
                <c:ptCount val="2"/>
                <c:pt idx="0">
                  <c:v>4.03</c:v>
                </c:pt>
                <c:pt idx="1">
                  <c:v>168.02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778312"/>
        <c:axId val="-2103558152"/>
      </c:barChart>
      <c:catAx>
        <c:axId val="-2103778312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3558152"/>
        <c:crosses val="autoZero"/>
        <c:auto val="1"/>
        <c:lblAlgn val="ctr"/>
        <c:lblOffset val="100"/>
        <c:noMultiLvlLbl val="0"/>
      </c:catAx>
      <c:valAx>
        <c:axId val="-21035581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3778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K'=1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4"/>
                <c:pt idx="0">
                  <c:v>42.5</c:v>
                </c:pt>
                <c:pt idx="1">
                  <c:v>41.6</c:v>
                </c:pt>
                <c:pt idx="2">
                  <c:v>39.6</c:v>
                </c:pt>
                <c:pt idx="3">
                  <c:v>38.7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699224"/>
        <c:axId val="2140702136"/>
      </c:lineChart>
      <c:catAx>
        <c:axId val="21406992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702136"/>
        <c:crosses val="autoZero"/>
        <c:auto val="1"/>
        <c:lblAlgn val="ctr"/>
        <c:lblOffset val="100"/>
        <c:noMultiLvlLbl val="0"/>
      </c:catAx>
      <c:valAx>
        <c:axId val="2140702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699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Sheet1!$M$4</c:f>
              <c:strCache>
                <c:ptCount val="1"/>
                <c:pt idx="0">
                  <c:v>K'=2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Sheet1!$M$5:$M$8</c:f>
              <c:numCache>
                <c:formatCode>General</c:formatCode>
                <c:ptCount val="4"/>
                <c:pt idx="0">
                  <c:v>123.01</c:v>
                </c:pt>
                <c:pt idx="1">
                  <c:v>81.3</c:v>
                </c:pt>
                <c:pt idx="2">
                  <c:v>46.5</c:v>
                </c:pt>
                <c:pt idx="3">
                  <c:v>38.9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619688"/>
        <c:axId val="2140622632"/>
      </c:lineChart>
      <c:catAx>
        <c:axId val="21406196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622632"/>
        <c:crosses val="autoZero"/>
        <c:auto val="1"/>
        <c:lblAlgn val="ctr"/>
        <c:lblOffset val="100"/>
        <c:noMultiLvlLbl val="0"/>
      </c:catAx>
      <c:valAx>
        <c:axId val="2140622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619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Sheet1!$N$4</c:f>
              <c:strCache>
                <c:ptCount val="1"/>
                <c:pt idx="0">
                  <c:v>K'=3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4"/>
                <c:pt idx="0">
                  <c:v>174.3</c:v>
                </c:pt>
                <c:pt idx="1">
                  <c:v>120.3</c:v>
                </c:pt>
                <c:pt idx="2">
                  <c:v>49.0</c:v>
                </c:pt>
                <c:pt idx="3">
                  <c:v>38.85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617416"/>
        <c:axId val="2140613896"/>
      </c:lineChart>
      <c:catAx>
        <c:axId val="2140617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613896"/>
        <c:crosses val="autoZero"/>
        <c:auto val="1"/>
        <c:lblAlgn val="ctr"/>
        <c:lblOffset val="100"/>
        <c:noMultiLvlLbl val="0"/>
      </c:catAx>
      <c:valAx>
        <c:axId val="2140613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617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K'=1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4"/>
                <c:pt idx="0">
                  <c:v>42.5</c:v>
                </c:pt>
                <c:pt idx="1">
                  <c:v>41.6</c:v>
                </c:pt>
                <c:pt idx="2">
                  <c:v>39.6</c:v>
                </c:pt>
                <c:pt idx="3">
                  <c:v>38.7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Sheet1!$M$4</c:f>
              <c:strCache>
                <c:ptCount val="1"/>
                <c:pt idx="0">
                  <c:v>K'=2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Sheet1!$M$5:$M$8</c:f>
              <c:numCache>
                <c:formatCode>General</c:formatCode>
                <c:ptCount val="4"/>
                <c:pt idx="0">
                  <c:v>123.01</c:v>
                </c:pt>
                <c:pt idx="1">
                  <c:v>81.3</c:v>
                </c:pt>
                <c:pt idx="2">
                  <c:v>46.5</c:v>
                </c:pt>
                <c:pt idx="3">
                  <c:v>38.9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Sheet1!$N$4</c:f>
              <c:strCache>
                <c:ptCount val="1"/>
                <c:pt idx="0">
                  <c:v>K'=3</c:v>
                </c:pt>
              </c:strCache>
            </c:strRef>
          </c:tx>
          <c:marker>
            <c:symbol val="none"/>
          </c:marker>
          <c:cat>
            <c:strRef>
              <c:f>Sheet1!$K$5:$K$8</c:f>
              <c:strCache>
                <c:ptCount val="4"/>
                <c:pt idx="0">
                  <c:v>p=0</c:v>
                </c:pt>
                <c:pt idx="1">
                  <c:v>p=0.3</c:v>
                </c:pt>
                <c:pt idx="2">
                  <c:v>p=0.7</c:v>
                </c:pt>
                <c:pt idx="3">
                  <c:v>p=09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4"/>
                <c:pt idx="0">
                  <c:v>174.3</c:v>
                </c:pt>
                <c:pt idx="1">
                  <c:v>120.3</c:v>
                </c:pt>
                <c:pt idx="2">
                  <c:v>49.0</c:v>
                </c:pt>
                <c:pt idx="3">
                  <c:v>38.85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167720"/>
        <c:axId val="1820522472"/>
      </c:lineChart>
      <c:catAx>
        <c:axId val="-2101167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820522472"/>
        <c:crosses val="autoZero"/>
        <c:auto val="1"/>
        <c:lblAlgn val="ctr"/>
        <c:lblOffset val="100"/>
        <c:noMultiLvlLbl val="0"/>
      </c:catAx>
      <c:valAx>
        <c:axId val="1820522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67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Human Eva (seconds</a:t>
            </a:r>
            <a:r>
              <a:rPr lang="en-US" dirty="0" smtClean="0"/>
              <a:t>) : medium scale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TGP!$D$7</c:f>
              <c:strCache>
                <c:ptCount val="1"/>
                <c:pt idx="0">
                  <c:v>Human Eva (seconds)</c:v>
                </c:pt>
              </c:strCache>
            </c:strRef>
          </c:tx>
          <c:invertIfNegative val="0"/>
          <c:cat>
            <c:strRef>
              <c:f>TGP!$C$8:$C$9</c:f>
              <c:strCache>
                <c:ptCount val="2"/>
                <c:pt idx="0">
                  <c:v>NN</c:v>
                </c:pt>
                <c:pt idx="1">
                  <c:v>ODC (p= 0.9)</c:v>
                </c:pt>
              </c:strCache>
            </c:strRef>
          </c:cat>
          <c:val>
            <c:numRef>
              <c:f>TGP!$D$8:$D$9</c:f>
              <c:numCache>
                <c:formatCode>General</c:formatCode>
                <c:ptCount val="2"/>
                <c:pt idx="0">
                  <c:v>6364.0</c:v>
                </c:pt>
                <c:pt idx="1">
                  <c:v>297.0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928920"/>
        <c:axId val="-2079735144"/>
      </c:barChart>
      <c:catAx>
        <c:axId val="-2079928920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9735144"/>
        <c:crosses val="autoZero"/>
        <c:auto val="1"/>
        <c:lblAlgn val="ctr"/>
        <c:lblOffset val="100"/>
        <c:noMultiLvlLbl val="0"/>
      </c:catAx>
      <c:valAx>
        <c:axId val="-20797351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79928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Poser (second):</a:t>
            </a:r>
            <a:r>
              <a:rPr lang="en-US" baseline="0" dirty="0" smtClean="0"/>
              <a:t> small scale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TGP!$E$7</c:f>
              <c:strCache>
                <c:ptCount val="1"/>
                <c:pt idx="0">
                  <c:v>Poser</c:v>
                </c:pt>
              </c:strCache>
            </c:strRef>
          </c:tx>
          <c:invertIfNegative val="0"/>
          <c:cat>
            <c:strRef>
              <c:f>TGP!$C$8:$C$9</c:f>
              <c:strCache>
                <c:ptCount val="2"/>
                <c:pt idx="0">
                  <c:v>NN</c:v>
                </c:pt>
                <c:pt idx="1">
                  <c:v>ODC (p= 0.9)</c:v>
                </c:pt>
              </c:strCache>
            </c:strRef>
          </c:cat>
          <c:val>
            <c:numRef>
              <c:f>TGP!$E$8:$E$9</c:f>
              <c:numCache>
                <c:formatCode>General</c:formatCode>
                <c:ptCount val="2"/>
                <c:pt idx="0">
                  <c:v>16.5</c:v>
                </c:pt>
                <c:pt idx="1">
                  <c:v>188.9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8942792"/>
        <c:axId val="-1978946440"/>
      </c:barChart>
      <c:catAx>
        <c:axId val="-1978942792"/>
        <c:scaling>
          <c:orientation val="minMax"/>
        </c:scaling>
        <c:delete val="0"/>
        <c:axPos val="l"/>
        <c:majorTickMark val="out"/>
        <c:minorTickMark val="none"/>
        <c:tickLblPos val="nextTo"/>
        <c:crossAx val="-1978946440"/>
        <c:crosses val="autoZero"/>
        <c:auto val="1"/>
        <c:lblAlgn val="ctr"/>
        <c:lblOffset val="100"/>
        <c:noMultiLvlLbl val="0"/>
      </c:catAx>
      <c:valAx>
        <c:axId val="-1978946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1978942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GPR!$D$17</c:f>
              <c:strCache>
                <c:ptCount val="1"/>
                <c:pt idx="0">
                  <c:v>Human Eva Prediction time (seconds)</c:v>
                </c:pt>
              </c:strCache>
            </c:strRef>
          </c:tx>
          <c:invertIfNegative val="0"/>
          <c:cat>
            <c:strRef>
              <c:f>GPR!$C$18:$C$22</c:f>
              <c:strCache>
                <c:ptCount val="5"/>
                <c:pt idx="0">
                  <c:v>ODC Ekmeans  (p= 0.9)</c:v>
                </c:pt>
                <c:pt idx="1">
                  <c:v>ODC RPC  (p= 0.9)</c:v>
                </c:pt>
                <c:pt idx="2">
                  <c:v>ODC RPC  (p= 0) = (Chalupka, etal 2013)</c:v>
                </c:pt>
                <c:pt idx="3">
                  <c:v>NN (Bo atal 2010)</c:v>
                </c:pt>
                <c:pt idx="4">
                  <c:v>FIC (Snelson, 2007)</c:v>
                </c:pt>
              </c:strCache>
            </c:strRef>
          </c:cat>
          <c:val>
            <c:numRef>
              <c:f>GPR!$D$18:$D$22</c:f>
              <c:numCache>
                <c:formatCode>General</c:formatCode>
                <c:ptCount val="5"/>
                <c:pt idx="0">
                  <c:v>79.0</c:v>
                </c:pt>
                <c:pt idx="1">
                  <c:v>64.0</c:v>
                </c:pt>
                <c:pt idx="2">
                  <c:v>44.0</c:v>
                </c:pt>
                <c:pt idx="3">
                  <c:v>618.0</c:v>
                </c:pt>
                <c:pt idx="4">
                  <c:v>102.0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514808"/>
        <c:axId val="2140517640"/>
      </c:barChart>
      <c:catAx>
        <c:axId val="2140514808"/>
        <c:scaling>
          <c:orientation val="minMax"/>
        </c:scaling>
        <c:delete val="0"/>
        <c:axPos val="l"/>
        <c:majorTickMark val="out"/>
        <c:minorTickMark val="none"/>
        <c:tickLblPos val="nextTo"/>
        <c:crossAx val="2140517640"/>
        <c:crosses val="autoZero"/>
        <c:auto val="1"/>
        <c:lblAlgn val="ctr"/>
        <c:lblOffset val="100"/>
        <c:noMultiLvlLbl val="0"/>
      </c:catAx>
      <c:valAx>
        <c:axId val="21405176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051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GPR!$D$25</c:f>
              <c:strCache>
                <c:ptCount val="1"/>
                <c:pt idx="0">
                  <c:v>Human Eva Error (mm)</c:v>
                </c:pt>
              </c:strCache>
            </c:strRef>
          </c:tx>
          <c:invertIfNegative val="0"/>
          <c:cat>
            <c:strRef>
              <c:f>GPR!$C$26:$C$30</c:f>
              <c:strCache>
                <c:ptCount val="5"/>
                <c:pt idx="0">
                  <c:v>ODC Ekmeans  (p= 0.9)</c:v>
                </c:pt>
                <c:pt idx="1">
                  <c:v>ODC RPC  (p= 0.9)</c:v>
                </c:pt>
                <c:pt idx="2">
                  <c:v>ODC RPC  (p= 0) = (Chalupka, etal 2013)</c:v>
                </c:pt>
                <c:pt idx="3">
                  <c:v>NN (Bo atal 2010)</c:v>
                </c:pt>
                <c:pt idx="4">
                  <c:v>FIC (Snelson, 2007)</c:v>
                </c:pt>
              </c:strCache>
            </c:strRef>
          </c:cat>
          <c:val>
            <c:numRef>
              <c:f>GPR!$D$26:$D$30</c:f>
              <c:numCache>
                <c:formatCode>General</c:formatCode>
                <c:ptCount val="5"/>
                <c:pt idx="0">
                  <c:v>49.3</c:v>
                </c:pt>
                <c:pt idx="1">
                  <c:v>52.8</c:v>
                </c:pt>
                <c:pt idx="2">
                  <c:v>54.6</c:v>
                </c:pt>
                <c:pt idx="3">
                  <c:v>54.8</c:v>
                </c:pt>
                <c:pt idx="4">
                  <c:v>68.4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466504"/>
        <c:axId val="2140454888"/>
      </c:barChart>
      <c:catAx>
        <c:axId val="2140466504"/>
        <c:scaling>
          <c:orientation val="minMax"/>
        </c:scaling>
        <c:delete val="0"/>
        <c:axPos val="l"/>
        <c:majorTickMark val="out"/>
        <c:minorTickMark val="none"/>
        <c:tickLblPos val="nextTo"/>
        <c:crossAx val="2140454888"/>
        <c:crosses val="autoZero"/>
        <c:auto val="1"/>
        <c:lblAlgn val="ctr"/>
        <c:lblOffset val="100"/>
        <c:noMultiLvlLbl val="0"/>
      </c:catAx>
      <c:valAx>
        <c:axId val="21404548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0466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05605462-0AF8-3245-96DF-125C3580F82E}" type="presOf" srcId="{25E598D7-73DA-47EA-8733-D46C4F1206FE}" destId="{01B1DF15-CF25-4975-B15F-695E3141DF9C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3BB058C8-6497-824D-8EDE-810570BC77A0}" type="presOf" srcId="{4110DF19-874A-4295-9CED-B4B95577D1AC}" destId="{AE73B86E-18BF-46C1-9482-25FF75CD1119}" srcOrd="1" destOrd="0" presId="urn:microsoft.com/office/officeart/2005/8/layout/process5"/>
    <dgm:cxn modelId="{E8E1764F-40A2-6D4D-988B-7B9F350F7A06}" type="presOf" srcId="{4110DF19-874A-4295-9CED-B4B95577D1AC}" destId="{05FF6603-C92D-4822-9FFC-072ABFB275A7}" srcOrd="0" destOrd="0" presId="urn:microsoft.com/office/officeart/2005/8/layout/process5"/>
    <dgm:cxn modelId="{8DC971D4-D1A2-574D-B5E8-1CA4EBD16A13}" type="presOf" srcId="{995EFF62-42B9-4C48-9D6C-D4D08F45964F}" destId="{5B6AF0F1-3C0E-4010-97A1-35F74EAA1DC9}" srcOrd="0" destOrd="0" presId="urn:microsoft.com/office/officeart/2005/8/layout/process5"/>
    <dgm:cxn modelId="{F9B51DDE-11AD-AB47-918A-CF99A6E18CAC}" type="presOf" srcId="{AF717201-8179-4AA9-8457-EE2586D470F0}" destId="{A0034946-8A25-4762-A93F-9E9A22347A2F}" srcOrd="0" destOrd="0" presId="urn:microsoft.com/office/officeart/2005/8/layout/process5"/>
    <dgm:cxn modelId="{8C2BF6D2-FB65-584E-8E11-375E90FAA400}" type="presOf" srcId="{CD48A4EB-8943-4E12-88F8-2F61A5015E2D}" destId="{73A4F867-EA1B-423F-A168-317F9C18341B}" srcOrd="0" destOrd="0" presId="urn:microsoft.com/office/officeart/2005/8/layout/process5"/>
    <dgm:cxn modelId="{0747E6EB-93A2-E841-A29B-DDBB4111052D}" type="presOf" srcId="{5842D219-41AB-4CA7-83FA-4F0950A95D41}" destId="{5068E974-5757-47F8-94DB-935A84F6B0E4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839D2CF5-1BA6-9641-94E8-13F5CA3CBD85}" type="presOf" srcId="{F7368F90-C49A-427D-9079-CFDFAE9BA412}" destId="{D0572AAB-C366-4574-B843-81857F5213FD}" srcOrd="0" destOrd="0" presId="urn:microsoft.com/office/officeart/2005/8/layout/process5"/>
    <dgm:cxn modelId="{5BE6402E-036F-5849-8C51-379FC78A6F24}" type="presOf" srcId="{5E761D2F-5DE0-4E1E-848C-178D7BC1A475}" destId="{97859AAA-ECB1-4C2C-92EA-A9D9FB1B5855}" srcOrd="1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8256B5F0-FF41-0C46-AE70-C256E031CFDC}" type="presOf" srcId="{5E761D2F-5DE0-4E1E-848C-178D7BC1A475}" destId="{D111D18E-E7F9-42D3-A990-D4D0272383F3}" srcOrd="0" destOrd="0" presId="urn:microsoft.com/office/officeart/2005/8/layout/process5"/>
    <dgm:cxn modelId="{DF098B62-280A-D44E-95B9-DA7440B8934F}" type="presOf" srcId="{25E598D7-73DA-47EA-8733-D46C4F1206FE}" destId="{7B5E1C32-C318-422A-8858-B11071EF15DB}" srcOrd="1" destOrd="0" presId="urn:microsoft.com/office/officeart/2005/8/layout/process5"/>
    <dgm:cxn modelId="{227D5933-CCE1-964F-80B8-4D93486BD2E7}" type="presParOf" srcId="{5068E974-5757-47F8-94DB-935A84F6B0E4}" destId="{5B6AF0F1-3C0E-4010-97A1-35F74EAA1DC9}" srcOrd="0" destOrd="0" presId="urn:microsoft.com/office/officeart/2005/8/layout/process5"/>
    <dgm:cxn modelId="{623C4EE8-7CA6-FE46-972E-F3ABFEF2E853}" type="presParOf" srcId="{5068E974-5757-47F8-94DB-935A84F6B0E4}" destId="{01B1DF15-CF25-4975-B15F-695E3141DF9C}" srcOrd="1" destOrd="0" presId="urn:microsoft.com/office/officeart/2005/8/layout/process5"/>
    <dgm:cxn modelId="{C69532E8-FD98-2D4D-BFE0-04454FCD05D8}" type="presParOf" srcId="{01B1DF15-CF25-4975-B15F-695E3141DF9C}" destId="{7B5E1C32-C318-422A-8858-B11071EF15DB}" srcOrd="0" destOrd="0" presId="urn:microsoft.com/office/officeart/2005/8/layout/process5"/>
    <dgm:cxn modelId="{E9261C78-0F92-BD43-A433-4BE34C730011}" type="presParOf" srcId="{5068E974-5757-47F8-94DB-935A84F6B0E4}" destId="{A0034946-8A25-4762-A93F-9E9A22347A2F}" srcOrd="2" destOrd="0" presId="urn:microsoft.com/office/officeart/2005/8/layout/process5"/>
    <dgm:cxn modelId="{BAB4091B-27C5-AF4F-AD05-6B7F6C480821}" type="presParOf" srcId="{5068E974-5757-47F8-94DB-935A84F6B0E4}" destId="{05FF6603-C92D-4822-9FFC-072ABFB275A7}" srcOrd="3" destOrd="0" presId="urn:microsoft.com/office/officeart/2005/8/layout/process5"/>
    <dgm:cxn modelId="{2715F716-A8F2-3747-A192-E22FF81F8984}" type="presParOf" srcId="{05FF6603-C92D-4822-9FFC-072ABFB275A7}" destId="{AE73B86E-18BF-46C1-9482-25FF75CD1119}" srcOrd="0" destOrd="0" presId="urn:microsoft.com/office/officeart/2005/8/layout/process5"/>
    <dgm:cxn modelId="{41087562-2856-8141-9663-1C4F5E89D381}" type="presParOf" srcId="{5068E974-5757-47F8-94DB-935A84F6B0E4}" destId="{D0572AAB-C366-4574-B843-81857F5213FD}" srcOrd="4" destOrd="0" presId="urn:microsoft.com/office/officeart/2005/8/layout/process5"/>
    <dgm:cxn modelId="{D8444646-4692-404D-BCB5-75035B6B4300}" type="presParOf" srcId="{5068E974-5757-47F8-94DB-935A84F6B0E4}" destId="{D111D18E-E7F9-42D3-A990-D4D0272383F3}" srcOrd="5" destOrd="0" presId="urn:microsoft.com/office/officeart/2005/8/layout/process5"/>
    <dgm:cxn modelId="{E0BAAAD2-9DCA-5240-974E-1F75C735E873}" type="presParOf" srcId="{D111D18E-E7F9-42D3-A990-D4D0272383F3}" destId="{97859AAA-ECB1-4C2C-92EA-A9D9FB1B5855}" srcOrd="0" destOrd="0" presId="urn:microsoft.com/office/officeart/2005/8/layout/process5"/>
    <dgm:cxn modelId="{A4EA86CC-143F-6B49-ABB2-A167F9DD4056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57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8EB3862-40C1-3F4E-B82E-1D67303AD319}" type="presOf" srcId="{5E761D2F-5DE0-4E1E-848C-178D7BC1A475}" destId="{D111D18E-E7F9-42D3-A990-D4D0272383F3}" srcOrd="0" destOrd="0" presId="urn:microsoft.com/office/officeart/2005/8/layout/process5"/>
    <dgm:cxn modelId="{0301762B-1BF0-BA44-9F11-DC62FAFFBE5F}" type="presOf" srcId="{F7368F90-C49A-427D-9079-CFDFAE9BA412}" destId="{D0572AAB-C366-4574-B843-81857F5213FD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D2A22F3A-36B7-794F-9542-CC5DA6D2ABE7}" type="presOf" srcId="{4110DF19-874A-4295-9CED-B4B95577D1AC}" destId="{05FF6603-C92D-4822-9FFC-072ABFB275A7}" srcOrd="0" destOrd="0" presId="urn:microsoft.com/office/officeart/2005/8/layout/process5"/>
    <dgm:cxn modelId="{674CCEC9-0B02-1E46-A9D9-966BF776BECF}" type="presOf" srcId="{CD48A4EB-8943-4E12-88F8-2F61A5015E2D}" destId="{73A4F867-EA1B-423F-A168-317F9C18341B}" srcOrd="0" destOrd="0" presId="urn:microsoft.com/office/officeart/2005/8/layout/process5"/>
    <dgm:cxn modelId="{6686B509-C3CF-624F-B607-6F7B4B8360E4}" type="presOf" srcId="{25E598D7-73DA-47EA-8733-D46C4F1206FE}" destId="{7B5E1C32-C318-422A-8858-B11071EF15DB}" srcOrd="1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8D5D2E48-E789-E547-8BC3-4627C49DE583}" type="presOf" srcId="{5842D219-41AB-4CA7-83FA-4F0950A95D41}" destId="{5068E974-5757-47F8-94DB-935A84F6B0E4}" srcOrd="0" destOrd="0" presId="urn:microsoft.com/office/officeart/2005/8/layout/process5"/>
    <dgm:cxn modelId="{D081C2A2-0FD0-E34F-BFEF-1380A4D43E11}" type="presOf" srcId="{25E598D7-73DA-47EA-8733-D46C4F1206FE}" destId="{01B1DF15-CF25-4975-B15F-695E3141DF9C}" srcOrd="0" destOrd="0" presId="urn:microsoft.com/office/officeart/2005/8/layout/process5"/>
    <dgm:cxn modelId="{BFFDF055-9635-1549-A0C9-EEF381F0AA3D}" type="presOf" srcId="{5E761D2F-5DE0-4E1E-848C-178D7BC1A475}" destId="{97859AAA-ECB1-4C2C-92EA-A9D9FB1B5855}" srcOrd="1" destOrd="0" presId="urn:microsoft.com/office/officeart/2005/8/layout/process5"/>
    <dgm:cxn modelId="{5C4DB1E6-8124-6940-BA60-C9CAAE04E769}" type="presOf" srcId="{4110DF19-874A-4295-9CED-B4B95577D1AC}" destId="{AE73B86E-18BF-46C1-9482-25FF75CD1119}" srcOrd="1" destOrd="0" presId="urn:microsoft.com/office/officeart/2005/8/layout/process5"/>
    <dgm:cxn modelId="{7A9A0DC3-CA2A-5749-88AB-E93A5535A29D}" type="presOf" srcId="{AF717201-8179-4AA9-8457-EE2586D470F0}" destId="{A0034946-8A25-4762-A93F-9E9A22347A2F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CEB9D8B4-B04D-5E46-9FEB-AFC50BD44A20}" type="presOf" srcId="{995EFF62-42B9-4C48-9D6C-D4D08F45964F}" destId="{5B6AF0F1-3C0E-4010-97A1-35F74EAA1DC9}" srcOrd="0" destOrd="0" presId="urn:microsoft.com/office/officeart/2005/8/layout/process5"/>
    <dgm:cxn modelId="{6FB60259-3801-2948-8519-ED568B7598E7}" type="presParOf" srcId="{5068E974-5757-47F8-94DB-935A84F6B0E4}" destId="{5B6AF0F1-3C0E-4010-97A1-35F74EAA1DC9}" srcOrd="0" destOrd="0" presId="urn:microsoft.com/office/officeart/2005/8/layout/process5"/>
    <dgm:cxn modelId="{8110A39C-8482-F04E-9E9B-78F9AFB2A546}" type="presParOf" srcId="{5068E974-5757-47F8-94DB-935A84F6B0E4}" destId="{01B1DF15-CF25-4975-B15F-695E3141DF9C}" srcOrd="1" destOrd="0" presId="urn:microsoft.com/office/officeart/2005/8/layout/process5"/>
    <dgm:cxn modelId="{EF74ADC7-EE62-8A4C-AF0B-4095AD6756CE}" type="presParOf" srcId="{01B1DF15-CF25-4975-B15F-695E3141DF9C}" destId="{7B5E1C32-C318-422A-8858-B11071EF15DB}" srcOrd="0" destOrd="0" presId="urn:microsoft.com/office/officeart/2005/8/layout/process5"/>
    <dgm:cxn modelId="{2C1B38C0-2962-9E4F-9DBA-18871D69C8C6}" type="presParOf" srcId="{5068E974-5757-47F8-94DB-935A84F6B0E4}" destId="{A0034946-8A25-4762-A93F-9E9A22347A2F}" srcOrd="2" destOrd="0" presId="urn:microsoft.com/office/officeart/2005/8/layout/process5"/>
    <dgm:cxn modelId="{C27C6E25-5F52-C448-BD65-EDECAA70D39C}" type="presParOf" srcId="{5068E974-5757-47F8-94DB-935A84F6B0E4}" destId="{05FF6603-C92D-4822-9FFC-072ABFB275A7}" srcOrd="3" destOrd="0" presId="urn:microsoft.com/office/officeart/2005/8/layout/process5"/>
    <dgm:cxn modelId="{8E9ED2EA-A3A3-954E-9C90-27C3FFD4A855}" type="presParOf" srcId="{05FF6603-C92D-4822-9FFC-072ABFB275A7}" destId="{AE73B86E-18BF-46C1-9482-25FF75CD1119}" srcOrd="0" destOrd="0" presId="urn:microsoft.com/office/officeart/2005/8/layout/process5"/>
    <dgm:cxn modelId="{FE9CB846-286A-5045-96A7-64705E5C78A4}" type="presParOf" srcId="{5068E974-5757-47F8-94DB-935A84F6B0E4}" destId="{D0572AAB-C366-4574-B843-81857F5213FD}" srcOrd="4" destOrd="0" presId="urn:microsoft.com/office/officeart/2005/8/layout/process5"/>
    <dgm:cxn modelId="{57359A3C-CAE4-A343-B135-C5CE92D7922D}" type="presParOf" srcId="{5068E974-5757-47F8-94DB-935A84F6B0E4}" destId="{D111D18E-E7F9-42D3-A990-D4D0272383F3}" srcOrd="5" destOrd="0" presId="urn:microsoft.com/office/officeart/2005/8/layout/process5"/>
    <dgm:cxn modelId="{C458754E-6E40-394C-B488-8D47072CCCF1}" type="presParOf" srcId="{D111D18E-E7F9-42D3-A990-D4D0272383F3}" destId="{97859AAA-ECB1-4C2C-92EA-A9D9FB1B5855}" srcOrd="0" destOrd="0" presId="urn:microsoft.com/office/officeart/2005/8/layout/process5"/>
    <dgm:cxn modelId="{C0159B68-33EE-8643-98B2-21452AF26F56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2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1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2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7BE4072-AF56-0743-BA5F-14E05760D593}" type="presOf" srcId="{25E598D7-73DA-47EA-8733-D46C4F1206FE}" destId="{7B5E1C32-C318-422A-8858-B11071EF15DB}" srcOrd="1" destOrd="0" presId="urn:microsoft.com/office/officeart/2005/8/layout/process5"/>
    <dgm:cxn modelId="{91584A7E-7AFD-ED4C-A591-FB203CBD8807}" type="presOf" srcId="{5842D219-41AB-4CA7-83FA-4F0950A95D41}" destId="{5068E974-5757-47F8-94DB-935A84F6B0E4}" srcOrd="0" destOrd="0" presId="urn:microsoft.com/office/officeart/2005/8/layout/process5"/>
    <dgm:cxn modelId="{FA4EDDF5-E71D-4A41-8E78-F43FB5AE0277}" type="presOf" srcId="{25E598D7-73DA-47EA-8733-D46C4F1206FE}" destId="{01B1DF15-CF25-4975-B15F-695E3141DF9C}" srcOrd="0" destOrd="0" presId="urn:microsoft.com/office/officeart/2005/8/layout/process5"/>
    <dgm:cxn modelId="{A29F62D8-F6EA-1E43-8EE8-BD808A1387E4}" type="presOf" srcId="{AF717201-8179-4AA9-8457-EE2586D470F0}" destId="{A0034946-8A25-4762-A93F-9E9A22347A2F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D384D47C-27CC-BE4C-8F03-EC11D3BA6772}" type="presOf" srcId="{995EFF62-42B9-4C48-9D6C-D4D08F45964F}" destId="{5B6AF0F1-3C0E-4010-97A1-35F74EAA1DC9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76F77A9D-1481-C942-8939-E428483E0442}" type="presParOf" srcId="{5068E974-5757-47F8-94DB-935A84F6B0E4}" destId="{5B6AF0F1-3C0E-4010-97A1-35F74EAA1DC9}" srcOrd="0" destOrd="0" presId="urn:microsoft.com/office/officeart/2005/8/layout/process5"/>
    <dgm:cxn modelId="{8059E6B8-A993-DA44-AC09-1D4F03927BFE}" type="presParOf" srcId="{5068E974-5757-47F8-94DB-935A84F6B0E4}" destId="{01B1DF15-CF25-4975-B15F-695E3141DF9C}" srcOrd="1" destOrd="0" presId="urn:microsoft.com/office/officeart/2005/8/layout/process5"/>
    <dgm:cxn modelId="{F7665AEE-C40F-F549-BAC5-7CEE09686F1F}" type="presParOf" srcId="{01B1DF15-CF25-4975-B15F-695E3141DF9C}" destId="{7B5E1C32-C318-422A-8858-B11071EF15DB}" srcOrd="0" destOrd="0" presId="urn:microsoft.com/office/officeart/2005/8/layout/process5"/>
    <dgm:cxn modelId="{09DD1178-7C22-6346-9683-D830E9F9D8B2}" type="presParOf" srcId="{5068E974-5757-47F8-94DB-935A84F6B0E4}" destId="{A0034946-8A25-4762-A93F-9E9A22347A2F}" srcOrd="2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1ED9B1-7B05-B141-AD90-38F62DD116AD}" type="presOf" srcId="{995EFF62-42B9-4C48-9D6C-D4D08F45964F}" destId="{5B6AF0F1-3C0E-4010-97A1-35F74EAA1DC9}" srcOrd="0" destOrd="0" presId="urn:microsoft.com/office/officeart/2005/8/layout/process5"/>
    <dgm:cxn modelId="{8C6C0895-853F-944A-80FA-E8A9D6A40665}" type="presOf" srcId="{5E761D2F-5DE0-4E1E-848C-178D7BC1A475}" destId="{D111D18E-E7F9-42D3-A990-D4D0272383F3}" srcOrd="0" destOrd="0" presId="urn:microsoft.com/office/officeart/2005/8/layout/process5"/>
    <dgm:cxn modelId="{FA32C910-BB49-5C45-A1F0-7209002F11C0}" type="presOf" srcId="{25E598D7-73DA-47EA-8733-D46C4F1206FE}" destId="{7B5E1C32-C318-422A-8858-B11071EF15DB}" srcOrd="1" destOrd="0" presId="urn:microsoft.com/office/officeart/2005/8/layout/process5"/>
    <dgm:cxn modelId="{9AEB4F28-F059-2249-8B78-0F7C674DC3F8}" type="presOf" srcId="{4110DF19-874A-4295-9CED-B4B95577D1AC}" destId="{05FF6603-C92D-4822-9FFC-072ABFB275A7}" srcOrd="0" destOrd="0" presId="urn:microsoft.com/office/officeart/2005/8/layout/process5"/>
    <dgm:cxn modelId="{6719B1C4-BC97-F147-A828-33040AC45EEE}" type="presOf" srcId="{5842D219-41AB-4CA7-83FA-4F0950A95D41}" destId="{5068E974-5757-47F8-94DB-935A84F6B0E4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3A0526CB-D444-D346-9F67-A6D354B6D588}" type="presOf" srcId="{F7368F90-C49A-427D-9079-CFDFAE9BA412}" destId="{D0572AAB-C366-4574-B843-81857F5213FD}" srcOrd="0" destOrd="0" presId="urn:microsoft.com/office/officeart/2005/8/layout/process5"/>
    <dgm:cxn modelId="{B974C871-1214-4743-BECF-DC856C7B7FCD}" type="presOf" srcId="{CD48A4EB-8943-4E12-88F8-2F61A5015E2D}" destId="{73A4F867-EA1B-423F-A168-317F9C18341B}" srcOrd="0" destOrd="0" presId="urn:microsoft.com/office/officeart/2005/8/layout/process5"/>
    <dgm:cxn modelId="{51F360C8-AFCF-8848-90FD-957CA5D768A0}" type="presOf" srcId="{4110DF19-874A-4295-9CED-B4B95577D1AC}" destId="{AE73B86E-18BF-46C1-9482-25FF75CD1119}" srcOrd="1" destOrd="0" presId="urn:microsoft.com/office/officeart/2005/8/layout/process5"/>
    <dgm:cxn modelId="{6BB1A6D4-7774-DF4F-BA00-E7040DA8B4F3}" type="presOf" srcId="{5E761D2F-5DE0-4E1E-848C-178D7BC1A475}" destId="{97859AAA-ECB1-4C2C-92EA-A9D9FB1B5855}" srcOrd="1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79C1392F-2E8B-C34A-8D7B-9FCAA60F8AD3}" type="presOf" srcId="{25E598D7-73DA-47EA-8733-D46C4F1206FE}" destId="{01B1DF15-CF25-4975-B15F-695E3141DF9C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303F97D9-64FF-8644-B202-681C336FA945}" type="presOf" srcId="{AF717201-8179-4AA9-8457-EE2586D470F0}" destId="{A0034946-8A25-4762-A93F-9E9A22347A2F}" srcOrd="0" destOrd="0" presId="urn:microsoft.com/office/officeart/2005/8/layout/process5"/>
    <dgm:cxn modelId="{8DFF1692-5D6F-5E47-8C27-8993255B1873}" type="presParOf" srcId="{5068E974-5757-47F8-94DB-935A84F6B0E4}" destId="{5B6AF0F1-3C0E-4010-97A1-35F74EAA1DC9}" srcOrd="0" destOrd="0" presId="urn:microsoft.com/office/officeart/2005/8/layout/process5"/>
    <dgm:cxn modelId="{D8011089-EC55-0C49-BA57-09D6A520D168}" type="presParOf" srcId="{5068E974-5757-47F8-94DB-935A84F6B0E4}" destId="{01B1DF15-CF25-4975-B15F-695E3141DF9C}" srcOrd="1" destOrd="0" presId="urn:microsoft.com/office/officeart/2005/8/layout/process5"/>
    <dgm:cxn modelId="{A3AB7EBF-897E-9448-83FD-376EF5421C5C}" type="presParOf" srcId="{01B1DF15-CF25-4975-B15F-695E3141DF9C}" destId="{7B5E1C32-C318-422A-8858-B11071EF15DB}" srcOrd="0" destOrd="0" presId="urn:microsoft.com/office/officeart/2005/8/layout/process5"/>
    <dgm:cxn modelId="{3FE9D497-471A-6A41-A978-D360E24D8AE9}" type="presParOf" srcId="{5068E974-5757-47F8-94DB-935A84F6B0E4}" destId="{A0034946-8A25-4762-A93F-9E9A22347A2F}" srcOrd="2" destOrd="0" presId="urn:microsoft.com/office/officeart/2005/8/layout/process5"/>
    <dgm:cxn modelId="{F046C14A-A9F4-2B4E-80FE-3DD83813BE78}" type="presParOf" srcId="{5068E974-5757-47F8-94DB-935A84F6B0E4}" destId="{05FF6603-C92D-4822-9FFC-072ABFB275A7}" srcOrd="3" destOrd="0" presId="urn:microsoft.com/office/officeart/2005/8/layout/process5"/>
    <dgm:cxn modelId="{3A20B93E-D7E8-CB45-A018-1680F7B2CB53}" type="presParOf" srcId="{05FF6603-C92D-4822-9FFC-072ABFB275A7}" destId="{AE73B86E-18BF-46C1-9482-25FF75CD1119}" srcOrd="0" destOrd="0" presId="urn:microsoft.com/office/officeart/2005/8/layout/process5"/>
    <dgm:cxn modelId="{88DEDA82-8C1F-5140-A15C-D58E51958F01}" type="presParOf" srcId="{5068E974-5757-47F8-94DB-935A84F6B0E4}" destId="{D0572AAB-C366-4574-B843-81857F5213FD}" srcOrd="4" destOrd="0" presId="urn:microsoft.com/office/officeart/2005/8/layout/process5"/>
    <dgm:cxn modelId="{3D0E8909-2C26-C240-A831-BC05474C3D12}" type="presParOf" srcId="{5068E974-5757-47F8-94DB-935A84F6B0E4}" destId="{D111D18E-E7F9-42D3-A990-D4D0272383F3}" srcOrd="5" destOrd="0" presId="urn:microsoft.com/office/officeart/2005/8/layout/process5"/>
    <dgm:cxn modelId="{FD50575D-B3D8-C349-97BA-220E820D7415}" type="presParOf" srcId="{D111D18E-E7F9-42D3-A990-D4D0272383F3}" destId="{97859AAA-ECB1-4C2C-92EA-A9D9FB1B5855}" srcOrd="0" destOrd="0" presId="urn:microsoft.com/office/officeart/2005/8/layout/process5"/>
    <dgm:cxn modelId="{22131B56-D074-0842-8F16-380C47E36F45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2E0C441-5349-B245-A289-27AAE55D1BC7}" type="presOf" srcId="{5E761D2F-5DE0-4E1E-848C-178D7BC1A475}" destId="{D111D18E-E7F9-42D3-A990-D4D0272383F3}" srcOrd="0" destOrd="0" presId="urn:microsoft.com/office/officeart/2005/8/layout/process5"/>
    <dgm:cxn modelId="{D5109402-8553-6440-AB45-0C69366D4F34}" type="presOf" srcId="{25E598D7-73DA-47EA-8733-D46C4F1206FE}" destId="{7B5E1C32-C318-422A-8858-B11071EF15DB}" srcOrd="1" destOrd="0" presId="urn:microsoft.com/office/officeart/2005/8/layout/process5"/>
    <dgm:cxn modelId="{AC1783D7-0992-404B-9705-7F9BFFBC2A75}" type="presOf" srcId="{CD48A4EB-8943-4E12-88F8-2F61A5015E2D}" destId="{73A4F867-EA1B-423F-A168-317F9C18341B}" srcOrd="0" destOrd="0" presId="urn:microsoft.com/office/officeart/2005/8/layout/process5"/>
    <dgm:cxn modelId="{F9C21C9F-11E1-4149-B060-2AD005103D08}" type="presOf" srcId="{5842D219-41AB-4CA7-83FA-4F0950A95D41}" destId="{5068E974-5757-47F8-94DB-935A84F6B0E4}" srcOrd="0" destOrd="0" presId="urn:microsoft.com/office/officeart/2005/8/layout/process5"/>
    <dgm:cxn modelId="{75E92075-0232-0642-A5B9-6FAD7F90486F}" type="presOf" srcId="{5E761D2F-5DE0-4E1E-848C-178D7BC1A475}" destId="{97859AAA-ECB1-4C2C-92EA-A9D9FB1B5855}" srcOrd="1" destOrd="0" presId="urn:microsoft.com/office/officeart/2005/8/layout/process5"/>
    <dgm:cxn modelId="{009BBF1A-86F6-F246-B097-EB778A611E10}" type="presOf" srcId="{25E598D7-73DA-47EA-8733-D46C4F1206FE}" destId="{01B1DF15-CF25-4975-B15F-695E3141DF9C}" srcOrd="0" destOrd="0" presId="urn:microsoft.com/office/officeart/2005/8/layout/process5"/>
    <dgm:cxn modelId="{06FDC503-0296-3844-A62E-CC38B1011CBF}" type="presOf" srcId="{4110DF19-874A-4295-9CED-B4B95577D1AC}" destId="{AE73B86E-18BF-46C1-9482-25FF75CD1119}" srcOrd="1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6B48ADF9-4C6A-7D41-9C6F-B2A1A68D73A6}" type="presOf" srcId="{995EFF62-42B9-4C48-9D6C-D4D08F45964F}" destId="{5B6AF0F1-3C0E-4010-97A1-35F74EAA1DC9}" srcOrd="0" destOrd="0" presId="urn:microsoft.com/office/officeart/2005/8/layout/process5"/>
    <dgm:cxn modelId="{AD10F4F1-5061-B541-9571-0BBAAA67B596}" type="presOf" srcId="{AF717201-8179-4AA9-8457-EE2586D470F0}" destId="{A0034946-8A25-4762-A93F-9E9A22347A2F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F387E282-D67A-B548-BE6D-5BCBC2E6D697}" type="presOf" srcId="{4110DF19-874A-4295-9CED-B4B95577D1AC}" destId="{05FF6603-C92D-4822-9FFC-072ABFB275A7}" srcOrd="0" destOrd="0" presId="urn:microsoft.com/office/officeart/2005/8/layout/process5"/>
    <dgm:cxn modelId="{43870F6B-DF2D-ED4A-9E22-C4C4F7D27FB8}" type="presOf" srcId="{F7368F90-C49A-427D-9079-CFDFAE9BA412}" destId="{D0572AAB-C366-4574-B843-81857F5213FD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0603E522-60D9-D84E-931B-592C50BC6138}" type="presParOf" srcId="{5068E974-5757-47F8-94DB-935A84F6B0E4}" destId="{5B6AF0F1-3C0E-4010-97A1-35F74EAA1DC9}" srcOrd="0" destOrd="0" presId="urn:microsoft.com/office/officeart/2005/8/layout/process5"/>
    <dgm:cxn modelId="{20E1D058-D97A-DE41-B72C-3B8A61FCFA71}" type="presParOf" srcId="{5068E974-5757-47F8-94DB-935A84F6B0E4}" destId="{01B1DF15-CF25-4975-B15F-695E3141DF9C}" srcOrd="1" destOrd="0" presId="urn:microsoft.com/office/officeart/2005/8/layout/process5"/>
    <dgm:cxn modelId="{A6D2A82B-73A3-0F42-A483-3018A5050740}" type="presParOf" srcId="{01B1DF15-CF25-4975-B15F-695E3141DF9C}" destId="{7B5E1C32-C318-422A-8858-B11071EF15DB}" srcOrd="0" destOrd="0" presId="urn:microsoft.com/office/officeart/2005/8/layout/process5"/>
    <dgm:cxn modelId="{BE3AC221-F2E1-2047-B2FA-54EF76E81F60}" type="presParOf" srcId="{5068E974-5757-47F8-94DB-935A84F6B0E4}" destId="{A0034946-8A25-4762-A93F-9E9A22347A2F}" srcOrd="2" destOrd="0" presId="urn:microsoft.com/office/officeart/2005/8/layout/process5"/>
    <dgm:cxn modelId="{DA9612EA-5597-2041-8BE3-F1A92D13B3D6}" type="presParOf" srcId="{5068E974-5757-47F8-94DB-935A84F6B0E4}" destId="{05FF6603-C92D-4822-9FFC-072ABFB275A7}" srcOrd="3" destOrd="0" presId="urn:microsoft.com/office/officeart/2005/8/layout/process5"/>
    <dgm:cxn modelId="{6F72E7C0-695E-884A-8B22-B88AE82FEE53}" type="presParOf" srcId="{05FF6603-C92D-4822-9FFC-072ABFB275A7}" destId="{AE73B86E-18BF-46C1-9482-25FF75CD1119}" srcOrd="0" destOrd="0" presId="urn:microsoft.com/office/officeart/2005/8/layout/process5"/>
    <dgm:cxn modelId="{EE976B80-87C4-874D-A866-3D939C6E10BE}" type="presParOf" srcId="{5068E974-5757-47F8-94DB-935A84F6B0E4}" destId="{D0572AAB-C366-4574-B843-81857F5213FD}" srcOrd="4" destOrd="0" presId="urn:microsoft.com/office/officeart/2005/8/layout/process5"/>
    <dgm:cxn modelId="{4D06E852-E768-A74F-A50C-FD84933DBF20}" type="presParOf" srcId="{5068E974-5757-47F8-94DB-935A84F6B0E4}" destId="{D111D18E-E7F9-42D3-A990-D4D0272383F3}" srcOrd="5" destOrd="0" presId="urn:microsoft.com/office/officeart/2005/8/layout/process5"/>
    <dgm:cxn modelId="{7467A0AB-61F8-344A-B1BF-A5ED00E6F076}" type="presParOf" srcId="{D111D18E-E7F9-42D3-A990-D4D0272383F3}" destId="{97859AAA-ECB1-4C2C-92EA-A9D9FB1B5855}" srcOrd="0" destOrd="0" presId="urn:microsoft.com/office/officeart/2005/8/layout/process5"/>
    <dgm:cxn modelId="{1057453C-C282-4147-8B90-9645E892978D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CA6B7F-5654-794C-B872-ECF4FE124C54}" type="presOf" srcId="{995EFF62-42B9-4C48-9D6C-D4D08F45964F}" destId="{5B6AF0F1-3C0E-4010-97A1-35F74EAA1DC9}" srcOrd="0" destOrd="0" presId="urn:microsoft.com/office/officeart/2005/8/layout/process5"/>
    <dgm:cxn modelId="{4E34177D-282D-604F-AE0E-6C747FFEE1D9}" type="presOf" srcId="{5E761D2F-5DE0-4E1E-848C-178D7BC1A475}" destId="{D111D18E-E7F9-42D3-A990-D4D0272383F3}" srcOrd="0" destOrd="0" presId="urn:microsoft.com/office/officeart/2005/8/layout/process5"/>
    <dgm:cxn modelId="{323654E9-8D39-D841-96DE-BBBA54896E93}" type="presOf" srcId="{5842D219-41AB-4CA7-83FA-4F0950A95D41}" destId="{5068E974-5757-47F8-94DB-935A84F6B0E4}" srcOrd="0" destOrd="0" presId="urn:microsoft.com/office/officeart/2005/8/layout/process5"/>
    <dgm:cxn modelId="{2A6B2831-8AEF-3E4F-86F4-8F8BA91EAE51}" type="presOf" srcId="{4110DF19-874A-4295-9CED-B4B95577D1AC}" destId="{05FF6603-C92D-4822-9FFC-072ABFB275A7}" srcOrd="0" destOrd="0" presId="urn:microsoft.com/office/officeart/2005/8/layout/process5"/>
    <dgm:cxn modelId="{BC0BFE09-DF74-2149-8785-540251AE02E5}" type="presOf" srcId="{25E598D7-73DA-47EA-8733-D46C4F1206FE}" destId="{7B5E1C32-C318-422A-8858-B11071EF15DB}" srcOrd="1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D964C5A2-DF8E-FF49-9560-FC22F3E71041}" type="presOf" srcId="{F7368F90-C49A-427D-9079-CFDFAE9BA412}" destId="{D0572AAB-C366-4574-B843-81857F5213FD}" srcOrd="0" destOrd="0" presId="urn:microsoft.com/office/officeart/2005/8/layout/process5"/>
    <dgm:cxn modelId="{4033ADCF-31D1-7549-8438-364DF9A77EDD}" type="presOf" srcId="{AF717201-8179-4AA9-8457-EE2586D470F0}" destId="{A0034946-8A25-4762-A93F-9E9A22347A2F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15CEC3EB-BFB6-BA4D-9062-A1A9DEC6ADE7}" type="presOf" srcId="{4110DF19-874A-4295-9CED-B4B95577D1AC}" destId="{AE73B86E-18BF-46C1-9482-25FF75CD1119}" srcOrd="1" destOrd="0" presId="urn:microsoft.com/office/officeart/2005/8/layout/process5"/>
    <dgm:cxn modelId="{30EDDD27-8E10-4F40-89C5-F92418234318}" type="presOf" srcId="{CD48A4EB-8943-4E12-88F8-2F61A5015E2D}" destId="{73A4F867-EA1B-423F-A168-317F9C18341B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7F80824B-D009-7547-B9C9-9BF2EE6D0931}" type="presOf" srcId="{25E598D7-73DA-47EA-8733-D46C4F1206FE}" destId="{01B1DF15-CF25-4975-B15F-695E3141DF9C}" srcOrd="0" destOrd="0" presId="urn:microsoft.com/office/officeart/2005/8/layout/process5"/>
    <dgm:cxn modelId="{741BC967-7595-364E-A056-11F94E452655}" type="presOf" srcId="{5E761D2F-5DE0-4E1E-848C-178D7BC1A475}" destId="{97859AAA-ECB1-4C2C-92EA-A9D9FB1B5855}" srcOrd="1" destOrd="0" presId="urn:microsoft.com/office/officeart/2005/8/layout/process5"/>
    <dgm:cxn modelId="{B7B87A5A-876D-7449-B502-11CAB46303A9}" type="presParOf" srcId="{5068E974-5757-47F8-94DB-935A84F6B0E4}" destId="{5B6AF0F1-3C0E-4010-97A1-35F74EAA1DC9}" srcOrd="0" destOrd="0" presId="urn:microsoft.com/office/officeart/2005/8/layout/process5"/>
    <dgm:cxn modelId="{C843DD9F-DBAD-E14A-8BD8-C1F8C4C8B607}" type="presParOf" srcId="{5068E974-5757-47F8-94DB-935A84F6B0E4}" destId="{01B1DF15-CF25-4975-B15F-695E3141DF9C}" srcOrd="1" destOrd="0" presId="urn:microsoft.com/office/officeart/2005/8/layout/process5"/>
    <dgm:cxn modelId="{4FECFACF-A6B6-634D-B3E6-4B1A4FE397E1}" type="presParOf" srcId="{01B1DF15-CF25-4975-B15F-695E3141DF9C}" destId="{7B5E1C32-C318-422A-8858-B11071EF15DB}" srcOrd="0" destOrd="0" presId="urn:microsoft.com/office/officeart/2005/8/layout/process5"/>
    <dgm:cxn modelId="{DB9B05C6-87E0-9B42-BED8-51DDFB250D1D}" type="presParOf" srcId="{5068E974-5757-47F8-94DB-935A84F6B0E4}" destId="{A0034946-8A25-4762-A93F-9E9A22347A2F}" srcOrd="2" destOrd="0" presId="urn:microsoft.com/office/officeart/2005/8/layout/process5"/>
    <dgm:cxn modelId="{E78232C5-0AEC-454B-85C9-A1351ECD2876}" type="presParOf" srcId="{5068E974-5757-47F8-94DB-935A84F6B0E4}" destId="{05FF6603-C92D-4822-9FFC-072ABFB275A7}" srcOrd="3" destOrd="0" presId="urn:microsoft.com/office/officeart/2005/8/layout/process5"/>
    <dgm:cxn modelId="{717FC508-5B88-C743-9E61-6A9AED8500FE}" type="presParOf" srcId="{05FF6603-C92D-4822-9FFC-072ABFB275A7}" destId="{AE73B86E-18BF-46C1-9482-25FF75CD1119}" srcOrd="0" destOrd="0" presId="urn:microsoft.com/office/officeart/2005/8/layout/process5"/>
    <dgm:cxn modelId="{E7D3C607-785F-5B43-A12D-A300CA9418C1}" type="presParOf" srcId="{5068E974-5757-47F8-94DB-935A84F6B0E4}" destId="{D0572AAB-C366-4574-B843-81857F5213FD}" srcOrd="4" destOrd="0" presId="urn:microsoft.com/office/officeart/2005/8/layout/process5"/>
    <dgm:cxn modelId="{8E870BF1-4184-C844-8825-838055B87099}" type="presParOf" srcId="{5068E974-5757-47F8-94DB-935A84F6B0E4}" destId="{D111D18E-E7F9-42D3-A990-D4D0272383F3}" srcOrd="5" destOrd="0" presId="urn:microsoft.com/office/officeart/2005/8/layout/process5"/>
    <dgm:cxn modelId="{DF543ECC-7384-644D-84DC-ADC861212E39}" type="presParOf" srcId="{D111D18E-E7F9-42D3-A990-D4D0272383F3}" destId="{97859AAA-ECB1-4C2C-92EA-A9D9FB1B5855}" srcOrd="0" destOrd="0" presId="urn:microsoft.com/office/officeart/2005/8/layout/process5"/>
    <dgm:cxn modelId="{2E8994A6-3E5B-6C47-B53F-19AB0185D834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Prediction/Test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917049-B5E2-0942-8F47-66CF13FA93DF}" type="presOf" srcId="{5E761D2F-5DE0-4E1E-848C-178D7BC1A475}" destId="{D111D18E-E7F9-42D3-A990-D4D0272383F3}" srcOrd="0" destOrd="0" presId="urn:microsoft.com/office/officeart/2005/8/layout/process5"/>
    <dgm:cxn modelId="{56AD8106-BF91-1D4D-987D-355547410BA7}" type="presOf" srcId="{5E761D2F-5DE0-4E1E-848C-178D7BC1A475}" destId="{97859AAA-ECB1-4C2C-92EA-A9D9FB1B5855}" srcOrd="1" destOrd="0" presId="urn:microsoft.com/office/officeart/2005/8/layout/process5"/>
    <dgm:cxn modelId="{DB2EF459-AD09-0845-8B72-18639C074A05}" type="presOf" srcId="{4110DF19-874A-4295-9CED-B4B95577D1AC}" destId="{05FF6603-C92D-4822-9FFC-072ABFB275A7}" srcOrd="0" destOrd="0" presId="urn:microsoft.com/office/officeart/2005/8/layout/process5"/>
    <dgm:cxn modelId="{A42681E3-199B-FD4B-8A48-B814C6DC48B3}" type="presOf" srcId="{25E598D7-73DA-47EA-8733-D46C4F1206FE}" destId="{7B5E1C32-C318-422A-8858-B11071EF15DB}" srcOrd="1" destOrd="0" presId="urn:microsoft.com/office/officeart/2005/8/layout/process5"/>
    <dgm:cxn modelId="{D42CA361-D8A2-1640-98CA-7C8F619D302B}" type="presOf" srcId="{4110DF19-874A-4295-9CED-B4B95577D1AC}" destId="{AE73B86E-18BF-46C1-9482-25FF75CD1119}" srcOrd="1" destOrd="0" presId="urn:microsoft.com/office/officeart/2005/8/layout/process5"/>
    <dgm:cxn modelId="{6E31FE2E-C901-2E42-9859-81572555C5F5}" type="presOf" srcId="{25E598D7-73DA-47EA-8733-D46C4F1206FE}" destId="{01B1DF15-CF25-4975-B15F-695E3141DF9C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A0CB28B9-F4C0-B841-B544-F81296F9B1C6}" type="presOf" srcId="{5842D219-41AB-4CA7-83FA-4F0950A95D41}" destId="{5068E974-5757-47F8-94DB-935A84F6B0E4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5C2E181A-54F4-424A-80AE-FC7512E6DCC1}" type="presOf" srcId="{F7368F90-C49A-427D-9079-CFDFAE9BA412}" destId="{D0572AAB-C366-4574-B843-81857F5213FD}" srcOrd="0" destOrd="0" presId="urn:microsoft.com/office/officeart/2005/8/layout/process5"/>
    <dgm:cxn modelId="{6FD7D68F-EFD7-FA4E-B58A-9E90240203DB}" type="presOf" srcId="{CD48A4EB-8943-4E12-88F8-2F61A5015E2D}" destId="{73A4F867-EA1B-423F-A168-317F9C18341B}" srcOrd="0" destOrd="0" presId="urn:microsoft.com/office/officeart/2005/8/layout/process5"/>
    <dgm:cxn modelId="{72BA6089-8CEA-8348-8AAA-CA722673CB9F}" type="presOf" srcId="{AF717201-8179-4AA9-8457-EE2586D470F0}" destId="{A0034946-8A25-4762-A93F-9E9A22347A2F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9F4B01C6-94D0-844A-A15B-F3FE77F4EBF3}" type="presOf" srcId="{995EFF62-42B9-4C48-9D6C-D4D08F45964F}" destId="{5B6AF0F1-3C0E-4010-97A1-35F74EAA1DC9}" srcOrd="0" destOrd="0" presId="urn:microsoft.com/office/officeart/2005/8/layout/process5"/>
    <dgm:cxn modelId="{03EDC3EE-9F5B-D046-B4B0-E301631BA94A}" type="presParOf" srcId="{5068E974-5757-47F8-94DB-935A84F6B0E4}" destId="{5B6AF0F1-3C0E-4010-97A1-35F74EAA1DC9}" srcOrd="0" destOrd="0" presId="urn:microsoft.com/office/officeart/2005/8/layout/process5"/>
    <dgm:cxn modelId="{83DA97B7-5D49-ED47-BE08-A4CDB81F179F}" type="presParOf" srcId="{5068E974-5757-47F8-94DB-935A84F6B0E4}" destId="{01B1DF15-CF25-4975-B15F-695E3141DF9C}" srcOrd="1" destOrd="0" presId="urn:microsoft.com/office/officeart/2005/8/layout/process5"/>
    <dgm:cxn modelId="{02B2C979-9926-8A42-989C-2F18AAD5A24D}" type="presParOf" srcId="{01B1DF15-CF25-4975-B15F-695E3141DF9C}" destId="{7B5E1C32-C318-422A-8858-B11071EF15DB}" srcOrd="0" destOrd="0" presId="urn:microsoft.com/office/officeart/2005/8/layout/process5"/>
    <dgm:cxn modelId="{B33EAC78-2999-C14A-873D-4A31055BA632}" type="presParOf" srcId="{5068E974-5757-47F8-94DB-935A84F6B0E4}" destId="{A0034946-8A25-4762-A93F-9E9A22347A2F}" srcOrd="2" destOrd="0" presId="urn:microsoft.com/office/officeart/2005/8/layout/process5"/>
    <dgm:cxn modelId="{6EFFE8F9-98DB-6D44-A7D1-99067172DC83}" type="presParOf" srcId="{5068E974-5757-47F8-94DB-935A84F6B0E4}" destId="{05FF6603-C92D-4822-9FFC-072ABFB275A7}" srcOrd="3" destOrd="0" presId="urn:microsoft.com/office/officeart/2005/8/layout/process5"/>
    <dgm:cxn modelId="{1C741237-57F0-F046-AA19-B55BBBF1106A}" type="presParOf" srcId="{05FF6603-C92D-4822-9FFC-072ABFB275A7}" destId="{AE73B86E-18BF-46C1-9482-25FF75CD1119}" srcOrd="0" destOrd="0" presId="urn:microsoft.com/office/officeart/2005/8/layout/process5"/>
    <dgm:cxn modelId="{12504B96-5953-2644-BAEA-C6A3DF807C58}" type="presParOf" srcId="{5068E974-5757-47F8-94DB-935A84F6B0E4}" destId="{D0572AAB-C366-4574-B843-81857F5213FD}" srcOrd="4" destOrd="0" presId="urn:microsoft.com/office/officeart/2005/8/layout/process5"/>
    <dgm:cxn modelId="{5EFB27F5-170D-4A4E-87F6-32BB74EDADDE}" type="presParOf" srcId="{5068E974-5757-47F8-94DB-935A84F6B0E4}" destId="{D111D18E-E7F9-42D3-A990-D4D0272383F3}" srcOrd="5" destOrd="0" presId="urn:microsoft.com/office/officeart/2005/8/layout/process5"/>
    <dgm:cxn modelId="{7442270A-A50E-9D4A-830C-94D05F671311}" type="presParOf" srcId="{D111D18E-E7F9-42D3-A990-D4D0272383F3}" destId="{97859AAA-ECB1-4C2C-92EA-A9D9FB1B5855}" srcOrd="0" destOrd="0" presId="urn:microsoft.com/office/officeart/2005/8/layout/process5"/>
    <dgm:cxn modelId="{9682EF5F-65C7-9141-BA13-1295B8762B51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Prediction/Test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AA0F2F-9FE9-4346-B1C8-76F63F942025}" type="presOf" srcId="{5E761D2F-5DE0-4E1E-848C-178D7BC1A475}" destId="{97859AAA-ECB1-4C2C-92EA-A9D9FB1B5855}" srcOrd="1" destOrd="0" presId="urn:microsoft.com/office/officeart/2005/8/layout/process5"/>
    <dgm:cxn modelId="{0D438EF4-1CF2-4643-B74E-DAB6E986EEB6}" type="presOf" srcId="{4110DF19-874A-4295-9CED-B4B95577D1AC}" destId="{05FF6603-C92D-4822-9FFC-072ABFB275A7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EBDA8D0E-A38C-6B4E-93AA-27FF8D7459CC}" type="presOf" srcId="{995EFF62-42B9-4C48-9D6C-D4D08F45964F}" destId="{5B6AF0F1-3C0E-4010-97A1-35F74EAA1DC9}" srcOrd="0" destOrd="0" presId="urn:microsoft.com/office/officeart/2005/8/layout/process5"/>
    <dgm:cxn modelId="{95375A62-997D-9345-BE6E-D1E7E02074D0}" type="presOf" srcId="{5842D219-41AB-4CA7-83FA-4F0950A95D41}" destId="{5068E974-5757-47F8-94DB-935A84F6B0E4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2078CA4B-A04E-3D4A-B60C-468D94CF1F1A}" type="presOf" srcId="{25E598D7-73DA-47EA-8733-D46C4F1206FE}" destId="{01B1DF15-CF25-4975-B15F-695E3141DF9C}" srcOrd="0" destOrd="0" presId="urn:microsoft.com/office/officeart/2005/8/layout/process5"/>
    <dgm:cxn modelId="{9C622520-868F-CE40-B891-48A57D811AFF}" type="presOf" srcId="{5E761D2F-5DE0-4E1E-848C-178D7BC1A475}" destId="{D111D18E-E7F9-42D3-A990-D4D0272383F3}" srcOrd="0" destOrd="0" presId="urn:microsoft.com/office/officeart/2005/8/layout/process5"/>
    <dgm:cxn modelId="{8FFC074E-A3B1-9044-8E80-43FA9A76D264}" type="presOf" srcId="{AF717201-8179-4AA9-8457-EE2586D470F0}" destId="{A0034946-8A25-4762-A93F-9E9A22347A2F}" srcOrd="0" destOrd="0" presId="urn:microsoft.com/office/officeart/2005/8/layout/process5"/>
    <dgm:cxn modelId="{DE627F65-B282-014D-9C8C-F699E68A6468}" type="presOf" srcId="{4110DF19-874A-4295-9CED-B4B95577D1AC}" destId="{AE73B86E-18BF-46C1-9482-25FF75CD1119}" srcOrd="1" destOrd="0" presId="urn:microsoft.com/office/officeart/2005/8/layout/process5"/>
    <dgm:cxn modelId="{9193CDE4-D634-8140-ADE0-BFE4D14DEFD0}" type="presOf" srcId="{F7368F90-C49A-427D-9079-CFDFAE9BA412}" destId="{D0572AAB-C366-4574-B843-81857F5213FD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D29F5F87-59AB-7D43-9468-7C3A4DDDB9BE}" type="presOf" srcId="{25E598D7-73DA-47EA-8733-D46C4F1206FE}" destId="{7B5E1C32-C318-422A-8858-B11071EF15DB}" srcOrd="1" destOrd="0" presId="urn:microsoft.com/office/officeart/2005/8/layout/process5"/>
    <dgm:cxn modelId="{E40B371C-FB15-6145-AAB2-97A99E83D6D9}" type="presOf" srcId="{CD48A4EB-8943-4E12-88F8-2F61A5015E2D}" destId="{73A4F867-EA1B-423F-A168-317F9C18341B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E72CC97E-25BB-3148-9AC9-3FCF43E9B783}" type="presParOf" srcId="{5068E974-5757-47F8-94DB-935A84F6B0E4}" destId="{5B6AF0F1-3C0E-4010-97A1-35F74EAA1DC9}" srcOrd="0" destOrd="0" presId="urn:microsoft.com/office/officeart/2005/8/layout/process5"/>
    <dgm:cxn modelId="{FE6BEBD7-1FFD-5B4A-B526-9FFDAE829876}" type="presParOf" srcId="{5068E974-5757-47F8-94DB-935A84F6B0E4}" destId="{01B1DF15-CF25-4975-B15F-695E3141DF9C}" srcOrd="1" destOrd="0" presId="urn:microsoft.com/office/officeart/2005/8/layout/process5"/>
    <dgm:cxn modelId="{F10BC3A2-77C7-4143-BF78-AF4FFF7F1FBB}" type="presParOf" srcId="{01B1DF15-CF25-4975-B15F-695E3141DF9C}" destId="{7B5E1C32-C318-422A-8858-B11071EF15DB}" srcOrd="0" destOrd="0" presId="urn:microsoft.com/office/officeart/2005/8/layout/process5"/>
    <dgm:cxn modelId="{AB994F1F-4151-1B4D-AABF-87FB176A9F31}" type="presParOf" srcId="{5068E974-5757-47F8-94DB-935A84F6B0E4}" destId="{A0034946-8A25-4762-A93F-9E9A22347A2F}" srcOrd="2" destOrd="0" presId="urn:microsoft.com/office/officeart/2005/8/layout/process5"/>
    <dgm:cxn modelId="{21A465A7-7966-0E4C-849C-F4BC37E14840}" type="presParOf" srcId="{5068E974-5757-47F8-94DB-935A84F6B0E4}" destId="{05FF6603-C92D-4822-9FFC-072ABFB275A7}" srcOrd="3" destOrd="0" presId="urn:microsoft.com/office/officeart/2005/8/layout/process5"/>
    <dgm:cxn modelId="{6981BA23-86BA-0A47-A614-ECF227C2F6CF}" type="presParOf" srcId="{05FF6603-C92D-4822-9FFC-072ABFB275A7}" destId="{AE73B86E-18BF-46C1-9482-25FF75CD1119}" srcOrd="0" destOrd="0" presId="urn:microsoft.com/office/officeart/2005/8/layout/process5"/>
    <dgm:cxn modelId="{CD68D5AB-0D3A-F64F-A62F-52ADCC1CD958}" type="presParOf" srcId="{5068E974-5757-47F8-94DB-935A84F6B0E4}" destId="{D0572AAB-C366-4574-B843-81857F5213FD}" srcOrd="4" destOrd="0" presId="urn:microsoft.com/office/officeart/2005/8/layout/process5"/>
    <dgm:cxn modelId="{B588858E-6D98-C64D-B588-124DE86A3B04}" type="presParOf" srcId="{5068E974-5757-47F8-94DB-935A84F6B0E4}" destId="{D111D18E-E7F9-42D3-A990-D4D0272383F3}" srcOrd="5" destOrd="0" presId="urn:microsoft.com/office/officeart/2005/8/layout/process5"/>
    <dgm:cxn modelId="{DC55EEA3-FC7F-1341-8488-4F62174E7994}" type="presParOf" srcId="{D111D18E-E7F9-42D3-A990-D4D0272383F3}" destId="{97859AAA-ECB1-4C2C-92EA-A9D9FB1B5855}" srcOrd="0" destOrd="0" presId="urn:microsoft.com/office/officeart/2005/8/layout/process5"/>
    <dgm:cxn modelId="{6E65C3A9-8139-ED47-B7D7-B2172472E917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50075E7-0ACE-DF4D-B73F-DB7AF95FDF09}" type="presOf" srcId="{4110DF19-874A-4295-9CED-B4B95577D1AC}" destId="{AE73B86E-18BF-46C1-9482-25FF75CD1119}" srcOrd="1" destOrd="0" presId="urn:microsoft.com/office/officeart/2005/8/layout/process5"/>
    <dgm:cxn modelId="{DA7EB797-776F-7F42-8754-A74A35A78374}" type="presOf" srcId="{F7368F90-C49A-427D-9079-CFDFAE9BA412}" destId="{D0572AAB-C366-4574-B843-81857F5213FD}" srcOrd="0" destOrd="0" presId="urn:microsoft.com/office/officeart/2005/8/layout/process5"/>
    <dgm:cxn modelId="{93F5656E-FD81-C245-A025-A42A0CC454F8}" type="presOf" srcId="{5842D219-41AB-4CA7-83FA-4F0950A95D41}" destId="{5068E974-5757-47F8-94DB-935A84F6B0E4}" srcOrd="0" destOrd="0" presId="urn:microsoft.com/office/officeart/2005/8/layout/process5"/>
    <dgm:cxn modelId="{EBA952B2-9327-6842-BEEC-80B77002A6A6}" type="presOf" srcId="{4110DF19-874A-4295-9CED-B4B95577D1AC}" destId="{05FF6603-C92D-4822-9FFC-072ABFB275A7}" srcOrd="0" destOrd="0" presId="urn:microsoft.com/office/officeart/2005/8/layout/process5"/>
    <dgm:cxn modelId="{19A59BD0-4BA2-4942-B7B7-73A2A94F015F}" type="presOf" srcId="{5E761D2F-5DE0-4E1E-848C-178D7BC1A475}" destId="{D111D18E-E7F9-42D3-A990-D4D0272383F3}" srcOrd="0" destOrd="0" presId="urn:microsoft.com/office/officeart/2005/8/layout/process5"/>
    <dgm:cxn modelId="{E8DB04BA-DEA8-1B43-9110-A5DDA9DB9915}" type="presOf" srcId="{25E598D7-73DA-47EA-8733-D46C4F1206FE}" destId="{7B5E1C32-C318-422A-8858-B11071EF15DB}" srcOrd="1" destOrd="0" presId="urn:microsoft.com/office/officeart/2005/8/layout/process5"/>
    <dgm:cxn modelId="{30A32DE3-9CAB-EC47-9630-B59B0225818E}" type="presOf" srcId="{CD48A4EB-8943-4E12-88F8-2F61A5015E2D}" destId="{73A4F867-EA1B-423F-A168-317F9C18341B}" srcOrd="0" destOrd="0" presId="urn:microsoft.com/office/officeart/2005/8/layout/process5"/>
    <dgm:cxn modelId="{179972FA-6BE3-EC4D-9D1D-176F8452EB38}" type="presOf" srcId="{AF717201-8179-4AA9-8457-EE2586D470F0}" destId="{A0034946-8A25-4762-A93F-9E9A22347A2F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62517573-CA3E-CC43-8B36-CFAA391944A0}" type="presOf" srcId="{5E761D2F-5DE0-4E1E-848C-178D7BC1A475}" destId="{97859AAA-ECB1-4C2C-92EA-A9D9FB1B5855}" srcOrd="1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2E04027D-4B6B-8643-9F9A-9171B5C9EC06}" type="presOf" srcId="{995EFF62-42B9-4C48-9D6C-D4D08F45964F}" destId="{5B6AF0F1-3C0E-4010-97A1-35F74EAA1DC9}" srcOrd="0" destOrd="0" presId="urn:microsoft.com/office/officeart/2005/8/layout/process5"/>
    <dgm:cxn modelId="{6E02D9DE-1D70-DE47-86EE-13838F3807DB}" type="presOf" srcId="{25E598D7-73DA-47EA-8733-D46C4F1206FE}" destId="{01B1DF15-CF25-4975-B15F-695E3141DF9C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81A9CFED-CE14-A747-85DE-7BA3FA4C97DF}" type="presParOf" srcId="{5068E974-5757-47F8-94DB-935A84F6B0E4}" destId="{5B6AF0F1-3C0E-4010-97A1-35F74EAA1DC9}" srcOrd="0" destOrd="0" presId="urn:microsoft.com/office/officeart/2005/8/layout/process5"/>
    <dgm:cxn modelId="{BAE8091C-DB17-7643-9819-439B6D96DD7F}" type="presParOf" srcId="{5068E974-5757-47F8-94DB-935A84F6B0E4}" destId="{01B1DF15-CF25-4975-B15F-695E3141DF9C}" srcOrd="1" destOrd="0" presId="urn:microsoft.com/office/officeart/2005/8/layout/process5"/>
    <dgm:cxn modelId="{DF0363B6-D8CC-3643-97B3-DC426D54A582}" type="presParOf" srcId="{01B1DF15-CF25-4975-B15F-695E3141DF9C}" destId="{7B5E1C32-C318-422A-8858-B11071EF15DB}" srcOrd="0" destOrd="0" presId="urn:microsoft.com/office/officeart/2005/8/layout/process5"/>
    <dgm:cxn modelId="{92C235F7-BFA4-2A42-88CB-DB8B3B7052B0}" type="presParOf" srcId="{5068E974-5757-47F8-94DB-935A84F6B0E4}" destId="{A0034946-8A25-4762-A93F-9E9A22347A2F}" srcOrd="2" destOrd="0" presId="urn:microsoft.com/office/officeart/2005/8/layout/process5"/>
    <dgm:cxn modelId="{873F6F7D-BD22-6240-8AC5-2D38B9281D37}" type="presParOf" srcId="{5068E974-5757-47F8-94DB-935A84F6B0E4}" destId="{05FF6603-C92D-4822-9FFC-072ABFB275A7}" srcOrd="3" destOrd="0" presId="urn:microsoft.com/office/officeart/2005/8/layout/process5"/>
    <dgm:cxn modelId="{734BDF0A-65E6-2449-A870-C04BC1B81222}" type="presParOf" srcId="{05FF6603-C92D-4822-9FFC-072ABFB275A7}" destId="{AE73B86E-18BF-46C1-9482-25FF75CD1119}" srcOrd="0" destOrd="0" presId="urn:microsoft.com/office/officeart/2005/8/layout/process5"/>
    <dgm:cxn modelId="{A091D26C-27BE-124C-B70D-ED182D035F30}" type="presParOf" srcId="{5068E974-5757-47F8-94DB-935A84F6B0E4}" destId="{D0572AAB-C366-4574-B843-81857F5213FD}" srcOrd="4" destOrd="0" presId="urn:microsoft.com/office/officeart/2005/8/layout/process5"/>
    <dgm:cxn modelId="{94CF829C-73B0-3947-ABF0-1FCF0089E34A}" type="presParOf" srcId="{5068E974-5757-47F8-94DB-935A84F6B0E4}" destId="{D111D18E-E7F9-42D3-A990-D4D0272383F3}" srcOrd="5" destOrd="0" presId="urn:microsoft.com/office/officeart/2005/8/layout/process5"/>
    <dgm:cxn modelId="{4C02F2C9-8A25-AE44-9DB9-10E204B47009}" type="presParOf" srcId="{D111D18E-E7F9-42D3-A990-D4D0272383F3}" destId="{97859AAA-ECB1-4C2C-92EA-A9D9FB1B5855}" srcOrd="0" destOrd="0" presId="urn:microsoft.com/office/officeart/2005/8/layout/process5"/>
    <dgm:cxn modelId="{91490425-27AB-2E45-A190-91F89831998C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893705-926C-4741-93C3-1A177359BC8A}" type="presOf" srcId="{25E598D7-73DA-47EA-8733-D46C4F1206FE}" destId="{7B5E1C32-C318-422A-8858-B11071EF15DB}" srcOrd="1" destOrd="0" presId="urn:microsoft.com/office/officeart/2005/8/layout/process5"/>
    <dgm:cxn modelId="{286C4375-ECA7-5347-944E-FFB7B0C867D6}" type="presOf" srcId="{4110DF19-874A-4295-9CED-B4B95577D1AC}" destId="{AE73B86E-18BF-46C1-9482-25FF75CD1119}" srcOrd="1" destOrd="0" presId="urn:microsoft.com/office/officeart/2005/8/layout/process5"/>
    <dgm:cxn modelId="{E4AD23B6-6E9B-F248-A00E-57E817E3C6C5}" type="presOf" srcId="{AF717201-8179-4AA9-8457-EE2586D470F0}" destId="{A0034946-8A25-4762-A93F-9E9A22347A2F}" srcOrd="0" destOrd="0" presId="urn:microsoft.com/office/officeart/2005/8/layout/process5"/>
    <dgm:cxn modelId="{1BF0F6EC-2B79-9747-9A88-22332E5970DE}" type="presOf" srcId="{5E761D2F-5DE0-4E1E-848C-178D7BC1A475}" destId="{97859AAA-ECB1-4C2C-92EA-A9D9FB1B5855}" srcOrd="1" destOrd="0" presId="urn:microsoft.com/office/officeart/2005/8/layout/process5"/>
    <dgm:cxn modelId="{87521E8C-9D4E-9D42-A0C6-B0F7F1F5E5CE}" type="presOf" srcId="{25E598D7-73DA-47EA-8733-D46C4F1206FE}" destId="{01B1DF15-CF25-4975-B15F-695E3141DF9C}" srcOrd="0" destOrd="0" presId="urn:microsoft.com/office/officeart/2005/8/layout/process5"/>
    <dgm:cxn modelId="{02FA4D31-6338-BD41-A9CC-11287EA4115D}" type="presOf" srcId="{5E761D2F-5DE0-4E1E-848C-178D7BC1A475}" destId="{D111D18E-E7F9-42D3-A990-D4D0272383F3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23C4A060-3F99-E041-BC3B-2F1947DBE025}" type="presOf" srcId="{995EFF62-42B9-4C48-9D6C-D4D08F45964F}" destId="{5B6AF0F1-3C0E-4010-97A1-35F74EAA1DC9}" srcOrd="0" destOrd="0" presId="urn:microsoft.com/office/officeart/2005/8/layout/process5"/>
    <dgm:cxn modelId="{0751C6C1-DAA4-B64B-BEBD-EB413C2304FB}" type="presOf" srcId="{4110DF19-874A-4295-9CED-B4B95577D1AC}" destId="{05FF6603-C92D-4822-9FFC-072ABFB275A7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9BBC7E83-27CD-274E-A6F9-8750D737BB2A}" type="presOf" srcId="{5842D219-41AB-4CA7-83FA-4F0950A95D41}" destId="{5068E974-5757-47F8-94DB-935A84F6B0E4}" srcOrd="0" destOrd="0" presId="urn:microsoft.com/office/officeart/2005/8/layout/process5"/>
    <dgm:cxn modelId="{45F7A841-3E51-D449-80C2-4C90E7B74BAB}" type="presOf" srcId="{F7368F90-C49A-427D-9079-CFDFAE9BA412}" destId="{D0572AAB-C366-4574-B843-81857F5213FD}" srcOrd="0" destOrd="0" presId="urn:microsoft.com/office/officeart/2005/8/layout/process5"/>
    <dgm:cxn modelId="{D145BF09-311D-B545-B658-84A6E5A112E9}" type="presOf" srcId="{CD48A4EB-8943-4E12-88F8-2F61A5015E2D}" destId="{73A4F867-EA1B-423F-A168-317F9C18341B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83326B34-E4A8-DB4E-B876-EA5B8FB17913}" type="presParOf" srcId="{5068E974-5757-47F8-94DB-935A84F6B0E4}" destId="{5B6AF0F1-3C0E-4010-97A1-35F74EAA1DC9}" srcOrd="0" destOrd="0" presId="urn:microsoft.com/office/officeart/2005/8/layout/process5"/>
    <dgm:cxn modelId="{CE4F33B3-B651-6348-A145-0E3D40D9E588}" type="presParOf" srcId="{5068E974-5757-47F8-94DB-935A84F6B0E4}" destId="{01B1DF15-CF25-4975-B15F-695E3141DF9C}" srcOrd="1" destOrd="0" presId="urn:microsoft.com/office/officeart/2005/8/layout/process5"/>
    <dgm:cxn modelId="{EB01F6C7-3560-334F-A2AD-750AD246910B}" type="presParOf" srcId="{01B1DF15-CF25-4975-B15F-695E3141DF9C}" destId="{7B5E1C32-C318-422A-8858-B11071EF15DB}" srcOrd="0" destOrd="0" presId="urn:microsoft.com/office/officeart/2005/8/layout/process5"/>
    <dgm:cxn modelId="{F56D7CD1-82A7-324A-8CB6-405C248786D9}" type="presParOf" srcId="{5068E974-5757-47F8-94DB-935A84F6B0E4}" destId="{A0034946-8A25-4762-A93F-9E9A22347A2F}" srcOrd="2" destOrd="0" presId="urn:microsoft.com/office/officeart/2005/8/layout/process5"/>
    <dgm:cxn modelId="{0F4A4502-9B90-B049-892F-FCC5F9F7324E}" type="presParOf" srcId="{5068E974-5757-47F8-94DB-935A84F6B0E4}" destId="{05FF6603-C92D-4822-9FFC-072ABFB275A7}" srcOrd="3" destOrd="0" presId="urn:microsoft.com/office/officeart/2005/8/layout/process5"/>
    <dgm:cxn modelId="{B4D94C23-319F-BE42-A2B5-9B4BA5A1DFA0}" type="presParOf" srcId="{05FF6603-C92D-4822-9FFC-072ABFB275A7}" destId="{AE73B86E-18BF-46C1-9482-25FF75CD1119}" srcOrd="0" destOrd="0" presId="urn:microsoft.com/office/officeart/2005/8/layout/process5"/>
    <dgm:cxn modelId="{3CD80898-456A-7C46-B935-AEE98F4942D9}" type="presParOf" srcId="{5068E974-5757-47F8-94DB-935A84F6B0E4}" destId="{D0572AAB-C366-4574-B843-81857F5213FD}" srcOrd="4" destOrd="0" presId="urn:microsoft.com/office/officeart/2005/8/layout/process5"/>
    <dgm:cxn modelId="{A5F913A4-BD96-9742-AF39-19001873D10F}" type="presParOf" srcId="{5068E974-5757-47F8-94DB-935A84F6B0E4}" destId="{D111D18E-E7F9-42D3-A990-D4D0272383F3}" srcOrd="5" destOrd="0" presId="urn:microsoft.com/office/officeart/2005/8/layout/process5"/>
    <dgm:cxn modelId="{A7C83FAD-E74A-5045-B12E-0BC345DF0C23}" type="presParOf" srcId="{D111D18E-E7F9-42D3-A990-D4D0272383F3}" destId="{97859AAA-ECB1-4C2C-92EA-A9D9FB1B5855}" srcOrd="0" destOrd="0" presId="urn:microsoft.com/office/officeart/2005/8/layout/process5"/>
    <dgm:cxn modelId="{DEBD2F2E-C8AC-5F47-87DF-4D2327D47B16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905D506-9DF1-954A-8D43-65F5E4364C37}" type="presOf" srcId="{F7368F90-C49A-427D-9079-CFDFAE9BA412}" destId="{D0572AAB-C366-4574-B843-81857F5213FD}" srcOrd="0" destOrd="0" presId="urn:microsoft.com/office/officeart/2005/8/layout/process5"/>
    <dgm:cxn modelId="{8D3DC42E-9375-3048-845B-DDBA618DD2F9}" type="presOf" srcId="{995EFF62-42B9-4C48-9D6C-D4D08F45964F}" destId="{5B6AF0F1-3C0E-4010-97A1-35F74EAA1DC9}" srcOrd="0" destOrd="0" presId="urn:microsoft.com/office/officeart/2005/8/layout/process5"/>
    <dgm:cxn modelId="{EDFB9EED-C709-D94D-98B0-4E609D12E863}" type="presOf" srcId="{CD48A4EB-8943-4E12-88F8-2F61A5015E2D}" destId="{73A4F867-EA1B-423F-A168-317F9C18341B}" srcOrd="0" destOrd="0" presId="urn:microsoft.com/office/officeart/2005/8/layout/process5"/>
    <dgm:cxn modelId="{F7023014-8D42-1D4F-B9E5-0ED7A11B8F29}" type="presOf" srcId="{4110DF19-874A-4295-9CED-B4B95577D1AC}" destId="{05FF6603-C92D-4822-9FFC-072ABFB275A7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4402AE86-B262-724F-9174-0714046D0B5C}" type="presOf" srcId="{5E761D2F-5DE0-4E1E-848C-178D7BC1A475}" destId="{D111D18E-E7F9-42D3-A990-D4D0272383F3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BAD7B59D-4C62-A745-AE68-8930E25EC6A7}" type="presOf" srcId="{25E598D7-73DA-47EA-8733-D46C4F1206FE}" destId="{7B5E1C32-C318-422A-8858-B11071EF15DB}" srcOrd="1" destOrd="0" presId="urn:microsoft.com/office/officeart/2005/8/layout/process5"/>
    <dgm:cxn modelId="{DEC967DB-AB58-8B41-BF23-44257269D4A9}" type="presOf" srcId="{AF717201-8179-4AA9-8457-EE2586D470F0}" destId="{A0034946-8A25-4762-A93F-9E9A22347A2F}" srcOrd="0" destOrd="0" presId="urn:microsoft.com/office/officeart/2005/8/layout/process5"/>
    <dgm:cxn modelId="{A8772FAF-84EB-2D43-9EB0-69660FA87E5D}" type="presOf" srcId="{5E761D2F-5DE0-4E1E-848C-178D7BC1A475}" destId="{97859AAA-ECB1-4C2C-92EA-A9D9FB1B5855}" srcOrd="1" destOrd="0" presId="urn:microsoft.com/office/officeart/2005/8/layout/process5"/>
    <dgm:cxn modelId="{0B8C7F47-DF9C-B746-A3FF-6CAA9AC9A947}" type="presOf" srcId="{25E598D7-73DA-47EA-8733-D46C4F1206FE}" destId="{01B1DF15-CF25-4975-B15F-695E3141DF9C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81B1344D-97BD-414E-B434-1B9C4888B90F}" type="presOf" srcId="{4110DF19-874A-4295-9CED-B4B95577D1AC}" destId="{AE73B86E-18BF-46C1-9482-25FF75CD1119}" srcOrd="1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8A37EA93-60F4-9140-907F-56FA68B8EB0C}" type="presOf" srcId="{5842D219-41AB-4CA7-83FA-4F0950A95D41}" destId="{5068E974-5757-47F8-94DB-935A84F6B0E4}" srcOrd="0" destOrd="0" presId="urn:microsoft.com/office/officeart/2005/8/layout/process5"/>
    <dgm:cxn modelId="{BE69231F-9D4E-C449-940D-8EE5AA454CDF}" type="presParOf" srcId="{5068E974-5757-47F8-94DB-935A84F6B0E4}" destId="{5B6AF0F1-3C0E-4010-97A1-35F74EAA1DC9}" srcOrd="0" destOrd="0" presId="urn:microsoft.com/office/officeart/2005/8/layout/process5"/>
    <dgm:cxn modelId="{9E41EC03-D7CC-114A-BA62-60CE3B7C92F1}" type="presParOf" srcId="{5068E974-5757-47F8-94DB-935A84F6B0E4}" destId="{01B1DF15-CF25-4975-B15F-695E3141DF9C}" srcOrd="1" destOrd="0" presId="urn:microsoft.com/office/officeart/2005/8/layout/process5"/>
    <dgm:cxn modelId="{2761B0D4-474C-EA40-A54D-F1F3092706FB}" type="presParOf" srcId="{01B1DF15-CF25-4975-B15F-695E3141DF9C}" destId="{7B5E1C32-C318-422A-8858-B11071EF15DB}" srcOrd="0" destOrd="0" presId="urn:microsoft.com/office/officeart/2005/8/layout/process5"/>
    <dgm:cxn modelId="{5324E3BE-9BDC-0041-948A-04A5710BD9C2}" type="presParOf" srcId="{5068E974-5757-47F8-94DB-935A84F6B0E4}" destId="{A0034946-8A25-4762-A93F-9E9A22347A2F}" srcOrd="2" destOrd="0" presId="urn:microsoft.com/office/officeart/2005/8/layout/process5"/>
    <dgm:cxn modelId="{E1B98CFA-4E31-C645-9EFF-A998ADFE524E}" type="presParOf" srcId="{5068E974-5757-47F8-94DB-935A84F6B0E4}" destId="{05FF6603-C92D-4822-9FFC-072ABFB275A7}" srcOrd="3" destOrd="0" presId="urn:microsoft.com/office/officeart/2005/8/layout/process5"/>
    <dgm:cxn modelId="{B6EDD0D0-AF8A-444E-8C80-3E8488DD58CC}" type="presParOf" srcId="{05FF6603-C92D-4822-9FFC-072ABFB275A7}" destId="{AE73B86E-18BF-46C1-9482-25FF75CD1119}" srcOrd="0" destOrd="0" presId="urn:microsoft.com/office/officeart/2005/8/layout/process5"/>
    <dgm:cxn modelId="{F41D8B88-6844-1F47-A4D1-23A3850BE3C9}" type="presParOf" srcId="{5068E974-5757-47F8-94DB-935A84F6B0E4}" destId="{D0572AAB-C366-4574-B843-81857F5213FD}" srcOrd="4" destOrd="0" presId="urn:microsoft.com/office/officeart/2005/8/layout/process5"/>
    <dgm:cxn modelId="{4476B300-C1A1-414C-9155-6D694C4D0633}" type="presParOf" srcId="{5068E974-5757-47F8-94DB-935A84F6B0E4}" destId="{D111D18E-E7F9-42D3-A990-D4D0272383F3}" srcOrd="5" destOrd="0" presId="urn:microsoft.com/office/officeart/2005/8/layout/process5"/>
    <dgm:cxn modelId="{FC5FF5A6-48B6-8144-9084-FA2A46A1EB82}" type="presParOf" srcId="{D111D18E-E7F9-42D3-A990-D4D0272383F3}" destId="{97859AAA-ECB1-4C2C-92EA-A9D9FB1B5855}" srcOrd="0" destOrd="0" presId="urn:microsoft.com/office/officeart/2005/8/layout/process5"/>
    <dgm:cxn modelId="{F5D67981-102F-2D46-A329-7F88FDD9B484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9B4B868-6F11-3244-9B84-59F9038A5950}" type="presOf" srcId="{CD48A4EB-8943-4E12-88F8-2F61A5015E2D}" destId="{73A4F867-EA1B-423F-A168-317F9C18341B}" srcOrd="0" destOrd="0" presId="urn:microsoft.com/office/officeart/2005/8/layout/process5"/>
    <dgm:cxn modelId="{267BCC0B-FC48-7746-A189-5597ACF2603A}" type="presOf" srcId="{995EFF62-42B9-4C48-9D6C-D4D08F45964F}" destId="{5B6AF0F1-3C0E-4010-97A1-35F74EAA1DC9}" srcOrd="0" destOrd="0" presId="urn:microsoft.com/office/officeart/2005/8/layout/process5"/>
    <dgm:cxn modelId="{ABBB59F8-C41B-8C47-BDD5-7D8A0E6080CA}" type="presOf" srcId="{5E761D2F-5DE0-4E1E-848C-178D7BC1A475}" destId="{97859AAA-ECB1-4C2C-92EA-A9D9FB1B5855}" srcOrd="1" destOrd="0" presId="urn:microsoft.com/office/officeart/2005/8/layout/process5"/>
    <dgm:cxn modelId="{42F7AEF9-91E8-1F45-8A3E-9B6B6CFCF3A0}" type="presOf" srcId="{5E761D2F-5DE0-4E1E-848C-178D7BC1A475}" destId="{D111D18E-E7F9-42D3-A990-D4D0272383F3}" srcOrd="0" destOrd="0" presId="urn:microsoft.com/office/officeart/2005/8/layout/process5"/>
    <dgm:cxn modelId="{9C41BFE3-3586-5E44-95D0-15B7D0B02630}" type="presOf" srcId="{5842D219-41AB-4CA7-83FA-4F0950A95D41}" destId="{5068E974-5757-47F8-94DB-935A84F6B0E4}" srcOrd="0" destOrd="0" presId="urn:microsoft.com/office/officeart/2005/8/layout/process5"/>
    <dgm:cxn modelId="{3AAB39AD-CFED-8B4B-9243-C96C4CAA4AD0}" type="presOf" srcId="{25E598D7-73DA-47EA-8733-D46C4F1206FE}" destId="{7B5E1C32-C318-422A-8858-B11071EF15DB}" srcOrd="1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5D02D674-A173-5442-BF09-06EB07F6D1BC}" type="presOf" srcId="{F7368F90-C49A-427D-9079-CFDFAE9BA412}" destId="{D0572AAB-C366-4574-B843-81857F5213FD}" srcOrd="0" destOrd="0" presId="urn:microsoft.com/office/officeart/2005/8/layout/process5"/>
    <dgm:cxn modelId="{5C41004A-C385-9D49-B9B7-9B20F0587927}" type="presOf" srcId="{AF717201-8179-4AA9-8457-EE2586D470F0}" destId="{A0034946-8A25-4762-A93F-9E9A22347A2F}" srcOrd="0" destOrd="0" presId="urn:microsoft.com/office/officeart/2005/8/layout/process5"/>
    <dgm:cxn modelId="{27B3F477-C9A2-B843-AE60-6BB470900290}" type="presOf" srcId="{25E598D7-73DA-47EA-8733-D46C4F1206FE}" destId="{01B1DF15-CF25-4975-B15F-695E3141DF9C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AC9F677C-414D-3C44-AA86-C948895A1463}" type="presOf" srcId="{4110DF19-874A-4295-9CED-B4B95577D1AC}" destId="{AE73B86E-18BF-46C1-9482-25FF75CD1119}" srcOrd="1" destOrd="0" presId="urn:microsoft.com/office/officeart/2005/8/layout/process5"/>
    <dgm:cxn modelId="{11CE1AB2-30F7-0741-8D48-314F20C0E573}" type="presOf" srcId="{4110DF19-874A-4295-9CED-B4B95577D1AC}" destId="{05FF6603-C92D-4822-9FFC-072ABFB275A7}" srcOrd="0" destOrd="0" presId="urn:microsoft.com/office/officeart/2005/8/layout/process5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098E3806-D04E-9D4B-A0CA-1906ADDDAA3F}" type="presParOf" srcId="{5068E974-5757-47F8-94DB-935A84F6B0E4}" destId="{5B6AF0F1-3C0E-4010-97A1-35F74EAA1DC9}" srcOrd="0" destOrd="0" presId="urn:microsoft.com/office/officeart/2005/8/layout/process5"/>
    <dgm:cxn modelId="{D4A53612-815F-AB4E-9226-4BFCC3941CD1}" type="presParOf" srcId="{5068E974-5757-47F8-94DB-935A84F6B0E4}" destId="{01B1DF15-CF25-4975-B15F-695E3141DF9C}" srcOrd="1" destOrd="0" presId="urn:microsoft.com/office/officeart/2005/8/layout/process5"/>
    <dgm:cxn modelId="{4B128D1E-AE1F-A34B-8402-68B641AACAFA}" type="presParOf" srcId="{01B1DF15-CF25-4975-B15F-695E3141DF9C}" destId="{7B5E1C32-C318-422A-8858-B11071EF15DB}" srcOrd="0" destOrd="0" presId="urn:microsoft.com/office/officeart/2005/8/layout/process5"/>
    <dgm:cxn modelId="{B061BB66-D210-0E49-86B6-36F2EF085B57}" type="presParOf" srcId="{5068E974-5757-47F8-94DB-935A84F6B0E4}" destId="{A0034946-8A25-4762-A93F-9E9A22347A2F}" srcOrd="2" destOrd="0" presId="urn:microsoft.com/office/officeart/2005/8/layout/process5"/>
    <dgm:cxn modelId="{DE94B22E-8131-DB4D-8DF4-166A9990B2FD}" type="presParOf" srcId="{5068E974-5757-47F8-94DB-935A84F6B0E4}" destId="{05FF6603-C92D-4822-9FFC-072ABFB275A7}" srcOrd="3" destOrd="0" presId="urn:microsoft.com/office/officeart/2005/8/layout/process5"/>
    <dgm:cxn modelId="{20D2B4F5-BC68-5F47-827C-D40035E68FDF}" type="presParOf" srcId="{05FF6603-C92D-4822-9FFC-072ABFB275A7}" destId="{AE73B86E-18BF-46C1-9482-25FF75CD1119}" srcOrd="0" destOrd="0" presId="urn:microsoft.com/office/officeart/2005/8/layout/process5"/>
    <dgm:cxn modelId="{971D1DED-2208-AD47-864E-C0D2152A7C76}" type="presParOf" srcId="{5068E974-5757-47F8-94DB-935A84F6B0E4}" destId="{D0572AAB-C366-4574-B843-81857F5213FD}" srcOrd="4" destOrd="0" presId="urn:microsoft.com/office/officeart/2005/8/layout/process5"/>
    <dgm:cxn modelId="{4E01135B-ABAE-584E-91D1-209CABEF7A4A}" type="presParOf" srcId="{5068E974-5757-47F8-94DB-935A84F6B0E4}" destId="{D111D18E-E7F9-42D3-A990-D4D0272383F3}" srcOrd="5" destOrd="0" presId="urn:microsoft.com/office/officeart/2005/8/layout/process5"/>
    <dgm:cxn modelId="{814A5B3A-AD2C-2346-8EF5-BC485B423171}" type="presParOf" srcId="{D111D18E-E7F9-42D3-A990-D4D0272383F3}" destId="{97859AAA-ECB1-4C2C-92EA-A9D9FB1B5855}" srcOrd="0" destOrd="0" presId="urn:microsoft.com/office/officeart/2005/8/layout/process5"/>
    <dgm:cxn modelId="{B797FA56-DBD4-5846-BF4C-CBC306099B14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39B80FF-DD7B-304D-B247-1E2A932AA4F0}" type="presOf" srcId="{25E598D7-73DA-47EA-8733-D46C4F1206FE}" destId="{01B1DF15-CF25-4975-B15F-695E3141DF9C}" srcOrd="0" destOrd="0" presId="urn:microsoft.com/office/officeart/2005/8/layout/process5"/>
    <dgm:cxn modelId="{B3EFBA7B-17E2-054A-9B7A-E2C478FD76A5}" type="presOf" srcId="{CD48A4EB-8943-4E12-88F8-2F61A5015E2D}" destId="{73A4F867-EA1B-423F-A168-317F9C18341B}" srcOrd="0" destOrd="0" presId="urn:microsoft.com/office/officeart/2005/8/layout/process5"/>
    <dgm:cxn modelId="{72B76A62-097B-384C-9DB1-F02B53C785DB}" type="presOf" srcId="{AF717201-8179-4AA9-8457-EE2586D470F0}" destId="{A0034946-8A25-4762-A93F-9E9A22347A2F}" srcOrd="0" destOrd="0" presId="urn:microsoft.com/office/officeart/2005/8/layout/process5"/>
    <dgm:cxn modelId="{CE910D73-3BB2-8C47-86EB-6878EE589148}" type="presOf" srcId="{995EFF62-42B9-4C48-9D6C-D4D08F45964F}" destId="{5B6AF0F1-3C0E-4010-97A1-35F74EAA1DC9}" srcOrd="0" destOrd="0" presId="urn:microsoft.com/office/officeart/2005/8/layout/process5"/>
    <dgm:cxn modelId="{53064FA6-486D-D44C-96A7-332E31971EF1}" type="presOf" srcId="{5E761D2F-5DE0-4E1E-848C-178D7BC1A475}" destId="{97859AAA-ECB1-4C2C-92EA-A9D9FB1B5855}" srcOrd="1" destOrd="0" presId="urn:microsoft.com/office/officeart/2005/8/layout/process5"/>
    <dgm:cxn modelId="{D50EE714-2D72-C240-A379-4480C71067A0}" type="presOf" srcId="{4110DF19-874A-4295-9CED-B4B95577D1AC}" destId="{05FF6603-C92D-4822-9FFC-072ABFB275A7}" srcOrd="0" destOrd="0" presId="urn:microsoft.com/office/officeart/2005/8/layout/process5"/>
    <dgm:cxn modelId="{33EB06E5-CDE6-C94F-92E9-38FBA9860299}" type="presOf" srcId="{25E598D7-73DA-47EA-8733-D46C4F1206FE}" destId="{7B5E1C32-C318-422A-8858-B11071EF15DB}" srcOrd="1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D7D30B3D-62E6-FB47-AE1A-549B34E9512F}" type="presOf" srcId="{5842D219-41AB-4CA7-83FA-4F0950A95D41}" destId="{5068E974-5757-47F8-94DB-935A84F6B0E4}" srcOrd="0" destOrd="0" presId="urn:microsoft.com/office/officeart/2005/8/layout/process5"/>
    <dgm:cxn modelId="{180C2776-E8AA-074A-BC27-C5A7C0E5B93B}" type="presOf" srcId="{4110DF19-874A-4295-9CED-B4B95577D1AC}" destId="{AE73B86E-18BF-46C1-9482-25FF75CD1119}" srcOrd="1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476D4804-BA8C-4440-8AF0-989022F809EB}" type="presOf" srcId="{5E761D2F-5DE0-4E1E-848C-178D7BC1A475}" destId="{D111D18E-E7F9-42D3-A990-D4D0272383F3}" srcOrd="0" destOrd="0" presId="urn:microsoft.com/office/officeart/2005/8/layout/process5"/>
    <dgm:cxn modelId="{975DE57D-5E8E-E245-BE6E-49407579CF4C}" type="presOf" srcId="{F7368F90-C49A-427D-9079-CFDFAE9BA412}" destId="{D0572AAB-C366-4574-B843-81857F5213FD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A408051D-121C-D344-8594-653EDE31051C}" type="presParOf" srcId="{5068E974-5757-47F8-94DB-935A84F6B0E4}" destId="{5B6AF0F1-3C0E-4010-97A1-35F74EAA1DC9}" srcOrd="0" destOrd="0" presId="urn:microsoft.com/office/officeart/2005/8/layout/process5"/>
    <dgm:cxn modelId="{14DE3329-28AD-CA40-9B01-264C219ED0D8}" type="presParOf" srcId="{5068E974-5757-47F8-94DB-935A84F6B0E4}" destId="{01B1DF15-CF25-4975-B15F-695E3141DF9C}" srcOrd="1" destOrd="0" presId="urn:microsoft.com/office/officeart/2005/8/layout/process5"/>
    <dgm:cxn modelId="{175337DE-9E1C-B541-9906-E4477880576E}" type="presParOf" srcId="{01B1DF15-CF25-4975-B15F-695E3141DF9C}" destId="{7B5E1C32-C318-422A-8858-B11071EF15DB}" srcOrd="0" destOrd="0" presId="urn:microsoft.com/office/officeart/2005/8/layout/process5"/>
    <dgm:cxn modelId="{CA0F51B5-9055-FF4C-9582-9330CCE34F3B}" type="presParOf" srcId="{5068E974-5757-47F8-94DB-935A84F6B0E4}" destId="{A0034946-8A25-4762-A93F-9E9A22347A2F}" srcOrd="2" destOrd="0" presId="urn:microsoft.com/office/officeart/2005/8/layout/process5"/>
    <dgm:cxn modelId="{94DEFB2B-8F6E-3B48-9E21-5D45CC128767}" type="presParOf" srcId="{5068E974-5757-47F8-94DB-935A84F6B0E4}" destId="{05FF6603-C92D-4822-9FFC-072ABFB275A7}" srcOrd="3" destOrd="0" presId="urn:microsoft.com/office/officeart/2005/8/layout/process5"/>
    <dgm:cxn modelId="{0AA97202-FCAD-0F40-AD95-F6314C6D26B8}" type="presParOf" srcId="{05FF6603-C92D-4822-9FFC-072ABFB275A7}" destId="{AE73B86E-18BF-46C1-9482-25FF75CD1119}" srcOrd="0" destOrd="0" presId="urn:microsoft.com/office/officeart/2005/8/layout/process5"/>
    <dgm:cxn modelId="{9AADA612-C727-9244-B1E9-2361FBE50FA2}" type="presParOf" srcId="{5068E974-5757-47F8-94DB-935A84F6B0E4}" destId="{D0572AAB-C366-4574-B843-81857F5213FD}" srcOrd="4" destOrd="0" presId="urn:microsoft.com/office/officeart/2005/8/layout/process5"/>
    <dgm:cxn modelId="{CDC2E6D7-E2B0-054D-9C77-80C23D37707D}" type="presParOf" srcId="{5068E974-5757-47F8-94DB-935A84F6B0E4}" destId="{D111D18E-E7F9-42D3-A990-D4D0272383F3}" srcOrd="5" destOrd="0" presId="urn:microsoft.com/office/officeart/2005/8/layout/process5"/>
    <dgm:cxn modelId="{DBEFAB93-395F-BE44-9DE6-D98796523307}" type="presParOf" srcId="{D111D18E-E7F9-42D3-A990-D4D0272383F3}" destId="{97859AAA-ECB1-4C2C-92EA-A9D9FB1B5855}" srcOrd="0" destOrd="0" presId="urn:microsoft.com/office/officeart/2005/8/layout/process5"/>
    <dgm:cxn modelId="{CD6BADEA-0A91-7F46-9D9F-16AA95770907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6123E488-4973-F54F-BD7F-49B807A8FFDF}" type="presOf" srcId="{995EFF62-42B9-4C48-9D6C-D4D08F45964F}" destId="{5B6AF0F1-3C0E-4010-97A1-35F74EAA1DC9}" srcOrd="0" destOrd="0" presId="urn:microsoft.com/office/officeart/2005/8/layout/process5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0296DB2E-7826-A345-9FA9-2CA844C73006}" type="presOf" srcId="{25E598D7-73DA-47EA-8733-D46C4F1206FE}" destId="{7B5E1C32-C318-422A-8858-B11071EF15DB}" srcOrd="1" destOrd="0" presId="urn:microsoft.com/office/officeart/2005/8/layout/process5"/>
    <dgm:cxn modelId="{B389102E-3603-8D48-8D34-0F61CEED285C}" type="presOf" srcId="{5842D219-41AB-4CA7-83FA-4F0950A95D41}" destId="{5068E974-5757-47F8-94DB-935A84F6B0E4}" srcOrd="0" destOrd="0" presId="urn:microsoft.com/office/officeart/2005/8/layout/process5"/>
    <dgm:cxn modelId="{9E136BCB-F74D-F64F-B5AD-9D8E82F85529}" type="presOf" srcId="{25E598D7-73DA-47EA-8733-D46C4F1206FE}" destId="{01B1DF15-CF25-4975-B15F-695E3141DF9C}" srcOrd="0" destOrd="0" presId="urn:microsoft.com/office/officeart/2005/8/layout/process5"/>
    <dgm:cxn modelId="{E94B047E-F832-F549-A7C9-7F9B54CA1F3D}" type="presOf" srcId="{F7368F90-C49A-427D-9079-CFDFAE9BA412}" destId="{D0572AAB-C366-4574-B843-81857F5213FD}" srcOrd="0" destOrd="0" presId="urn:microsoft.com/office/officeart/2005/8/layout/process5"/>
    <dgm:cxn modelId="{EBF85C1A-AB94-FD4E-9E96-B70742A96F4C}" type="presOf" srcId="{AF717201-8179-4AA9-8457-EE2586D470F0}" destId="{A0034946-8A25-4762-A93F-9E9A22347A2F}" srcOrd="0" destOrd="0" presId="urn:microsoft.com/office/officeart/2005/8/layout/process5"/>
    <dgm:cxn modelId="{04693220-F1AB-774A-838D-10DFE1379BEE}" type="presOf" srcId="{5E761D2F-5DE0-4E1E-848C-178D7BC1A475}" destId="{97859AAA-ECB1-4C2C-92EA-A9D9FB1B5855}" srcOrd="1" destOrd="0" presId="urn:microsoft.com/office/officeart/2005/8/layout/process5"/>
    <dgm:cxn modelId="{2F3927C2-10E9-9D42-A5CC-F2E223C7079E}" type="presOf" srcId="{4110DF19-874A-4295-9CED-B4B95577D1AC}" destId="{AE73B86E-18BF-46C1-9482-25FF75CD1119}" srcOrd="1" destOrd="0" presId="urn:microsoft.com/office/officeart/2005/8/layout/process5"/>
    <dgm:cxn modelId="{E9745451-2734-2649-815A-A0026E8C0839}" type="presOf" srcId="{5E761D2F-5DE0-4E1E-848C-178D7BC1A475}" destId="{D111D18E-E7F9-42D3-A990-D4D0272383F3}" srcOrd="0" destOrd="0" presId="urn:microsoft.com/office/officeart/2005/8/layout/process5"/>
    <dgm:cxn modelId="{94AD77B1-A799-7B4A-B40A-87F55642513D}" type="presOf" srcId="{4110DF19-874A-4295-9CED-B4B95577D1AC}" destId="{05FF6603-C92D-4822-9FFC-072ABFB275A7}" srcOrd="0" destOrd="0" presId="urn:microsoft.com/office/officeart/2005/8/layout/process5"/>
    <dgm:cxn modelId="{4D4B170F-CDEE-CA4E-8FD9-629BEF62D86E}" type="presOf" srcId="{CD48A4EB-8943-4E12-88F8-2F61A5015E2D}" destId="{73A4F867-EA1B-423F-A168-317F9C18341B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430728D0-F928-7E46-8359-5BD287880D8D}" type="presParOf" srcId="{5068E974-5757-47F8-94DB-935A84F6B0E4}" destId="{5B6AF0F1-3C0E-4010-97A1-35F74EAA1DC9}" srcOrd="0" destOrd="0" presId="urn:microsoft.com/office/officeart/2005/8/layout/process5"/>
    <dgm:cxn modelId="{D49CFA6E-2237-B04F-A81B-64C9F412CB5A}" type="presParOf" srcId="{5068E974-5757-47F8-94DB-935A84F6B0E4}" destId="{01B1DF15-CF25-4975-B15F-695E3141DF9C}" srcOrd="1" destOrd="0" presId="urn:microsoft.com/office/officeart/2005/8/layout/process5"/>
    <dgm:cxn modelId="{AE20BE3C-341A-A640-9928-2C98CC0D8914}" type="presParOf" srcId="{01B1DF15-CF25-4975-B15F-695E3141DF9C}" destId="{7B5E1C32-C318-422A-8858-B11071EF15DB}" srcOrd="0" destOrd="0" presId="urn:microsoft.com/office/officeart/2005/8/layout/process5"/>
    <dgm:cxn modelId="{C28F1388-53EE-7547-AB95-ED9CCB27DDD6}" type="presParOf" srcId="{5068E974-5757-47F8-94DB-935A84F6B0E4}" destId="{A0034946-8A25-4762-A93F-9E9A22347A2F}" srcOrd="2" destOrd="0" presId="urn:microsoft.com/office/officeart/2005/8/layout/process5"/>
    <dgm:cxn modelId="{6AEA002E-8DD7-4948-827A-535C811E0EE9}" type="presParOf" srcId="{5068E974-5757-47F8-94DB-935A84F6B0E4}" destId="{05FF6603-C92D-4822-9FFC-072ABFB275A7}" srcOrd="3" destOrd="0" presId="urn:microsoft.com/office/officeart/2005/8/layout/process5"/>
    <dgm:cxn modelId="{32D3FFCB-D26D-F741-A0B5-E2322F9DCD88}" type="presParOf" srcId="{05FF6603-C92D-4822-9FFC-072ABFB275A7}" destId="{AE73B86E-18BF-46C1-9482-25FF75CD1119}" srcOrd="0" destOrd="0" presId="urn:microsoft.com/office/officeart/2005/8/layout/process5"/>
    <dgm:cxn modelId="{23B57B73-30DB-1E46-8B3E-500961F6FD87}" type="presParOf" srcId="{5068E974-5757-47F8-94DB-935A84F6B0E4}" destId="{D0572AAB-C366-4574-B843-81857F5213FD}" srcOrd="4" destOrd="0" presId="urn:microsoft.com/office/officeart/2005/8/layout/process5"/>
    <dgm:cxn modelId="{4B2CCA16-75CE-BD4E-B5EB-D2707DF08702}" type="presParOf" srcId="{5068E974-5757-47F8-94DB-935A84F6B0E4}" destId="{D111D18E-E7F9-42D3-A990-D4D0272383F3}" srcOrd="5" destOrd="0" presId="urn:microsoft.com/office/officeart/2005/8/layout/process5"/>
    <dgm:cxn modelId="{92DBD16A-5B4E-9547-B9DF-AD2F14100709}" type="presParOf" srcId="{D111D18E-E7F9-42D3-A990-D4D0272383F3}" destId="{97859AAA-ECB1-4C2C-92EA-A9D9FB1B5855}" srcOrd="0" destOrd="0" presId="urn:microsoft.com/office/officeart/2005/8/layout/process5"/>
    <dgm:cxn modelId="{0695782B-5A9E-C04B-B208-EFFE42A0DED7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9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3186F6-1325-E241-BCCC-2AFAAF798BD1}" type="presOf" srcId="{25E598D7-73DA-47EA-8733-D46C4F1206FE}" destId="{01B1DF15-CF25-4975-B15F-695E3141DF9C}" srcOrd="0" destOrd="0" presId="urn:microsoft.com/office/officeart/2005/8/layout/process5"/>
    <dgm:cxn modelId="{DF7C9AC0-D746-7240-A66D-39E35FC28FD9}" type="presOf" srcId="{CD48A4EB-8943-4E12-88F8-2F61A5015E2D}" destId="{73A4F867-EA1B-423F-A168-317F9C18341B}" srcOrd="0" destOrd="0" presId="urn:microsoft.com/office/officeart/2005/8/layout/process5"/>
    <dgm:cxn modelId="{ACA8CE8F-3F16-3546-859F-6CE96A62BBC6}" type="presOf" srcId="{5E761D2F-5DE0-4E1E-848C-178D7BC1A475}" destId="{D111D18E-E7F9-42D3-A990-D4D0272383F3}" srcOrd="0" destOrd="0" presId="urn:microsoft.com/office/officeart/2005/8/layout/process5"/>
    <dgm:cxn modelId="{9A199E59-9440-4D41-B4F5-5872D0B3714D}" type="presOf" srcId="{F7368F90-C49A-427D-9079-CFDFAE9BA412}" destId="{D0572AAB-C366-4574-B843-81857F5213FD}" srcOrd="0" destOrd="0" presId="urn:microsoft.com/office/officeart/2005/8/layout/process5"/>
    <dgm:cxn modelId="{A339AD99-AD76-704C-9967-DCBB22D2F47F}" type="presOf" srcId="{4110DF19-874A-4295-9CED-B4B95577D1AC}" destId="{AE73B86E-18BF-46C1-9482-25FF75CD1119}" srcOrd="1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7CC662A8-0003-A543-BFF7-321A44A2CD54}" type="presOf" srcId="{25E598D7-73DA-47EA-8733-D46C4F1206FE}" destId="{7B5E1C32-C318-422A-8858-B11071EF15DB}" srcOrd="1" destOrd="0" presId="urn:microsoft.com/office/officeart/2005/8/layout/process5"/>
    <dgm:cxn modelId="{649A64C7-8798-CC46-BF21-06B2D214BF7D}" type="presOf" srcId="{4110DF19-874A-4295-9CED-B4B95577D1AC}" destId="{05FF6603-C92D-4822-9FFC-072ABFB275A7}" srcOrd="0" destOrd="0" presId="urn:microsoft.com/office/officeart/2005/8/layout/process5"/>
    <dgm:cxn modelId="{231E00EC-D7D2-CE48-A57E-6E9844A37136}" type="presOf" srcId="{5842D219-41AB-4CA7-83FA-4F0950A95D41}" destId="{5068E974-5757-47F8-94DB-935A84F6B0E4}" srcOrd="0" destOrd="0" presId="urn:microsoft.com/office/officeart/2005/8/layout/process5"/>
    <dgm:cxn modelId="{EA4F1DB9-ED2D-614A-ADB2-F19B26221CE2}" type="presOf" srcId="{995EFF62-42B9-4C48-9D6C-D4D08F45964F}" destId="{5B6AF0F1-3C0E-4010-97A1-35F74EAA1DC9}" srcOrd="0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B3810311-2DF3-1245-81B9-2961DD91E0C1}" type="presOf" srcId="{AF717201-8179-4AA9-8457-EE2586D470F0}" destId="{A0034946-8A25-4762-A93F-9E9A22347A2F}" srcOrd="0" destOrd="0" presId="urn:microsoft.com/office/officeart/2005/8/layout/process5"/>
    <dgm:cxn modelId="{52A2C2DE-6577-5643-9CCC-C26AA5535BC7}" type="presOf" srcId="{5E761D2F-5DE0-4E1E-848C-178D7BC1A475}" destId="{97859AAA-ECB1-4C2C-92EA-A9D9FB1B5855}" srcOrd="1" destOrd="0" presId="urn:microsoft.com/office/officeart/2005/8/layout/process5"/>
    <dgm:cxn modelId="{3E5CBD2D-E1F6-8E43-9B32-975421198B6A}" type="presParOf" srcId="{5068E974-5757-47F8-94DB-935A84F6B0E4}" destId="{5B6AF0F1-3C0E-4010-97A1-35F74EAA1DC9}" srcOrd="0" destOrd="0" presId="urn:microsoft.com/office/officeart/2005/8/layout/process5"/>
    <dgm:cxn modelId="{7B22D79E-9F26-3C49-928E-7B66795E1ACB}" type="presParOf" srcId="{5068E974-5757-47F8-94DB-935A84F6B0E4}" destId="{01B1DF15-CF25-4975-B15F-695E3141DF9C}" srcOrd="1" destOrd="0" presId="urn:microsoft.com/office/officeart/2005/8/layout/process5"/>
    <dgm:cxn modelId="{8EBD9E81-7A7F-4544-80BE-E1FC72939478}" type="presParOf" srcId="{01B1DF15-CF25-4975-B15F-695E3141DF9C}" destId="{7B5E1C32-C318-422A-8858-B11071EF15DB}" srcOrd="0" destOrd="0" presId="urn:microsoft.com/office/officeart/2005/8/layout/process5"/>
    <dgm:cxn modelId="{78904454-FE13-D64C-B4D7-F10A53384DD3}" type="presParOf" srcId="{5068E974-5757-47F8-94DB-935A84F6B0E4}" destId="{A0034946-8A25-4762-A93F-9E9A22347A2F}" srcOrd="2" destOrd="0" presId="urn:microsoft.com/office/officeart/2005/8/layout/process5"/>
    <dgm:cxn modelId="{F3717985-7119-5A4D-B39E-06748AC5DA47}" type="presParOf" srcId="{5068E974-5757-47F8-94DB-935A84F6B0E4}" destId="{05FF6603-C92D-4822-9FFC-072ABFB275A7}" srcOrd="3" destOrd="0" presId="urn:microsoft.com/office/officeart/2005/8/layout/process5"/>
    <dgm:cxn modelId="{9774A356-A22E-014A-ABE1-1CAC9F603CA6}" type="presParOf" srcId="{05FF6603-C92D-4822-9FFC-072ABFB275A7}" destId="{AE73B86E-18BF-46C1-9482-25FF75CD1119}" srcOrd="0" destOrd="0" presId="urn:microsoft.com/office/officeart/2005/8/layout/process5"/>
    <dgm:cxn modelId="{BED2D446-5ED2-144F-B288-320F4A9DE750}" type="presParOf" srcId="{5068E974-5757-47F8-94DB-935A84F6B0E4}" destId="{D0572AAB-C366-4574-B843-81857F5213FD}" srcOrd="4" destOrd="0" presId="urn:microsoft.com/office/officeart/2005/8/layout/process5"/>
    <dgm:cxn modelId="{0ED1CC8E-8DDB-E644-A450-9877F4F69D54}" type="presParOf" srcId="{5068E974-5757-47F8-94DB-935A84F6B0E4}" destId="{D111D18E-E7F9-42D3-A990-D4D0272383F3}" srcOrd="5" destOrd="0" presId="urn:microsoft.com/office/officeart/2005/8/layout/process5"/>
    <dgm:cxn modelId="{D5896827-2FA8-8341-91D0-462A7E73A311}" type="presParOf" srcId="{D111D18E-E7F9-42D3-A990-D4D0272383F3}" destId="{97859AAA-ECB1-4C2C-92EA-A9D9FB1B5855}" srcOrd="0" destOrd="0" presId="urn:microsoft.com/office/officeart/2005/8/layout/process5"/>
    <dgm:cxn modelId="{AD40A834-59C6-644F-A1ED-BCFC457A1E3B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Equal Size </a:t>
          </a:r>
        </a:p>
        <a:p>
          <a:pPr rtl="1"/>
          <a:r>
            <a:rPr lang="en-GB" dirty="0" smtClean="0">
              <a:solidFill>
                <a:srgbClr val="000000"/>
              </a:solidFill>
            </a:rPr>
            <a:t>Clustering</a:t>
          </a:r>
          <a:endParaRPr lang="ar-EG" dirty="0">
            <a:solidFill>
              <a:srgbClr val="000000"/>
            </a:solidFill>
          </a:endParaRPr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>
        <a:solidFill>
          <a:schemeClr val="accent4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</a:rPr>
            <a:t>Overlapping</a:t>
          </a:r>
          <a:r>
            <a:rPr lang="en-US" baseline="0" dirty="0" smtClean="0">
              <a:solidFill>
                <a:srgbClr val="000000"/>
              </a:solidFill>
            </a:rPr>
            <a:t> Domain Cover Generation</a:t>
          </a:r>
          <a:endParaRPr lang="ar-EG" dirty="0">
            <a:solidFill>
              <a:srgbClr val="000000"/>
            </a:solidFill>
          </a:endParaRPr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Training local Models</a:t>
          </a:r>
          <a:endParaRPr lang="ar-EG" dirty="0">
            <a:solidFill>
              <a:srgbClr val="000000"/>
            </a:solidFill>
          </a:endParaRPr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>
        <a:solidFill>
          <a:srgbClr val="ACF6B9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>
        <a:solidFill>
          <a:srgbClr val="70BDFC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gm:spPr>
      <dgm:t>
        <a:bodyPr/>
        <a:lstStyle/>
        <a:p>
          <a:pPr rtl="1"/>
          <a:r>
            <a:rPr lang="en-GB" dirty="0" smtClean="0">
              <a:solidFill>
                <a:srgbClr val="000000"/>
              </a:solidFill>
            </a:rPr>
            <a:t>Prediction</a:t>
          </a:r>
          <a:endParaRPr lang="ar-EG" dirty="0">
            <a:solidFill>
              <a:srgbClr val="000000"/>
            </a:solidFill>
          </a:endParaRPr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0" presStyleCnt="4" custScaleX="16232" custScaleY="16447" custLinFactNeighborX="27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0" presStyleCnt="3" custScaleX="128317" custScaleY="22266" custLinFactNeighborX="-8795" custLinFactNeighborY="-1025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1" presStyleCnt="4" custScaleX="24335" custScaleY="16689" custLinFactNeighborX="-21879" custLinFactNeighborY="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1" presStyleCnt="3" custScaleX="162616" custScaleY="27493" custLinFactNeighborX="-1536" custLinFactNeighborY="-1025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2" presStyleCnt="4" custScaleX="19392" custScaleY="16615" custLinFactNeighborX="-44325" custLinFactNeighborY="-432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2" presStyleCnt="3" custScaleX="170760" custScaleY="20604" custLinFactNeighborX="12156" custLinFactNeighborY="-988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3" presStyleCnt="4" custScaleX="25441" custScaleY="15494" custLinFactNeighborX="5129" custLinFactNeighborY="-959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C71D494-C794-8945-AC79-6A52CA4D84B1}" type="presOf" srcId="{5842D219-41AB-4CA7-83FA-4F0950A95D41}" destId="{5068E974-5757-47F8-94DB-935A84F6B0E4}" srcOrd="0" destOrd="0" presId="urn:microsoft.com/office/officeart/2005/8/layout/process5"/>
    <dgm:cxn modelId="{8AD01E7E-52E1-F742-911E-8D24912065E2}" type="presOf" srcId="{4110DF19-874A-4295-9CED-B4B95577D1AC}" destId="{05FF6603-C92D-4822-9FFC-072ABFB275A7}" srcOrd="0" destOrd="0" presId="urn:microsoft.com/office/officeart/2005/8/layout/process5"/>
    <dgm:cxn modelId="{6EED253D-6645-4F46-98A0-04FE0A60B909}" type="presOf" srcId="{F7368F90-C49A-427D-9079-CFDFAE9BA412}" destId="{D0572AAB-C366-4574-B843-81857F5213FD}" srcOrd="0" destOrd="0" presId="urn:microsoft.com/office/officeart/2005/8/layout/process5"/>
    <dgm:cxn modelId="{5E7E92A8-2E3A-5240-A9B4-4B3421A35209}" type="presOf" srcId="{4110DF19-874A-4295-9CED-B4B95577D1AC}" destId="{AE73B86E-18BF-46C1-9482-25FF75CD1119}" srcOrd="1" destOrd="0" presId="urn:microsoft.com/office/officeart/2005/8/layout/process5"/>
    <dgm:cxn modelId="{40FD3E4A-91DF-D749-851B-0D2B126C68D8}" type="presOf" srcId="{5E761D2F-5DE0-4E1E-848C-178D7BC1A475}" destId="{D111D18E-E7F9-42D3-A990-D4D0272383F3}" srcOrd="0" destOrd="0" presId="urn:microsoft.com/office/officeart/2005/8/layout/process5"/>
    <dgm:cxn modelId="{BEEE15F5-EC28-5E41-90F9-0A542E65C30A}" type="presOf" srcId="{AF717201-8179-4AA9-8457-EE2586D470F0}" destId="{A0034946-8A25-4762-A93F-9E9A22347A2F}" srcOrd="0" destOrd="0" presId="urn:microsoft.com/office/officeart/2005/8/layout/process5"/>
    <dgm:cxn modelId="{0E505CD5-A85B-4E92-8C9B-1B6F49372990}" srcId="{5842D219-41AB-4CA7-83FA-4F0950A95D41}" destId="{F7368F90-C49A-427D-9079-CFDFAE9BA412}" srcOrd="2" destOrd="0" parTransId="{556A36AB-9416-47CE-B032-1C6F226D6C0A}" sibTransId="{5E761D2F-5DE0-4E1E-848C-178D7BC1A475}"/>
    <dgm:cxn modelId="{100F68D8-CA03-43AB-BADF-62A70F3BE6EC}" srcId="{5842D219-41AB-4CA7-83FA-4F0950A95D41}" destId="{AF717201-8179-4AA9-8457-EE2586D470F0}" srcOrd="1" destOrd="0" parTransId="{834A38C6-95A8-44EB-A1DA-5386DF711670}" sibTransId="{4110DF19-874A-4295-9CED-B4B95577D1AC}"/>
    <dgm:cxn modelId="{BE3CE07A-08ED-2041-BEFA-B2AB10967FBF}" type="presOf" srcId="{995EFF62-42B9-4C48-9D6C-D4D08F45964F}" destId="{5B6AF0F1-3C0E-4010-97A1-35F74EAA1DC9}" srcOrd="0" destOrd="0" presId="urn:microsoft.com/office/officeart/2005/8/layout/process5"/>
    <dgm:cxn modelId="{C9C3F0B3-739D-6749-A0B4-B58486B33FFA}" type="presOf" srcId="{25E598D7-73DA-47EA-8733-D46C4F1206FE}" destId="{01B1DF15-CF25-4975-B15F-695E3141DF9C}" srcOrd="0" destOrd="0" presId="urn:microsoft.com/office/officeart/2005/8/layout/process5"/>
    <dgm:cxn modelId="{64170B21-6FCC-7C4D-8B18-D1001D3583A3}" type="presOf" srcId="{5E761D2F-5DE0-4E1E-848C-178D7BC1A475}" destId="{97859AAA-ECB1-4C2C-92EA-A9D9FB1B5855}" srcOrd="1" destOrd="0" presId="urn:microsoft.com/office/officeart/2005/8/layout/process5"/>
    <dgm:cxn modelId="{8183BEBF-2811-CC4C-B6E9-A77D2E90ADE9}" type="presOf" srcId="{CD48A4EB-8943-4E12-88F8-2F61A5015E2D}" destId="{73A4F867-EA1B-423F-A168-317F9C18341B}" srcOrd="0" destOrd="0" presId="urn:microsoft.com/office/officeart/2005/8/layout/process5"/>
    <dgm:cxn modelId="{19725AD8-9805-5C4C-80CD-04CF8710C7E6}" type="presOf" srcId="{25E598D7-73DA-47EA-8733-D46C4F1206FE}" destId="{7B5E1C32-C318-422A-8858-B11071EF15DB}" srcOrd="1" destOrd="0" presId="urn:microsoft.com/office/officeart/2005/8/layout/process5"/>
    <dgm:cxn modelId="{A75EFE7F-DCF6-4D25-BCD2-42585DF51B66}" srcId="{5842D219-41AB-4CA7-83FA-4F0950A95D41}" destId="{CD48A4EB-8943-4E12-88F8-2F61A5015E2D}" srcOrd="3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0" destOrd="0" parTransId="{C3516E68-42D5-41C0-B273-70AE5772D064}" sibTransId="{25E598D7-73DA-47EA-8733-D46C4F1206FE}"/>
    <dgm:cxn modelId="{76B8162C-CEB8-AD48-9F8D-BCEDA7321FBF}" type="presParOf" srcId="{5068E974-5757-47F8-94DB-935A84F6B0E4}" destId="{5B6AF0F1-3C0E-4010-97A1-35F74EAA1DC9}" srcOrd="0" destOrd="0" presId="urn:microsoft.com/office/officeart/2005/8/layout/process5"/>
    <dgm:cxn modelId="{A30E9869-3256-D442-95AF-7AF15E9BEBE5}" type="presParOf" srcId="{5068E974-5757-47F8-94DB-935A84F6B0E4}" destId="{01B1DF15-CF25-4975-B15F-695E3141DF9C}" srcOrd="1" destOrd="0" presId="urn:microsoft.com/office/officeart/2005/8/layout/process5"/>
    <dgm:cxn modelId="{579E2DD5-9B38-3B44-9EBB-9896A5C2770F}" type="presParOf" srcId="{01B1DF15-CF25-4975-B15F-695E3141DF9C}" destId="{7B5E1C32-C318-422A-8858-B11071EF15DB}" srcOrd="0" destOrd="0" presId="urn:microsoft.com/office/officeart/2005/8/layout/process5"/>
    <dgm:cxn modelId="{658B0EF9-AD22-534C-9AA5-933679A8B353}" type="presParOf" srcId="{5068E974-5757-47F8-94DB-935A84F6B0E4}" destId="{A0034946-8A25-4762-A93F-9E9A22347A2F}" srcOrd="2" destOrd="0" presId="urn:microsoft.com/office/officeart/2005/8/layout/process5"/>
    <dgm:cxn modelId="{22899A5D-F418-2447-B1EA-DA695FED6CC9}" type="presParOf" srcId="{5068E974-5757-47F8-94DB-935A84F6B0E4}" destId="{05FF6603-C92D-4822-9FFC-072ABFB275A7}" srcOrd="3" destOrd="0" presId="urn:microsoft.com/office/officeart/2005/8/layout/process5"/>
    <dgm:cxn modelId="{277159D9-F024-AD47-AAA7-C39EA13B21C2}" type="presParOf" srcId="{05FF6603-C92D-4822-9FFC-072ABFB275A7}" destId="{AE73B86E-18BF-46C1-9482-25FF75CD1119}" srcOrd="0" destOrd="0" presId="urn:microsoft.com/office/officeart/2005/8/layout/process5"/>
    <dgm:cxn modelId="{C942D68A-E842-D747-A7E7-ED07A79BFAB2}" type="presParOf" srcId="{5068E974-5757-47F8-94DB-935A84F6B0E4}" destId="{D0572AAB-C366-4574-B843-81857F5213FD}" srcOrd="4" destOrd="0" presId="urn:microsoft.com/office/officeart/2005/8/layout/process5"/>
    <dgm:cxn modelId="{5DFD94AE-4710-5B4E-A623-E06945B0C960}" type="presParOf" srcId="{5068E974-5757-47F8-94DB-935A84F6B0E4}" destId="{D111D18E-E7F9-42D3-A990-D4D0272383F3}" srcOrd="5" destOrd="0" presId="urn:microsoft.com/office/officeart/2005/8/layout/process5"/>
    <dgm:cxn modelId="{68CFB5D4-F15C-8F42-BF97-A24908B91182}" type="presParOf" srcId="{D111D18E-E7F9-42D3-A990-D4D0272383F3}" destId="{97859AAA-ECB1-4C2C-92EA-A9D9FB1B5855}" srcOrd="0" destOrd="0" presId="urn:microsoft.com/office/officeart/2005/8/layout/process5"/>
    <dgm:cxn modelId="{784B7B42-D774-E54A-BAB1-D88C75550B19}" type="presParOf" srcId="{5068E974-5757-47F8-94DB-935A84F6B0E4}" destId="{73A4F867-EA1B-423F-A168-317F9C18341B}" srcOrd="6" destOrd="0" presId="urn:microsoft.com/office/officeart/2005/8/layout/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036">
          <a:off x="5625196" y="627504"/>
          <a:ext cx="1057798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197" y="722408"/>
        <a:ext cx="914785" cy="286025"/>
      </dsp:txXfrm>
    </dsp:sp>
    <dsp:sp modelId="{D0572AAB-C366-4574-B843-81857F5213FD}">
      <dsp:nvSpPr>
        <dsp:cNvPr id="0" name=""/>
        <dsp:cNvSpPr/>
      </dsp:nvSpPr>
      <dsp:spPr>
        <a:xfrm>
          <a:off x="6796154" y="54314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6356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35694">
          <a:off x="8314568" y="667971"/>
          <a:ext cx="1519721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577" y="740425"/>
        <a:ext cx="1412544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055640" y="1024261"/>
          <a:ext cx="1374055" cy="8353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000000"/>
              </a:solidFill>
            </a:rPr>
            <a:t>Clustering</a:t>
          </a:r>
          <a:endParaRPr lang="ar-EG" sz="1600" kern="1200" dirty="0">
            <a:solidFill>
              <a:srgbClr val="000000"/>
            </a:solidFill>
          </a:endParaRPr>
        </a:p>
      </dsp:txBody>
      <dsp:txXfrm>
        <a:off x="1080107" y="1048728"/>
        <a:ext cx="1325121" cy="786419"/>
      </dsp:txXfrm>
    </dsp:sp>
    <dsp:sp modelId="{01B1DF15-CF25-4975-B15F-695E3141DF9C}">
      <dsp:nvSpPr>
        <dsp:cNvPr id="0" name=""/>
        <dsp:cNvSpPr/>
      </dsp:nvSpPr>
      <dsp:spPr>
        <a:xfrm rot="10067">
          <a:off x="2557625" y="1190559"/>
          <a:ext cx="884673" cy="467440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300" kern="1200"/>
        </a:p>
      </dsp:txBody>
      <dsp:txXfrm>
        <a:off x="2557625" y="1283842"/>
        <a:ext cx="744441" cy="280464"/>
      </dsp:txXfrm>
    </dsp:sp>
    <dsp:sp modelId="{A0034946-8A25-4762-A93F-9E9A22347A2F}">
      <dsp:nvSpPr>
        <dsp:cNvPr id="0" name=""/>
        <dsp:cNvSpPr/>
      </dsp:nvSpPr>
      <dsp:spPr>
        <a:xfrm>
          <a:off x="3730527" y="1026953"/>
          <a:ext cx="2059982" cy="847644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Overlapping</a:t>
          </a:r>
          <a:r>
            <a:rPr lang="en-US" sz="16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600" kern="1200" dirty="0">
            <a:solidFill>
              <a:srgbClr val="000000"/>
            </a:solidFill>
          </a:endParaRPr>
        </a:p>
      </dsp:txBody>
      <dsp:txXfrm>
        <a:off x="3755354" y="1051780"/>
        <a:ext cx="2010328" cy="7979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Prediction/Test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Prediction/Test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85871">
          <a:off x="5625202" y="612713"/>
          <a:ext cx="1057787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203" y="708349"/>
        <a:ext cx="914774" cy="286025"/>
      </dsp:txXfrm>
    </dsp:sp>
    <dsp:sp modelId="{D0572AAB-C366-4574-B843-81857F5213FD}">
      <dsp:nvSpPr>
        <dsp:cNvPr id="0" name=""/>
        <dsp:cNvSpPr/>
      </dsp:nvSpPr>
      <dsp:spPr>
        <a:xfrm>
          <a:off x="6796154" y="514958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35372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65542">
          <a:off x="8314649" y="652739"/>
          <a:ext cx="1519532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52" y="724728"/>
        <a:ext cx="1412355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F0F1-3C0E-4010-97A1-35F74EAA1DC9}">
      <dsp:nvSpPr>
        <dsp:cNvPr id="0" name=""/>
        <dsp:cNvSpPr/>
      </dsp:nvSpPr>
      <dsp:spPr>
        <a:xfrm>
          <a:off x="1658131" y="522509"/>
          <a:ext cx="1134884" cy="689949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Equal Size </a:t>
          </a:r>
        </a:p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Clustering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1678339" y="542717"/>
        <a:ext cx="1094468" cy="649533"/>
      </dsp:txXfrm>
    </dsp:sp>
    <dsp:sp modelId="{01B1DF15-CF25-4975-B15F-695E3141DF9C}">
      <dsp:nvSpPr>
        <dsp:cNvPr id="0" name=""/>
        <dsp:cNvSpPr/>
      </dsp:nvSpPr>
      <dsp:spPr>
        <a:xfrm rot="10067">
          <a:off x="2898678" y="659860"/>
          <a:ext cx="730685" cy="386076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2898678" y="736905"/>
        <a:ext cx="614862" cy="231646"/>
      </dsp:txXfrm>
    </dsp:sp>
    <dsp:sp modelId="{A0034946-8A25-4762-A93F-9E9A22347A2F}">
      <dsp:nvSpPr>
        <dsp:cNvPr id="0" name=""/>
        <dsp:cNvSpPr/>
      </dsp:nvSpPr>
      <dsp:spPr>
        <a:xfrm>
          <a:off x="3867422" y="524732"/>
          <a:ext cx="1701417" cy="70010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Overlapping</a:t>
          </a:r>
          <a:r>
            <a:rPr lang="en-US" sz="1300" kern="1200" baseline="0" dirty="0" smtClean="0">
              <a:solidFill>
                <a:srgbClr val="000000"/>
              </a:solidFill>
            </a:rPr>
            <a:t> Domain Cover Generation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3887927" y="545237"/>
        <a:ext cx="1660407" cy="659091"/>
      </dsp:txXfrm>
    </dsp:sp>
    <dsp:sp modelId="{05FF6603-C92D-4822-9FFC-072ABFB275A7}">
      <dsp:nvSpPr>
        <dsp:cNvPr id="0" name=""/>
        <dsp:cNvSpPr/>
      </dsp:nvSpPr>
      <dsp:spPr>
        <a:xfrm rot="21568290">
          <a:off x="5625184" y="605318"/>
          <a:ext cx="1057823" cy="476709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5625187" y="701320"/>
        <a:ext cx="914810" cy="286025"/>
      </dsp:txXfrm>
    </dsp:sp>
    <dsp:sp modelId="{D0572AAB-C366-4574-B843-81857F5213FD}">
      <dsp:nvSpPr>
        <dsp:cNvPr id="0" name=""/>
        <dsp:cNvSpPr/>
      </dsp:nvSpPr>
      <dsp:spPr>
        <a:xfrm>
          <a:off x="6796154" y="500863"/>
          <a:ext cx="1355820" cy="696997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Training local Models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6816568" y="521277"/>
        <a:ext cx="1314992" cy="656169"/>
      </dsp:txXfrm>
    </dsp:sp>
    <dsp:sp modelId="{D111D18E-E7F9-42D3-A990-D4D0272383F3}">
      <dsp:nvSpPr>
        <dsp:cNvPr id="0" name=""/>
        <dsp:cNvSpPr/>
      </dsp:nvSpPr>
      <dsp:spPr>
        <a:xfrm rot="21580468">
          <a:off x="8314671" y="645123"/>
          <a:ext cx="1519480" cy="357258"/>
        </a:xfrm>
        <a:prstGeom prst="rightArrow">
          <a:avLst>
            <a:gd name="adj1" fmla="val 60000"/>
            <a:gd name="adj2" fmla="val 50000"/>
          </a:avLst>
        </a:prstGeom>
        <a:solidFill>
          <a:srgbClr val="ACF6B9"/>
        </a:solidFill>
        <a:ln>
          <a:solidFill>
            <a:schemeClr val="tx1"/>
          </a:solidFill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100" kern="1200"/>
        </a:p>
      </dsp:txBody>
      <dsp:txXfrm>
        <a:off x="8314672" y="716879"/>
        <a:ext cx="1412303" cy="214354"/>
      </dsp:txXfrm>
    </dsp:sp>
    <dsp:sp modelId="{73A4F867-EA1B-423F-A168-317F9C18341B}">
      <dsp:nvSpPr>
        <dsp:cNvPr id="0" name=""/>
        <dsp:cNvSpPr/>
      </dsp:nvSpPr>
      <dsp:spPr>
        <a:xfrm>
          <a:off x="9830879" y="505932"/>
          <a:ext cx="1778745" cy="649971"/>
        </a:xfrm>
        <a:prstGeom prst="roundRect">
          <a:avLst>
            <a:gd name="adj" fmla="val 10000"/>
          </a:avLst>
        </a:prstGeom>
        <a:solidFill>
          <a:srgbClr val="70BDFC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  <a:bevelB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rgbClr val="000000"/>
              </a:solidFill>
            </a:rPr>
            <a:t>Prediction</a:t>
          </a:r>
          <a:endParaRPr lang="ar-EG" sz="1300" kern="1200" dirty="0">
            <a:solidFill>
              <a:srgbClr val="000000"/>
            </a:solidFill>
          </a:endParaRPr>
        </a:p>
      </dsp:txBody>
      <dsp:txXfrm>
        <a:off x="9849916" y="524969"/>
        <a:ext cx="1740671" cy="61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PICTURE HERE OF APPLICATIONS</a:t>
            </a:r>
            <a:endParaRPr lang="en-US" dirty="0" smtClean="0"/>
          </a:p>
          <a:p>
            <a:r>
              <a:rPr lang="en-US" dirty="0" smtClean="0"/>
              <a:t>The goal of my work is to </a:t>
            </a:r>
            <a:r>
              <a:rPr lang="en-US" baseline="0" dirty="0" smtClean="0"/>
              <a:t> build kernel machines machines that are scalable. </a:t>
            </a:r>
            <a:endParaRPr lang="en-US" dirty="0" smtClean="0"/>
          </a:p>
          <a:p>
            <a:r>
              <a:rPr lang="en-US" dirty="0" smtClean="0"/>
              <a:t>So, let’s take a look</a:t>
            </a:r>
            <a:r>
              <a:rPr lang="en-US" baseline="0" dirty="0" smtClean="0"/>
              <a:t> on the state of the art kernel regression machines.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Estimation of a continuous real-valued or a structured-output function from input features is one of the critical problems that appears in many machine learning applications.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Computational complexity of the state of-the-art regression algorithms limits their applicability for big data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We do it by Overlapping domain cover. What is wrong with them and why ODC solves these problem. We will see how this is done in this talk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a</a:t>
            </a:r>
            <a:r>
              <a:rPr lang="en-US" baseline="0" dirty="0" smtClean="0"/>
              <a:t> legend in each slide  with  to show N, p, M, </a:t>
            </a:r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This is too much text</a:t>
            </a:r>
          </a:p>
          <a:p>
            <a:endParaRPr lang="en-US" dirty="0"/>
          </a:p>
          <a:p>
            <a:r>
              <a:rPr lang="en-US" dirty="0"/>
              <a:t>avoid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few notations</a:t>
            </a:r>
          </a:p>
          <a:p>
            <a:endParaRPr lang="en-US" dirty="0"/>
          </a:p>
          <a:p>
            <a:r>
              <a:rPr lang="en-US" dirty="0"/>
              <a:t>Write all the</a:t>
            </a:r>
          </a:p>
          <a:p>
            <a:endParaRPr lang="en-US" dirty="0"/>
          </a:p>
          <a:p>
            <a:r>
              <a:rPr lang="en-US" dirty="0"/>
              <a:t>K:</a:t>
            </a:r>
          </a:p>
          <a:p>
            <a:endParaRPr lang="en-US" dirty="0"/>
          </a:p>
          <a:p>
            <a:r>
              <a:rPr lang="en-US" dirty="0"/>
              <a:t>P:</a:t>
            </a:r>
          </a:p>
          <a:p>
            <a:endParaRPr lang="en-US" dirty="0"/>
          </a:p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</a:t>
            </a:r>
            <a:r>
              <a:rPr lang="en-US" dirty="0"/>
              <a:t> may not worry about K.</a:t>
            </a:r>
          </a:p>
          <a:p>
            <a:endParaRPr lang="en-US" dirty="0"/>
          </a:p>
          <a:p>
            <a:r>
              <a:rPr lang="en-US" dirty="0"/>
              <a:t>talk about the parameter in a picture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overlapping subset here</a:t>
            </a:r>
          </a:p>
          <a:p>
            <a:endParaRPr lang="en-US" dirty="0"/>
          </a:p>
          <a:p>
            <a:r>
              <a:rPr lang="en-US" dirty="0"/>
              <a:t>when notation show</a:t>
            </a:r>
          </a:p>
          <a:p>
            <a:r>
              <a:rPr lang="en-US" dirty="0"/>
              <a:t>----- Meeting Notes (9/5/15 23:06) -----</a:t>
            </a:r>
          </a:p>
          <a:p>
            <a:r>
              <a:rPr lang="en-US" dirty="0"/>
              <a:t>fix </a:t>
            </a:r>
            <a:r>
              <a:rPr lang="en-US" dirty="0" err="1"/>
              <a:t>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a</a:t>
            </a:r>
            <a:r>
              <a:rPr lang="en-US" baseline="0" dirty="0" smtClean="0"/>
              <a:t> legend in each slide  with  to show N, p, M, </a:t>
            </a:r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This is too much text</a:t>
            </a:r>
          </a:p>
          <a:p>
            <a:endParaRPr lang="en-US" dirty="0"/>
          </a:p>
          <a:p>
            <a:r>
              <a:rPr lang="en-US" dirty="0"/>
              <a:t>avoid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few notations</a:t>
            </a:r>
          </a:p>
          <a:p>
            <a:endParaRPr lang="en-US" dirty="0"/>
          </a:p>
          <a:p>
            <a:r>
              <a:rPr lang="en-US" dirty="0"/>
              <a:t>Write all the</a:t>
            </a:r>
          </a:p>
          <a:p>
            <a:endParaRPr lang="en-US" dirty="0"/>
          </a:p>
          <a:p>
            <a:r>
              <a:rPr lang="en-US" dirty="0"/>
              <a:t>K:</a:t>
            </a:r>
          </a:p>
          <a:p>
            <a:endParaRPr lang="en-US" dirty="0"/>
          </a:p>
          <a:p>
            <a:r>
              <a:rPr lang="en-US" dirty="0"/>
              <a:t>P:</a:t>
            </a:r>
          </a:p>
          <a:p>
            <a:endParaRPr lang="en-US" dirty="0"/>
          </a:p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</a:t>
            </a:r>
            <a:r>
              <a:rPr lang="en-US" dirty="0"/>
              <a:t> may not worry about K.</a:t>
            </a:r>
          </a:p>
          <a:p>
            <a:endParaRPr lang="en-US" dirty="0"/>
          </a:p>
          <a:p>
            <a:r>
              <a:rPr lang="en-US" dirty="0"/>
              <a:t>talk about the parameter in a picture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overlapping subset here</a:t>
            </a:r>
          </a:p>
          <a:p>
            <a:endParaRPr lang="en-US" dirty="0"/>
          </a:p>
          <a:p>
            <a:r>
              <a:rPr lang="en-US" dirty="0"/>
              <a:t>when notation show</a:t>
            </a:r>
          </a:p>
          <a:p>
            <a:r>
              <a:rPr lang="en-US" dirty="0"/>
              <a:t>----- Meeting Notes (9/5/15 23:06) -----</a:t>
            </a:r>
          </a:p>
          <a:p>
            <a:r>
              <a:rPr lang="en-US" dirty="0"/>
              <a:t>fix </a:t>
            </a:r>
            <a:r>
              <a:rPr lang="en-US" dirty="0" err="1"/>
              <a:t>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With assumptions on the distribution</a:t>
            </a:r>
          </a:p>
          <a:p>
            <a:r>
              <a:rPr lang="en-US" dirty="0" smtClean="0"/>
              <a:t>-</a:t>
            </a:r>
            <a:r>
              <a:rPr lang="en-US" dirty="0"/>
              <a:t>---- Meeting Notes (9/5/15 17:37) -----</a:t>
            </a:r>
          </a:p>
          <a:p>
            <a:r>
              <a:rPr lang="en-US" dirty="0"/>
              <a:t>make a shorter .</a:t>
            </a:r>
          </a:p>
          <a:p>
            <a:endParaRPr lang="en-US" dirty="0"/>
          </a:p>
          <a:p>
            <a:r>
              <a:rPr lang="en-US" dirty="0"/>
              <a:t>draw picture as overlap cluster.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 overlap.</a:t>
            </a:r>
          </a:p>
          <a:p>
            <a:endParaRPr lang="en-US" dirty="0"/>
          </a:p>
          <a:p>
            <a:r>
              <a:rPr lang="en-US" dirty="0"/>
              <a:t>fix a </a:t>
            </a:r>
            <a:r>
              <a:rPr lang="en-US" dirty="0" err="1"/>
              <a:t>traijinng</a:t>
            </a:r>
            <a:r>
              <a:rPr lang="en-US" dirty="0"/>
              <a:t> point.</a:t>
            </a:r>
          </a:p>
          <a:p>
            <a:endParaRPr lang="en-US" dirty="0"/>
          </a:p>
          <a:p>
            <a:r>
              <a:rPr lang="en-US" dirty="0"/>
              <a:t>look </a:t>
            </a:r>
            <a:r>
              <a:rPr lang="en-US" dirty="0" err="1"/>
              <a:t>hilglit</a:t>
            </a:r>
            <a:r>
              <a:rPr lang="en-US" dirty="0"/>
              <a:t> the </a:t>
            </a:r>
            <a:r>
              <a:rPr lang="en-US" dirty="0" err="1"/>
              <a:t>neasrest</a:t>
            </a:r>
            <a:r>
              <a:rPr lang="en-US" dirty="0"/>
              <a:t> </a:t>
            </a:r>
            <a:r>
              <a:rPr lang="en-US" dirty="0" err="1"/>
              <a:t>poinfr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I should add more details about the the purpose of </a:t>
            </a:r>
            <a:r>
              <a:rPr lang="en-US" dirty="0" err="1"/>
              <a:t>Ekmeans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could</a:t>
            </a:r>
            <a:r>
              <a:rPr lang="en-US" baseline="0" dirty="0" smtClean="0"/>
              <a:t> be found in the </a:t>
            </a:r>
            <a:r>
              <a:rPr lang="en-US" baseline="0" smtClean="0"/>
              <a:t>supplementary materials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 C(</a:t>
            </a:r>
            <a:r>
              <a:rPr lang="en-US" dirty="0" err="1" smtClean="0"/>
              <a:t>x_p</a:t>
            </a:r>
            <a:r>
              <a:rPr lang="en-US" dirty="0" smtClean="0"/>
              <a:t>)  to denote the cluster assignment of a given point </a:t>
            </a:r>
            <a:r>
              <a:rPr lang="en-US" dirty="0" err="1" smtClean="0"/>
              <a:t>x_p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Details could</a:t>
            </a:r>
            <a:r>
              <a:rPr lang="en-US" baseline="0" dirty="0" smtClean="0"/>
              <a:t> be found in the supplementary materials </a:t>
            </a:r>
          </a:p>
          <a:p>
            <a:r>
              <a:rPr lang="en-US" baseline="0" dirty="0" smtClean="0"/>
              <a:t>----- Meeting Notes (9/5/15 17:37) -----</a:t>
            </a:r>
          </a:p>
          <a:p>
            <a:r>
              <a:rPr lang="en-US" baseline="0" dirty="0" smtClean="0"/>
              <a:t>fix notations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a pictures.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Draw a picture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animation for </a:t>
            </a:r>
            <a:r>
              <a:rPr lang="en-US" baseline="0" dirty="0" err="1" smtClean="0"/>
              <a:t>tbe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Ekmeans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algorotghm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 C(</a:t>
            </a:r>
            <a:r>
              <a:rPr lang="en-US" dirty="0" err="1" smtClean="0"/>
              <a:t>x_p</a:t>
            </a:r>
            <a:r>
              <a:rPr lang="en-US" dirty="0" smtClean="0"/>
              <a:t>)  to denote the cluster assignment of a given point </a:t>
            </a:r>
            <a:r>
              <a:rPr lang="en-US" dirty="0" err="1" smtClean="0"/>
              <a:t>x_p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Details could</a:t>
            </a:r>
            <a:r>
              <a:rPr lang="en-US" baseline="0" dirty="0" smtClean="0"/>
              <a:t> be found in the supplementary materials </a:t>
            </a:r>
          </a:p>
          <a:p>
            <a:r>
              <a:rPr lang="en-US" baseline="0" dirty="0" smtClean="0"/>
              <a:t>----- Meeting Notes (9/5/15 17:37) -----</a:t>
            </a:r>
          </a:p>
          <a:p>
            <a:r>
              <a:rPr lang="en-US" baseline="0" dirty="0" smtClean="0"/>
              <a:t>fix notations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a pictures.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Draw a picture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animation for </a:t>
            </a:r>
            <a:r>
              <a:rPr lang="en-US" baseline="0" dirty="0" err="1" smtClean="0"/>
              <a:t>tbe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Ekmeans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algorotghm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could</a:t>
            </a:r>
            <a:r>
              <a:rPr lang="en-US" baseline="0" dirty="0" smtClean="0"/>
              <a:t> be found in the supplementary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intuition behind this algorithms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thatHence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cost is kept as low as possible while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balancing the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intuition behind this algorithms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thatHence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cost is kept as low as possible while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balancing the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note very expensive with animation</a:t>
            </a:r>
          </a:p>
          <a:p>
            <a:endParaRPr lang="en-US" dirty="0" smtClean="0"/>
          </a:p>
          <a:p>
            <a:r>
              <a:rPr lang="en-US" dirty="0" smtClean="0"/>
              <a:t>What’s wrong with these methods</a:t>
            </a:r>
          </a:p>
          <a:p>
            <a:endParaRPr lang="en-US" dirty="0" smtClean="0"/>
          </a:p>
          <a:p>
            <a:r>
              <a:rPr lang="en-US" dirty="0" smtClean="0"/>
              <a:t>Severe for TGP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 Meeting Notes (9/5/15 17:37) -----</a:t>
            </a:r>
          </a:p>
          <a:p>
            <a:r>
              <a:rPr lang="en-US" dirty="0" smtClean="0"/>
              <a:t>put this in the figure. </a:t>
            </a:r>
          </a:p>
          <a:p>
            <a:endParaRPr lang="en-US" dirty="0" smtClean="0"/>
          </a:p>
          <a:p>
            <a:r>
              <a:rPr lang="en-US" dirty="0" smtClean="0"/>
              <a:t>M&lt;&lt;N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as small notations as possible,</a:t>
            </a:r>
          </a:p>
          <a:p>
            <a:r>
              <a:rPr lang="en-US" dirty="0" smtClean="0"/>
              <a:t>----- Meeting Notes (9/5/15 23:20) -----</a:t>
            </a:r>
          </a:p>
          <a:p>
            <a:r>
              <a:rPr lang="en-US" dirty="0" smtClean="0"/>
              <a:t>before this slide add an abstract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too many </a:t>
            </a:r>
            <a:r>
              <a:rPr lang="en-US" dirty="0" err="1"/>
              <a:t>tecnhical</a:t>
            </a:r>
            <a:r>
              <a:rPr lang="en-US" dirty="0"/>
              <a:t> details.</a:t>
            </a:r>
          </a:p>
          <a:p>
            <a:endParaRPr lang="en-US" dirty="0"/>
          </a:p>
          <a:p>
            <a:r>
              <a:rPr lang="en-US" dirty="0"/>
              <a:t>Just keep intuition.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mention to RPC.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mainly the intuition.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Precomputing</a:t>
            </a:r>
            <a:r>
              <a:rPr lang="en-US" dirty="0" smtClean="0"/>
              <a:t> these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1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M= 1390,  t=1, K’=1,  p=0.6, </a:t>
            </a:r>
            <a:r>
              <a:rPr lang="en-US" dirty="0" err="1" smtClean="0"/>
              <a:t>EKmeans</a:t>
            </a:r>
            <a:r>
              <a:rPr lang="en-US" dirty="0" smtClean="0"/>
              <a:t> for clustering</a:t>
            </a:r>
          </a:p>
          <a:p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p=0.66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1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inducing inputs, selected from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 examples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an animation</a:t>
            </a:r>
            <a:r>
              <a:rPr lang="en-US" baseline="0" dirty="0" smtClean="0"/>
              <a:t> that add kernel machines f1, f2 , f3.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---- Meeting Notes (9/5/15 17:37) -----</a:t>
            </a:r>
          </a:p>
          <a:p>
            <a:r>
              <a:rPr lang="en-US" dirty="0"/>
              <a:t>Here, </a:t>
            </a:r>
          </a:p>
          <a:p>
            <a:endParaRPr lang="en-US" dirty="0"/>
          </a:p>
          <a:p>
            <a:r>
              <a:rPr lang="en-US" dirty="0"/>
              <a:t>add a mark of the test point</a:t>
            </a:r>
          </a:p>
          <a:p>
            <a:endParaRPr lang="en-US" dirty="0"/>
          </a:p>
          <a:p>
            <a:r>
              <a:rPr lang="en-US" dirty="0"/>
              <a:t>Make animation</a:t>
            </a:r>
          </a:p>
          <a:p>
            <a:endParaRPr lang="en-US" dirty="0"/>
          </a:p>
          <a:p>
            <a:r>
              <a:rPr lang="en-US" dirty="0"/>
              <a:t>the further away from the center, the </a:t>
            </a:r>
            <a:r>
              <a:rPr lang="en-US" dirty="0" err="1"/>
              <a:t>lesss</a:t>
            </a:r>
            <a:r>
              <a:rPr lang="en-US" dirty="0"/>
              <a:t> </a:t>
            </a:r>
            <a:r>
              <a:rPr lang="en-US" dirty="0" err="1"/>
              <a:t>acurate</a:t>
            </a:r>
            <a:r>
              <a:rPr lang="en-US" dirty="0"/>
              <a:t> it is .</a:t>
            </a:r>
          </a:p>
          <a:p>
            <a:r>
              <a:rPr lang="en-US" dirty="0"/>
              <a:t>unlikely </a:t>
            </a:r>
          </a:p>
          <a:p>
            <a:endParaRPr lang="en-US" dirty="0"/>
          </a:p>
          <a:p>
            <a:r>
              <a:rPr lang="en-US" dirty="0"/>
              <a:t>for each one have its own kernel .</a:t>
            </a:r>
          </a:p>
          <a:p>
            <a:endParaRPr lang="en-US" dirty="0"/>
          </a:p>
          <a:p>
            <a:r>
              <a:rPr lang="en-US" dirty="0"/>
              <a:t>I should be having a kernel in the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an animation</a:t>
            </a:r>
            <a:r>
              <a:rPr lang="en-US" baseline="0" dirty="0" smtClean="0"/>
              <a:t> that add kernel machines f1, f2 , f3.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---- Meeting Notes (9/5/15 17:37) -----</a:t>
            </a:r>
          </a:p>
          <a:p>
            <a:r>
              <a:rPr lang="en-US" dirty="0"/>
              <a:t>Here, </a:t>
            </a:r>
          </a:p>
          <a:p>
            <a:endParaRPr lang="en-US" dirty="0"/>
          </a:p>
          <a:p>
            <a:r>
              <a:rPr lang="en-US" dirty="0"/>
              <a:t>add a mark of the test point</a:t>
            </a:r>
          </a:p>
          <a:p>
            <a:endParaRPr lang="en-US" dirty="0"/>
          </a:p>
          <a:p>
            <a:r>
              <a:rPr lang="en-US" dirty="0"/>
              <a:t>Make animation</a:t>
            </a:r>
          </a:p>
          <a:p>
            <a:endParaRPr lang="en-US" dirty="0"/>
          </a:p>
          <a:p>
            <a:r>
              <a:rPr lang="en-US" dirty="0"/>
              <a:t>the further away from the center, the </a:t>
            </a:r>
            <a:r>
              <a:rPr lang="en-US" dirty="0" err="1"/>
              <a:t>lesss</a:t>
            </a:r>
            <a:r>
              <a:rPr lang="en-US" dirty="0"/>
              <a:t> </a:t>
            </a:r>
            <a:r>
              <a:rPr lang="en-US" dirty="0" err="1"/>
              <a:t>acurate</a:t>
            </a:r>
            <a:r>
              <a:rPr lang="en-US" dirty="0"/>
              <a:t> it is .</a:t>
            </a:r>
          </a:p>
          <a:p>
            <a:r>
              <a:rPr lang="en-US" dirty="0"/>
              <a:t>unlikely </a:t>
            </a:r>
          </a:p>
          <a:p>
            <a:endParaRPr lang="en-US" dirty="0"/>
          </a:p>
          <a:p>
            <a:r>
              <a:rPr lang="en-US" dirty="0"/>
              <a:t>for each one have its own kernel .</a:t>
            </a:r>
          </a:p>
          <a:p>
            <a:endParaRPr lang="en-US" dirty="0"/>
          </a:p>
          <a:p>
            <a:r>
              <a:rPr lang="en-US" dirty="0"/>
              <a:t>I should be having a kernel in the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an animation</a:t>
            </a:r>
            <a:r>
              <a:rPr lang="en-US" baseline="0" dirty="0" smtClean="0"/>
              <a:t> that add kernel machines f1, f2 , f3.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---- Meeting Notes (9/5/15 17:37) -----</a:t>
            </a:r>
          </a:p>
          <a:p>
            <a:r>
              <a:rPr lang="en-US" dirty="0"/>
              <a:t>Here, </a:t>
            </a:r>
          </a:p>
          <a:p>
            <a:endParaRPr lang="en-US" dirty="0"/>
          </a:p>
          <a:p>
            <a:r>
              <a:rPr lang="en-US" dirty="0"/>
              <a:t>add a mark of the test point</a:t>
            </a:r>
          </a:p>
          <a:p>
            <a:endParaRPr lang="en-US" dirty="0"/>
          </a:p>
          <a:p>
            <a:r>
              <a:rPr lang="en-US" dirty="0"/>
              <a:t>Make animation</a:t>
            </a:r>
          </a:p>
          <a:p>
            <a:endParaRPr lang="en-US" dirty="0"/>
          </a:p>
          <a:p>
            <a:r>
              <a:rPr lang="en-US" dirty="0"/>
              <a:t>the further away from the center, the </a:t>
            </a:r>
            <a:r>
              <a:rPr lang="en-US" dirty="0" err="1"/>
              <a:t>lesss</a:t>
            </a:r>
            <a:r>
              <a:rPr lang="en-US" dirty="0"/>
              <a:t> </a:t>
            </a:r>
            <a:r>
              <a:rPr lang="en-US" dirty="0" err="1"/>
              <a:t>acurate</a:t>
            </a:r>
            <a:r>
              <a:rPr lang="en-US" dirty="0"/>
              <a:t> it is .</a:t>
            </a:r>
          </a:p>
          <a:p>
            <a:r>
              <a:rPr lang="en-US" dirty="0"/>
              <a:t>unlikely </a:t>
            </a:r>
          </a:p>
          <a:p>
            <a:endParaRPr lang="en-US" dirty="0"/>
          </a:p>
          <a:p>
            <a:r>
              <a:rPr lang="en-US" dirty="0"/>
              <a:t>for each one have its own kernel .</a:t>
            </a:r>
          </a:p>
          <a:p>
            <a:endParaRPr lang="en-US" dirty="0"/>
          </a:p>
          <a:p>
            <a:r>
              <a:rPr lang="en-US" dirty="0"/>
              <a:t>I should be having a kernel in the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Here, </a:t>
            </a:r>
          </a:p>
          <a:p>
            <a:endParaRPr lang="en-US" dirty="0"/>
          </a:p>
          <a:p>
            <a:r>
              <a:rPr lang="en-US" dirty="0"/>
              <a:t>add a mark of the test point</a:t>
            </a:r>
          </a:p>
          <a:p>
            <a:endParaRPr lang="en-US" dirty="0"/>
          </a:p>
          <a:p>
            <a:r>
              <a:rPr lang="en-US" dirty="0"/>
              <a:t>Make animation</a:t>
            </a:r>
          </a:p>
          <a:p>
            <a:endParaRPr lang="en-US" dirty="0"/>
          </a:p>
          <a:p>
            <a:r>
              <a:rPr lang="en-US" dirty="0"/>
              <a:t>the further away from the center, the </a:t>
            </a:r>
            <a:r>
              <a:rPr lang="en-US" dirty="0" err="1"/>
              <a:t>lesss</a:t>
            </a:r>
            <a:r>
              <a:rPr lang="en-US" dirty="0"/>
              <a:t> </a:t>
            </a:r>
            <a:r>
              <a:rPr lang="en-US" dirty="0" err="1"/>
              <a:t>acurate</a:t>
            </a:r>
            <a:r>
              <a:rPr lang="en-US" dirty="0"/>
              <a:t> it is .</a:t>
            </a:r>
          </a:p>
          <a:p>
            <a:r>
              <a:rPr lang="en-US" dirty="0"/>
              <a:t>unlikely </a:t>
            </a:r>
          </a:p>
          <a:p>
            <a:endParaRPr lang="en-US" dirty="0"/>
          </a:p>
          <a:p>
            <a:r>
              <a:rPr lang="en-US" dirty="0"/>
              <a:t>for each one have its own kernel .</a:t>
            </a:r>
          </a:p>
          <a:p>
            <a:endParaRPr lang="en-US" dirty="0"/>
          </a:p>
          <a:p>
            <a:r>
              <a:rPr lang="en-US" dirty="0"/>
              <a:t>I should be having a kernel in the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text here</a:t>
            </a:r>
            <a:endParaRPr lang="en-US" dirty="0"/>
          </a:p>
          <a:p>
            <a:r>
              <a:rPr lang="en-US" dirty="0"/>
              <a:t>----- Meeting Notes (9/5/15 17:37) -----</a:t>
            </a:r>
          </a:p>
          <a:p>
            <a:r>
              <a:rPr lang="en-US" dirty="0"/>
              <a:t>This is too much text</a:t>
            </a:r>
          </a:p>
          <a:p>
            <a:endParaRPr lang="en-US" dirty="0"/>
          </a:p>
          <a:p>
            <a:r>
              <a:rPr lang="en-US" dirty="0"/>
              <a:t>avoid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few notations</a:t>
            </a:r>
          </a:p>
          <a:p>
            <a:endParaRPr lang="en-US" dirty="0"/>
          </a:p>
          <a:p>
            <a:r>
              <a:rPr lang="en-US" dirty="0"/>
              <a:t>Write all the</a:t>
            </a:r>
          </a:p>
          <a:p>
            <a:endParaRPr lang="en-US" dirty="0"/>
          </a:p>
          <a:p>
            <a:r>
              <a:rPr lang="en-US" dirty="0"/>
              <a:t>K:</a:t>
            </a:r>
          </a:p>
          <a:p>
            <a:endParaRPr lang="en-US" dirty="0"/>
          </a:p>
          <a:p>
            <a:r>
              <a:rPr lang="en-US" dirty="0"/>
              <a:t>P:</a:t>
            </a:r>
          </a:p>
          <a:p>
            <a:endParaRPr lang="en-US" dirty="0"/>
          </a:p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</a:t>
            </a:r>
            <a:r>
              <a:rPr lang="en-US" dirty="0"/>
              <a:t> may not worry about K.</a:t>
            </a:r>
          </a:p>
          <a:p>
            <a:endParaRPr lang="en-US" dirty="0"/>
          </a:p>
          <a:p>
            <a:r>
              <a:rPr lang="en-US" dirty="0"/>
              <a:t>talk about the parameter in a picture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overlapping subset here</a:t>
            </a:r>
          </a:p>
          <a:p>
            <a:endParaRPr lang="en-US" dirty="0"/>
          </a:p>
          <a:p>
            <a:r>
              <a:rPr lang="en-US" dirty="0"/>
              <a:t>when notation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_with_gray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8" descr="Rutgers_The_State_University_of_New_Jersey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2" y="6416525"/>
            <a:ext cx="474429" cy="474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/>
          <a:srcRect r="6087" b="6094"/>
          <a:stretch/>
        </p:blipFill>
        <p:spPr>
          <a:xfrm>
            <a:off x="11417763" y="1"/>
            <a:ext cx="771062" cy="771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8" r:id="rId2"/>
    <p:sldLayoutId id="2147483659" r:id="rId3"/>
    <p:sldLayoutId id="2147483660" r:id="rId4"/>
    <p:sldLayoutId id="2147483661" r:id="rId5"/>
    <p:sldLayoutId id="2147483672" r:id="rId6"/>
    <p:sldLayoutId id="2147483673" r:id="rId7"/>
    <p:sldLayoutId id="2147483674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diagramData" Target="../diagrams/data4.xml"/><Relationship Id="rId6" Type="http://schemas.openxmlformats.org/officeDocument/2006/relationships/diagramLayout" Target="../diagrams/layout4.xml"/><Relationship Id="rId7" Type="http://schemas.openxmlformats.org/officeDocument/2006/relationships/diagramQuickStyle" Target="../diagrams/quickStyle4.xml"/><Relationship Id="rId8" Type="http://schemas.openxmlformats.org/officeDocument/2006/relationships/diagramColors" Target="../diagrams/colors4.xml"/><Relationship Id="rId9" Type="http://schemas.microsoft.com/office/2007/relationships/diagramDrawing" Target="../diagrams/drawing4.xml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3" Type="http://schemas.openxmlformats.org/officeDocument/2006/relationships/image" Target="../media/image29.emf"/><Relationship Id="rId14" Type="http://schemas.openxmlformats.org/officeDocument/2006/relationships/image" Target="../media/image30.emf"/><Relationship Id="rId15" Type="http://schemas.openxmlformats.org/officeDocument/2006/relationships/image" Target="../media/image31.emf"/><Relationship Id="rId16" Type="http://schemas.openxmlformats.org/officeDocument/2006/relationships/image" Target="../media/image32.emf"/><Relationship Id="rId17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35.emf"/><Relationship Id="rId6" Type="http://schemas.openxmlformats.org/officeDocument/2006/relationships/diagramData" Target="../diagrams/data7.xml"/><Relationship Id="rId7" Type="http://schemas.openxmlformats.org/officeDocument/2006/relationships/diagramLayout" Target="../diagrams/layout7.xml"/><Relationship Id="rId8" Type="http://schemas.openxmlformats.org/officeDocument/2006/relationships/diagramQuickStyle" Target="../diagrams/quickStyle7.xml"/><Relationship Id="rId9" Type="http://schemas.openxmlformats.org/officeDocument/2006/relationships/diagramColors" Target="../diagrams/colors7.xml"/><Relationship Id="rId10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2.xml"/><Relationship Id="rId12" Type="http://schemas.openxmlformats.org/officeDocument/2006/relationships/diagramColors" Target="../diagrams/colors12.xml"/><Relationship Id="rId13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15.emf"/><Relationship Id="rId9" Type="http://schemas.openxmlformats.org/officeDocument/2006/relationships/diagramData" Target="../diagrams/data12.xml"/><Relationship Id="rId10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7.emf"/><Relationship Id="rId16" Type="http://schemas.openxmlformats.org/officeDocument/2006/relationships/image" Target="../media/image18.emf"/><Relationship Id="rId17" Type="http://schemas.openxmlformats.org/officeDocument/2006/relationships/image" Target="../media/image19.emf"/><Relationship Id="rId18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16.emf"/><Relationship Id="rId16" Type="http://schemas.openxmlformats.org/officeDocument/2006/relationships/image" Target="../media/image39.emf"/><Relationship Id="rId1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image" Target="../media/image37.emf"/><Relationship Id="rId8" Type="http://schemas.openxmlformats.org/officeDocument/2006/relationships/image" Target="../media/image38.png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5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3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>Overlapping Domain Cover for Efficient and Scalable Kernel Regression Machines</a:t>
            </a:r>
          </a:p>
        </p:txBody>
      </p:sp>
      <p:sp>
        <p:nvSpPr>
          <p:cNvPr id="19" name="Subtitle 34"/>
          <p:cNvSpPr>
            <a:spLocks noGrp="1"/>
          </p:cNvSpPr>
          <p:nvPr>
            <p:ph type="subTitle" idx="1"/>
          </p:nvPr>
        </p:nvSpPr>
        <p:spPr>
          <a:xfrm>
            <a:off x="641182" y="2541295"/>
            <a:ext cx="10918220" cy="737894"/>
          </a:xfrm>
        </p:spPr>
        <p:txBody>
          <a:bodyPr/>
          <a:lstStyle/>
          <a:p>
            <a:pPr algn="ctr"/>
            <a:r>
              <a:rPr lang="en-US" dirty="0" smtClean="0"/>
              <a:t>Mohamed Elhoseiny </a:t>
            </a:r>
            <a:r>
              <a:rPr lang="en-US" dirty="0"/>
              <a:t> </a:t>
            </a:r>
            <a:r>
              <a:rPr lang="en-US" dirty="0" smtClean="0"/>
              <a:t>and Ahmed </a:t>
            </a:r>
            <a:r>
              <a:rPr lang="en-US" dirty="0" err="1" smtClean="0"/>
              <a:t>Elgammal</a:t>
            </a:r>
            <a:endParaRPr lang="en-US" dirty="0" smtClean="0"/>
          </a:p>
          <a:p>
            <a:pPr algn="ctr"/>
            <a:r>
              <a:rPr lang="en-US" dirty="0" smtClean="0"/>
              <a:t>Rutgers University, Computer Science Department</a:t>
            </a:r>
          </a:p>
        </p:txBody>
      </p:sp>
      <p:pic>
        <p:nvPicPr>
          <p:cNvPr id="6" name="Picture 5" descr="Rutgers_The_State_University_of_New_Jerse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89" y="3349576"/>
            <a:ext cx="3049623" cy="30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7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92932" y="1296950"/>
            <a:ext cx="4624437" cy="4242556"/>
            <a:chOff x="24853" y="1074333"/>
            <a:chExt cx="2541766" cy="2430901"/>
          </a:xfrm>
        </p:grpSpPr>
        <p:sp>
          <p:nvSpPr>
            <p:cNvPr id="34" name="Oval 33"/>
            <p:cNvSpPr/>
            <p:nvPr/>
          </p:nvSpPr>
          <p:spPr>
            <a:xfrm rot="1279205">
              <a:off x="147784" y="2624013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279205">
              <a:off x="589009" y="271884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279205">
              <a:off x="172725" y="306868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279205">
              <a:off x="633302" y="330290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279205">
              <a:off x="531343" y="243730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279205">
              <a:off x="2115150" y="300479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279205" flipH="1">
              <a:off x="2386317" y="2559510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279205">
              <a:off x="2058014" y="237723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279205">
              <a:off x="1895656" y="32487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279205">
              <a:off x="1770936" y="233577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279205">
              <a:off x="1481127" y="29509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279205">
              <a:off x="1823889" y="2595276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1279205">
              <a:off x="796917" y="243099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1279205">
              <a:off x="1388594" y="253236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1279205">
              <a:off x="1005692" y="28594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1279205">
              <a:off x="1310941" y="2176851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279205">
              <a:off x="24853" y="2214614"/>
              <a:ext cx="1255678" cy="1290620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279205">
              <a:off x="771845" y="30497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279205">
              <a:off x="1398681" y="170241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279205" flipH="1">
              <a:off x="1704888" y="1679034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279205">
              <a:off x="1486667" y="127471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279205">
              <a:off x="1417605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279205">
              <a:off x="1087380" y="125303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279205">
              <a:off x="911729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279205">
              <a:off x="1168654" y="182748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279205">
              <a:off x="721500" y="152753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279205">
              <a:off x="643847" y="1074333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44" y="1477512"/>
              <a:ext cx="656962" cy="25320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50" y="2845340"/>
              <a:ext cx="592071" cy="22819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1" y="2773464"/>
              <a:ext cx="680237" cy="262175"/>
            </a:xfrm>
            <a:prstGeom prst="rect">
              <a:avLst/>
            </a:prstGeom>
          </p:spPr>
        </p:pic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181600"/>
          </a:xfrm>
        </p:spPr>
        <p:txBody>
          <a:bodyPr>
            <a:normAutofit/>
          </a:bodyPr>
          <a:lstStyle/>
          <a:p>
            <a:r>
              <a:rPr lang="en-US" sz="1800" dirty="0"/>
              <a:t>A set of N training points (N = 24 points)</a:t>
            </a:r>
          </a:p>
          <a:p>
            <a:endParaRPr lang="en-US" sz="1800" dirty="0"/>
          </a:p>
          <a:p>
            <a:r>
              <a:rPr lang="en-US" sz="1800" dirty="0"/>
              <a:t>Cover them by subsets of size M =8 points (M&lt;&lt;N)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Learn kernel machine               on each subset (subdomain). </a:t>
            </a:r>
          </a:p>
          <a:p>
            <a:endParaRPr lang="en-US" sz="1800" dirty="0"/>
          </a:p>
          <a:p>
            <a:r>
              <a:rPr lang="en-US" sz="1800" dirty="0" smtClean="0"/>
              <a:t>At test time, choose closest function for prediction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567" y="2481251"/>
            <a:ext cx="788387" cy="320553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 rot="1279205" flipH="1">
            <a:off x="9372882" y="2480672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552239" y="1393182"/>
            <a:ext cx="1275070" cy="105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7309" y="1037582"/>
            <a:ext cx="444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53 0.11944 " pathEditMode="relative" ptsTypes="AA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53 0.11944 " pathEditMode="relative" ptsTypes="AA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53 0.11944 " pathEditMode="relative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 ODC : </a:t>
            </a:r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dirty="0" smtClean="0"/>
              <a:t>overlapping </a:t>
            </a:r>
            <a:r>
              <a:rPr lang="en-US" dirty="0"/>
              <a:t>subsets </a:t>
            </a:r>
            <a:r>
              <a:rPr lang="en-US" dirty="0" smtClean="0"/>
              <a:t>(spatially cohesive as </a:t>
            </a:r>
            <a:r>
              <a:rPr lang="en-US" dirty="0" err="1" smtClean="0"/>
              <a:t>possibe</a:t>
            </a:r>
            <a:r>
              <a:rPr lang="en-US" dirty="0" smtClean="0"/>
              <a:t>) covering </a:t>
            </a:r>
            <a:r>
              <a:rPr lang="en-US" dirty="0"/>
              <a:t>the training data</a:t>
            </a:r>
            <a:r>
              <a:rPr lang="en-US" dirty="0" smtClean="0"/>
              <a:t>. (e.g., N</a:t>
            </a:r>
            <a:r>
              <a:rPr lang="en-US" dirty="0"/>
              <a:t>= 24, M=</a:t>
            </a:r>
            <a:r>
              <a:rPr lang="en-US" dirty="0" smtClean="0"/>
              <a:t>8)</a:t>
            </a:r>
            <a:endParaRPr lang="en-US" dirty="0"/>
          </a:p>
          <a:p>
            <a:endParaRPr lang="en-US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707974" y="1701044"/>
            <a:ext cx="4624437" cy="4242556"/>
            <a:chOff x="24853" y="1074333"/>
            <a:chExt cx="2541766" cy="2430901"/>
          </a:xfrm>
        </p:grpSpPr>
        <p:sp>
          <p:nvSpPr>
            <p:cNvPr id="255" name="Oval 254"/>
            <p:cNvSpPr/>
            <p:nvPr/>
          </p:nvSpPr>
          <p:spPr>
            <a:xfrm rot="1279205">
              <a:off x="147784" y="2624013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 rot="1279205">
              <a:off x="589009" y="271884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 rot="1279205">
              <a:off x="172725" y="306868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 rot="1279205">
              <a:off x="633302" y="330290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 rot="1279205">
              <a:off x="531343" y="243730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 rot="1279205">
              <a:off x="2115150" y="300479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 rot="1279205" flipH="1">
              <a:off x="2386317" y="2559510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 rot="1279205">
              <a:off x="2058014" y="237723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 rot="1279205">
              <a:off x="1895656" y="32487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279205">
              <a:off x="1770936" y="233577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 rot="1279205">
              <a:off x="1481127" y="29509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1279205">
              <a:off x="1823889" y="2595276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 rot="1279205">
              <a:off x="796917" y="243099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 rot="1279205">
              <a:off x="1388594" y="253236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 rot="1279205">
              <a:off x="1005692" y="28594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 rot="1279205">
              <a:off x="1310941" y="2176851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 rot="1279205">
              <a:off x="24853" y="2214614"/>
              <a:ext cx="1255678" cy="1290620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 rot="1279205">
              <a:off x="771845" y="30497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 rot="1279205">
              <a:off x="1398681" y="170241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 rot="1279205" flipH="1">
              <a:off x="1704888" y="1679034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 rot="1279205">
              <a:off x="1486667" y="127471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 rot="1279205">
              <a:off x="1417605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 rot="1279205">
              <a:off x="1087380" y="125303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 rot="1279205">
              <a:off x="911729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 rot="1279205">
              <a:off x="1168654" y="182748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 rot="1279205">
              <a:off x="721500" y="152753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 rot="1279205">
              <a:off x="643847" y="1074333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44" y="1477512"/>
              <a:ext cx="656962" cy="253204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50" y="2845340"/>
              <a:ext cx="592071" cy="228194"/>
            </a:xfrm>
            <a:prstGeom prst="rect">
              <a:avLst/>
            </a:prstGeom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1" y="2773464"/>
              <a:ext cx="680237" cy="262175"/>
            </a:xfrm>
            <a:prstGeom prst="rect">
              <a:avLst/>
            </a:prstGeom>
          </p:spPr>
        </p:pic>
      </p:grpSp>
      <p:grpSp>
        <p:nvGrpSpPr>
          <p:cNvPr id="285" name="Group 284"/>
          <p:cNvGrpSpPr/>
          <p:nvPr/>
        </p:nvGrpSpPr>
        <p:grpSpPr>
          <a:xfrm>
            <a:off x="6570388" y="1570034"/>
            <a:ext cx="4389137" cy="4197695"/>
            <a:chOff x="7565506" y="842153"/>
            <a:chExt cx="4389137" cy="4197695"/>
          </a:xfrm>
        </p:grpSpPr>
        <p:sp>
          <p:nvSpPr>
            <p:cNvPr id="286" name="Oval 285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288" name="Oval 287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6" name="Picture 3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317" name="Picture 3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318" name="Picture 3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319" name="Picture 3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320" name="Picture 3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321" name="Oval 320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2" name="Picture 3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sp>
        <p:nvSpPr>
          <p:cNvPr id="76" name="Oval 75"/>
          <p:cNvSpPr/>
          <p:nvPr/>
        </p:nvSpPr>
        <p:spPr>
          <a:xfrm rot="1279205" flipH="1">
            <a:off x="3525460" y="3633092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279205" flipH="1">
            <a:off x="9187888" y="3576647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04817" y="2545602"/>
            <a:ext cx="1275070" cy="105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887" y="2190002"/>
            <a:ext cx="444500" cy="355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47467" y="5987534"/>
            <a:ext cx="566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non-overlapping cover (disjoint subsets) , overlap </a:t>
            </a:r>
            <a:r>
              <a:rPr lang="en-US" i="1" dirty="0" smtClean="0"/>
              <a:t>p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87706" y="5966348"/>
            <a:ext cx="581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overlapping cover (overlapping subsets), overlap p=0.5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9384373" y="2489157"/>
            <a:ext cx="1275070" cy="105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9443" y="2133557"/>
            <a:ext cx="444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8" grpId="0" animBg="1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7213026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Overlapping Domain Cover notion for structured kernel regression.</a:t>
            </a:r>
          </a:p>
          <a:p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/>
              <a:t>Why is </a:t>
            </a:r>
            <a:r>
              <a:rPr lang="en-US" i="1" dirty="0" smtClean="0"/>
              <a:t>ODC useful? </a:t>
            </a:r>
          </a:p>
          <a:p>
            <a:pPr lvl="1"/>
            <a:r>
              <a:rPr lang="en-US" i="1" dirty="0" smtClean="0"/>
              <a:t>“How do overlapping kernel </a:t>
            </a:r>
            <a:r>
              <a:rPr lang="en-US" i="1" dirty="0"/>
              <a:t>machines </a:t>
            </a:r>
            <a:r>
              <a:rPr lang="en-US" i="1" dirty="0" smtClean="0"/>
              <a:t>speedup computation?”</a:t>
            </a:r>
          </a:p>
          <a:p>
            <a:pPr marL="577850" indent="-577850">
              <a:buNone/>
            </a:pPr>
            <a:endParaRPr lang="en-US" dirty="0"/>
          </a:p>
          <a:p>
            <a:r>
              <a:rPr lang="en-US" dirty="0" smtClean="0"/>
              <a:t>Overlapping domain cover framework for kernel regression machines.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practical method for generating equal size clusters as a variant of </a:t>
            </a:r>
            <a:r>
              <a:rPr lang="en-US" dirty="0" err="1" smtClean="0"/>
              <a:t>kmeans</a:t>
            </a:r>
            <a:r>
              <a:rPr lang="en-US" dirty="0" smtClean="0"/>
              <a:t>, outperforming RPC clustering.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14006" y="5054027"/>
            <a:ext cx="4052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N = 24, M=8, p = 0.5, K = 6 </a:t>
            </a:r>
            <a:endParaRPr lang="en-US" sz="2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65506" y="842153"/>
            <a:ext cx="4389137" cy="4197695"/>
            <a:chOff x="7565506" y="842153"/>
            <a:chExt cx="4389137" cy="4197695"/>
          </a:xfrm>
        </p:grpSpPr>
        <p:sp>
          <p:nvSpPr>
            <p:cNvPr id="35" name="Oval 34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25" name="Oval 24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45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 Parameterization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7213026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 </a:t>
            </a:r>
            <a:r>
              <a:rPr lang="en-US" dirty="0"/>
              <a:t>: Total number of training examples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p</a:t>
            </a:r>
            <a:r>
              <a:rPr lang="en-US" dirty="0" smtClean="0"/>
              <a:t>: Overlapping ratio</a:t>
            </a:r>
          </a:p>
          <a:p>
            <a:endParaRPr lang="en-US" dirty="0" smtClean="0"/>
          </a:p>
          <a:p>
            <a:r>
              <a:rPr lang="en-US" dirty="0" smtClean="0"/>
              <a:t>M: size of each overlapping subset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= number of points to train each kernel machine</a:t>
            </a:r>
            <a:endParaRPr lang="en-US" dirty="0"/>
          </a:p>
          <a:p>
            <a:pPr marL="275851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K: Number of kernel machines (calculated)</a:t>
            </a:r>
          </a:p>
          <a:p>
            <a:pPr marL="275851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K = N/( (1-p) M)</a:t>
            </a:r>
            <a:endParaRPr lang="en-US" dirty="0">
              <a:solidFill>
                <a:srgbClr val="0000FF"/>
              </a:solidFill>
            </a:endParaRPr>
          </a:p>
          <a:p>
            <a:pPr marL="275851" lvl="1" indent="0">
              <a:buNone/>
            </a:pPr>
            <a:endParaRPr lang="en-US" dirty="0"/>
          </a:p>
        </p:txBody>
      </p:sp>
      <p:pic>
        <p:nvPicPr>
          <p:cNvPr id="5" name="Picture 4" descr="Screen Shot 2015-09-05 at 10.2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74" y="2218879"/>
            <a:ext cx="1282361" cy="391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4006" y="5054027"/>
            <a:ext cx="4052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N = 24, M=8, p = 0.5, K = 6 </a:t>
            </a:r>
            <a:endParaRPr lang="en-US" sz="2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65506" y="842153"/>
            <a:ext cx="4389137" cy="4197695"/>
            <a:chOff x="7565506" y="842153"/>
            <a:chExt cx="4389137" cy="4197695"/>
          </a:xfrm>
        </p:grpSpPr>
        <p:sp>
          <p:nvSpPr>
            <p:cNvPr id="35" name="Oval 34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25" name="Oval 24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sp>
        <p:nvSpPr>
          <p:cNvPr id="45" name="Rectangle 44"/>
          <p:cNvSpPr/>
          <p:nvPr/>
        </p:nvSpPr>
        <p:spPr>
          <a:xfrm>
            <a:off x="906850" y="4545026"/>
            <a:ext cx="2143023" cy="51492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9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 Parameterization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14006" y="5054027"/>
            <a:ext cx="31783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</a:t>
            </a:r>
            <a:r>
              <a:rPr lang="en-US" sz="2500" dirty="0" smtClean="0"/>
              <a:t>0.5</a:t>
            </a:r>
            <a:endParaRPr lang="en-US" sz="2500" dirty="0"/>
          </a:p>
          <a:p>
            <a:r>
              <a:rPr lang="en-US" sz="2500" dirty="0"/>
              <a:t>K = 24/ ((1-</a:t>
            </a:r>
            <a:r>
              <a:rPr lang="en-US" sz="2500" dirty="0" smtClean="0"/>
              <a:t>0.5) </a:t>
            </a:r>
            <a:r>
              <a:rPr lang="en-US" sz="2500" dirty="0"/>
              <a:t>8)= </a:t>
            </a:r>
            <a:r>
              <a:rPr lang="en-US" sz="2500" dirty="0" smtClean="0"/>
              <a:t>6 </a:t>
            </a:r>
            <a:endParaRPr lang="en-US" sz="2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65506" y="842153"/>
            <a:ext cx="4389137" cy="4197695"/>
            <a:chOff x="7565506" y="842153"/>
            <a:chExt cx="4389137" cy="4197695"/>
          </a:xfrm>
        </p:grpSpPr>
        <p:sp>
          <p:nvSpPr>
            <p:cNvPr id="35" name="Oval 34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25" name="Oval 24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619565" y="936463"/>
            <a:ext cx="4624437" cy="4242556"/>
            <a:chOff x="24853" y="1074333"/>
            <a:chExt cx="2541766" cy="2430901"/>
          </a:xfrm>
        </p:grpSpPr>
        <p:sp>
          <p:nvSpPr>
            <p:cNvPr id="49" name="Oval 48"/>
            <p:cNvSpPr/>
            <p:nvPr/>
          </p:nvSpPr>
          <p:spPr>
            <a:xfrm rot="1279205">
              <a:off x="147784" y="2624013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279205">
              <a:off x="589009" y="271884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279205">
              <a:off x="172725" y="306868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279205">
              <a:off x="633302" y="330290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279205">
              <a:off x="531343" y="243730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279205">
              <a:off x="2115150" y="300479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279205" flipH="1">
              <a:off x="2386317" y="2559510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279205">
              <a:off x="2058014" y="237723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279205">
              <a:off x="1895656" y="32487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279205">
              <a:off x="1770936" y="233577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279205">
              <a:off x="1481127" y="29509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279205">
              <a:off x="1823889" y="2595276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279205">
              <a:off x="796917" y="243099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279205">
              <a:off x="1388594" y="253236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279205">
              <a:off x="1005692" y="28594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1279205">
              <a:off x="1310941" y="2176851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1279205">
              <a:off x="24853" y="2214614"/>
              <a:ext cx="1255678" cy="1290620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1279205">
              <a:off x="771845" y="30497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279205">
              <a:off x="1398681" y="170241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1279205" flipH="1">
              <a:off x="1704888" y="1679034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279205">
              <a:off x="1486667" y="127471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279205">
              <a:off x="1417605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1279205">
              <a:off x="1087380" y="125303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1279205">
              <a:off x="911729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279205">
              <a:off x="1168654" y="182748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1279205">
              <a:off x="721500" y="152753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1279205">
              <a:off x="643847" y="1074333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44" y="1477512"/>
              <a:ext cx="656962" cy="253204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50" y="2845340"/>
              <a:ext cx="592071" cy="22819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1" y="2773464"/>
              <a:ext cx="680237" cy="262175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1477190" y="5192739"/>
            <a:ext cx="29110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 = 0</a:t>
            </a:r>
            <a:endParaRPr lang="en-US" sz="2500" dirty="0"/>
          </a:p>
          <a:p>
            <a:r>
              <a:rPr lang="en-US" sz="2500" dirty="0" smtClean="0"/>
              <a:t>K = 24/ ((1-0) 8)= 3 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4891478" y="1126070"/>
            <a:ext cx="2301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N = 24, M=</a:t>
            </a:r>
            <a:r>
              <a:rPr lang="en-US" sz="3000" dirty="0" smtClean="0"/>
              <a:t>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17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4581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p  </a:t>
            </a:r>
            <a:r>
              <a:rPr lang="en-US" dirty="0"/>
              <a:t>increases, the closer the nearest model </a:t>
            </a:r>
            <a:r>
              <a:rPr lang="en-US" dirty="0" smtClean="0"/>
              <a:t>to an </a:t>
            </a:r>
            <a:r>
              <a:rPr lang="en-US" dirty="0"/>
              <a:t>arbitrary test point and the more likely that model get trained on a big neighborhood </a:t>
            </a:r>
            <a:r>
              <a:rPr lang="en-US" dirty="0" smtClean="0"/>
              <a:t>of the </a:t>
            </a:r>
            <a:r>
              <a:rPr lang="en-US" dirty="0"/>
              <a:t>test </a:t>
            </a:r>
            <a:r>
              <a:rPr lang="en-US" dirty="0" smtClean="0"/>
              <a:t>point </a:t>
            </a:r>
            <a:r>
              <a:rPr lang="en-US" dirty="0"/>
              <a:t>(Informal Definition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Detailed proof could be found in the paper and the supplementary materials.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7974" y="1701044"/>
            <a:ext cx="4624437" cy="4242556"/>
            <a:chOff x="24853" y="1074333"/>
            <a:chExt cx="2541766" cy="2430901"/>
          </a:xfrm>
        </p:grpSpPr>
        <p:sp>
          <p:nvSpPr>
            <p:cNvPr id="5" name="Oval 4"/>
            <p:cNvSpPr/>
            <p:nvPr/>
          </p:nvSpPr>
          <p:spPr>
            <a:xfrm rot="1279205">
              <a:off x="147784" y="2624013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279205">
              <a:off x="589009" y="271884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279205">
              <a:off x="172725" y="306868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279205">
              <a:off x="633302" y="330290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279205">
              <a:off x="531343" y="243730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279205">
              <a:off x="2115150" y="300479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279205" flipH="1">
              <a:off x="2386317" y="2559510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279205">
              <a:off x="2058014" y="237723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279205">
              <a:off x="1895656" y="32487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279205">
              <a:off x="1770936" y="2335774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279205">
              <a:off x="1481127" y="2950989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279205">
              <a:off x="1823889" y="2595276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279205">
              <a:off x="796917" y="243099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279205">
              <a:off x="1388594" y="253236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279205">
              <a:off x="1005692" y="28594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279205">
              <a:off x="1310941" y="2176851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279205">
              <a:off x="24853" y="2214614"/>
              <a:ext cx="1255678" cy="1290620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279205">
              <a:off x="771845" y="304970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279205">
              <a:off x="1398681" y="170241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279205" flipH="1">
              <a:off x="1704888" y="1679034"/>
              <a:ext cx="104521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1279205">
              <a:off x="1486667" y="127471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1279205">
              <a:off x="1417605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1279205">
              <a:off x="1087380" y="1253030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279205">
              <a:off x="911729" y="2052402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279205">
              <a:off x="1168654" y="1827485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279205">
              <a:off x="721500" y="1527537"/>
              <a:ext cx="95757" cy="97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279205">
              <a:off x="643847" y="1074333"/>
              <a:ext cx="1255678" cy="1290620"/>
            </a:xfrm>
            <a:prstGeom prst="ellipse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44" y="1477512"/>
              <a:ext cx="656962" cy="2532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50" y="2845340"/>
              <a:ext cx="592071" cy="22819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1" y="2773464"/>
              <a:ext cx="680237" cy="262175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570388" y="1570034"/>
            <a:ext cx="4389137" cy="4197695"/>
            <a:chOff x="7565506" y="842153"/>
            <a:chExt cx="4389137" cy="4197695"/>
          </a:xfrm>
        </p:grpSpPr>
        <p:sp>
          <p:nvSpPr>
            <p:cNvPr id="36" name="Oval 35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38" name="Oval 37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sp>
        <p:nvSpPr>
          <p:cNvPr id="73" name="Oval 72"/>
          <p:cNvSpPr/>
          <p:nvPr/>
        </p:nvSpPr>
        <p:spPr>
          <a:xfrm rot="1279205" flipH="1">
            <a:off x="3525460" y="3633092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279205" flipH="1">
            <a:off x="3916995" y="2908805"/>
            <a:ext cx="190163" cy="170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279205" flipH="1">
            <a:off x="9187888" y="3576647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704817" y="2545602"/>
            <a:ext cx="1275070" cy="105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887" y="2190002"/>
            <a:ext cx="444500" cy="355600"/>
          </a:xfrm>
          <a:prstGeom prst="rect">
            <a:avLst/>
          </a:prstGeom>
        </p:spPr>
      </p:pic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Cover (ODC)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14174"/>
              </p:ext>
            </p:extLst>
          </p:nvPr>
        </p:nvGraphicFramePr>
        <p:xfrm>
          <a:off x="-139970" y="2719485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5067712" y="1639663"/>
            <a:ext cx="1592538" cy="1420390"/>
            <a:chOff x="6570388" y="1570034"/>
            <a:chExt cx="4389137" cy="4197695"/>
          </a:xfrm>
        </p:grpSpPr>
        <p:sp>
          <p:nvSpPr>
            <p:cNvPr id="37" name="Oval 36"/>
            <p:cNvSpPr/>
            <p:nvPr/>
          </p:nvSpPr>
          <p:spPr>
            <a:xfrm rot="1279205">
              <a:off x="7639271" y="1570034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570388" y="1863432"/>
              <a:ext cx="4389137" cy="3904297"/>
              <a:chOff x="7565506" y="1135551"/>
              <a:chExt cx="4389137" cy="3904297"/>
            </a:xfrm>
          </p:grpSpPr>
          <p:sp>
            <p:nvSpPr>
              <p:cNvPr id="39" name="Oval 38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3883" y="1582757"/>
            <a:ext cx="1532695" cy="1501661"/>
            <a:chOff x="7565506" y="842153"/>
            <a:chExt cx="4389137" cy="4197695"/>
          </a:xfrm>
        </p:grpSpPr>
        <p:sp>
          <p:nvSpPr>
            <p:cNvPr id="70" name="Oval 69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72" name="Oval 71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105" name="Oval 104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grpSp>
        <p:nvGrpSpPr>
          <p:cNvPr id="107" name="Group 106"/>
          <p:cNvGrpSpPr/>
          <p:nvPr/>
        </p:nvGrpSpPr>
        <p:grpSpPr>
          <a:xfrm>
            <a:off x="275136" y="2540178"/>
            <a:ext cx="1157277" cy="1190095"/>
            <a:chOff x="3949940" y="1599446"/>
            <a:chExt cx="4262904" cy="3748062"/>
          </a:xfrm>
        </p:grpSpPr>
        <p:sp>
          <p:nvSpPr>
            <p:cNvPr id="108" name="Oval 107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922102" y="4744338"/>
            <a:ext cx="10745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/>
              <a:t>Existing overlapping clustering </a:t>
            </a:r>
            <a:r>
              <a:rPr lang="en-US" sz="2000" dirty="0" smtClean="0"/>
              <a:t>methods either </a:t>
            </a:r>
            <a:endParaRPr lang="en-US" sz="2000" dirty="0"/>
          </a:p>
          <a:p>
            <a:pPr marL="800100" lvl="1" indent="-342900">
              <a:buFontTx/>
              <a:buChar char="•"/>
            </a:pPr>
            <a:r>
              <a:rPr lang="en-US" sz="2000" dirty="0" smtClean="0"/>
              <a:t>do </a:t>
            </a:r>
            <a:r>
              <a:rPr lang="en-US" sz="2000" dirty="0"/>
              <a:t>not satisfy the equal size </a:t>
            </a:r>
            <a:r>
              <a:rPr lang="en-US" sz="2000" dirty="0" smtClean="0"/>
              <a:t>constraints</a:t>
            </a:r>
            <a:endParaRPr lang="en-US" sz="2000" dirty="0"/>
          </a:p>
          <a:p>
            <a:pPr marL="800100" lvl="1" indent="-342900">
              <a:buFontTx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re computational expensive (not practical for large data)</a:t>
            </a:r>
            <a:endParaRPr lang="en-US" sz="2000" dirty="0"/>
          </a:p>
        </p:txBody>
      </p:sp>
      <p:sp>
        <p:nvSpPr>
          <p:cNvPr id="134" name="Rectangle 133"/>
          <p:cNvSpPr/>
          <p:nvPr/>
        </p:nvSpPr>
        <p:spPr>
          <a:xfrm>
            <a:off x="266914" y="1610599"/>
            <a:ext cx="6390923" cy="2749734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974" y="887780"/>
            <a:ext cx="1033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steps to generate the ODC 1) Partition the N points into K= N/((1-p) M) clusters, each is (1-p) M</a:t>
            </a:r>
          </a:p>
          <a:p>
            <a:r>
              <a:rPr lang="en-US" dirty="0" smtClean="0"/>
              <a:t>2) Generate an ODC of K subsets, each subset is one cluster + p M points brought from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ODC Framework: Equal Size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243667"/>
            <a:ext cx="11704182" cy="392853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dirty="0" smtClean="0"/>
          </a:p>
          <a:p>
            <a:pPr marL="342900" lvl="1" indent="-342900">
              <a:buFont typeface="Wingdings" charset="2"/>
              <a:buChar char="v"/>
            </a:pPr>
            <a:r>
              <a:rPr lang="en-US" dirty="0" smtClean="0"/>
              <a:t>Clustering the points into K = N/( (1-p) M ) clusters of (1-p) M points (equal size clusters).</a:t>
            </a:r>
          </a:p>
          <a:p>
            <a:pPr marL="342900" lvl="1" indent="-342900">
              <a:buFont typeface="Wingdings" charset="2"/>
              <a:buChar char="v"/>
            </a:pPr>
            <a:endParaRPr lang="en-US" dirty="0"/>
          </a:p>
          <a:p>
            <a:pPr marL="342900" lvl="1" indent="-342900">
              <a:buFont typeface="Wingdings" charset="2"/>
              <a:buChar char="v"/>
            </a:pPr>
            <a:r>
              <a:rPr lang="en-US" dirty="0" smtClean="0"/>
              <a:t>We studied two algorithms for equal size clustering</a:t>
            </a:r>
          </a:p>
          <a:p>
            <a:pPr marL="200276" lvl="2" indent="0">
              <a:buNone/>
            </a:pPr>
            <a:endParaRPr lang="en-US" dirty="0"/>
          </a:p>
          <a:p>
            <a:pPr marL="486026" lvl="2" indent="-285750">
              <a:buFont typeface="Wingdings" charset="2"/>
              <a:buChar char="u"/>
            </a:pPr>
            <a:r>
              <a:rPr lang="en-US" dirty="0" smtClean="0"/>
              <a:t>Recursive </a:t>
            </a:r>
            <a:r>
              <a:rPr lang="en-US" dirty="0"/>
              <a:t>Projection </a:t>
            </a:r>
            <a:r>
              <a:rPr lang="en-US" dirty="0" smtClean="0"/>
              <a:t>Clustering (RPC) clustering (</a:t>
            </a:r>
            <a:r>
              <a:rPr lang="en-US" dirty="0" err="1" smtClean="0"/>
              <a:t>Chalupka</a:t>
            </a:r>
            <a:r>
              <a:rPr lang="en-US" dirty="0" smtClean="0"/>
              <a:t>  </a:t>
            </a:r>
            <a:r>
              <a:rPr lang="en-US" dirty="0" err="1" smtClean="0"/>
              <a:t>etal</a:t>
            </a:r>
            <a:r>
              <a:rPr lang="en-US" dirty="0" smtClean="0"/>
              <a:t>, JMLR, 2013) : used in the context of GPR.</a:t>
            </a:r>
          </a:p>
          <a:p>
            <a:pPr marL="486026" lvl="2" indent="-285750"/>
            <a:endParaRPr lang="en-US" dirty="0"/>
          </a:p>
          <a:p>
            <a:pPr marL="486026" lvl="2" indent="-285750"/>
            <a:endParaRPr lang="en-US" dirty="0" smtClean="0"/>
          </a:p>
          <a:p>
            <a:pPr marL="486026" lvl="2" indent="-285750">
              <a:buFont typeface="Wingdings" charset="2"/>
              <a:buChar char="u"/>
            </a:pPr>
            <a:r>
              <a:rPr lang="en-US" dirty="0" smtClean="0"/>
              <a:t>We propose </a:t>
            </a:r>
            <a:r>
              <a:rPr lang="en-US" dirty="0"/>
              <a:t>a</a:t>
            </a:r>
            <a:r>
              <a:rPr lang="en-US" dirty="0" smtClean="0"/>
              <a:t> variant of the K-means algorithm that produces equal size clusters to compare with RPC.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232003"/>
              </p:ext>
            </p:extLst>
          </p:nvPr>
        </p:nvGraphicFramePr>
        <p:xfrm>
          <a:off x="-249943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03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Equal Size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190044"/>
            <a:ext cx="11732405" cy="5181600"/>
          </a:xfrm>
        </p:spPr>
        <p:txBody>
          <a:bodyPr/>
          <a:lstStyle/>
          <a:p>
            <a:pPr marL="200276" lvl="2" indent="0">
              <a:buNone/>
            </a:pPr>
            <a:r>
              <a:rPr lang="en-US" sz="2500" dirty="0"/>
              <a:t>A) RPC clustering (</a:t>
            </a:r>
            <a:r>
              <a:rPr lang="en-US" sz="2500" dirty="0" err="1"/>
              <a:t>Chalupka</a:t>
            </a:r>
            <a:r>
              <a:rPr lang="en-US" sz="2500" dirty="0"/>
              <a:t>, </a:t>
            </a:r>
            <a:r>
              <a:rPr lang="en-US" sz="2500" dirty="0" err="1"/>
              <a:t>etal</a:t>
            </a:r>
            <a:r>
              <a:rPr lang="en-US" sz="2500" dirty="0"/>
              <a:t>, JMLR </a:t>
            </a:r>
            <a:r>
              <a:rPr lang="en-US" sz="2500" dirty="0" smtClean="0"/>
              <a:t>2013) </a:t>
            </a:r>
            <a:r>
              <a:rPr lang="en-US" sz="2500" dirty="0"/>
              <a:t>: used in the context of GPR.</a:t>
            </a:r>
          </a:p>
          <a:p>
            <a:pPr marL="200276" lvl="2" indent="0">
              <a:buNone/>
            </a:pPr>
            <a:endParaRPr lang="en-US" dirty="0" smtClean="0"/>
          </a:p>
          <a:p>
            <a:pPr marL="200276" lvl="2" indent="0">
              <a:buNone/>
            </a:pPr>
            <a:r>
              <a:rPr lang="en-US" sz="2500" dirty="0" smtClean="0"/>
              <a:t>Disadvantages</a:t>
            </a:r>
          </a:p>
          <a:p>
            <a:pPr marL="200276" lvl="2" indent="0">
              <a:buNone/>
            </a:pP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</a:t>
            </a:r>
            <a:r>
              <a:rPr lang="en-US" dirty="0" smtClean="0"/>
              <a:t>of clusters </a:t>
            </a:r>
            <a:r>
              <a:rPr lang="en-US" dirty="0"/>
              <a:t>in this method has to be a power of </a:t>
            </a:r>
            <a:r>
              <a:rPr lang="en-US" dirty="0" smtClean="0"/>
              <a:t>two.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might produce long thin </a:t>
            </a:r>
            <a:r>
              <a:rPr lang="en-US" dirty="0" smtClean="0"/>
              <a:t>clusters (bad Spatial cohesion).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232003"/>
              </p:ext>
            </p:extLst>
          </p:nvPr>
        </p:nvGraphicFramePr>
        <p:xfrm>
          <a:off x="-249943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01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Equal Size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175933"/>
            <a:ext cx="10870309" cy="5181600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 smtClean="0"/>
              <a:t>:  </a:t>
            </a:r>
            <a:r>
              <a:rPr lang="en-US" sz="2500" dirty="0"/>
              <a:t>Assign &amp; Balance (AB) k-means </a:t>
            </a:r>
            <a:endParaRPr lang="en-US" sz="25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AB </a:t>
            </a:r>
            <a:r>
              <a:rPr lang="en-US" dirty="0" err="1" smtClean="0"/>
              <a:t>kmeans</a:t>
            </a:r>
            <a:r>
              <a:rPr lang="en-US" dirty="0" smtClean="0"/>
              <a:t> modifies </a:t>
            </a:r>
            <a:r>
              <a:rPr lang="en-US" dirty="0"/>
              <a:t>the assignment step of the </a:t>
            </a:r>
            <a:r>
              <a:rPr lang="en-US" dirty="0" err="1" smtClean="0"/>
              <a:t>kmeans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bound the size of the </a:t>
            </a:r>
            <a:r>
              <a:rPr lang="en-US" dirty="0" smtClean="0"/>
              <a:t>resulting clusters</a:t>
            </a:r>
          </a:p>
          <a:p>
            <a:pPr marL="733051" lvl="1" indent="-457200">
              <a:buFont typeface="+mj-lt"/>
              <a:buAutoNum type="arabicPeriod"/>
            </a:pPr>
            <a:endParaRPr lang="en-US" dirty="0"/>
          </a:p>
          <a:p>
            <a:pPr marL="733051" lvl="1" indent="-4572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275851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Ekmeans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65" y="3626555"/>
            <a:ext cx="2817888" cy="2435561"/>
          </a:xfrm>
          <a:prstGeom prst="rect">
            <a:avLst/>
          </a:prstGeom>
        </p:spPr>
      </p:pic>
      <p:pic>
        <p:nvPicPr>
          <p:cNvPr id="9" name="Picture 8" descr="Ekmeans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5" y="3740255"/>
            <a:ext cx="2942525" cy="2417834"/>
          </a:xfrm>
          <a:prstGeom prst="rect">
            <a:avLst/>
          </a:prstGeo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232003"/>
              </p:ext>
            </p:extLst>
          </p:nvPr>
        </p:nvGraphicFramePr>
        <p:xfrm>
          <a:off x="-249943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 descr="Screen Shot 2015-09-08 at 5.08.47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4" y="3541889"/>
            <a:ext cx="3617679" cy="2864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6378" y="6110224"/>
            <a:ext cx="1513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Synthetic, K=5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2651" y="6062116"/>
            <a:ext cx="1627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Synthetic, K=57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7697" y="6036698"/>
            <a:ext cx="235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Human Eva( PCA), K=7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23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egression helped in formulating various  computer vision problems, e.g.,  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Image reconstruction</a:t>
            </a:r>
          </a:p>
          <a:p>
            <a:pPr lvl="1"/>
            <a:r>
              <a:rPr lang="en-US" dirty="0" smtClean="0"/>
              <a:t>Human 3D pose estimation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Kernel Methods have been adopted but has limitations for its applicability to large data.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Goal</a:t>
            </a:r>
            <a:endParaRPr lang="en-US" dirty="0"/>
          </a:p>
          <a:p>
            <a:pPr lvl="1"/>
            <a:r>
              <a:rPr lang="en-US" dirty="0" smtClean="0"/>
              <a:t> Our focus is to study Efficient </a:t>
            </a:r>
            <a:r>
              <a:rPr lang="en-US" dirty="0"/>
              <a:t>and Scalable Kernel Regression </a:t>
            </a:r>
            <a:r>
              <a:rPr lang="en-US" dirty="0" smtClean="0"/>
              <a:t>Machines based on Overlapping Domain Cover notion introduced in this work.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think the notion could be useful in general for different machine learning tasks.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43" y="1343378"/>
            <a:ext cx="2568073" cy="17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81004"/>
              </p:ext>
            </p:extLst>
          </p:nvPr>
        </p:nvGraphicFramePr>
        <p:xfrm>
          <a:off x="-249943" y="510822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Equal Size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837260"/>
            <a:ext cx="10870309" cy="5181600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 smtClean="0"/>
              <a:t>:  </a:t>
            </a:r>
            <a:r>
              <a:rPr lang="en-US" sz="2500" dirty="0"/>
              <a:t>Assign &amp; Balance (AB) k-means </a:t>
            </a:r>
            <a:endParaRPr lang="en-US" sz="25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the points to their </a:t>
            </a:r>
            <a:r>
              <a:rPr lang="en-US" dirty="0" smtClean="0"/>
              <a:t>closest </a:t>
            </a:r>
            <a:r>
              <a:rPr lang="en-US" dirty="0"/>
              <a:t>center as typically done in the assignment step </a:t>
            </a:r>
            <a:r>
              <a:rPr lang="en-US" dirty="0" smtClean="0"/>
              <a:t>of the standard k-means. </a:t>
            </a:r>
          </a:p>
          <a:p>
            <a:endParaRPr lang="en-US" dirty="0"/>
          </a:p>
          <a:p>
            <a:r>
              <a:rPr lang="en-US" dirty="0" smtClean="0"/>
              <a:t>This results </a:t>
            </a:r>
            <a:r>
              <a:rPr lang="en-US" dirty="0"/>
              <a:t>in three types of clusters:</a:t>
            </a:r>
          </a:p>
          <a:p>
            <a:pPr marL="0" indent="0">
              <a:buNone/>
            </a:pPr>
            <a:r>
              <a:rPr lang="en-US" dirty="0" smtClean="0"/>
              <a:t>	I)  balanced  (size = N/K)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II)  </a:t>
            </a:r>
            <a:r>
              <a:rPr lang="en-US" dirty="0"/>
              <a:t>overfull    (size </a:t>
            </a:r>
            <a:r>
              <a:rPr lang="en-US" dirty="0" smtClean="0"/>
              <a:t>&gt; </a:t>
            </a:r>
            <a:r>
              <a:rPr lang="en-US" dirty="0"/>
              <a:t>N</a:t>
            </a:r>
            <a:r>
              <a:rPr lang="en-US" dirty="0" smtClean="0"/>
              <a:t>/K)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III) </a:t>
            </a:r>
            <a:r>
              <a:rPr lang="en-US" dirty="0" err="1" smtClean="0"/>
              <a:t>underfull</a:t>
            </a:r>
            <a:r>
              <a:rPr lang="en-US" dirty="0" smtClean="0"/>
              <a:t> </a:t>
            </a:r>
            <a:r>
              <a:rPr lang="en-US" dirty="0"/>
              <a:t>clusters (size </a:t>
            </a:r>
            <a:r>
              <a:rPr lang="en-US" dirty="0" smtClean="0"/>
              <a:t>&lt; </a:t>
            </a:r>
            <a:r>
              <a:rPr lang="en-US" dirty="0"/>
              <a:t>N</a:t>
            </a:r>
            <a:r>
              <a:rPr lang="en-US" dirty="0" smtClean="0"/>
              <a:t>/K)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733051" lvl="1" indent="-4572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275851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51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7471"/>
              </p:ext>
            </p:extLst>
          </p:nvPr>
        </p:nvGraphicFramePr>
        <p:xfrm>
          <a:off x="-249943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Equal Size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837260"/>
            <a:ext cx="10870309" cy="5181600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 smtClean="0"/>
              <a:t>:  </a:t>
            </a:r>
            <a:r>
              <a:rPr lang="en-US" sz="2500" dirty="0"/>
              <a:t>Assign &amp; Balance (AB) k-means </a:t>
            </a:r>
            <a:endParaRPr lang="en-US" sz="25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/>
              <a:t>distances between the </a:t>
            </a:r>
            <a:r>
              <a:rPr lang="en-US" dirty="0" smtClean="0"/>
              <a:t>points in </a:t>
            </a:r>
            <a:r>
              <a:rPr lang="en-US" dirty="0"/>
              <a:t>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overfull </a:t>
            </a:r>
            <a:r>
              <a:rPr lang="en-US" dirty="0"/>
              <a:t>clusters and </a:t>
            </a:r>
            <a:r>
              <a:rPr lang="en-US" dirty="0" smtClean="0"/>
              <a:t>the </a:t>
            </a:r>
            <a:r>
              <a:rPr lang="en-US" dirty="0" err="1" smtClean="0"/>
              <a:t>underfull</a:t>
            </a:r>
            <a:r>
              <a:rPr lang="en-US" dirty="0" smtClean="0"/>
              <a:t> </a:t>
            </a:r>
            <a:r>
              <a:rPr lang="en-US" dirty="0"/>
              <a:t>cluster means. </a:t>
            </a:r>
            <a:endParaRPr lang="en-US" dirty="0" smtClean="0"/>
          </a:p>
          <a:p>
            <a:r>
              <a:rPr lang="en-US" dirty="0"/>
              <a:t>Iteratively</a:t>
            </a:r>
          </a:p>
          <a:p>
            <a:pPr marL="733051" lvl="1" indent="-457200">
              <a:buFont typeface="+mj-lt"/>
              <a:buAutoNum type="arabicPeriod"/>
            </a:pPr>
            <a:r>
              <a:rPr lang="en-US" dirty="0"/>
              <a:t>pick  the minimum distance pair               </a:t>
            </a:r>
            <a:endParaRPr lang="en-US" dirty="0" smtClean="0"/>
          </a:p>
          <a:p>
            <a:pPr marL="733051" lvl="1" indent="-457200">
              <a:buFont typeface="+mj-lt"/>
              <a:buAutoNum type="arabicPeriod"/>
            </a:pPr>
            <a:r>
              <a:rPr lang="en-US" dirty="0" smtClean="0"/>
              <a:t>Merge       to cluster      .</a:t>
            </a:r>
            <a:endParaRPr lang="en-US" dirty="0"/>
          </a:p>
          <a:p>
            <a:pPr marL="733051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the point from the overfull pool.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underfull</a:t>
            </a:r>
            <a:r>
              <a:rPr lang="en-US" dirty="0" smtClean="0"/>
              <a:t> cluster when balanced.</a:t>
            </a:r>
            <a:endParaRPr lang="en-US" dirty="0"/>
          </a:p>
          <a:p>
            <a:r>
              <a:rPr lang="en-US" dirty="0" smtClean="0"/>
              <a:t>Remove overfull cluster points when balanced.</a:t>
            </a:r>
            <a:endParaRPr lang="en-US" dirty="0"/>
          </a:p>
        </p:txBody>
      </p:sp>
      <p:pic>
        <p:nvPicPr>
          <p:cNvPr id="5" name="Picture 4" descr="bmvcpresentation_drawing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t="1375" r="35895" b="37672"/>
          <a:stretch/>
        </p:blipFill>
        <p:spPr>
          <a:xfrm>
            <a:off x="7178679" y="2161815"/>
            <a:ext cx="4882585" cy="4203009"/>
          </a:xfrm>
          <a:prstGeom prst="rect">
            <a:avLst/>
          </a:prstGeom>
        </p:spPr>
      </p:pic>
      <p:pic>
        <p:nvPicPr>
          <p:cNvPr id="7" name="Picture 6" descr="Screen Shot 2015-09-05 at 2.56.54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4"/>
          <a:stretch/>
        </p:blipFill>
        <p:spPr>
          <a:xfrm>
            <a:off x="10088862" y="4501445"/>
            <a:ext cx="1067352" cy="49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6491" y="3282947"/>
            <a:ext cx="261178" cy="182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0949" y="4501456"/>
            <a:ext cx="234874" cy="174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2708" y="6053957"/>
            <a:ext cx="397758" cy="205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18706" y="2924895"/>
            <a:ext cx="286635" cy="234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9703" y="2931577"/>
            <a:ext cx="300746" cy="227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88854" y="2919954"/>
            <a:ext cx="460953" cy="234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1818" y="2790083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55693" y="4410305"/>
            <a:ext cx="245711" cy="182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9481" y="4333681"/>
            <a:ext cx="297922" cy="306198"/>
          </a:xfrm>
          <a:prstGeom prst="rect">
            <a:avLst/>
          </a:prstGeom>
        </p:spPr>
      </p:pic>
      <p:pic>
        <p:nvPicPr>
          <p:cNvPr id="20" name="Picture 19" descr="Screen Shot 2015-09-05 at 2.56.54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8" b="11559"/>
          <a:stretch/>
        </p:blipFill>
        <p:spPr>
          <a:xfrm>
            <a:off x="4617811" y="3838220"/>
            <a:ext cx="998567" cy="5107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065" y="2420751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Assignment Step inside the EM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0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Equal Size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158999"/>
            <a:ext cx="10870309" cy="5036603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/>
              <a:t>: :  Assign &amp; Balance (AB) k-means </a:t>
            </a:r>
            <a:r>
              <a:rPr lang="en-US" sz="2500" dirty="0" smtClean="0"/>
              <a:t> </a:t>
            </a:r>
          </a:p>
          <a:p>
            <a:pPr marL="543176" lvl="2" indent="-342900"/>
            <a:r>
              <a:rPr lang="en-US" sz="2500" dirty="0" smtClean="0"/>
              <a:t>We found Assign </a:t>
            </a:r>
            <a:r>
              <a:rPr lang="en-US" sz="2500" dirty="0"/>
              <a:t>&amp; Balance (AB) k-</a:t>
            </a:r>
            <a:r>
              <a:rPr lang="en-US" sz="2800" dirty="0" smtClean="0"/>
              <a:t>means works better than another variant that we also tried</a:t>
            </a:r>
          </a:p>
          <a:p>
            <a:pPr marL="879488" lvl="4" indent="-342900"/>
            <a:r>
              <a:rPr lang="en-US" sz="2400" dirty="0" smtClean="0"/>
              <a:t>Iterative </a:t>
            </a:r>
            <a:r>
              <a:rPr lang="en-US" sz="2400" dirty="0"/>
              <a:t>Minimum-Distance </a:t>
            </a:r>
            <a:r>
              <a:rPr lang="en-US" sz="2400" dirty="0" smtClean="0"/>
              <a:t>Assignments (IMDA) k-means</a:t>
            </a:r>
            <a:endParaRPr lang="en-US" sz="2400" dirty="0"/>
          </a:p>
          <a:p>
            <a:pPr marL="1371600" lvl="5" indent="-342900"/>
            <a:r>
              <a:rPr lang="en-US" sz="2300" dirty="0" smtClean="0"/>
              <a:t>does not initialize the assignment </a:t>
            </a:r>
          </a:p>
          <a:p>
            <a:pPr marL="0" indent="0">
              <a:buNone/>
            </a:pPr>
            <a:endParaRPr lang="en-US" dirty="0"/>
          </a:p>
          <a:p>
            <a:pPr marL="275851" lvl="1" indent="0">
              <a:buNone/>
            </a:pPr>
            <a:endParaRPr lang="en-US" dirty="0" smtClean="0"/>
          </a:p>
          <a:p>
            <a:pPr marL="275851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 Shot 2015-09-05 at 2.53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69" y="4918277"/>
            <a:ext cx="4574336" cy="1423918"/>
          </a:xfrm>
          <a:prstGeom prst="rect">
            <a:avLst/>
          </a:prstGeom>
        </p:spPr>
      </p:pic>
      <p:pic>
        <p:nvPicPr>
          <p:cNvPr id="6" name="Picture 5" descr="Screen Shot 2015-09-05 at 2.5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3" y="5369658"/>
            <a:ext cx="5622162" cy="66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769" y="4602814"/>
            <a:ext cx="4390888" cy="315463"/>
          </a:xfrm>
          <a:prstGeom prst="rect">
            <a:avLst/>
          </a:prstGeo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480001"/>
              </p:ext>
            </p:extLst>
          </p:nvPr>
        </p:nvGraphicFramePr>
        <p:xfrm>
          <a:off x="-249943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485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Equal Size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907822"/>
            <a:ext cx="10870309" cy="5181600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 smtClean="0"/>
              <a:t>:  </a:t>
            </a:r>
            <a:r>
              <a:rPr lang="en-US" sz="2500" dirty="0"/>
              <a:t>Assign &amp; Balance (AB) k-means </a:t>
            </a:r>
          </a:p>
          <a:p>
            <a:pPr marL="200276" lvl="2" indent="0">
              <a:buNone/>
            </a:pPr>
            <a:endParaRPr lang="en-US" dirty="0"/>
          </a:p>
          <a:p>
            <a:pPr marL="200276" lvl="2" indent="0">
              <a:buNone/>
            </a:pPr>
            <a:r>
              <a:rPr lang="en-US" sz="2500" b="1" dirty="0" smtClean="0"/>
              <a:t>Intuition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cost </a:t>
            </a:r>
            <a:r>
              <a:rPr lang="en-US" dirty="0" smtClean="0"/>
              <a:t>(</a:t>
            </a:r>
            <a:r>
              <a:rPr lang="en-US" dirty="0"/>
              <a:t>given the computed means) is minimally increased by each swap while balancing the clusters</a:t>
            </a:r>
            <a:endParaRPr lang="en-US" dirty="0" smtClean="0"/>
          </a:p>
          <a:p>
            <a:pPr lvl="1"/>
            <a:r>
              <a:rPr lang="en-US" dirty="0" smtClean="0"/>
              <a:t>Because the minimum </a:t>
            </a:r>
            <a:r>
              <a:rPr lang="en-US" dirty="0"/>
              <a:t>distance pair is </a:t>
            </a:r>
            <a:r>
              <a:rPr lang="en-US" dirty="0" smtClean="0"/>
              <a:t>picked </a:t>
            </a:r>
            <a:r>
              <a:rPr lang="en-US" dirty="0"/>
              <a:t>in each </a:t>
            </a:r>
            <a:r>
              <a:rPr lang="en-US" dirty="0" smtClean="0"/>
              <a:t>iteration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 optimal but practical since the Equal Size </a:t>
            </a:r>
            <a:r>
              <a:rPr lang="en-US" dirty="0" err="1" smtClean="0"/>
              <a:t>Kmeans</a:t>
            </a:r>
            <a:r>
              <a:rPr lang="en-US" dirty="0" smtClean="0"/>
              <a:t> is an NP hard problem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804266"/>
              </p:ext>
            </p:extLst>
          </p:nvPr>
        </p:nvGraphicFramePr>
        <p:xfrm>
          <a:off x="-264055" y="496711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526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609392"/>
              </p:ext>
            </p:extLst>
          </p:nvPr>
        </p:nvGraphicFramePr>
        <p:xfrm>
          <a:off x="-252866" y="506687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Equal Size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907822"/>
            <a:ext cx="10870309" cy="5181600"/>
          </a:xfrm>
        </p:spPr>
        <p:txBody>
          <a:bodyPr>
            <a:normAutofit/>
          </a:bodyPr>
          <a:lstStyle/>
          <a:p>
            <a:pPr marL="200276" lvl="2" indent="0">
              <a:buNone/>
            </a:pPr>
            <a:r>
              <a:rPr lang="en-US" sz="2500" dirty="0" smtClean="0"/>
              <a:t>B) Equal Size </a:t>
            </a:r>
            <a:r>
              <a:rPr lang="en-US" sz="2500" dirty="0" err="1" smtClean="0"/>
              <a:t>Kmeans</a:t>
            </a:r>
            <a:r>
              <a:rPr lang="en-US" sz="2500" dirty="0" smtClean="0"/>
              <a:t>:  Assign &amp; Balance (AB) k-means </a:t>
            </a:r>
          </a:p>
          <a:p>
            <a:pPr marL="200276" lvl="2" indent="0">
              <a:buNone/>
            </a:pPr>
            <a:endParaRPr lang="en-US" sz="2500" dirty="0"/>
          </a:p>
          <a:p>
            <a:pPr marL="342900" lvl="1" indent="-342900"/>
            <a:r>
              <a:rPr lang="en-US" dirty="0"/>
              <a:t>The clustering step ends up with K  = N</a:t>
            </a:r>
            <a:r>
              <a:rPr lang="en-US" dirty="0" smtClean="0"/>
              <a:t>/( (</a:t>
            </a:r>
            <a:r>
              <a:rPr lang="en-US" dirty="0"/>
              <a:t>1-p) </a:t>
            </a:r>
            <a:r>
              <a:rPr lang="en-US" dirty="0" smtClean="0"/>
              <a:t>M) </a:t>
            </a:r>
            <a:r>
              <a:rPr lang="en-US" dirty="0"/>
              <a:t>non-overlapping clusters</a:t>
            </a:r>
            <a:r>
              <a:rPr lang="en-US" dirty="0" smtClean="0"/>
              <a:t>,</a:t>
            </a:r>
          </a:p>
          <a:p>
            <a:pPr marL="0" lvl="1" indent="0">
              <a:buNone/>
            </a:pPr>
            <a:r>
              <a:rPr lang="en-US" dirty="0" smtClean="0"/>
              <a:t>     </a:t>
            </a:r>
            <a:r>
              <a:rPr lang="en-US" dirty="0"/>
              <a:t>each is of (1-p</a:t>
            </a:r>
            <a:r>
              <a:rPr lang="en-US" dirty="0" smtClean="0"/>
              <a:t>) M  </a:t>
            </a:r>
            <a:r>
              <a:rPr lang="en-US" dirty="0"/>
              <a:t>points. </a:t>
            </a:r>
          </a:p>
          <a:p>
            <a:pPr marL="342900" lvl="1" indent="-342900"/>
            <a:endParaRPr lang="en-US" dirty="0"/>
          </a:p>
          <a:p>
            <a:pPr marL="342900" lvl="1" indent="-342900"/>
            <a:r>
              <a:rPr lang="en-US" dirty="0" smtClean="0"/>
              <a:t>The Overlapping Domain Cover (ODC) Generation starts from these cluster and augment  each </a:t>
            </a:r>
            <a:r>
              <a:rPr lang="en-US" dirty="0"/>
              <a:t>cluster with the </a:t>
            </a:r>
            <a:r>
              <a:rPr lang="en-US" dirty="0" smtClean="0"/>
              <a:t>p M </a:t>
            </a:r>
            <a:r>
              <a:rPr lang="en-US" dirty="0"/>
              <a:t>points from the neighboring clusters</a:t>
            </a:r>
            <a:r>
              <a:rPr lang="en-US" dirty="0" smtClean="0"/>
              <a:t>.</a:t>
            </a:r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r>
              <a:rPr lang="en-US" dirty="0"/>
              <a:t>t</a:t>
            </a:r>
            <a:r>
              <a:rPr lang="en-US" dirty="0" smtClean="0"/>
              <a:t> controls p M points are selected. </a:t>
            </a:r>
          </a:p>
          <a:p>
            <a:pPr marL="543176" lvl="2" indent="-342900"/>
            <a:r>
              <a:rPr lang="en-US" dirty="0" smtClean="0"/>
              <a:t>t</a:t>
            </a:r>
            <a:r>
              <a:rPr lang="en-US" dirty="0"/>
              <a:t>=1.0 </a:t>
            </a:r>
            <a:r>
              <a:rPr lang="en-US" dirty="0" smtClean="0"/>
              <a:t>maps to the best choice (overlapping points are from the neighboring clusters.)</a:t>
            </a:r>
            <a:endParaRPr lang="en-US" dirty="0"/>
          </a:p>
          <a:p>
            <a:pPr marL="486026" lvl="2" indent="-285750"/>
            <a:r>
              <a:rPr lang="en-US" dirty="0" smtClean="0"/>
              <a:t> t&gt;1 means that the overlapping points may be selected from further clusters.</a:t>
            </a:r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pPr marL="200276" lvl="2" indent="0">
              <a:buNone/>
            </a:pP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9468830" y="1705381"/>
            <a:ext cx="27199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b="1" dirty="0" smtClean="0">
              <a:solidFill>
                <a:srgbClr val="FF0000"/>
              </a:solidFill>
            </a:endParaRPr>
          </a:p>
          <a:p>
            <a:r>
              <a:rPr lang="en-US" sz="1500" dirty="0" smtClean="0">
                <a:solidFill>
                  <a:srgbClr val="FF0000"/>
                </a:solidFill>
              </a:rPr>
              <a:t>N  </a:t>
            </a:r>
            <a:r>
              <a:rPr lang="en-US" sz="1500" dirty="0">
                <a:solidFill>
                  <a:srgbClr val="FF0000"/>
                </a:solidFill>
              </a:rPr>
              <a:t>: Total number of training examples.</a:t>
            </a:r>
          </a:p>
          <a:p>
            <a:endParaRPr lang="en-US" sz="1500" i="1" dirty="0">
              <a:solidFill>
                <a:srgbClr val="FF0000"/>
              </a:solidFill>
            </a:endParaRPr>
          </a:p>
          <a:p>
            <a:r>
              <a:rPr lang="en-US" sz="1500" i="1" dirty="0">
                <a:solidFill>
                  <a:srgbClr val="FF0000"/>
                </a:solidFill>
              </a:rPr>
              <a:t>p</a:t>
            </a:r>
            <a:r>
              <a:rPr lang="en-US" sz="1500" dirty="0">
                <a:solidFill>
                  <a:srgbClr val="FF0000"/>
                </a:solidFill>
              </a:rPr>
              <a:t>: Overlapping ratio</a:t>
            </a:r>
          </a:p>
          <a:p>
            <a:endParaRPr lang="en-US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M: size of each overlapping </a:t>
            </a:r>
            <a:r>
              <a:rPr lang="en-US" sz="1500" dirty="0" smtClean="0">
                <a:solidFill>
                  <a:srgbClr val="FF0000"/>
                </a:solidFill>
              </a:rPr>
              <a:t>subset on  each a kernel  machine is trained 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920009"/>
              </p:ext>
            </p:extLst>
          </p:nvPr>
        </p:nvGraphicFramePr>
        <p:xfrm>
          <a:off x="-108833" y="821266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Equal Size Clustering + ODC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25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97052" y="2478460"/>
            <a:ext cx="3272226" cy="2858498"/>
            <a:chOff x="6570388" y="1570034"/>
            <a:chExt cx="4389137" cy="4197695"/>
          </a:xfrm>
        </p:grpSpPr>
        <p:sp>
          <p:nvSpPr>
            <p:cNvPr id="35" name="Oval 34"/>
            <p:cNvSpPr/>
            <p:nvPr/>
          </p:nvSpPr>
          <p:spPr>
            <a:xfrm rot="1279205">
              <a:off x="7639271" y="1570034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570388" y="1863432"/>
              <a:ext cx="4389137" cy="3904297"/>
              <a:chOff x="7565506" y="1135551"/>
              <a:chExt cx="4389137" cy="3904297"/>
            </a:xfrm>
          </p:grpSpPr>
          <p:sp>
            <p:nvSpPr>
              <p:cNvPr id="37" name="Oval 36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182664" y="2714137"/>
            <a:ext cx="2377885" cy="2395035"/>
            <a:chOff x="3949940" y="1599446"/>
            <a:chExt cx="4262904" cy="3748062"/>
          </a:xfrm>
        </p:grpSpPr>
        <p:sp>
          <p:nvSpPr>
            <p:cNvPr id="10" name="Oval 9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848569"/>
              </p:ext>
            </p:extLst>
          </p:nvPr>
        </p:nvGraphicFramePr>
        <p:xfrm>
          <a:off x="2442554" y="2681112"/>
          <a:ext cx="8465101" cy="288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6" name="Picture 65" descr="Ekmeans5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52" y="2580372"/>
            <a:ext cx="1138186" cy="9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Training local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>
          <a:xfrm>
            <a:off x="3789041" y="6240256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156F56-D5AE-4C6F-B826-C69D1BC521BB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03681" y="1603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49260" y="2581873"/>
            <a:ext cx="3165996" cy="2854856"/>
            <a:chOff x="7565506" y="842153"/>
            <a:chExt cx="4389137" cy="4197695"/>
          </a:xfrm>
        </p:grpSpPr>
        <p:sp>
          <p:nvSpPr>
            <p:cNvPr id="146" name="Oval 145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148" name="Oval 147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181" name="Oval 180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820" y="5564309"/>
            <a:ext cx="788387" cy="320553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>
          <a:xfrm>
            <a:off x="7949260" y="5501921"/>
            <a:ext cx="378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could be any regression function (e.g. GPR or TGP)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82638" y="2678945"/>
            <a:ext cx="3189971" cy="3498780"/>
            <a:chOff x="6570388" y="1570034"/>
            <a:chExt cx="4389137" cy="4915159"/>
          </a:xfrm>
        </p:grpSpPr>
        <p:sp>
          <p:nvSpPr>
            <p:cNvPr id="71" name="Oval 70"/>
            <p:cNvSpPr/>
            <p:nvPr/>
          </p:nvSpPr>
          <p:spPr>
            <a:xfrm rot="1279205">
              <a:off x="7639271" y="1570034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70388" y="1863432"/>
              <a:ext cx="4389137" cy="3904297"/>
              <a:chOff x="7565506" y="1135551"/>
              <a:chExt cx="4389137" cy="3904297"/>
            </a:xfrm>
          </p:grpSpPr>
          <p:sp>
            <p:nvSpPr>
              <p:cNvPr id="73" name="Oval 72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903216" y="5966348"/>
              <a:ext cx="3653001" cy="518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overlapping cover p=0.5</a:t>
              </a:r>
              <a:endParaRPr lang="en-US" dirty="0"/>
            </a:p>
          </p:txBody>
        </p:sp>
      </p:grpSp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440737"/>
              </p:ext>
            </p:extLst>
          </p:nvPr>
        </p:nvGraphicFramePr>
        <p:xfrm>
          <a:off x="-249943" y="849489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5404712" y="4164795"/>
            <a:ext cx="2441293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8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525121"/>
              </p:ext>
            </p:extLst>
          </p:nvPr>
        </p:nvGraphicFramePr>
        <p:xfrm>
          <a:off x="-249943" y="849489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Training local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>
          <a:xfrm>
            <a:off x="-887290" y="6182961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156F56-D5AE-4C6F-B826-C69D1BC521BB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03681" y="1603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0" name="Content Placeholder 4" descr="Screen Shot 2015-09-01 at 12.56.53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8" b="-2"/>
          <a:stretch/>
        </p:blipFill>
        <p:spPr>
          <a:xfrm>
            <a:off x="1222410" y="5185676"/>
            <a:ext cx="6345932" cy="1273158"/>
          </a:xfrm>
          <a:prstGeom prst="rect">
            <a:avLst/>
          </a:prstGeom>
        </p:spPr>
      </p:pic>
      <p:pic>
        <p:nvPicPr>
          <p:cNvPr id="81" name="Content Placeholder 4" descr="Screen Shot 2015-09-01 at 12.56.53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9" r="82389" b="68624"/>
          <a:stretch/>
        </p:blipFill>
        <p:spPr>
          <a:xfrm>
            <a:off x="1106078" y="2889959"/>
            <a:ext cx="1598612" cy="601737"/>
          </a:xfrm>
          <a:prstGeom prst="rect">
            <a:avLst/>
          </a:prstGeom>
        </p:spPr>
      </p:pic>
      <p:pic>
        <p:nvPicPr>
          <p:cNvPr id="82" name="Picture 81" descr="Screen Shot 2015-09-01 at 12.56.39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5" r="51697" b="10214"/>
          <a:stretch/>
        </p:blipFill>
        <p:spPr>
          <a:xfrm>
            <a:off x="2835492" y="2855487"/>
            <a:ext cx="3589556" cy="691120"/>
          </a:xfrm>
          <a:prstGeom prst="rect">
            <a:avLst/>
          </a:prstGeom>
        </p:spPr>
      </p:pic>
      <p:pic>
        <p:nvPicPr>
          <p:cNvPr id="83" name="Picture 82" descr="Screen Shot 2015-09-01 at 1.03.02 P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/>
          <a:stretch/>
        </p:blipFill>
        <p:spPr>
          <a:xfrm>
            <a:off x="1445402" y="3780503"/>
            <a:ext cx="4935867" cy="41365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4601560" y="2995399"/>
            <a:ext cx="1644930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28159" y="5877070"/>
            <a:ext cx="1475602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76539" y="5248038"/>
            <a:ext cx="1475602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96640" y="4394415"/>
            <a:ext cx="6163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Twin Gaussian Processes  (TGP) </a:t>
            </a:r>
            <a:endParaRPr lang="en-US" sz="3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03681" y="2351228"/>
            <a:ext cx="6919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Gaussian Process Regression (GPR)</a:t>
            </a:r>
            <a:endParaRPr lang="en-US" sz="3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574730" y="3234459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011280" y="3046654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873497" y="3003032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773299" y="3710513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695224" y="3696529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390715" y="5155247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347564" y="5795014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96" name="Rectangle 95"/>
          <p:cNvSpPr/>
          <p:nvPr/>
        </p:nvSpPr>
        <p:spPr>
          <a:xfrm>
            <a:off x="5748844" y="3957620"/>
            <a:ext cx="187913" cy="16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525880" y="3308467"/>
            <a:ext cx="142624" cy="140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01539" y="3533139"/>
            <a:ext cx="437458" cy="193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636832" y="3907828"/>
            <a:ext cx="393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M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9977" y="5411496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06" y="3088084"/>
            <a:ext cx="1399127" cy="39821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79" y="5250238"/>
            <a:ext cx="1280420" cy="364427"/>
          </a:xfrm>
          <a:prstGeom prst="rect">
            <a:avLst/>
          </a:prstGeom>
        </p:spPr>
      </p:pic>
      <p:grpSp>
        <p:nvGrpSpPr>
          <p:cNvPr id="216" name="Group 215"/>
          <p:cNvGrpSpPr/>
          <p:nvPr/>
        </p:nvGrpSpPr>
        <p:grpSpPr>
          <a:xfrm>
            <a:off x="7949260" y="2581873"/>
            <a:ext cx="3165996" cy="2854856"/>
            <a:chOff x="7565506" y="842153"/>
            <a:chExt cx="4389137" cy="4197695"/>
          </a:xfrm>
        </p:grpSpPr>
        <p:sp>
          <p:nvSpPr>
            <p:cNvPr id="217" name="Oval 216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219" name="Oval 218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248" name="Picture 24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249" name="Picture 24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250" name="Picture 24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251" name="Picture 25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252" name="Oval 251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19820" y="5564309"/>
            <a:ext cx="788387" cy="320553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7949260" y="5501921"/>
            <a:ext cx="378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could be any regression function (e.g. GPR or TGP)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498252" y="2110775"/>
            <a:ext cx="248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 &lt;&lt; N  (Very Cheap)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965612" y="2177800"/>
            <a:ext cx="14771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smtClean="0">
                <a:solidFill>
                  <a:srgbClr val="FF0000"/>
                </a:solidFill>
              </a:rPr>
              <a:t>is  </a:t>
            </a:r>
            <a:r>
              <a:rPr lang="en-US" sz="1500" dirty="0">
                <a:solidFill>
                  <a:srgbClr val="FF0000"/>
                </a:solidFill>
              </a:rPr>
              <a:t>size of each overlapping </a:t>
            </a:r>
            <a:r>
              <a:rPr lang="en-US" sz="1500" dirty="0" smtClean="0">
                <a:solidFill>
                  <a:srgbClr val="FF0000"/>
                </a:solidFill>
              </a:rPr>
              <a:t>subset on  each a kernel  machine is trained 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9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5017"/>
              </p:ext>
            </p:extLst>
          </p:nvPr>
        </p:nvGraphicFramePr>
        <p:xfrm>
          <a:off x="-225784" y="689824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395196" cy="518160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test </a:t>
            </a:r>
            <a:r>
              <a:rPr lang="en-US" dirty="0" smtClean="0"/>
              <a:t>point      , determine </a:t>
            </a:r>
            <a:r>
              <a:rPr lang="en-US" dirty="0"/>
              <a:t>the nearest kernel machines and combine them to predict the </a:t>
            </a:r>
            <a:r>
              <a:rPr lang="en-US" dirty="0" smtClean="0"/>
              <a:t>output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Find the closest K’ clusters to the test point 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Evaluate               for each of the K’ closest models 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Compute the final prediction  as </a:t>
            </a:r>
          </a:p>
          <a:p>
            <a:pPr marL="0" indent="0">
              <a:buNone/>
            </a:pPr>
            <a:endParaRPr lang="en-US" dirty="0" smtClean="0"/>
          </a:p>
          <a:p>
            <a:pPr marL="790201" lvl="1" indent="-514350">
              <a:buFont typeface="+mj-lt"/>
              <a:buAutoNum type="romanUcPeriod"/>
            </a:pPr>
            <a:r>
              <a:rPr lang="en-US" dirty="0" smtClean="0">
                <a:solidFill>
                  <a:schemeClr val="bg1"/>
                </a:solidFill>
              </a:rPr>
              <a:t>F     </a:t>
            </a:r>
            <a:r>
              <a:rPr lang="en-US" dirty="0" smtClean="0"/>
              <a:t>depends on how close the subset </a:t>
            </a:r>
            <a:r>
              <a:rPr lang="en-US" dirty="0" err="1" smtClean="0"/>
              <a:t>i</a:t>
            </a:r>
            <a:r>
              <a:rPr lang="en-US" dirty="0" smtClean="0"/>
              <a:t> to  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895" y="2321268"/>
            <a:ext cx="338637" cy="203182"/>
          </a:xfrm>
          <a:prstGeom prst="rect">
            <a:avLst/>
          </a:prstGeom>
        </p:spPr>
      </p:pic>
      <p:pic>
        <p:nvPicPr>
          <p:cNvPr id="10" name="Picture 9" descr="Screen Shot 2015-09-05 at 3.56.21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55" b="5378"/>
          <a:stretch/>
        </p:blipFill>
        <p:spPr>
          <a:xfrm>
            <a:off x="1227703" y="5569280"/>
            <a:ext cx="383053" cy="475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324" y="5769833"/>
            <a:ext cx="338637" cy="20318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50760" y="2788087"/>
            <a:ext cx="3451520" cy="3324965"/>
            <a:chOff x="7565506" y="842153"/>
            <a:chExt cx="4389137" cy="4197695"/>
          </a:xfrm>
        </p:grpSpPr>
        <p:sp>
          <p:nvSpPr>
            <p:cNvPr id="15" name="Oval 14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17" name="Oval 16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50" name="Oval 49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sp>
        <p:nvSpPr>
          <p:cNvPr id="52" name="Oval 51"/>
          <p:cNvSpPr/>
          <p:nvPr/>
        </p:nvSpPr>
        <p:spPr>
          <a:xfrm rot="1279205" flipH="1">
            <a:off x="9871102" y="4377297"/>
            <a:ext cx="190163" cy="17048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027599" y="3330965"/>
            <a:ext cx="1275070" cy="105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18809" y="2841675"/>
            <a:ext cx="444500" cy="355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0715" y="3302743"/>
            <a:ext cx="396261" cy="317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05638" y="4105546"/>
            <a:ext cx="805006" cy="32731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6801" y="4613926"/>
            <a:ext cx="2568297" cy="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Summary of studied parameters /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29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41778"/>
              </p:ext>
            </p:extLst>
          </p:nvPr>
        </p:nvGraphicFramePr>
        <p:xfrm>
          <a:off x="-111746" y="1877819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5414059" y="917559"/>
            <a:ext cx="1592538" cy="1420390"/>
            <a:chOff x="6570388" y="1570034"/>
            <a:chExt cx="4389137" cy="4197695"/>
          </a:xfrm>
        </p:grpSpPr>
        <p:sp>
          <p:nvSpPr>
            <p:cNvPr id="37" name="Oval 36"/>
            <p:cNvSpPr/>
            <p:nvPr/>
          </p:nvSpPr>
          <p:spPr>
            <a:xfrm rot="1279205">
              <a:off x="7639271" y="1570034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570388" y="1863432"/>
              <a:ext cx="4389137" cy="3904297"/>
              <a:chOff x="7565506" y="1135551"/>
              <a:chExt cx="4389137" cy="3904297"/>
            </a:xfrm>
          </p:grpSpPr>
          <p:sp>
            <p:nvSpPr>
              <p:cNvPr id="39" name="Oval 38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55654" y="860653"/>
            <a:ext cx="1532695" cy="1501661"/>
            <a:chOff x="7565506" y="842153"/>
            <a:chExt cx="4389137" cy="4197695"/>
          </a:xfrm>
        </p:grpSpPr>
        <p:sp>
          <p:nvSpPr>
            <p:cNvPr id="70" name="Oval 69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72" name="Oval 71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105" name="Oval 104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grpSp>
        <p:nvGrpSpPr>
          <p:cNvPr id="107" name="Group 106"/>
          <p:cNvGrpSpPr/>
          <p:nvPr/>
        </p:nvGrpSpPr>
        <p:grpSpPr>
          <a:xfrm>
            <a:off x="296907" y="1818074"/>
            <a:ext cx="1157277" cy="1190095"/>
            <a:chOff x="3949940" y="1599446"/>
            <a:chExt cx="4262904" cy="3748062"/>
          </a:xfrm>
        </p:grpSpPr>
        <p:sp>
          <p:nvSpPr>
            <p:cNvPr id="108" name="Oval 107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Content Placeholder 2"/>
          <p:cNvSpPr txBox="1">
            <a:spLocks/>
          </p:cNvSpPr>
          <p:nvPr/>
        </p:nvSpPr>
        <p:spPr>
          <a:xfrm>
            <a:off x="520101" y="3194757"/>
            <a:ext cx="10656221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  : Total number of training examples (unassigned)</a:t>
            </a:r>
          </a:p>
          <a:p>
            <a:endParaRPr lang="en-US" i="1" dirty="0" smtClean="0"/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80607"/>
              </p:ext>
            </p:extLst>
          </p:nvPr>
        </p:nvGraphicFramePr>
        <p:xfrm>
          <a:off x="288684" y="3697775"/>
          <a:ext cx="11478396" cy="26959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8101"/>
                <a:gridCol w="8424577"/>
                <a:gridCol w="1735718"/>
              </a:tblGrid>
              <a:tr h="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Overlapping ratio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Training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900" dirty="0" smtClean="0"/>
                        <a:t>M: size of each overlapping subset/ points per </a:t>
                      </a:r>
                      <a:r>
                        <a:rPr lang="en-US" sz="1900" dirty="0" err="1" smtClean="0"/>
                        <a:t>kenel</a:t>
                      </a:r>
                      <a:r>
                        <a:rPr lang="en-US" sz="1900" baseline="0" dirty="0" smtClean="0"/>
                        <a:t> machine. 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900" baseline="0" dirty="0" smtClean="0"/>
                        <a:t>K= N/ ((1-p) M): Number of kernel machines/ overlapping subsets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Training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K’</a:t>
                      </a:r>
                      <a:r>
                        <a:rPr lang="en-US" sz="1900" baseline="0" dirty="0" smtClean="0"/>
                        <a:t> &lt;&lt; K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Closest K’ of test point x* is used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aseline="0" dirty="0" smtClean="0"/>
                        <a:t>Test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Just</a:t>
                      </a:r>
                      <a:r>
                        <a:rPr lang="en-US" sz="1900" baseline="0" dirty="0" smtClean="0"/>
                        <a:t> to experimentally verify that getting the overlapping points from neighboring clusters is better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Training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5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77" y="866422"/>
            <a:ext cx="11579384" cy="8861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accent6"/>
                </a:solidFill>
              </a:rPr>
              <a:t>O(N</a:t>
            </a:r>
            <a:r>
              <a:rPr lang="en-US" sz="5000" baseline="30000" dirty="0" smtClean="0">
                <a:solidFill>
                  <a:schemeClr val="accent6"/>
                </a:solidFill>
              </a:rPr>
              <a:t>3</a:t>
            </a:r>
            <a:r>
              <a:rPr lang="en-US" sz="5000" dirty="0" smtClean="0">
                <a:solidFill>
                  <a:schemeClr val="accent6"/>
                </a:solidFill>
              </a:rPr>
              <a:t>) </a:t>
            </a:r>
            <a:endParaRPr lang="en-US" sz="5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 descr="Screen Shot 2015-09-01 at 12.56.5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8" b="-2"/>
          <a:stretch/>
        </p:blipFill>
        <p:spPr>
          <a:xfrm>
            <a:off x="5637352" y="4048938"/>
            <a:ext cx="6345932" cy="1273158"/>
          </a:xfrm>
          <a:prstGeom prst="rect">
            <a:avLst/>
          </a:prstGeom>
        </p:spPr>
      </p:pic>
      <p:pic>
        <p:nvPicPr>
          <p:cNvPr id="6" name="Content Placeholder 4" descr="Screen Shot 2015-09-01 at 12.56.5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9" r="82389" b="68624"/>
          <a:stretch/>
        </p:blipFill>
        <p:spPr>
          <a:xfrm>
            <a:off x="0" y="4068700"/>
            <a:ext cx="1598612" cy="601737"/>
          </a:xfrm>
          <a:prstGeom prst="rect">
            <a:avLst/>
          </a:prstGeom>
        </p:spPr>
      </p:pic>
      <p:pic>
        <p:nvPicPr>
          <p:cNvPr id="7" name="Picture 6" descr="Screen Shot 2015-09-01 at 12.56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5" r="51697" b="10214"/>
          <a:stretch/>
        </p:blipFill>
        <p:spPr>
          <a:xfrm>
            <a:off x="1729414" y="4034228"/>
            <a:ext cx="3589556" cy="691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86" y="3125296"/>
            <a:ext cx="4903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Twin Gaussian Processes </a:t>
            </a:r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9977" y="3142497"/>
            <a:ext cx="5722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Gaussian Process Regression</a:t>
            </a:r>
            <a:endParaRPr lang="en-US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5482" y="366078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× N gram matrix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43101" y="532209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× N gram matrix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23000" y="369649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× N gram matrix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893" y="2252133"/>
            <a:ext cx="0" cy="392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Screen Shot 2015-09-01 at 1.11.5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4717" b="6132"/>
          <a:stretch/>
        </p:blipFill>
        <p:spPr>
          <a:xfrm>
            <a:off x="796982" y="2509616"/>
            <a:ext cx="3183243" cy="4634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3118" y="2087743"/>
            <a:ext cx="287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ingle output regression</a:t>
            </a:r>
            <a:endParaRPr lang="en-US" b="1" dirty="0"/>
          </a:p>
        </p:txBody>
      </p:sp>
      <p:pic>
        <p:nvPicPr>
          <p:cNvPr id="26" name="Picture 25" descr="Screen Shot 2015-09-01 at 1.03.02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/>
          <a:stretch/>
        </p:blipFill>
        <p:spPr>
          <a:xfrm>
            <a:off x="339324" y="4959244"/>
            <a:ext cx="4935867" cy="4136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67403" y="2069064"/>
            <a:ext cx="337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 output regression</a:t>
            </a:r>
            <a:endParaRPr lang="en-US" b="1" dirty="0"/>
          </a:p>
        </p:txBody>
      </p:sp>
      <p:pic>
        <p:nvPicPr>
          <p:cNvPr id="28" name="Picture 27" descr="Screen Shot 2015-09-05 at 9.11.5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09" y="2375134"/>
            <a:ext cx="1322184" cy="630034"/>
          </a:xfrm>
          <a:prstGeom prst="rect">
            <a:avLst/>
          </a:prstGeom>
        </p:spPr>
      </p:pic>
      <p:pic>
        <p:nvPicPr>
          <p:cNvPr id="29" name="Picture 28" descr="Screen Shot 2015-09-01 at 1.11.5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4717" r="34067" b="6132"/>
          <a:stretch/>
        </p:blipFill>
        <p:spPr>
          <a:xfrm>
            <a:off x="6733579" y="2490941"/>
            <a:ext cx="2062245" cy="4634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5482" y="4174140"/>
            <a:ext cx="1644930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43101" y="4740332"/>
            <a:ext cx="1475602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91481" y="4111300"/>
            <a:ext cx="1475602" cy="514923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Full Regression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25" name="Picture 24" descr="Screen Shot 2015-09-01 at 1.10.21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5" y="5460194"/>
            <a:ext cx="2478453" cy="4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0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9" grpId="0"/>
      <p:bldP spid="13" grpId="0"/>
      <p:bldP spid="14" grpId="0"/>
      <p:bldP spid="15" grpId="0"/>
      <p:bldP spid="23" grpId="0"/>
      <p:bldP spid="27" grpId="0"/>
      <p:bldP spid="12" grpId="0" animBg="1"/>
      <p:bldP spid="11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ODC Framework: </a:t>
            </a:r>
            <a:r>
              <a:rPr lang="en-US" dirty="0" smtClean="0"/>
              <a:t>Summary of studied parameters /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30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716445"/>
              </p:ext>
            </p:extLst>
          </p:nvPr>
        </p:nvGraphicFramePr>
        <p:xfrm>
          <a:off x="-111746" y="1849597"/>
          <a:ext cx="1271660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5414059" y="917559"/>
            <a:ext cx="1592538" cy="1420390"/>
            <a:chOff x="6570388" y="1570034"/>
            <a:chExt cx="4389137" cy="4197695"/>
          </a:xfrm>
        </p:grpSpPr>
        <p:sp>
          <p:nvSpPr>
            <p:cNvPr id="37" name="Oval 36"/>
            <p:cNvSpPr/>
            <p:nvPr/>
          </p:nvSpPr>
          <p:spPr>
            <a:xfrm rot="1279205">
              <a:off x="7639271" y="1570034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570388" y="1863432"/>
              <a:ext cx="4389137" cy="3904297"/>
              <a:chOff x="7565506" y="1135551"/>
              <a:chExt cx="4389137" cy="3904297"/>
            </a:xfrm>
          </p:grpSpPr>
          <p:sp>
            <p:nvSpPr>
              <p:cNvPr id="39" name="Oval 38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55654" y="860653"/>
            <a:ext cx="1532695" cy="1501661"/>
            <a:chOff x="7565506" y="842153"/>
            <a:chExt cx="4389137" cy="4197695"/>
          </a:xfrm>
        </p:grpSpPr>
        <p:sp>
          <p:nvSpPr>
            <p:cNvPr id="70" name="Oval 69"/>
            <p:cNvSpPr/>
            <p:nvPr/>
          </p:nvSpPr>
          <p:spPr>
            <a:xfrm rot="1279205">
              <a:off x="8634389" y="842153"/>
              <a:ext cx="2168312" cy="2228651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565506" y="1135551"/>
              <a:ext cx="4389137" cy="3904297"/>
              <a:chOff x="7565506" y="1135551"/>
              <a:chExt cx="4389137" cy="3904297"/>
            </a:xfrm>
          </p:grpSpPr>
          <p:sp>
            <p:nvSpPr>
              <p:cNvPr id="72" name="Oval 71"/>
              <p:cNvSpPr/>
              <p:nvPr/>
            </p:nvSpPr>
            <p:spPr>
              <a:xfrm rot="1279205">
                <a:off x="7565506" y="281119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 rot="1279205">
                <a:off x="7777784" y="351815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rot="1279205">
                <a:off x="8508496" y="3639733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279205">
                <a:off x="7820852" y="428600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279205">
                <a:off x="8616179" y="469047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279205">
                <a:off x="8440116" y="319574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279205">
                <a:off x="11575711" y="3901568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279205" flipH="1">
                <a:off x="11643296" y="3406766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279205">
                <a:off x="11076381" y="309201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1279205">
                <a:off x="10580651" y="306104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rot="1279205">
                <a:off x="10114703" y="419140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 rot="1279205">
                <a:off x="10716176" y="358324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 rot="1279205">
                <a:off x="8898711" y="318484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 rot="1279205">
                <a:off x="9920422" y="3359895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1279205">
                <a:off x="9325258" y="363018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1279205">
                <a:off x="9786331" y="2745988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rot="1279205">
                <a:off x="9087446" y="437946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1279205">
                <a:off x="9937841" y="1926720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1279205" flipH="1">
                <a:off x="10466601" y="1886354"/>
                <a:ext cx="180487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1279205">
                <a:off x="10089775" y="1188177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rot="1279205">
                <a:off x="9865080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1279205">
                <a:off x="9346090" y="113555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279205">
                <a:off x="9096969" y="2531089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 rot="1279205">
                <a:off x="9540627" y="2219922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1279205">
                <a:off x="8747729" y="1771771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 rot="1279205">
                <a:off x="7897837" y="1710894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279205">
                <a:off x="9354289" y="1657817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 rot="1279205">
                <a:off x="10826664" y="4628626"/>
                <a:ext cx="165354" cy="16868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3765" y="1380487"/>
                <a:ext cx="1134446" cy="437234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6049" y="3906775"/>
                <a:ext cx="1088451" cy="419507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30820" y="3876119"/>
                <a:ext cx="1271755" cy="490156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4087" y="2327001"/>
                <a:ext cx="1010546" cy="389481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6982" y="2174548"/>
                <a:ext cx="1255873" cy="484034"/>
              </a:xfrm>
              <a:prstGeom prst="rect">
                <a:avLst/>
              </a:prstGeom>
            </p:spPr>
          </p:pic>
          <p:sp>
            <p:nvSpPr>
              <p:cNvPr id="105" name="Oval 104"/>
              <p:cNvSpPr/>
              <p:nvPr/>
            </p:nvSpPr>
            <p:spPr>
              <a:xfrm rot="1279205">
                <a:off x="8646833" y="2232061"/>
                <a:ext cx="2168312" cy="2228651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6147" y="3067723"/>
                <a:ext cx="1112126" cy="428632"/>
              </a:xfrm>
              <a:prstGeom prst="rect">
                <a:avLst/>
              </a:prstGeom>
            </p:spPr>
          </p:pic>
        </p:grpSp>
      </p:grpSp>
      <p:grpSp>
        <p:nvGrpSpPr>
          <p:cNvPr id="107" name="Group 106"/>
          <p:cNvGrpSpPr/>
          <p:nvPr/>
        </p:nvGrpSpPr>
        <p:grpSpPr>
          <a:xfrm>
            <a:off x="296907" y="1818074"/>
            <a:ext cx="1157277" cy="1190095"/>
            <a:chOff x="3949940" y="1599446"/>
            <a:chExt cx="4262904" cy="3748062"/>
          </a:xfrm>
        </p:grpSpPr>
        <p:sp>
          <p:nvSpPr>
            <p:cNvPr id="108" name="Oval 107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43615"/>
              </p:ext>
            </p:extLst>
          </p:nvPr>
        </p:nvGraphicFramePr>
        <p:xfrm>
          <a:off x="288684" y="3387330"/>
          <a:ext cx="11478396" cy="28795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8101"/>
                <a:gridCol w="8424577"/>
                <a:gridCol w="1735718"/>
              </a:tblGrid>
              <a:tr h="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p</a:t>
                      </a:r>
                      <a:endParaRPr lang="en-US" sz="19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Overlapping ratio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Training</a:t>
                      </a:r>
                      <a:endParaRPr lang="en-US" sz="19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M</a:t>
                      </a:r>
                      <a:endParaRPr lang="en-US" sz="19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900" b="1" dirty="0" smtClean="0"/>
                        <a:t>M: size of each overlapping subset/ points per </a:t>
                      </a:r>
                      <a:r>
                        <a:rPr lang="en-US" sz="1900" b="1" dirty="0" err="1" smtClean="0"/>
                        <a:t>kenel</a:t>
                      </a:r>
                      <a:r>
                        <a:rPr lang="en-US" sz="1900" b="1" baseline="0" dirty="0" smtClean="0"/>
                        <a:t> machine. 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900" b="1" baseline="0" dirty="0" smtClean="0"/>
                        <a:t>K= N/ ((1-p) M) : Number of kernel machines/ overlapping subsets</a:t>
                      </a:r>
                      <a:endParaRPr lang="en-US" sz="19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Training</a:t>
                      </a:r>
                      <a:endParaRPr lang="en-US" sz="19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K’</a:t>
                      </a:r>
                      <a:r>
                        <a:rPr lang="en-US" sz="1900" baseline="0" dirty="0" smtClean="0"/>
                        <a:t> =1 with high p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Closet K’ kernel machines of test point x* are used for prediction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aseline="0" dirty="0" smtClean="0"/>
                        <a:t>Test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t=1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Just</a:t>
                      </a:r>
                      <a:r>
                        <a:rPr lang="en-US" sz="1900" baseline="0" dirty="0" smtClean="0"/>
                        <a:t> to experimentally verify that getting the overlapping points from neighboring clusters is better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Training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1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human pose </a:t>
            </a:r>
            <a:r>
              <a:rPr lang="en-US" dirty="0" smtClean="0"/>
              <a:t>estimation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datasets</a:t>
            </a:r>
          </a:p>
          <a:p>
            <a:pPr marL="275851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53890"/>
              </p:ext>
            </p:extLst>
          </p:nvPr>
        </p:nvGraphicFramePr>
        <p:xfrm>
          <a:off x="1014415" y="2982002"/>
          <a:ext cx="10067245" cy="2667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0905"/>
                <a:gridCol w="3159223"/>
                <a:gridCol w="2165930"/>
                <a:gridCol w="2391187"/>
              </a:tblGrid>
              <a:tr h="57138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Poser Dataset 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Agarwal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etal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, 06)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Human Eva Dataset 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Sigal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etal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,  2006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Human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 Dataset 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Ionescu</a:t>
                      </a:r>
                      <a:r>
                        <a:rPr lang="en-US" sz="2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, 2014)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 smtClean="0"/>
                        <a:t>1,927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4,815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335</a:t>
                      </a:r>
                      <a:r>
                        <a:rPr lang="en-US" sz="1600" baseline="0" dirty="0" smtClean="0"/>
                        <a:t> K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Size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4,815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165</a:t>
                      </a:r>
                      <a:r>
                        <a:rPr lang="en-US" sz="1600" baseline="0" dirty="0" smtClean="0"/>
                        <a:t> K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boW</a:t>
                      </a:r>
                      <a:r>
                        <a:rPr lang="en-US" sz="1600" dirty="0" smtClean="0"/>
                        <a:t> silhouette features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Views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Pose representation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Joint</a:t>
                      </a:r>
                      <a:r>
                        <a:rPr lang="en-US" sz="1600" baseline="0" dirty="0" smtClean="0"/>
                        <a:t> angles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Joints relative position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Screen Shot 2015-09-04 at 10.59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"/>
          <a:stretch/>
        </p:blipFill>
        <p:spPr>
          <a:xfrm>
            <a:off x="3400261" y="4667953"/>
            <a:ext cx="2138240" cy="277093"/>
          </a:xfrm>
          <a:prstGeom prst="rect">
            <a:avLst/>
          </a:prstGeom>
        </p:spPr>
      </p:pic>
      <p:pic>
        <p:nvPicPr>
          <p:cNvPr id="10" name="Picture 9" descr="Screen Shot 2015-09-04 at 11.00.4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r="2064"/>
          <a:stretch/>
        </p:blipFill>
        <p:spPr>
          <a:xfrm>
            <a:off x="6924953" y="4667953"/>
            <a:ext cx="1355447" cy="268241"/>
          </a:xfrm>
          <a:prstGeom prst="rect">
            <a:avLst/>
          </a:prstGeom>
        </p:spPr>
      </p:pic>
      <p:pic>
        <p:nvPicPr>
          <p:cNvPr id="11" name="Picture 10" descr="Screen Shot 2015-09-04 at 11.20.5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5"/>
          <a:stretch/>
        </p:blipFill>
        <p:spPr>
          <a:xfrm>
            <a:off x="3737453" y="5875867"/>
            <a:ext cx="292878" cy="436040"/>
          </a:xfrm>
          <a:prstGeom prst="rect">
            <a:avLst/>
          </a:prstGeom>
        </p:spPr>
      </p:pic>
      <p:pic>
        <p:nvPicPr>
          <p:cNvPr id="12" name="Picture 11" descr="Screen Shot 2015-09-04 at 11.20.5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23"/>
          <a:stretch/>
        </p:blipFill>
        <p:spPr>
          <a:xfrm>
            <a:off x="1014415" y="5892800"/>
            <a:ext cx="162975" cy="413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0535" y="5901616"/>
            <a:ext cx="5730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the estimated pose,     is </a:t>
            </a:r>
            <a:r>
              <a:rPr lang="en-US" sz="2000" dirty="0"/>
              <a:t>the ground truth pose</a:t>
            </a:r>
          </a:p>
          <a:p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85025" y="595312"/>
            <a:ext cx="2832557" cy="1899224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31</a:t>
            </a:fld>
            <a:endParaRPr lang="en-US" dirty="0"/>
          </a:p>
        </p:txBody>
      </p:sp>
      <p:pic>
        <p:nvPicPr>
          <p:cNvPr id="5" name="Picture 4" descr="Screen Shot 2015-09-09 at 10.09.2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22" y="1157111"/>
            <a:ext cx="1410231" cy="175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215" y="1159390"/>
            <a:ext cx="1780194" cy="1335146"/>
          </a:xfrm>
          <a:prstGeom prst="rect">
            <a:avLst/>
          </a:prstGeom>
        </p:spPr>
      </p:pic>
      <p:pic>
        <p:nvPicPr>
          <p:cNvPr id="7" name="Picture 6" descr="Screen Shot 2015-09-09 at 10.19.19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94" y="990600"/>
            <a:ext cx="1100757" cy="17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Analysis on Poser and Human 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TGP- Human Eva (M=800)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32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273214"/>
              </p:ext>
            </p:extLst>
          </p:nvPr>
        </p:nvGraphicFramePr>
        <p:xfrm>
          <a:off x="3784165" y="2228497"/>
          <a:ext cx="5636229" cy="393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9468830" y="2266790"/>
            <a:ext cx="271999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</a:rPr>
              <a:t>ODC notations for training</a:t>
            </a:r>
          </a:p>
          <a:p>
            <a:endParaRPr lang="en-US" sz="1500" dirty="0" smtClean="0">
              <a:solidFill>
                <a:srgbClr val="0000FF"/>
              </a:solidFill>
            </a:endParaRPr>
          </a:p>
          <a:p>
            <a:r>
              <a:rPr lang="en-US" sz="1500" dirty="0" smtClean="0">
                <a:solidFill>
                  <a:srgbClr val="0000FF"/>
                </a:solidFill>
              </a:rPr>
              <a:t>N  </a:t>
            </a:r>
            <a:r>
              <a:rPr lang="en-US" sz="1500" dirty="0">
                <a:solidFill>
                  <a:srgbClr val="0000FF"/>
                </a:solidFill>
              </a:rPr>
              <a:t>: Total number of training examples.</a:t>
            </a:r>
          </a:p>
          <a:p>
            <a:endParaRPr lang="en-US" sz="1500" i="1" dirty="0">
              <a:solidFill>
                <a:srgbClr val="0000FF"/>
              </a:solidFill>
            </a:endParaRPr>
          </a:p>
          <a:p>
            <a:r>
              <a:rPr lang="en-US" sz="1500" i="1" dirty="0">
                <a:solidFill>
                  <a:srgbClr val="0000FF"/>
                </a:solidFill>
              </a:rPr>
              <a:t>p</a:t>
            </a:r>
            <a:r>
              <a:rPr lang="en-US" sz="1500" dirty="0">
                <a:solidFill>
                  <a:srgbClr val="0000FF"/>
                </a:solidFill>
              </a:rPr>
              <a:t>: Overlapping ratio</a:t>
            </a:r>
          </a:p>
          <a:p>
            <a:endParaRPr lang="en-US" sz="1500" dirty="0">
              <a:solidFill>
                <a:srgbClr val="0000FF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M: size of each overlapping </a:t>
            </a:r>
            <a:r>
              <a:rPr lang="en-US" sz="1500" dirty="0" smtClean="0">
                <a:solidFill>
                  <a:srgbClr val="0000FF"/>
                </a:solidFill>
              </a:rPr>
              <a:t>subset on  each a kernel  machine is trained </a:t>
            </a:r>
          </a:p>
          <a:p>
            <a:endParaRPr lang="en-US" sz="1500" dirty="0">
              <a:solidFill>
                <a:srgbClr val="0000FF"/>
              </a:solidFill>
            </a:endParaRPr>
          </a:p>
          <a:p>
            <a:r>
              <a:rPr lang="en-US" sz="1500" dirty="0" smtClean="0">
                <a:solidFill>
                  <a:srgbClr val="0000FF"/>
                </a:solidFill>
              </a:rPr>
              <a:t>K: number of kernel machines</a:t>
            </a:r>
          </a:p>
          <a:p>
            <a:r>
              <a:rPr lang="en-US" sz="1500" dirty="0">
                <a:solidFill>
                  <a:srgbClr val="0000FF"/>
                </a:solidFill>
              </a:rPr>
              <a:t> </a:t>
            </a:r>
            <a:r>
              <a:rPr lang="en-US" sz="1500" dirty="0" smtClean="0">
                <a:solidFill>
                  <a:srgbClr val="0000FF"/>
                </a:solidFill>
              </a:rPr>
              <a:t>   =  N/ ((1-p) M )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769" y="1684188"/>
            <a:ext cx="971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Reminder : Closest </a:t>
            </a:r>
            <a:r>
              <a:rPr lang="en-US" b="1" dirty="0"/>
              <a:t>K</a:t>
            </a:r>
            <a:r>
              <a:rPr lang="en-US" b="1" dirty="0" smtClean="0"/>
              <a:t>’</a:t>
            </a:r>
            <a:r>
              <a:rPr lang="en-US" b="1" dirty="0"/>
              <a:t> &lt;&lt;K</a:t>
            </a:r>
            <a:r>
              <a:rPr lang="en-US" b="1" dirty="0" smtClean="0"/>
              <a:t> kernel machines of test point x* are used for final prediction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7" y="2256025"/>
            <a:ext cx="2568297" cy="888713"/>
          </a:xfrm>
          <a:prstGeom prst="rect">
            <a:avLst/>
          </a:prstGeom>
        </p:spPr>
      </p:pic>
      <p:pic>
        <p:nvPicPr>
          <p:cNvPr id="10" name="Picture 9" descr="Screen Shot 2015-09-05 at 3.56.2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55" b="5378"/>
          <a:stretch/>
        </p:blipFill>
        <p:spPr>
          <a:xfrm>
            <a:off x="844650" y="3325613"/>
            <a:ext cx="383053" cy="4753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7703" y="3365910"/>
            <a:ext cx="254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epends  on how close</a:t>
            </a:r>
          </a:p>
          <a:p>
            <a:r>
              <a:rPr lang="en-US" dirty="0" smtClean="0"/>
              <a:t> kernel machine I to </a:t>
            </a:r>
            <a:r>
              <a:rPr lang="en-US" dirty="0"/>
              <a:t>x*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4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Analysis on Poser and Human 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TGP- Human Eva (M=800)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575480"/>
              </p:ext>
            </p:extLst>
          </p:nvPr>
        </p:nvGraphicFramePr>
        <p:xfrm>
          <a:off x="167640" y="1920875"/>
          <a:ext cx="3868255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75009"/>
              </p:ext>
            </p:extLst>
          </p:nvPr>
        </p:nvGraphicFramePr>
        <p:xfrm>
          <a:off x="4035895" y="1964972"/>
          <a:ext cx="3967034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96729"/>
              </p:ext>
            </p:extLst>
          </p:nvPr>
        </p:nvGraphicFramePr>
        <p:xfrm>
          <a:off x="7902451" y="1920875"/>
          <a:ext cx="3767775" cy="280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428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Analysis on Poser and Human 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TGP- Human Eva (M=800)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34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4888"/>
              </p:ext>
            </p:extLst>
          </p:nvPr>
        </p:nvGraphicFramePr>
        <p:xfrm>
          <a:off x="1988026" y="2047875"/>
          <a:ext cx="6888120" cy="390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48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 (kernel machine size), p=0.9, K’=1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TGP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6514"/>
              </p:ext>
            </p:extLst>
          </p:nvPr>
        </p:nvGraphicFramePr>
        <p:xfrm>
          <a:off x="1407626" y="1033597"/>
          <a:ext cx="9742678" cy="23286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8581"/>
                <a:gridCol w="7834097"/>
              </a:tblGrid>
              <a:tr h="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Human Eva Error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ODC M=200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43.88 mm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ODC M=400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900" dirty="0" smtClean="0"/>
                        <a:t>39.5 mm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ODC M=800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38.9 mm 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Full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40.3  mm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907" y="3489784"/>
            <a:ext cx="840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 only several hundred points locally are sufficient to gain accurate prediction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25453"/>
              </p:ext>
            </p:extLst>
          </p:nvPr>
        </p:nvGraphicFramePr>
        <p:xfrm>
          <a:off x="1263681" y="4041359"/>
          <a:ext cx="9742678" cy="1841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8581"/>
                <a:gridCol w="7834097"/>
              </a:tblGrid>
              <a:tr h="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Human Eva Error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ODC M=400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46.8 mm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ODC M=800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47.5 mm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1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Full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59.62  mm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468" y="4082472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14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4" name="Picture 3" descr="Screen Shot 2015-09-06 at 1.39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"/>
          <a:stretch/>
        </p:blipFill>
        <p:spPr>
          <a:xfrm>
            <a:off x="70560" y="2142066"/>
            <a:ext cx="12188825" cy="2588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49" y="1439333"/>
            <a:ext cx="111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&amp; Time on Poser and Human Eva datasets (Intel core-i7 2.6GHZ), M = 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49" y="4937453"/>
            <a:ext cx="9238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KL TGP works generally better than GPR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Ekmeans</a:t>
            </a:r>
            <a:r>
              <a:rPr lang="en-US" dirty="0" smtClean="0"/>
              <a:t> outperforms RPC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GPR: ODC outperforms NN, FIC, (</a:t>
            </a:r>
            <a:r>
              <a:rPr lang="en-US" dirty="0" err="1" smtClean="0"/>
              <a:t>Chalupka</a:t>
            </a:r>
            <a:r>
              <a:rPr lang="en-US" dirty="0" smtClean="0"/>
              <a:t>  </a:t>
            </a:r>
            <a:r>
              <a:rPr lang="en-US" dirty="0" err="1" smtClean="0"/>
              <a:t>et.al</a:t>
            </a:r>
            <a:r>
              <a:rPr lang="en-US" dirty="0" smtClean="0"/>
              <a:t>., JMLR,13) for GPR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KL TGP: ODC outperforms NN for TGP (state of the art of TGP) and significantly faster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37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15827"/>
              </p:ext>
            </p:extLst>
          </p:nvPr>
        </p:nvGraphicFramePr>
        <p:xfrm>
          <a:off x="449870" y="1044223"/>
          <a:ext cx="10543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813212"/>
              </p:ext>
            </p:extLst>
          </p:nvPr>
        </p:nvGraphicFramePr>
        <p:xfrm>
          <a:off x="345439" y="3787423"/>
          <a:ext cx="103369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0349" y="1044223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TGP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92873" y="2229556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31483" y="4597400"/>
            <a:ext cx="6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 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7714" y="1227667"/>
            <a:ext cx="229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 = (Bo et al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349" y="1044223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GPR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195505"/>
              </p:ext>
            </p:extLst>
          </p:nvPr>
        </p:nvGraphicFramePr>
        <p:xfrm>
          <a:off x="304721" y="1083734"/>
          <a:ext cx="1101271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099277"/>
              </p:ext>
            </p:extLst>
          </p:nvPr>
        </p:nvGraphicFramePr>
        <p:xfrm>
          <a:off x="304721" y="3826934"/>
          <a:ext cx="112385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02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21" y="958334"/>
            <a:ext cx="24507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Human 3.6M</a:t>
            </a:r>
            <a:endParaRPr lang="en-US" sz="3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512331"/>
            <a:ext cx="10969943" cy="47008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ODC</a:t>
            </a:r>
          </a:p>
          <a:p>
            <a:pPr lvl="1"/>
            <a:r>
              <a:rPr lang="en-US" dirty="0" smtClean="0"/>
              <a:t>Error 13.8 cm</a:t>
            </a:r>
          </a:p>
          <a:p>
            <a:pPr lvl="1"/>
            <a:r>
              <a:rPr lang="en-US" dirty="0" smtClean="0"/>
              <a:t>Prediction time:  4.03 hours.</a:t>
            </a:r>
          </a:p>
          <a:p>
            <a:endParaRPr lang="en-US" dirty="0"/>
          </a:p>
          <a:p>
            <a:r>
              <a:rPr lang="en-US" dirty="0" smtClean="0"/>
              <a:t>NN</a:t>
            </a:r>
          </a:p>
          <a:p>
            <a:pPr lvl="1"/>
            <a:r>
              <a:rPr lang="en-US" dirty="0" smtClean="0"/>
              <a:t> Error 13.5 cm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Prediction </a:t>
            </a:r>
            <a:r>
              <a:rPr lang="en-US" dirty="0" smtClean="0"/>
              <a:t>Time =  168.02 hours</a:t>
            </a:r>
            <a:r>
              <a:rPr lang="en-US" dirty="0"/>
              <a:t> </a:t>
            </a:r>
            <a:r>
              <a:rPr lang="en-US" dirty="0" smtClean="0"/>
              <a:t>( ~ 7 days 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608107"/>
              </p:ext>
            </p:extLst>
          </p:nvPr>
        </p:nvGraphicFramePr>
        <p:xfrm>
          <a:off x="6701273" y="1512331"/>
          <a:ext cx="5025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9234" y="160744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TGP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79384" y="1512332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 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234" y="5602111"/>
            <a:ext cx="1145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implementation is expected to be much faster. Theoretically the speedup is cubic compared to quadratic </a:t>
            </a:r>
          </a:p>
          <a:p>
            <a:r>
              <a:rPr lang="en-US" dirty="0" smtClean="0"/>
              <a:t>on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 of  Kernel 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Accurate</a:t>
            </a:r>
          </a:p>
          <a:p>
            <a:endParaRPr lang="en-US" sz="1800" dirty="0" smtClean="0"/>
          </a:p>
          <a:p>
            <a:r>
              <a:rPr lang="en-US" sz="1800" dirty="0" smtClean="0"/>
              <a:t>Efficient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Supports high dimensional input and output</a:t>
            </a:r>
          </a:p>
          <a:p>
            <a:endParaRPr lang="en-US" sz="1800" dirty="0"/>
          </a:p>
          <a:p>
            <a:r>
              <a:rPr lang="en-US" sz="1800" dirty="0" smtClean="0"/>
              <a:t>Consistent on Boundaries if local</a:t>
            </a:r>
          </a:p>
          <a:p>
            <a:endParaRPr lang="en-US" sz="1800" dirty="0"/>
          </a:p>
          <a:p>
            <a:r>
              <a:rPr lang="en-US" sz="1800" dirty="0"/>
              <a:t>General / Applicable </a:t>
            </a:r>
            <a:r>
              <a:rPr lang="en-US" sz="1800" dirty="0" smtClean="0"/>
              <a:t>to various kernel machines (e.g. GPR, TGP)</a:t>
            </a:r>
          </a:p>
          <a:p>
            <a:endParaRPr lang="en-US" sz="1800" dirty="0"/>
          </a:p>
          <a:p>
            <a:r>
              <a:rPr lang="en-US" sz="1800" dirty="0" smtClean="0"/>
              <a:t>Easy to Parallelize</a:t>
            </a:r>
          </a:p>
          <a:p>
            <a:endParaRPr lang="en-US" sz="1800" dirty="0" smtClean="0"/>
          </a:p>
          <a:p>
            <a:r>
              <a:rPr lang="en-US" sz="1800" dirty="0" smtClean="0"/>
              <a:t>Make best use of all the training data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7859" y="1359090"/>
            <a:ext cx="37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1961" y="989153"/>
            <a:ext cx="598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None of the existing methods satisfies all these seven properties. </a:t>
            </a:r>
          </a:p>
        </p:txBody>
      </p:sp>
    </p:spTree>
    <p:extLst>
      <p:ext uri="{BB962C8B-B14F-4D97-AF65-F5344CB8AC3E}">
        <p14:creationId xmlns:p14="http://schemas.microsoft.com/office/powerpoint/2010/main" val="194098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55432"/>
            <a:ext cx="10969943" cy="55215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study efficient kernel machines based on the Overlapping Domain Cover (ODC) notion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/>
              <a:t>How overlapping kernel machines speedup computation?</a:t>
            </a:r>
            <a:r>
              <a:rPr lang="en-US" i="1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Key Idea of our ODC Framework: </a:t>
            </a:r>
          </a:p>
          <a:p>
            <a:pPr lvl="2"/>
            <a:r>
              <a:rPr lang="en-US" dirty="0" smtClean="0"/>
              <a:t>Equally </a:t>
            </a:r>
            <a:r>
              <a:rPr lang="en-US" dirty="0"/>
              <a:t>partition the data </a:t>
            </a:r>
            <a:r>
              <a:rPr lang="en-US" dirty="0" smtClean="0"/>
              <a:t> (proposed Assign &amp; Balance </a:t>
            </a:r>
            <a:r>
              <a:rPr lang="en-US" dirty="0" err="1" smtClean="0"/>
              <a:t>Ekmeans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create spatially cohesive </a:t>
            </a:r>
            <a:r>
              <a:rPr lang="en-US" dirty="0"/>
              <a:t>overlapping </a:t>
            </a:r>
            <a:r>
              <a:rPr lang="en-US" dirty="0" smtClean="0"/>
              <a:t>subsets (as possible)</a:t>
            </a:r>
            <a:endParaRPr lang="en-US" dirty="0"/>
          </a:p>
          <a:p>
            <a:pPr lvl="2"/>
            <a:r>
              <a:rPr lang="en-US" dirty="0" smtClean="0"/>
              <a:t>local kernel machines </a:t>
            </a:r>
            <a:r>
              <a:rPr lang="en-US" dirty="0"/>
              <a:t>are </a:t>
            </a:r>
            <a:r>
              <a:rPr lang="en-US" dirty="0" smtClean="0"/>
              <a:t>trained for each. </a:t>
            </a:r>
          </a:p>
          <a:p>
            <a:pPr lvl="2"/>
            <a:r>
              <a:rPr lang="en-US" dirty="0" smtClean="0"/>
              <a:t>Use the closest kernel machine at test time</a:t>
            </a:r>
          </a:p>
          <a:p>
            <a:pPr marL="551703" lvl="2" indent="0">
              <a:buNone/>
            </a:pPr>
            <a:endParaRPr lang="en-US" dirty="0" smtClean="0"/>
          </a:p>
          <a:p>
            <a:r>
              <a:rPr lang="en-US" dirty="0"/>
              <a:t>First local quadratic performance for TGP (quadratic in </a:t>
            </a:r>
            <a:r>
              <a:rPr lang="en-US" dirty="0" smtClean="0"/>
              <a:t>M (M&lt;&lt;N  very cheap)) instead of cubic (Bo </a:t>
            </a:r>
            <a:r>
              <a:rPr lang="en-US" dirty="0" err="1" smtClean="0"/>
              <a:t>etal</a:t>
            </a:r>
            <a:r>
              <a:rPr lang="en-US" dirty="0" smtClean="0"/>
              <a:t> 2010). </a:t>
            </a:r>
          </a:p>
          <a:p>
            <a:endParaRPr lang="en-US" dirty="0"/>
          </a:p>
          <a:p>
            <a:r>
              <a:rPr lang="en-US" dirty="0" smtClean="0"/>
              <a:t>Overlapping kernel machines with several hundred points performs similar or  better than full models. </a:t>
            </a:r>
          </a:p>
          <a:p>
            <a:pPr lvl="1"/>
            <a:r>
              <a:rPr lang="en-US" dirty="0" smtClean="0"/>
              <a:t>N ranges from 1500 to 335,000 , M ranges from 200 to 1350 in our experiments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framework </a:t>
            </a:r>
            <a:r>
              <a:rPr lang="en-US" dirty="0" smtClean="0"/>
              <a:t>could </a:t>
            </a:r>
            <a:r>
              <a:rPr lang="en-US" dirty="0"/>
              <a:t>be applied </a:t>
            </a:r>
            <a:r>
              <a:rPr lang="en-US" dirty="0" smtClean="0"/>
              <a:t>to various </a:t>
            </a:r>
            <a:r>
              <a:rPr lang="en-US" dirty="0"/>
              <a:t>kernel machine beyond GPR, </a:t>
            </a:r>
            <a:r>
              <a:rPr lang="en-US" dirty="0" smtClean="0"/>
              <a:t>KL TGP</a:t>
            </a:r>
            <a:r>
              <a:rPr lang="en-US" dirty="0"/>
              <a:t>, </a:t>
            </a:r>
            <a:r>
              <a:rPr lang="en-US" dirty="0" smtClean="0"/>
              <a:t>IWTGP (Importance Weighted TGP) </a:t>
            </a:r>
            <a:r>
              <a:rPr lang="en-US" dirty="0"/>
              <a:t>validated in this work.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</a:t>
            </a:r>
            <a:r>
              <a:rPr lang="en-US" dirty="0" err="1" smtClean="0"/>
              <a:t>Generaized</a:t>
            </a:r>
            <a:r>
              <a:rPr lang="en-US" dirty="0" smtClean="0"/>
              <a:t> TGP which </a:t>
            </a:r>
            <a:r>
              <a:rPr lang="en-US" dirty="0"/>
              <a:t>is based on Sharma Mittal </a:t>
            </a:r>
            <a:r>
              <a:rPr lang="en-US" dirty="0" smtClean="0"/>
              <a:t>divergence (brought from </a:t>
            </a:r>
            <a:r>
              <a:rPr lang="en-US" dirty="0"/>
              <a:t>Physics </a:t>
            </a:r>
            <a:r>
              <a:rPr lang="en-US" dirty="0" smtClean="0"/>
              <a:t>community) (Sharma Mittal TGP, MACH, 2015 (also in ECMLPKDD 15) )</a:t>
            </a:r>
          </a:p>
          <a:p>
            <a:endParaRPr lang="en-US" dirty="0" smtClean="0"/>
          </a:p>
          <a:p>
            <a:r>
              <a:rPr lang="en-US" dirty="0"/>
              <a:t> We theoretically justified our framework’s notion in Lemma </a:t>
            </a:r>
            <a:r>
              <a:rPr lang="en-US" dirty="0" smtClean="0"/>
              <a:t>4.1 </a:t>
            </a:r>
          </a:p>
          <a:p>
            <a:pPr lvl="1"/>
            <a:r>
              <a:rPr lang="en-US" dirty="0" smtClean="0"/>
              <a:t>(please refer to the paper  and the supplementary materials for details)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55431"/>
            <a:ext cx="10969943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Our MATLAB implementation is not optimal.</a:t>
            </a:r>
          </a:p>
          <a:p>
            <a:endParaRPr lang="en-US" dirty="0"/>
          </a:p>
          <a:p>
            <a:r>
              <a:rPr lang="en-US" dirty="0"/>
              <a:t>Generalize our ODC Lemma to include more complicated distributions of kernel machines</a:t>
            </a:r>
          </a:p>
          <a:p>
            <a:pPr lvl="1"/>
            <a:r>
              <a:rPr lang="en-US" dirty="0"/>
              <a:t>Our proof of the ODC kernel machines assume spherical distribution of the kernel machine.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Propose better a method to perform Equal Size </a:t>
            </a:r>
            <a:r>
              <a:rPr lang="en-US" dirty="0" err="1" smtClean="0"/>
              <a:t>kmeans</a:t>
            </a:r>
            <a:r>
              <a:rPr lang="en-US" dirty="0" smtClean="0"/>
              <a:t> to address the failure cases of the current algorithm</a:t>
            </a:r>
            <a:r>
              <a:rPr lang="en-US" dirty="0"/>
              <a:t>. However, it worked well on the three datasets  in our experiments.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Theoretical validate the proposed </a:t>
            </a:r>
            <a:r>
              <a:rPr lang="en-US" dirty="0" err="1" smtClean="0"/>
              <a:t>Ekmeans</a:t>
            </a:r>
            <a:r>
              <a:rPr lang="en-US" dirty="0" smtClean="0"/>
              <a:t> properties and its approximation to the NP hard Equal size </a:t>
            </a:r>
            <a:r>
              <a:rPr lang="en-US" dirty="0" err="1" smtClean="0"/>
              <a:t>Kmeans</a:t>
            </a:r>
            <a:r>
              <a:rPr lang="en-US" dirty="0" smtClean="0"/>
              <a:t> problem.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notion could be applied to distill neural networks (e.g., Hinton, </a:t>
            </a:r>
            <a:r>
              <a:rPr lang="en-US" dirty="0" err="1" smtClean="0"/>
              <a:t>etal</a:t>
            </a:r>
            <a:r>
              <a:rPr lang="en-US" dirty="0" smtClean="0"/>
              <a:t> </a:t>
            </a:r>
            <a:r>
              <a:rPr lang="en-US" dirty="0" err="1" smtClean="0"/>
              <a:t>arxiv</a:t>
            </a:r>
            <a:r>
              <a:rPr lang="en-US" dirty="0" smtClean="0"/>
              <a:t>, 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56" t="34393" b="6238"/>
          <a:stretch/>
        </p:blipFill>
        <p:spPr>
          <a:xfrm>
            <a:off x="445498" y="1074615"/>
            <a:ext cx="10868101" cy="5227761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86545" y="6477000"/>
            <a:ext cx="1015735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7654" y="6017710"/>
            <a:ext cx="46779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Acknowledgement: Funded by NSF USA #</a:t>
            </a:r>
            <a:r>
              <a:rPr lang="en-US" sz="1500" dirty="0"/>
              <a:t> 1409683.</a:t>
            </a:r>
          </a:p>
        </p:txBody>
      </p:sp>
    </p:spTree>
    <p:extLst>
      <p:ext uri="{BB962C8B-B14F-4D97-AF65-F5344CB8AC3E}">
        <p14:creationId xmlns:p14="http://schemas.microsoft.com/office/powerpoint/2010/main" val="8826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 of  Kernel 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Accurate</a:t>
            </a:r>
          </a:p>
          <a:p>
            <a:endParaRPr lang="en-US" sz="1800" dirty="0"/>
          </a:p>
          <a:p>
            <a:r>
              <a:rPr lang="en-US" sz="1800" dirty="0"/>
              <a:t>Efficient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Supports high dimensional input and output</a:t>
            </a:r>
          </a:p>
          <a:p>
            <a:endParaRPr lang="en-US" sz="1800" dirty="0"/>
          </a:p>
          <a:p>
            <a:r>
              <a:rPr lang="en-US" sz="1800" dirty="0"/>
              <a:t>Consistent on Boundaries if local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chemeClr val="accent6"/>
                </a:solidFill>
              </a:rPr>
              <a:t>General / </a:t>
            </a:r>
            <a:r>
              <a:rPr lang="en-US" sz="1800" dirty="0">
                <a:solidFill>
                  <a:schemeClr val="accent6"/>
                </a:solidFill>
              </a:rPr>
              <a:t>Applicable to various kernel machines (e.g. GPR, TGP)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Easy to Parallelize</a:t>
            </a:r>
          </a:p>
          <a:p>
            <a:endParaRPr lang="en-US" sz="1800" dirty="0"/>
          </a:p>
          <a:p>
            <a:r>
              <a:rPr lang="en-US" sz="1800" dirty="0"/>
              <a:t>Make best use of all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1961" y="989153"/>
            <a:ext cx="598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 (Part et al 2011) supports only GPR, hard to parallelize, applicable to low dimensional input only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3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 of  Kernel 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Accurate</a:t>
            </a:r>
          </a:p>
          <a:p>
            <a:endParaRPr lang="en-US" sz="1800" dirty="0"/>
          </a:p>
          <a:p>
            <a:r>
              <a:rPr lang="en-US" sz="1800" dirty="0"/>
              <a:t>Efficient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Supports high dimensional input and output</a:t>
            </a:r>
          </a:p>
          <a:p>
            <a:endParaRPr lang="en-US" sz="1800" dirty="0"/>
          </a:p>
          <a:p>
            <a:r>
              <a:rPr lang="en-US" sz="1800" dirty="0"/>
              <a:t>Consistent on Boundaries if local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6"/>
                </a:solidFill>
              </a:rPr>
              <a:t>General / Applicable to various kernel machines (e.g. GPR, TGP)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Easy to Parallelize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Make best use of all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1961" y="989153"/>
            <a:ext cx="598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FIC/PIC (2006, 2007) supports only GPR, hard to parallelize,  does not make use of all the training examples.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79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 of  Kernel 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Accurate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Efficient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Supports high dimensional input and output</a:t>
            </a:r>
          </a:p>
          <a:p>
            <a:endParaRPr lang="en-US" sz="1800" dirty="0"/>
          </a:p>
          <a:p>
            <a:r>
              <a:rPr lang="en-US" sz="1800" dirty="0"/>
              <a:t>Consistent on Boundaries if local</a:t>
            </a:r>
          </a:p>
          <a:p>
            <a:endParaRPr lang="en-US" sz="1800" dirty="0"/>
          </a:p>
          <a:p>
            <a:r>
              <a:rPr lang="en-US" sz="1800" dirty="0" smtClean="0"/>
              <a:t>General / </a:t>
            </a:r>
            <a:r>
              <a:rPr lang="en-US" sz="1800" dirty="0"/>
              <a:t>Applicable to various kernel machines (e.g. GPR, TGP)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Easy to Parallelize</a:t>
            </a:r>
          </a:p>
          <a:p>
            <a:endParaRPr lang="en-US" sz="1800" dirty="0"/>
          </a:p>
          <a:p>
            <a:r>
              <a:rPr lang="en-US" sz="1800" dirty="0"/>
              <a:t>Make best use of all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1961" y="989153"/>
            <a:ext cx="570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 </a:t>
            </a:r>
            <a:r>
              <a:rPr lang="en-US" b="1" dirty="0"/>
              <a:t>Nearest neighbor (NN</a:t>
            </a:r>
            <a:r>
              <a:rPr lang="en-US" b="1" dirty="0" smtClean="0"/>
              <a:t>) (Bo et al 2010): </a:t>
            </a:r>
            <a:r>
              <a:rPr lang="en-US" b="1" dirty="0"/>
              <a:t>hard to parallelize training, not efficient (have to invert matrix for each test point)  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75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6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set of N training points (N = </a:t>
            </a:r>
            <a:r>
              <a:rPr lang="en-US" sz="1800" dirty="0"/>
              <a:t>24 points)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398672" y="1615497"/>
            <a:ext cx="4262904" cy="3748062"/>
            <a:chOff x="3949940" y="1599446"/>
            <a:chExt cx="4262904" cy="3748062"/>
          </a:xfrm>
        </p:grpSpPr>
        <p:sp>
          <p:nvSpPr>
            <p:cNvPr id="166" name="Oval 165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7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Domain </a:t>
            </a:r>
            <a:r>
              <a:rPr lang="en-US" dirty="0" smtClean="0"/>
              <a:t>Cover (ODC)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188661" y="1273461"/>
            <a:ext cx="4624437" cy="4242556"/>
            <a:chOff x="707974" y="1701044"/>
            <a:chExt cx="4624437" cy="4242556"/>
          </a:xfrm>
        </p:grpSpPr>
        <p:sp>
          <p:nvSpPr>
            <p:cNvPr id="98" name="Oval 97"/>
            <p:cNvSpPr/>
            <p:nvPr/>
          </p:nvSpPr>
          <p:spPr>
            <a:xfrm rot="1279205">
              <a:off x="3047856" y="3625225"/>
              <a:ext cx="2284555" cy="225246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1279205">
              <a:off x="707974" y="3691132"/>
              <a:ext cx="2284555" cy="2252468"/>
            </a:xfrm>
            <a:prstGeom prst="ellips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31632" y="1701044"/>
              <a:ext cx="4262904" cy="4059935"/>
              <a:chOff x="931632" y="1701044"/>
              <a:chExt cx="4262904" cy="4059935"/>
            </a:xfrm>
          </p:grpSpPr>
          <p:sp>
            <p:nvSpPr>
              <p:cNvPr id="101" name="Oval 100"/>
              <p:cNvSpPr/>
              <p:nvPr/>
            </p:nvSpPr>
            <p:spPr>
              <a:xfrm rot="1279205">
                <a:off x="931632" y="4405640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1279205">
                <a:off x="1734388" y="4571144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279205">
                <a:off x="977009" y="5181703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1279205">
                <a:off x="1814974" y="5590490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279205">
                <a:off x="1629472" y="4079789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279205">
                <a:off x="4511018" y="5070203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1279205" flipH="1">
                <a:off x="5004373" y="4293065"/>
                <a:ext cx="190163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1279205">
                <a:off x="4407065" y="3974946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1279205">
                <a:off x="4111675" y="5496037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1279205">
                <a:off x="3884762" y="3902587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1279205">
                <a:off x="3357489" y="4976298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1279205">
                <a:off x="3981103" y="4355486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1279205">
                <a:off x="2112651" y="4068776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1279205">
                <a:off x="3189136" y="4245693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1279205">
                <a:off x="2492492" y="4816460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1279205">
                <a:off x="2067036" y="5148583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 rot="1279205">
                <a:off x="3207489" y="2797202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279205" flipH="1">
                <a:off x="3764595" y="2756405"/>
                <a:ext cx="190163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279205">
                <a:off x="3367568" y="2050766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 rot="1279205">
                <a:off x="3241918" y="3408029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279205">
                <a:off x="2641114" y="2012917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279205">
                <a:off x="2321538" y="3408029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279205">
                <a:off x="2788982" y="3015491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1279205">
                <a:off x="1975439" y="2492003"/>
                <a:ext cx="174218" cy="1704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279205">
                <a:off x="1834159" y="1701044"/>
                <a:ext cx="2284555" cy="2252468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set of N training points (N = 24 points)</a:t>
            </a:r>
          </a:p>
          <a:p>
            <a:endParaRPr lang="en-US" sz="1800" dirty="0"/>
          </a:p>
          <a:p>
            <a:r>
              <a:rPr lang="en-US" sz="1800" dirty="0" smtClean="0"/>
              <a:t>Cover them by subsets </a:t>
            </a:r>
            <a:r>
              <a:rPr lang="en-US" sz="1800" dirty="0"/>
              <a:t>of size </a:t>
            </a:r>
            <a:r>
              <a:rPr lang="en-US" sz="1800" dirty="0" smtClean="0"/>
              <a:t>M </a:t>
            </a:r>
            <a:r>
              <a:rPr lang="en-US" sz="1800" dirty="0"/>
              <a:t>=</a:t>
            </a:r>
            <a:r>
              <a:rPr lang="en-US" sz="1800" dirty="0" smtClean="0"/>
              <a:t>8 points (M&lt;&lt;N)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7398672" y="1615497"/>
            <a:ext cx="4262904" cy="3748062"/>
            <a:chOff x="3949940" y="1599446"/>
            <a:chExt cx="4262904" cy="3748062"/>
          </a:xfrm>
        </p:grpSpPr>
        <p:sp>
          <p:nvSpPr>
            <p:cNvPr id="129" name="Oval 128"/>
            <p:cNvSpPr/>
            <p:nvPr/>
          </p:nvSpPr>
          <p:spPr>
            <a:xfrm rot="1279205">
              <a:off x="3949940" y="399216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279205">
              <a:off x="4752696" y="4157673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279205">
              <a:off x="3995317" y="47682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 rot="1279205">
              <a:off x="4833282" y="517701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 rot="1279205">
              <a:off x="4647780" y="366631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 rot="1279205">
              <a:off x="7529326" y="46567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 rot="1279205" flipH="1">
              <a:off x="8022681" y="387959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 rot="1279205">
              <a:off x="7425373" y="356147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 rot="1279205">
              <a:off x="7129983" y="508256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 rot="1279205">
              <a:off x="6903070" y="348911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1279205">
              <a:off x="6375797" y="4562827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 rot="1279205">
              <a:off x="6999411" y="394201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1279205">
              <a:off x="5130959" y="365530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 rot="1279205">
              <a:off x="6207444" y="383222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 rot="1279205">
              <a:off x="5510800" y="4402989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 rot="1279205">
              <a:off x="5085344" y="473511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 rot="1279205">
              <a:off x="6225797" y="2383731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rot="1279205" flipH="1">
              <a:off x="6782903" y="2342934"/>
              <a:ext cx="190163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 rot="1279205">
              <a:off x="6385876" y="1637295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 rot="1279205">
              <a:off x="626022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 rot="1279205">
              <a:off x="5659422" y="1599446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rot="1279205">
              <a:off x="5339846" y="2994558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rot="1279205">
              <a:off x="5807290" y="2602020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rot="1279205">
              <a:off x="4993747" y="2078532"/>
              <a:ext cx="174218" cy="170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72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object type=&quot;3&quot; unique_id=&quot;717777&quot;&gt;&lt;property id=&quot;20148&quot; value=&quot;5&quot;/&gt;&lt;property id=&quot;20300&quot; value=&quot;Slide 14&quot;/&gt;&lt;property id=&quot;20307&quot; value=&quot;277&quot;/&gt;&lt;/object&gt;&lt;/object&gt;&lt;/object&gt;&lt;/database&gt;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50483</TotalTime>
  <Words>3996</Words>
  <Application>Microsoft Macintosh PowerPoint</Application>
  <PresentationFormat>Custom</PresentationFormat>
  <Paragraphs>849</Paragraphs>
  <Slides>42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Adobe Master Widescreen 2014</vt:lpstr>
      <vt:lpstr>Overlapping Domain Cover for Efficient and Scalable Kernel Regression Machines</vt:lpstr>
      <vt:lpstr>Introduction </vt:lpstr>
      <vt:lpstr>Problems with Full Regression Models</vt:lpstr>
      <vt:lpstr>Desirable properties of  Kernel Prediction Method</vt:lpstr>
      <vt:lpstr>Desirable properties of  Kernel Prediction Method</vt:lpstr>
      <vt:lpstr>Desirable properties of  Kernel Prediction Method</vt:lpstr>
      <vt:lpstr>Desirable properties of  Kernel Prediction Method</vt:lpstr>
      <vt:lpstr>Overlapping Domain Cover (ODC)</vt:lpstr>
      <vt:lpstr>Overlapping Domain Cover (ODC)</vt:lpstr>
      <vt:lpstr>Overlapping Domain Cover (ODC)</vt:lpstr>
      <vt:lpstr>Overlapping Domain Cover (ODC)</vt:lpstr>
      <vt:lpstr>Contributions</vt:lpstr>
      <vt:lpstr>Overlapping Domain Cover (ODC) Parameterization</vt:lpstr>
      <vt:lpstr>Overlapping Domain Cover (ODC) Parameterization</vt:lpstr>
      <vt:lpstr>Lemma</vt:lpstr>
      <vt:lpstr>Overlapping Domain Cover (ODC) Framework</vt:lpstr>
      <vt:lpstr>ODC Framework: Equal Size Clustering</vt:lpstr>
      <vt:lpstr>ODC Framework: Equal Size Clustering</vt:lpstr>
      <vt:lpstr>ODC Framework: Equal Size Clustering</vt:lpstr>
      <vt:lpstr>ODC Framework: Equal Size Clustering</vt:lpstr>
      <vt:lpstr>ODC Framework: Equal Size Clustering</vt:lpstr>
      <vt:lpstr>ODC Framework: Equal Size Clustering</vt:lpstr>
      <vt:lpstr>ODC Framework: Equal Size Clustering</vt:lpstr>
      <vt:lpstr>ODC Framework: Equal Size Clustering</vt:lpstr>
      <vt:lpstr>ODC Framework: Equal Size Clustering + ODC Generation</vt:lpstr>
      <vt:lpstr>ODC Framework: Training local Models</vt:lpstr>
      <vt:lpstr>ODC Framework: Training local Models</vt:lpstr>
      <vt:lpstr>ODC Framework: Prediction</vt:lpstr>
      <vt:lpstr>ODC Framework: Summary of studied parameters / notations</vt:lpstr>
      <vt:lpstr>ODC Framework: Summary of studied parameters / notations</vt:lpstr>
      <vt:lpstr>Experimental Results</vt:lpstr>
      <vt:lpstr>Experimental Results: Analysis on Poser and Human Eva</vt:lpstr>
      <vt:lpstr>Experimental Results: Analysis on Poser and Human Eva</vt:lpstr>
      <vt:lpstr>Experimental Results: Analysis on Poser and Human Eva</vt:lpstr>
      <vt:lpstr>Effect of M (kernel machine size), p=0.9, K’=1</vt:lpstr>
      <vt:lpstr>Experimental Results</vt:lpstr>
      <vt:lpstr>Experimental Results</vt:lpstr>
      <vt:lpstr>Experimental Results</vt:lpstr>
      <vt:lpstr>Experimental Results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Mohamed Elhoseiny</cp:lastModifiedBy>
  <cp:revision>1955</cp:revision>
  <dcterms:created xsi:type="dcterms:W3CDTF">2009-08-20T18:55:32Z</dcterms:created>
  <dcterms:modified xsi:type="dcterms:W3CDTF">2015-09-12T15:57:58Z</dcterms:modified>
</cp:coreProperties>
</file>