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309" r:id="rId2"/>
    <p:sldId id="258" r:id="rId3"/>
    <p:sldId id="261" r:id="rId4"/>
    <p:sldId id="266" r:id="rId5"/>
    <p:sldId id="342" r:id="rId6"/>
    <p:sldId id="332" r:id="rId7"/>
    <p:sldId id="337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4" r:id="rId17"/>
    <p:sldId id="328" r:id="rId18"/>
    <p:sldId id="331" r:id="rId19"/>
    <p:sldId id="341" r:id="rId20"/>
    <p:sldId id="336" r:id="rId21"/>
    <p:sldId id="262" r:id="rId22"/>
    <p:sldId id="339" r:id="rId23"/>
  </p:sldIdLst>
  <p:sldSz cx="9144000" cy="5143500" type="screen16x9"/>
  <p:notesSz cx="6858000" cy="9144000"/>
  <p:embeddedFontLst>
    <p:embeddedFont>
      <p:font typeface="Alegreya Sans" panose="020B0604020202020204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Playfair Display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8AD0B-3D50-4728-8827-DDCE6993666C}">
  <a:tblStyle styleId="{D928AD0B-3D50-4728-8827-DDCE69936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>
        <p:scale>
          <a:sx n="90" d="100"/>
          <a:sy n="90" d="100"/>
        </p:scale>
        <p:origin x="122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0899fb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0899fb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0899fb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0899fb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d852b3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d852b3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36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1d852b3a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1d852b3a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7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1d852b3a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1d852b3a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6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1d852b3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1d852b3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0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d852b3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d852b3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3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1d852b3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1d852b3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1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0899fb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0899fb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1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d852b3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d852b3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5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140325" y="2962825"/>
            <a:ext cx="38757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437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40325" y="3888394"/>
            <a:ext cx="2660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1145875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2"/>
          </p:nvPr>
        </p:nvSpPr>
        <p:spPr>
          <a:xfrm>
            <a:off x="3522518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1201545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3578133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5899162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5954832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7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175" y="2455862"/>
            <a:ext cx="34608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3200" y="1405460"/>
            <a:ext cx="31209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764550" y="755400"/>
            <a:ext cx="3588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764550" y="2179800"/>
            <a:ext cx="3588600" cy="22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 flipH="1">
            <a:off x="3121679" y="3027600"/>
            <a:ext cx="38757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4736579" y="3893642"/>
            <a:ext cx="22608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 idx="2" hasCustomPrompt="1"/>
          </p:nvPr>
        </p:nvSpPr>
        <p:spPr>
          <a:xfrm>
            <a:off x="70076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084658" y="1317421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2084657" y="1938788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6042407" y="1318096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6042407" y="1939588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2084658" y="2815744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2084658" y="3443260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994294" y="1637912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3648" y="1691700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967375" y="3139859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6042408" y="2815744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042408" y="3443260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3625" y="3193647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10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9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713200" y="1411756"/>
            <a:ext cx="31209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3225" y="2412113"/>
            <a:ext cx="3120900" cy="12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0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0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0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0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0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0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0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0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CUSTOM_7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1392900" y="1666318"/>
            <a:ext cx="6358200" cy="11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2475600" y="2834282"/>
            <a:ext cx="41928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Char char="●"/>
              <a:defRPr sz="1800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○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■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●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○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■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●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Char char="○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legreya Sans"/>
              <a:buChar char="■"/>
              <a:defRPr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68" r:id="rId8"/>
    <p:sldLayoutId id="2147483674" r:id="rId9"/>
    <p:sldLayoutId id="2147483675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897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elhemaly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hema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3;p32">
            <a:extLst>
              <a:ext uri="{FF2B5EF4-FFF2-40B4-BE49-F238E27FC236}">
                <a16:creationId xmlns:a16="http://schemas.microsoft.com/office/drawing/2014/main" id="{D9B5078F-8ACF-4CEB-88F8-F3C48CE90864}"/>
              </a:ext>
            </a:extLst>
          </p:cNvPr>
          <p:cNvSpPr txBox="1">
            <a:spLocks/>
          </p:cNvSpPr>
          <p:nvPr/>
        </p:nvSpPr>
        <p:spPr>
          <a:xfrm>
            <a:off x="371476" y="1723661"/>
            <a:ext cx="493633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 Medium"/>
              <a:buNone/>
              <a:defRPr sz="46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Used Car Pricing Model</a:t>
            </a:r>
          </a:p>
        </p:txBody>
      </p:sp>
      <p:sp>
        <p:nvSpPr>
          <p:cNvPr id="6" name="Google Shape;144;p32">
            <a:extLst>
              <a:ext uri="{FF2B5EF4-FFF2-40B4-BE49-F238E27FC236}">
                <a16:creationId xmlns:a16="http://schemas.microsoft.com/office/drawing/2014/main" id="{FD96265D-F9B0-41EC-8691-EE627D45A9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75" y="3423151"/>
            <a:ext cx="42351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Case Study of  Toyota Used Car Sales</a:t>
            </a:r>
          </a:p>
        </p:txBody>
      </p:sp>
      <p:cxnSp>
        <p:nvCxnSpPr>
          <p:cNvPr id="7" name="Google Shape;145;p32">
            <a:extLst>
              <a:ext uri="{FF2B5EF4-FFF2-40B4-BE49-F238E27FC236}">
                <a16:creationId xmlns:a16="http://schemas.microsoft.com/office/drawing/2014/main" id="{B4C722F0-0021-451F-9CA1-54AA66978567}"/>
              </a:ext>
            </a:extLst>
          </p:cNvPr>
          <p:cNvCxnSpPr/>
          <p:nvPr/>
        </p:nvCxnSpPr>
        <p:spPr>
          <a:xfrm>
            <a:off x="0" y="3312950"/>
            <a:ext cx="473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Used Car For Sale | Used cars for sale. Like one of our phot… | Flickr">
            <a:extLst>
              <a:ext uri="{FF2B5EF4-FFF2-40B4-BE49-F238E27FC236}">
                <a16:creationId xmlns:a16="http://schemas.microsoft.com/office/drawing/2014/main" id="{875D2999-D8CF-4ED0-A6BD-E5B4799B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2" y="962264"/>
            <a:ext cx="3037194" cy="303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1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26F3D-2397-4352-936E-F780F6E5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26" y="852550"/>
            <a:ext cx="4672663" cy="2746993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37B4E67-6113-4DFA-8F4E-5ADD73DD7140}"/>
              </a:ext>
            </a:extLst>
          </p:cNvPr>
          <p:cNvSpPr txBox="1">
            <a:spLocks/>
          </p:cNvSpPr>
          <p:nvPr/>
        </p:nvSpPr>
        <p:spPr>
          <a:xfrm>
            <a:off x="448857" y="2121025"/>
            <a:ext cx="34607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Automatic Cars have The highest prices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Semi-Auto Cars have moderate Prices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Manual Cars have the lowest prices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endParaRPr lang="en-US" sz="1400" b="0" i="0" u="none" strike="noStrike" cap="none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E7691D-DD19-48D9-8B85-8FFD8FC8C05F}"/>
              </a:ext>
            </a:extLst>
          </p:cNvPr>
          <p:cNvSpPr txBox="1">
            <a:spLocks/>
          </p:cNvSpPr>
          <p:nvPr/>
        </p:nvSpPr>
        <p:spPr>
          <a:xfrm>
            <a:off x="498888" y="1321525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Vs</a:t>
            </a:r>
          </a:p>
          <a:p>
            <a:pPr algn="l">
              <a:spcAft>
                <a:spcPts val="600"/>
              </a:spcAft>
              <a:buSzPts val="2800"/>
            </a:pPr>
            <a:r>
              <a:rPr lang="en-US" sz="2600" dirty="0"/>
              <a:t>Transmission Type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93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6F4C0-FD98-49A3-8767-AC5BBD79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69" y="120881"/>
            <a:ext cx="4525003" cy="2229520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5E44052-AB2E-4A6D-AC7F-11D3490D49C8}"/>
              </a:ext>
            </a:extLst>
          </p:cNvPr>
          <p:cNvSpPr txBox="1">
            <a:spLocks/>
          </p:cNvSpPr>
          <p:nvPr/>
        </p:nvSpPr>
        <p:spPr>
          <a:xfrm>
            <a:off x="448857" y="2121025"/>
            <a:ext cx="34607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There is a strong inverse relationship between prices and mileage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30684-7E51-4A29-85FC-93EB276C7F26}"/>
              </a:ext>
            </a:extLst>
          </p:cNvPr>
          <p:cNvSpPr txBox="1">
            <a:spLocks/>
          </p:cNvSpPr>
          <p:nvPr/>
        </p:nvSpPr>
        <p:spPr>
          <a:xfrm>
            <a:off x="498888" y="1321525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Milage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27241-CC12-436A-8872-F834A651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2378"/>
            <a:ext cx="4525003" cy="27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A9AED-69D8-461B-BAFA-88CD9A05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19" y="996966"/>
            <a:ext cx="5380781" cy="3149568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1FA869B-E8D8-4ECA-9747-EF54F6B233EB}"/>
              </a:ext>
            </a:extLst>
          </p:cNvPr>
          <p:cNvSpPr txBox="1">
            <a:spLocks/>
          </p:cNvSpPr>
          <p:nvPr/>
        </p:nvSpPr>
        <p:spPr>
          <a:xfrm>
            <a:off x="448857" y="2121025"/>
            <a:ext cx="34607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This shows the Boxplot of prices for different fuel types.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FF171-88F7-4AAC-9A80-BCFEA452F2AE}"/>
              </a:ext>
            </a:extLst>
          </p:cNvPr>
          <p:cNvSpPr txBox="1">
            <a:spLocks/>
          </p:cNvSpPr>
          <p:nvPr/>
        </p:nvSpPr>
        <p:spPr>
          <a:xfrm>
            <a:off x="491744" y="1328669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Vs </a:t>
            </a:r>
            <a:r>
              <a:rPr lang="en-US" sz="2600" dirty="0"/>
              <a:t>Fuel Type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015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D413B-14EB-43E5-A4D1-E833E8C8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883" y="684226"/>
            <a:ext cx="5533726" cy="3350745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3A871EBE-E875-4175-84C3-173488E462A1}"/>
              </a:ext>
            </a:extLst>
          </p:cNvPr>
          <p:cNvSpPr txBox="1">
            <a:spLocks/>
          </p:cNvSpPr>
          <p:nvPr/>
        </p:nvSpPr>
        <p:spPr>
          <a:xfrm>
            <a:off x="238399" y="2062968"/>
            <a:ext cx="3305484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There`s an inverse  relationship bettwen prices and tax percentage.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1B24F-3E76-4528-82F6-8B0119D79237}"/>
              </a:ext>
            </a:extLst>
          </p:cNvPr>
          <p:cNvSpPr txBox="1">
            <a:spLocks/>
          </p:cNvSpPr>
          <p:nvPr/>
        </p:nvSpPr>
        <p:spPr>
          <a:xfrm>
            <a:off x="281286" y="1270612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Tax Percentage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117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8890D-B42A-42B0-BFD1-B1FA4951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12" y="407482"/>
            <a:ext cx="5520428" cy="3837947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9572122-7A5F-4EB3-93E6-E76CA7BDDBD1}"/>
              </a:ext>
            </a:extLst>
          </p:cNvPr>
          <p:cNvSpPr txBox="1">
            <a:spLocks/>
          </p:cNvSpPr>
          <p:nvPr/>
        </p:nvSpPr>
        <p:spPr>
          <a:xfrm>
            <a:off x="238399" y="2062968"/>
            <a:ext cx="3305484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There`s a week inverse  relationship bettwen prices and mpg.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C0CC6A-C962-4490-99A8-F0C0C88694EC}"/>
              </a:ext>
            </a:extLst>
          </p:cNvPr>
          <p:cNvSpPr txBox="1">
            <a:spLocks/>
          </p:cNvSpPr>
          <p:nvPr/>
        </p:nvSpPr>
        <p:spPr>
          <a:xfrm>
            <a:off x="281286" y="1270612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MPG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084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6515D-76B0-411A-9E5E-BF77CE1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70" y="832260"/>
            <a:ext cx="5475116" cy="2889645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85A4F00-E7CB-4B78-9220-98A0B50D454D}"/>
              </a:ext>
            </a:extLst>
          </p:cNvPr>
          <p:cNvSpPr txBox="1">
            <a:spLocks/>
          </p:cNvSpPr>
          <p:nvPr/>
        </p:nvSpPr>
        <p:spPr>
          <a:xfrm>
            <a:off x="238399" y="2062968"/>
            <a:ext cx="3305484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This Shows the AVG Prices for each engine size.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3449D9-428B-4B94-B210-C3D623EAD6C7}"/>
              </a:ext>
            </a:extLst>
          </p:cNvPr>
          <p:cNvSpPr txBox="1">
            <a:spLocks/>
          </p:cNvSpPr>
          <p:nvPr/>
        </p:nvSpPr>
        <p:spPr>
          <a:xfrm>
            <a:off x="281286" y="1270612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Engine Size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289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 idx="2"/>
          </p:nvPr>
        </p:nvSpPr>
        <p:spPr>
          <a:xfrm>
            <a:off x="4437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140325" y="2962825"/>
            <a:ext cx="38757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140325" y="3888394"/>
            <a:ext cx="2660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Machine </a:t>
            </a:r>
            <a:r>
              <a:rPr lang="en-US" dirty="0"/>
              <a:t>Learning Models</a:t>
            </a:r>
            <a:endParaRPr dirty="0"/>
          </a:p>
        </p:txBody>
      </p:sp>
      <p:cxnSp>
        <p:nvCxnSpPr>
          <p:cNvPr id="201" name="Google Shape;201;p37"/>
          <p:cNvCxnSpPr/>
          <p:nvPr/>
        </p:nvCxnSpPr>
        <p:spPr>
          <a:xfrm>
            <a:off x="0" y="3697140"/>
            <a:ext cx="48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041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A076C-C5DC-4DF9-B37D-CCB7E301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15" y="1352549"/>
            <a:ext cx="4133486" cy="2880783"/>
          </a:xfrm>
          <a:prstGeom prst="rect">
            <a:avLst/>
          </a:prstGeom>
        </p:spPr>
      </p:pic>
      <p:sp>
        <p:nvSpPr>
          <p:cNvPr id="3" name="Google Shape;206;p38">
            <a:extLst>
              <a:ext uri="{FF2B5EF4-FFF2-40B4-BE49-F238E27FC236}">
                <a16:creationId xmlns:a16="http://schemas.microsoft.com/office/drawing/2014/main" id="{6508E41A-50AD-4F3D-879D-4E24B49C84BE}"/>
              </a:ext>
            </a:extLst>
          </p:cNvPr>
          <p:cNvSpPr txBox="1">
            <a:spLocks/>
          </p:cNvSpPr>
          <p:nvPr/>
        </p:nvSpPr>
        <p:spPr>
          <a:xfrm>
            <a:off x="448734" y="1554509"/>
            <a:ext cx="4180782" cy="243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indent="-311150" algn="l">
              <a:buSzPts val="1300"/>
              <a:buFont typeface="Alegreya Sans"/>
              <a:buChar char="●"/>
            </a:pPr>
            <a:r>
              <a:rPr lang="en-US" dirty="0">
                <a:latin typeface="Alegreya Sans" panose="020B0604020202020204" charset="0"/>
              </a:rPr>
              <a:t>To get The best results , We have tried  Different techniques and test them.</a:t>
            </a:r>
          </a:p>
          <a:p>
            <a:pPr indent="-311150" algn="l">
              <a:buSzPts val="1300"/>
              <a:buFont typeface="Alegreya Sans"/>
              <a:buChar char="●"/>
            </a:pPr>
            <a:r>
              <a:rPr lang="en-US" dirty="0">
                <a:latin typeface="Alegreya Sans" panose="020B0604020202020204" charset="0"/>
              </a:rPr>
              <a:t>Best of them Was LinearRegression Which Had a 7.48% of Cars </a:t>
            </a:r>
            <a:r>
              <a:rPr lang="en-US" dirty="0"/>
              <a:t>£1500 + The Fair Price </a:t>
            </a:r>
            <a:r>
              <a:rPr lang="en-US" dirty="0">
                <a:latin typeface="Alegreya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60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 flipH="1">
            <a:off x="3121679" y="3027600"/>
            <a:ext cx="38757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09" name="Google Shape;609;p50"/>
          <p:cNvSpPr txBox="1">
            <a:spLocks noGrp="1"/>
          </p:cNvSpPr>
          <p:nvPr>
            <p:ph type="subTitle" idx="1"/>
          </p:nvPr>
        </p:nvSpPr>
        <p:spPr>
          <a:xfrm>
            <a:off x="4736579" y="3893642"/>
            <a:ext cx="22608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Investigation Summry</a:t>
            </a:r>
            <a:endParaRPr dirty="0"/>
          </a:p>
        </p:txBody>
      </p:sp>
      <p:sp>
        <p:nvSpPr>
          <p:cNvPr id="610" name="Google Shape;610;p50"/>
          <p:cNvSpPr txBox="1">
            <a:spLocks noGrp="1"/>
          </p:cNvSpPr>
          <p:nvPr>
            <p:ph type="title" idx="2"/>
          </p:nvPr>
        </p:nvSpPr>
        <p:spPr>
          <a:xfrm>
            <a:off x="70076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</a:t>
            </a:r>
            <a:r>
              <a:rPr lang="en" dirty="0"/>
              <a:t>4</a:t>
            </a:r>
            <a:endParaRPr sz="90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611" name="Google Shape;611;p50"/>
          <p:cNvCxnSpPr/>
          <p:nvPr/>
        </p:nvCxnSpPr>
        <p:spPr>
          <a:xfrm>
            <a:off x="4247700" y="3693315"/>
            <a:ext cx="48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5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728133" y="2179800"/>
            <a:ext cx="6993467" cy="2104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EDA help us to understand the features, their distributions and their relationships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Data Cleaning was necessary in some columns such as transmission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We Tried Five Deferent Regression Models.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 a simple linear regression  was the best , it had 7.84% estimates over the market price + 1500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Initial results of the Linear Regression model are satisfactory</a:t>
            </a:r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140109" y="930645"/>
            <a:ext cx="3588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208" name="Google Shape;208;p38"/>
          <p:cNvCxnSpPr/>
          <p:nvPr/>
        </p:nvCxnSpPr>
        <p:spPr>
          <a:xfrm>
            <a:off x="140109" y="1923189"/>
            <a:ext cx="4321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07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subTitle" idx="4"/>
          </p:nvPr>
        </p:nvSpPr>
        <p:spPr>
          <a:xfrm>
            <a:off x="6042407" y="1525247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Machine Learning  Models</a:t>
            </a:r>
          </a:p>
        </p:txBody>
      </p:sp>
      <p:sp>
        <p:nvSpPr>
          <p:cNvPr id="157" name="Google Shape;157;p34"/>
          <p:cNvSpPr txBox="1">
            <a:spLocks noGrp="1"/>
          </p:cNvSpPr>
          <p:nvPr>
            <p:ph type="subTitle" idx="2"/>
          </p:nvPr>
        </p:nvSpPr>
        <p:spPr>
          <a:xfrm>
            <a:off x="2084656" y="1524447"/>
            <a:ext cx="20555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Defining Problem and how to Solve</a:t>
            </a:r>
          </a:p>
        </p:txBody>
      </p:sp>
      <p:sp>
        <p:nvSpPr>
          <p:cNvPr id="158" name="Google Shape;158;p34"/>
          <p:cNvSpPr txBox="1">
            <a:spLocks noGrp="1"/>
          </p:cNvSpPr>
          <p:nvPr>
            <p:ph type="subTitle" idx="6"/>
          </p:nvPr>
        </p:nvSpPr>
        <p:spPr>
          <a:xfrm>
            <a:off x="2084658" y="3028919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</a:t>
            </a:r>
            <a:r>
              <a:rPr lang="en-US" dirty="0"/>
              <a:t>Knowledge</a:t>
            </a:r>
            <a:endParaRPr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subTitle" idx="13"/>
          </p:nvPr>
        </p:nvSpPr>
        <p:spPr>
          <a:xfrm>
            <a:off x="6016190" y="2997856"/>
            <a:ext cx="18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Outcomes</a:t>
            </a:r>
          </a:p>
        </p:txBody>
      </p:sp>
      <p:cxnSp>
        <p:nvCxnSpPr>
          <p:cNvPr id="160" name="Google Shape;160;p34"/>
          <p:cNvCxnSpPr/>
          <p:nvPr/>
        </p:nvCxnSpPr>
        <p:spPr>
          <a:xfrm>
            <a:off x="2008457" y="2961688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4"/>
          <p:cNvCxnSpPr/>
          <p:nvPr/>
        </p:nvCxnSpPr>
        <p:spPr>
          <a:xfrm>
            <a:off x="5940014" y="2930625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4"/>
          <p:cNvCxnSpPr/>
          <p:nvPr/>
        </p:nvCxnSpPr>
        <p:spPr>
          <a:xfrm>
            <a:off x="2008457" y="1469083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4"/>
          <p:cNvCxnSpPr/>
          <p:nvPr/>
        </p:nvCxnSpPr>
        <p:spPr>
          <a:xfrm>
            <a:off x="5966232" y="1469083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4"/>
          <p:cNvSpPr/>
          <p:nvPr/>
        </p:nvSpPr>
        <p:spPr>
          <a:xfrm>
            <a:off x="1205892" y="2559459"/>
            <a:ext cx="8097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4"/>
          <p:cNvSpPr/>
          <p:nvPr/>
        </p:nvSpPr>
        <p:spPr>
          <a:xfrm>
            <a:off x="5155924" y="2528396"/>
            <a:ext cx="8097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4"/>
          <p:cNvSpPr/>
          <p:nvPr/>
        </p:nvSpPr>
        <p:spPr>
          <a:xfrm>
            <a:off x="5182142" y="1062541"/>
            <a:ext cx="8097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4"/>
          <p:cNvSpPr/>
          <p:nvPr/>
        </p:nvSpPr>
        <p:spPr>
          <a:xfrm>
            <a:off x="1205892" y="1062541"/>
            <a:ext cx="8097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 idx="15"/>
          </p:nvPr>
        </p:nvSpPr>
        <p:spPr>
          <a:xfrm>
            <a:off x="713250" y="338009"/>
            <a:ext cx="77175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3"/>
          </p:nvPr>
        </p:nvSpPr>
        <p:spPr>
          <a:xfrm>
            <a:off x="6042407" y="903755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084658" y="903080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5"/>
          </p:nvPr>
        </p:nvSpPr>
        <p:spPr>
          <a:xfrm>
            <a:off x="2084658" y="2401403"/>
            <a:ext cx="1895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1313651" y="1223571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9"/>
          </p:nvPr>
        </p:nvSpPr>
        <p:spPr>
          <a:xfrm>
            <a:off x="6016189" y="2370340"/>
            <a:ext cx="3101593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Conclusion</a:t>
            </a:r>
            <a:endParaRPr sz="1600" dirty="0"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 idx="8"/>
          </p:nvPr>
        </p:nvSpPr>
        <p:spPr>
          <a:xfrm>
            <a:off x="1286732" y="2725518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5" name="Google Shape;175;p34"/>
          <p:cNvSpPr txBox="1">
            <a:spLocks noGrp="1"/>
          </p:cNvSpPr>
          <p:nvPr>
            <p:ph type="title" idx="7"/>
          </p:nvPr>
        </p:nvSpPr>
        <p:spPr>
          <a:xfrm>
            <a:off x="5263005" y="1277359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title" idx="14"/>
          </p:nvPr>
        </p:nvSpPr>
        <p:spPr>
          <a:xfrm>
            <a:off x="5236764" y="2748243"/>
            <a:ext cx="6480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4" name="Google Shape;159;p34">
            <a:extLst>
              <a:ext uri="{FF2B5EF4-FFF2-40B4-BE49-F238E27FC236}">
                <a16:creationId xmlns:a16="http://schemas.microsoft.com/office/drawing/2014/main" id="{567B6F87-91A1-4FAD-ACD7-FC58A35F61B2}"/>
              </a:ext>
            </a:extLst>
          </p:cNvPr>
          <p:cNvSpPr txBox="1">
            <a:spLocks/>
          </p:cNvSpPr>
          <p:nvPr/>
        </p:nvSpPr>
        <p:spPr>
          <a:xfrm>
            <a:off x="3670005" y="4406466"/>
            <a:ext cx="189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What`s Next ?!</a:t>
            </a:r>
          </a:p>
        </p:txBody>
      </p:sp>
      <p:cxnSp>
        <p:nvCxnSpPr>
          <p:cNvPr id="45" name="Google Shape;161;p34">
            <a:extLst>
              <a:ext uri="{FF2B5EF4-FFF2-40B4-BE49-F238E27FC236}">
                <a16:creationId xmlns:a16="http://schemas.microsoft.com/office/drawing/2014/main" id="{E2574DA2-E317-4321-8D1F-972232560494}"/>
              </a:ext>
            </a:extLst>
          </p:cNvPr>
          <p:cNvCxnSpPr/>
          <p:nvPr/>
        </p:nvCxnSpPr>
        <p:spPr>
          <a:xfrm>
            <a:off x="3644415" y="4359542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65;p34">
            <a:extLst>
              <a:ext uri="{FF2B5EF4-FFF2-40B4-BE49-F238E27FC236}">
                <a16:creationId xmlns:a16="http://schemas.microsoft.com/office/drawing/2014/main" id="{8D9223AD-940E-4AD5-9BFD-990FF66BA9A7}"/>
              </a:ext>
            </a:extLst>
          </p:cNvPr>
          <p:cNvSpPr/>
          <p:nvPr/>
        </p:nvSpPr>
        <p:spPr>
          <a:xfrm>
            <a:off x="2860325" y="3957313"/>
            <a:ext cx="8097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73;p34">
            <a:extLst>
              <a:ext uri="{FF2B5EF4-FFF2-40B4-BE49-F238E27FC236}">
                <a16:creationId xmlns:a16="http://schemas.microsoft.com/office/drawing/2014/main" id="{C4CC5578-F24F-4D28-81FC-DDE809CCE126}"/>
              </a:ext>
            </a:extLst>
          </p:cNvPr>
          <p:cNvSpPr txBox="1">
            <a:spLocks/>
          </p:cNvSpPr>
          <p:nvPr/>
        </p:nvSpPr>
        <p:spPr>
          <a:xfrm>
            <a:off x="3720590" y="3799257"/>
            <a:ext cx="3101593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legreya Sans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600" dirty="0"/>
              <a:t>Future Work</a:t>
            </a:r>
          </a:p>
        </p:txBody>
      </p:sp>
      <p:sp>
        <p:nvSpPr>
          <p:cNvPr id="48" name="Google Shape;176;p34">
            <a:extLst>
              <a:ext uri="{FF2B5EF4-FFF2-40B4-BE49-F238E27FC236}">
                <a16:creationId xmlns:a16="http://schemas.microsoft.com/office/drawing/2014/main" id="{52FB49D3-2466-49A5-9E67-097AC3D41F05}"/>
              </a:ext>
            </a:extLst>
          </p:cNvPr>
          <p:cNvSpPr txBox="1">
            <a:spLocks/>
          </p:cNvSpPr>
          <p:nvPr/>
        </p:nvSpPr>
        <p:spPr>
          <a:xfrm>
            <a:off x="2941165" y="4177160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Medium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0"/>
              </a:spcAft>
            </a:pPr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 idx="2"/>
          </p:nvPr>
        </p:nvSpPr>
        <p:spPr>
          <a:xfrm>
            <a:off x="4437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140325" y="2962825"/>
            <a:ext cx="38757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Futuer Work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140325" y="3888394"/>
            <a:ext cx="2660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What`s Next ?!</a:t>
            </a:r>
            <a:endParaRPr dirty="0"/>
          </a:p>
        </p:txBody>
      </p:sp>
      <p:cxnSp>
        <p:nvCxnSpPr>
          <p:cNvPr id="201" name="Google Shape;201;p37"/>
          <p:cNvCxnSpPr/>
          <p:nvPr/>
        </p:nvCxnSpPr>
        <p:spPr>
          <a:xfrm>
            <a:off x="0" y="3697140"/>
            <a:ext cx="48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338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728133" y="2179800"/>
            <a:ext cx="7625017" cy="22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Hyperparameter tuning needs to be done through Grid Search for example.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Try Scaling methods to see if they can improve the data distribution.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Try other encoding methods to see if they can improve the model performance and decrease this large number of columns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large numbers of columns needs to be decreased through PCA 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Other models needs to be tested such as </a:t>
            </a:r>
            <a:r>
              <a:rPr lang="en-US" b="0" i="0" dirty="0" err="1">
                <a:effectLst/>
                <a:latin typeface="Alegreya Sans" panose="020B0604020202020204" charset="0"/>
              </a:rPr>
              <a:t>XGBoost</a:t>
            </a:r>
            <a:r>
              <a:rPr lang="en-US" b="0" i="0" dirty="0">
                <a:effectLst/>
                <a:latin typeface="Alegreya Sans" panose="020B0604020202020204" charset="0"/>
              </a:rPr>
              <a:t> which would improve the results of the Decision Tree through ensemble learning where we make use of multiple weak learners.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-US" b="0" i="0" dirty="0">
                <a:effectLst/>
                <a:latin typeface="Alegreya Sans" panose="020B0604020202020204" charset="0"/>
              </a:rPr>
              <a:t>These actions should improve the pricing model and lower the number of cars with over price of 1500+</a:t>
            </a:r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140109" y="930645"/>
            <a:ext cx="3588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What`s next ?!</a:t>
            </a:r>
            <a:endParaRPr dirty="0"/>
          </a:p>
        </p:txBody>
      </p:sp>
      <p:cxnSp>
        <p:nvCxnSpPr>
          <p:cNvPr id="208" name="Google Shape;208;p38"/>
          <p:cNvCxnSpPr/>
          <p:nvPr/>
        </p:nvCxnSpPr>
        <p:spPr>
          <a:xfrm>
            <a:off x="140109" y="1923189"/>
            <a:ext cx="4321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veral hands raised and ready to answer a question">
            <a:extLst>
              <a:ext uri="{FF2B5EF4-FFF2-40B4-BE49-F238E27FC236}">
                <a16:creationId xmlns:a16="http://schemas.microsoft.com/office/drawing/2014/main" id="{4B92E986-88C3-4FCC-9846-1F976832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0" y="1619743"/>
            <a:ext cx="5518928" cy="3058940"/>
          </a:xfrm>
          <a:prstGeom prst="rect">
            <a:avLst/>
          </a:prstGeom>
        </p:spPr>
      </p:pic>
      <p:sp>
        <p:nvSpPr>
          <p:cNvPr id="4" name="Google Shape;850;p63">
            <a:hlinkClick r:id="rId3"/>
            <a:extLst>
              <a:ext uri="{FF2B5EF4-FFF2-40B4-BE49-F238E27FC236}">
                <a16:creationId xmlns:a16="http://schemas.microsoft.com/office/drawing/2014/main" id="{AE1CEB06-29E8-4A2B-9B09-18B0BA8ADAAF}"/>
              </a:ext>
            </a:extLst>
          </p:cNvPr>
          <p:cNvSpPr/>
          <p:nvPr/>
        </p:nvSpPr>
        <p:spPr>
          <a:xfrm>
            <a:off x="7905422" y="4363793"/>
            <a:ext cx="337355" cy="337355"/>
          </a:xfrm>
          <a:custGeom>
            <a:avLst/>
            <a:gdLst/>
            <a:ahLst/>
            <a:cxnLst/>
            <a:rect l="l" t="t" r="r" b="b"/>
            <a:pathLst>
              <a:path w="19065" h="19065" extrusionOk="0">
                <a:moveTo>
                  <a:pt x="4506" y="2271"/>
                </a:moveTo>
                <a:cubicBezTo>
                  <a:pt x="5429" y="2271"/>
                  <a:pt x="6181" y="3023"/>
                  <a:pt x="6181" y="3947"/>
                </a:cubicBezTo>
                <a:cubicBezTo>
                  <a:pt x="6181" y="4872"/>
                  <a:pt x="5429" y="5622"/>
                  <a:pt x="4506" y="5622"/>
                </a:cubicBezTo>
                <a:cubicBezTo>
                  <a:pt x="3583" y="5622"/>
                  <a:pt x="2831" y="4872"/>
                  <a:pt x="2831" y="3947"/>
                </a:cubicBezTo>
                <a:cubicBezTo>
                  <a:pt x="2831" y="3023"/>
                  <a:pt x="3583" y="2271"/>
                  <a:pt x="4506" y="2271"/>
                </a:cubicBezTo>
                <a:close/>
                <a:moveTo>
                  <a:pt x="5622" y="6740"/>
                </a:moveTo>
                <a:cubicBezTo>
                  <a:pt x="5932" y="6740"/>
                  <a:pt x="6181" y="6989"/>
                  <a:pt x="6181" y="7299"/>
                </a:cubicBezTo>
                <a:lnTo>
                  <a:pt x="6181" y="16234"/>
                </a:lnTo>
                <a:cubicBezTo>
                  <a:pt x="6181" y="16544"/>
                  <a:pt x="5932" y="16793"/>
                  <a:pt x="5622" y="16793"/>
                </a:cubicBezTo>
                <a:lnTo>
                  <a:pt x="3388" y="16793"/>
                </a:lnTo>
                <a:cubicBezTo>
                  <a:pt x="3080" y="16793"/>
                  <a:pt x="2831" y="16544"/>
                  <a:pt x="2831" y="16234"/>
                </a:cubicBezTo>
                <a:lnTo>
                  <a:pt x="2831" y="7299"/>
                </a:lnTo>
                <a:cubicBezTo>
                  <a:pt x="2831" y="6989"/>
                  <a:pt x="3080" y="6740"/>
                  <a:pt x="3388" y="6740"/>
                </a:cubicBezTo>
                <a:close/>
                <a:moveTo>
                  <a:pt x="12596" y="6721"/>
                </a:moveTo>
                <a:cubicBezTo>
                  <a:pt x="12811" y="6721"/>
                  <a:pt x="13027" y="6739"/>
                  <a:pt x="13241" y="6774"/>
                </a:cubicBezTo>
                <a:cubicBezTo>
                  <a:pt x="15058" y="7069"/>
                  <a:pt x="16235" y="8557"/>
                  <a:pt x="16235" y="10223"/>
                </a:cubicBezTo>
                <a:lnTo>
                  <a:pt x="16235" y="16234"/>
                </a:lnTo>
                <a:cubicBezTo>
                  <a:pt x="16235" y="16544"/>
                  <a:pt x="15985" y="16793"/>
                  <a:pt x="15676" y="16793"/>
                </a:cubicBezTo>
                <a:lnTo>
                  <a:pt x="13441" y="16793"/>
                </a:lnTo>
                <a:cubicBezTo>
                  <a:pt x="13133" y="16793"/>
                  <a:pt x="12884" y="16544"/>
                  <a:pt x="12884" y="16234"/>
                </a:cubicBezTo>
                <a:lnTo>
                  <a:pt x="12884" y="11209"/>
                </a:lnTo>
                <a:cubicBezTo>
                  <a:pt x="12884" y="10593"/>
                  <a:pt x="12382" y="10091"/>
                  <a:pt x="11766" y="10091"/>
                </a:cubicBezTo>
                <a:cubicBezTo>
                  <a:pt x="11150" y="10091"/>
                  <a:pt x="10650" y="10593"/>
                  <a:pt x="10650" y="11209"/>
                </a:cubicBezTo>
                <a:lnTo>
                  <a:pt x="10650" y="16234"/>
                </a:lnTo>
                <a:cubicBezTo>
                  <a:pt x="10650" y="16544"/>
                  <a:pt x="10399" y="16793"/>
                  <a:pt x="10091" y="16793"/>
                </a:cubicBezTo>
                <a:lnTo>
                  <a:pt x="7857" y="16793"/>
                </a:lnTo>
                <a:cubicBezTo>
                  <a:pt x="7547" y="16793"/>
                  <a:pt x="7298" y="16544"/>
                  <a:pt x="7298" y="16234"/>
                </a:cubicBezTo>
                <a:lnTo>
                  <a:pt x="7298" y="7299"/>
                </a:lnTo>
                <a:cubicBezTo>
                  <a:pt x="7298" y="6989"/>
                  <a:pt x="7547" y="6740"/>
                  <a:pt x="7857" y="6740"/>
                </a:cubicBezTo>
                <a:lnTo>
                  <a:pt x="10091" y="6740"/>
                </a:lnTo>
                <a:cubicBezTo>
                  <a:pt x="10377" y="6740"/>
                  <a:pt x="10613" y="6956"/>
                  <a:pt x="10644" y="7234"/>
                </a:cubicBezTo>
                <a:cubicBezTo>
                  <a:pt x="11219" y="6901"/>
                  <a:pt x="11901" y="6721"/>
                  <a:pt x="12596" y="6721"/>
                </a:cubicBezTo>
                <a:close/>
                <a:moveTo>
                  <a:pt x="2831" y="0"/>
                </a:moveTo>
                <a:cubicBezTo>
                  <a:pt x="1290" y="0"/>
                  <a:pt x="0" y="1290"/>
                  <a:pt x="0" y="2831"/>
                </a:cubicBezTo>
                <a:lnTo>
                  <a:pt x="0" y="16234"/>
                </a:lnTo>
                <a:cubicBezTo>
                  <a:pt x="0" y="17775"/>
                  <a:pt x="1290" y="19065"/>
                  <a:pt x="2831" y="19065"/>
                </a:cubicBezTo>
                <a:lnTo>
                  <a:pt x="16235" y="19065"/>
                </a:lnTo>
                <a:cubicBezTo>
                  <a:pt x="17774" y="19065"/>
                  <a:pt x="19065" y="17775"/>
                  <a:pt x="19065" y="16234"/>
                </a:cubicBezTo>
                <a:lnTo>
                  <a:pt x="19065" y="2831"/>
                </a:lnTo>
                <a:cubicBezTo>
                  <a:pt x="19065" y="1290"/>
                  <a:pt x="17774" y="0"/>
                  <a:pt x="16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851;p63">
            <a:extLst>
              <a:ext uri="{FF2B5EF4-FFF2-40B4-BE49-F238E27FC236}">
                <a16:creationId xmlns:a16="http://schemas.microsoft.com/office/drawing/2014/main" id="{A1A1A972-30FB-422C-92B3-52F8DAF966A7}"/>
              </a:ext>
            </a:extLst>
          </p:cNvPr>
          <p:cNvSpPr txBox="1">
            <a:spLocks/>
          </p:cNvSpPr>
          <p:nvPr/>
        </p:nvSpPr>
        <p:spPr>
          <a:xfrm>
            <a:off x="-783984" y="228020"/>
            <a:ext cx="63582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Google Shape;852;p63">
            <a:extLst>
              <a:ext uri="{FF2B5EF4-FFF2-40B4-BE49-F238E27FC236}">
                <a16:creationId xmlns:a16="http://schemas.microsoft.com/office/drawing/2014/main" id="{9747D486-45EC-44EA-982B-D72D9B20CA36}"/>
              </a:ext>
            </a:extLst>
          </p:cNvPr>
          <p:cNvSpPr txBox="1">
            <a:spLocks/>
          </p:cNvSpPr>
          <p:nvPr/>
        </p:nvSpPr>
        <p:spPr>
          <a:xfrm>
            <a:off x="5200891" y="1216700"/>
            <a:ext cx="41928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 algn="ctr"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</p:txBody>
      </p:sp>
      <p:grpSp>
        <p:nvGrpSpPr>
          <p:cNvPr id="9" name="Google Shape;9707;p77">
            <a:extLst>
              <a:ext uri="{FF2B5EF4-FFF2-40B4-BE49-F238E27FC236}">
                <a16:creationId xmlns:a16="http://schemas.microsoft.com/office/drawing/2014/main" id="{3D42BCD6-4A4D-4C03-B1F8-E0159595BB9E}"/>
              </a:ext>
            </a:extLst>
          </p:cNvPr>
          <p:cNvGrpSpPr/>
          <p:nvPr/>
        </p:nvGrpSpPr>
        <p:grpSpPr>
          <a:xfrm>
            <a:off x="6997429" y="4409960"/>
            <a:ext cx="342192" cy="327140"/>
            <a:chOff x="7441465" y="2302860"/>
            <a:chExt cx="342192" cy="327140"/>
          </a:xfrm>
        </p:grpSpPr>
        <p:sp>
          <p:nvSpPr>
            <p:cNvPr id="10" name="Google Shape;9708;p77">
              <a:extLst>
                <a:ext uri="{FF2B5EF4-FFF2-40B4-BE49-F238E27FC236}">
                  <a16:creationId xmlns:a16="http://schemas.microsoft.com/office/drawing/2014/main" id="{16B0ACB6-95CE-40AA-944D-CBDAA499CE16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09;p77">
              <a:hlinkClick r:id="rId4"/>
              <a:extLst>
                <a:ext uri="{FF2B5EF4-FFF2-40B4-BE49-F238E27FC236}">
                  <a16:creationId xmlns:a16="http://schemas.microsoft.com/office/drawing/2014/main" id="{71888085-8D27-4B41-992F-C81DA0C2A267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852;p63">
            <a:extLst>
              <a:ext uri="{FF2B5EF4-FFF2-40B4-BE49-F238E27FC236}">
                <a16:creationId xmlns:a16="http://schemas.microsoft.com/office/drawing/2014/main" id="{D24B24AF-21EE-4A1F-9E39-6C4DD20E9F5B}"/>
              </a:ext>
            </a:extLst>
          </p:cNvPr>
          <p:cNvSpPr txBox="1">
            <a:spLocks/>
          </p:cNvSpPr>
          <p:nvPr/>
        </p:nvSpPr>
        <p:spPr>
          <a:xfrm>
            <a:off x="5488757" y="3149213"/>
            <a:ext cx="41928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greya Sans"/>
              <a:buNone/>
              <a:defRPr sz="16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 algn="ctr"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/>
              <a:t>Eng.mhemaly@gamil.com</a:t>
            </a:r>
          </a:p>
          <a:p>
            <a:pPr marL="0" indent="0" algn="ctr">
              <a:buClr>
                <a:srgbClr val="5B595B"/>
              </a:buClr>
              <a:buSzPts val="1100"/>
              <a:buFont typeface="Arial"/>
              <a:buNone/>
            </a:pPr>
            <a:r>
              <a:rPr lang="en-US" dirty="0"/>
              <a:t>+201555584904</a:t>
            </a:r>
          </a:p>
        </p:txBody>
      </p:sp>
    </p:spTree>
    <p:extLst>
      <p:ext uri="{BB962C8B-B14F-4D97-AF65-F5344CB8AC3E}">
        <p14:creationId xmlns:p14="http://schemas.microsoft.com/office/powerpoint/2010/main" val="15202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 idx="2"/>
          </p:nvPr>
        </p:nvSpPr>
        <p:spPr>
          <a:xfrm>
            <a:off x="4437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140325" y="2962825"/>
            <a:ext cx="38757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541867" y="3888393"/>
            <a:ext cx="5130799" cy="578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Used Car prices depends on a lot of metrics , So pricing is not an easy task.</a:t>
            </a:r>
          </a:p>
        </p:txBody>
      </p:sp>
      <p:cxnSp>
        <p:nvCxnSpPr>
          <p:cNvPr id="201" name="Google Shape;201;p37"/>
          <p:cNvCxnSpPr/>
          <p:nvPr/>
        </p:nvCxnSpPr>
        <p:spPr>
          <a:xfrm>
            <a:off x="0" y="3697140"/>
            <a:ext cx="48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89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Challenges</a:t>
            </a:r>
            <a:endParaRPr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ubTitle" idx="5"/>
          </p:nvPr>
        </p:nvSpPr>
        <p:spPr>
          <a:xfrm>
            <a:off x="5899162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Cars that are more than £1500 above the estimated price </a:t>
            </a:r>
            <a:r>
              <a:rPr lang="en-US" dirty="0">
                <a:highlight>
                  <a:srgbClr val="FFFF00"/>
                </a:highlight>
              </a:rPr>
              <a:t>will not sell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1145875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Toyota Cars Prices for  18 Different  Model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1998 to 2020</a:t>
            </a:r>
            <a:endParaRPr dirty="0"/>
          </a:p>
        </p:txBody>
      </p:sp>
      <p:sp>
        <p:nvSpPr>
          <p:cNvPr id="281" name="Google Shape;281;p42"/>
          <p:cNvSpPr txBox="1">
            <a:spLocks noGrp="1"/>
          </p:cNvSpPr>
          <p:nvPr>
            <p:ph type="subTitle" idx="2"/>
          </p:nvPr>
        </p:nvSpPr>
        <p:spPr>
          <a:xfrm>
            <a:off x="3522518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  used car prices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ML Model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3"/>
          </p:nvPr>
        </p:nvSpPr>
        <p:spPr>
          <a:xfrm>
            <a:off x="1201545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subTitle" idx="4"/>
          </p:nvPr>
        </p:nvSpPr>
        <p:spPr>
          <a:xfrm>
            <a:off x="3578133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5954832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285" name="Google Shape;285;p42"/>
          <p:cNvSpPr/>
          <p:nvPr/>
        </p:nvSpPr>
        <p:spPr>
          <a:xfrm>
            <a:off x="1602888" y="1639281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42"/>
          <p:cNvSpPr/>
          <p:nvPr/>
        </p:nvSpPr>
        <p:spPr>
          <a:xfrm>
            <a:off x="4009650" y="1578213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6386375" y="1578213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8" name="Google Shape;288;p42"/>
          <p:cNvCxnSpPr/>
          <p:nvPr/>
        </p:nvCxnSpPr>
        <p:spPr>
          <a:xfrm>
            <a:off x="1436575" y="3361579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42"/>
          <p:cNvCxnSpPr>
            <a:cxnSpLocks/>
          </p:cNvCxnSpPr>
          <p:nvPr/>
        </p:nvCxnSpPr>
        <p:spPr>
          <a:xfrm>
            <a:off x="3813175" y="3361579"/>
            <a:ext cx="161395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42"/>
          <p:cNvCxnSpPr/>
          <p:nvPr/>
        </p:nvCxnSpPr>
        <p:spPr>
          <a:xfrm>
            <a:off x="6190025" y="3361579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72;p34">
            <a:extLst>
              <a:ext uri="{FF2B5EF4-FFF2-40B4-BE49-F238E27FC236}">
                <a16:creationId xmlns:a16="http://schemas.microsoft.com/office/drawing/2014/main" id="{C07766BE-7D0A-47E7-A8DB-6F78BFF2485E}"/>
              </a:ext>
            </a:extLst>
          </p:cNvPr>
          <p:cNvSpPr txBox="1">
            <a:spLocks/>
          </p:cNvSpPr>
          <p:nvPr/>
        </p:nvSpPr>
        <p:spPr>
          <a:xfrm>
            <a:off x="1971291" y="2003181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A</a:t>
            </a:r>
          </a:p>
        </p:txBody>
      </p:sp>
      <p:sp>
        <p:nvSpPr>
          <p:cNvPr id="60" name="Google Shape;172;p34">
            <a:extLst>
              <a:ext uri="{FF2B5EF4-FFF2-40B4-BE49-F238E27FC236}">
                <a16:creationId xmlns:a16="http://schemas.microsoft.com/office/drawing/2014/main" id="{B7A17DF2-B51E-4105-9C5B-BC09FEB13267}"/>
              </a:ext>
            </a:extLst>
          </p:cNvPr>
          <p:cNvSpPr txBox="1">
            <a:spLocks/>
          </p:cNvSpPr>
          <p:nvPr/>
        </p:nvSpPr>
        <p:spPr>
          <a:xfrm>
            <a:off x="4347891" y="1906090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B</a:t>
            </a:r>
          </a:p>
        </p:txBody>
      </p:sp>
      <p:sp>
        <p:nvSpPr>
          <p:cNvPr id="61" name="Google Shape;172;p34">
            <a:extLst>
              <a:ext uri="{FF2B5EF4-FFF2-40B4-BE49-F238E27FC236}">
                <a16:creationId xmlns:a16="http://schemas.microsoft.com/office/drawing/2014/main" id="{207A7BA1-57FE-4BDD-B287-5B6552921624}"/>
              </a:ext>
            </a:extLst>
          </p:cNvPr>
          <p:cNvSpPr txBox="1">
            <a:spLocks/>
          </p:cNvSpPr>
          <p:nvPr/>
        </p:nvSpPr>
        <p:spPr>
          <a:xfrm>
            <a:off x="6724741" y="1906090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450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ow To Solve</a:t>
            </a:r>
            <a:endParaRPr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ubTitle" idx="5"/>
          </p:nvPr>
        </p:nvSpPr>
        <p:spPr>
          <a:xfrm>
            <a:off x="5621319" y="3428381"/>
            <a:ext cx="3031614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Measuring Model prediction Accuracy depending on :Cars more than £1500 above the estimated price </a:t>
            </a:r>
            <a:r>
              <a:rPr lang="en-US" dirty="0">
                <a:highlight>
                  <a:srgbClr val="FFFF00"/>
                </a:highlight>
              </a:rPr>
              <a:t>will not sell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1145875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 and analyze Toyota Data set  to know the relationship between prices and other data like model, year, etc.</a:t>
            </a:r>
            <a:endParaRPr dirty="0"/>
          </a:p>
        </p:txBody>
      </p:sp>
      <p:sp>
        <p:nvSpPr>
          <p:cNvPr id="281" name="Google Shape;281;p42"/>
          <p:cNvSpPr txBox="1">
            <a:spLocks noGrp="1"/>
          </p:cNvSpPr>
          <p:nvPr>
            <p:ph type="subTitle" idx="2"/>
          </p:nvPr>
        </p:nvSpPr>
        <p:spPr>
          <a:xfrm>
            <a:off x="3522518" y="3428381"/>
            <a:ext cx="20988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and Deploy ML Model to predict  used car prices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3"/>
          </p:nvPr>
        </p:nvSpPr>
        <p:spPr>
          <a:xfrm>
            <a:off x="1201545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subTitle" idx="4"/>
          </p:nvPr>
        </p:nvSpPr>
        <p:spPr>
          <a:xfrm>
            <a:off x="3578133" y="2802181"/>
            <a:ext cx="1987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5954832" y="2702913"/>
            <a:ext cx="1987500" cy="521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Overcome Challenges</a:t>
            </a:r>
            <a:endParaRPr dirty="0"/>
          </a:p>
        </p:txBody>
      </p:sp>
      <p:sp>
        <p:nvSpPr>
          <p:cNvPr id="285" name="Google Shape;285;p42"/>
          <p:cNvSpPr/>
          <p:nvPr/>
        </p:nvSpPr>
        <p:spPr>
          <a:xfrm>
            <a:off x="1602888" y="1639281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42"/>
          <p:cNvSpPr/>
          <p:nvPr/>
        </p:nvSpPr>
        <p:spPr>
          <a:xfrm>
            <a:off x="4009650" y="1578213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6386375" y="1578213"/>
            <a:ext cx="1124700" cy="112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8" name="Google Shape;288;p42"/>
          <p:cNvCxnSpPr/>
          <p:nvPr/>
        </p:nvCxnSpPr>
        <p:spPr>
          <a:xfrm>
            <a:off x="1436575" y="3361579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42"/>
          <p:cNvCxnSpPr>
            <a:cxnSpLocks/>
          </p:cNvCxnSpPr>
          <p:nvPr/>
        </p:nvCxnSpPr>
        <p:spPr>
          <a:xfrm>
            <a:off x="3813175" y="3361579"/>
            <a:ext cx="161395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42"/>
          <p:cNvCxnSpPr/>
          <p:nvPr/>
        </p:nvCxnSpPr>
        <p:spPr>
          <a:xfrm>
            <a:off x="6190025" y="3361579"/>
            <a:ext cx="1517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72;p34">
            <a:extLst>
              <a:ext uri="{FF2B5EF4-FFF2-40B4-BE49-F238E27FC236}">
                <a16:creationId xmlns:a16="http://schemas.microsoft.com/office/drawing/2014/main" id="{C07766BE-7D0A-47E7-A8DB-6F78BFF2485E}"/>
              </a:ext>
            </a:extLst>
          </p:cNvPr>
          <p:cNvSpPr txBox="1">
            <a:spLocks/>
          </p:cNvSpPr>
          <p:nvPr/>
        </p:nvSpPr>
        <p:spPr>
          <a:xfrm>
            <a:off x="1971291" y="2003181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1</a:t>
            </a:r>
          </a:p>
        </p:txBody>
      </p:sp>
      <p:sp>
        <p:nvSpPr>
          <p:cNvPr id="60" name="Google Shape;172;p34">
            <a:extLst>
              <a:ext uri="{FF2B5EF4-FFF2-40B4-BE49-F238E27FC236}">
                <a16:creationId xmlns:a16="http://schemas.microsoft.com/office/drawing/2014/main" id="{B7A17DF2-B51E-4105-9C5B-BC09FEB13267}"/>
              </a:ext>
            </a:extLst>
          </p:cNvPr>
          <p:cNvSpPr txBox="1">
            <a:spLocks/>
          </p:cNvSpPr>
          <p:nvPr/>
        </p:nvSpPr>
        <p:spPr>
          <a:xfrm>
            <a:off x="4347891" y="1906090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2</a:t>
            </a:r>
          </a:p>
        </p:txBody>
      </p:sp>
      <p:sp>
        <p:nvSpPr>
          <p:cNvPr id="61" name="Google Shape;172;p34">
            <a:extLst>
              <a:ext uri="{FF2B5EF4-FFF2-40B4-BE49-F238E27FC236}">
                <a16:creationId xmlns:a16="http://schemas.microsoft.com/office/drawing/2014/main" id="{207A7BA1-57FE-4BDD-B287-5B6552921624}"/>
              </a:ext>
            </a:extLst>
          </p:cNvPr>
          <p:cNvSpPr txBox="1">
            <a:spLocks/>
          </p:cNvSpPr>
          <p:nvPr/>
        </p:nvSpPr>
        <p:spPr>
          <a:xfrm>
            <a:off x="6724741" y="1906090"/>
            <a:ext cx="64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885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 flipH="1">
            <a:off x="3121679" y="3027600"/>
            <a:ext cx="38757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09" name="Google Shape;609;p50"/>
          <p:cNvSpPr txBox="1">
            <a:spLocks noGrp="1"/>
          </p:cNvSpPr>
          <p:nvPr>
            <p:ph type="subTitle" idx="1"/>
          </p:nvPr>
        </p:nvSpPr>
        <p:spPr>
          <a:xfrm>
            <a:off x="4736579" y="3893642"/>
            <a:ext cx="22608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610" name="Google Shape;610;p50"/>
          <p:cNvSpPr txBox="1">
            <a:spLocks noGrp="1"/>
          </p:cNvSpPr>
          <p:nvPr>
            <p:ph type="title" idx="2"/>
          </p:nvPr>
        </p:nvSpPr>
        <p:spPr>
          <a:xfrm>
            <a:off x="7007665" y="2593046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0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</a:t>
            </a:r>
            <a:r>
              <a:rPr lang="en" dirty="0"/>
              <a:t>2</a:t>
            </a:r>
            <a:endParaRPr sz="9000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611" name="Google Shape;611;p50"/>
          <p:cNvCxnSpPr/>
          <p:nvPr/>
        </p:nvCxnSpPr>
        <p:spPr>
          <a:xfrm>
            <a:off x="4247700" y="3693315"/>
            <a:ext cx="48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567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4201B-B441-41E9-8E08-22838F6D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506" y="1600198"/>
            <a:ext cx="3460800" cy="25021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  <a:sym typeface="Arial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 Toyota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Year: registration 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Transmission : Type of gear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Mileage : distance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Fuel Type:  engine fuel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Tax : road 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MPG : miles per galloon.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legreya Sans" panose="020B0604020202020204" charset="0"/>
                <a:cs typeface="Arial"/>
              </a:rPr>
              <a:t>Engine Size: size in liters.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0C3F56-A0C0-440C-B35A-1634991F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73" y="1041129"/>
            <a:ext cx="3120900" cy="799500"/>
          </a:xfrm>
        </p:spPr>
        <p:txBody>
          <a:bodyPr/>
          <a:lstStyle/>
          <a:p>
            <a:r>
              <a:rPr lang="en-US" dirty="0">
                <a:latin typeface="Alegreya Sans" panose="020B0604020202020204" charset="0"/>
              </a:rPr>
              <a:t>Data</a:t>
            </a:r>
            <a:r>
              <a:rPr lang="en-US" sz="3600" b="0" i="0" dirty="0">
                <a:effectLst/>
                <a:latin typeface="Alegreya Sans" panose="020B0604020202020204" charset="0"/>
              </a:rPr>
              <a:t> </a:t>
            </a:r>
            <a:r>
              <a:rPr lang="en-US" dirty="0">
                <a:latin typeface="Alegreya Sans" panose="020B0604020202020204" charset="0"/>
              </a:rPr>
              <a:t>Description</a:t>
            </a:r>
            <a:br>
              <a:rPr lang="en-US" dirty="0">
                <a:latin typeface="Alegreya Sans" panose="020B0604020202020204" charset="0"/>
              </a:rPr>
            </a:br>
            <a:endParaRPr lang="en-US" sz="3600" dirty="0">
              <a:latin typeface="Alegreya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30AC5-B2B1-4BA6-B23A-76B9BE74E723}"/>
              </a:ext>
            </a:extLst>
          </p:cNvPr>
          <p:cNvSpPr txBox="1"/>
          <p:nvPr/>
        </p:nvSpPr>
        <p:spPr>
          <a:xfrm>
            <a:off x="729461" y="44234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egreya Sans" panose="020B0604020202020204" charset="0"/>
              </a:rPr>
              <a:t> Price : </a:t>
            </a:r>
            <a:r>
              <a:rPr lang="en-US" dirty="0">
                <a:latin typeface="Alegreya Sans" panose="020B0604020202020204" charset="0"/>
              </a:rPr>
              <a:t>Price</a:t>
            </a:r>
            <a:r>
              <a:rPr lang="en-US" b="0" i="0" dirty="0">
                <a:effectLst/>
                <a:latin typeface="Alegreya Sans" panose="020B0604020202020204" charset="0"/>
              </a:rPr>
              <a:t> in Euros.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E75C2-B563-4D58-8DDE-3D0554728816}"/>
              </a:ext>
            </a:extLst>
          </p:cNvPr>
          <p:cNvSpPr txBox="1"/>
          <p:nvPr/>
        </p:nvSpPr>
        <p:spPr>
          <a:xfrm>
            <a:off x="897464" y="4102370"/>
            <a:ext cx="771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legreya Sans" panose="020B0604020202020204" charset="0"/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AA803-FA80-468D-A384-A66B7925B812}"/>
              </a:ext>
            </a:extLst>
          </p:cNvPr>
          <p:cNvSpPr txBox="1"/>
          <p:nvPr/>
        </p:nvSpPr>
        <p:spPr>
          <a:xfrm>
            <a:off x="959644" y="1600198"/>
            <a:ext cx="912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egreya Sans" panose="020B0604020202020204" charset="0"/>
                <a:sym typeface="Alegreya Sans"/>
              </a:rPr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76F3A-0830-4BC4-B74C-CBE344E68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3639342" y="1125269"/>
            <a:ext cx="5397946" cy="28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0A6BFA-86AD-4DA0-B696-89F5D410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12" y="723519"/>
            <a:ext cx="5685877" cy="341152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9F99174-84EF-45AF-A025-3BDA6D94BD29}"/>
              </a:ext>
            </a:extLst>
          </p:cNvPr>
          <p:cNvSpPr txBox="1">
            <a:spLocks/>
          </p:cNvSpPr>
          <p:nvPr/>
        </p:nvSpPr>
        <p:spPr>
          <a:xfrm>
            <a:off x="197371" y="1721275"/>
            <a:ext cx="312090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114300" indent="0" algn="l">
              <a:spcAft>
                <a:spcPts val="600"/>
              </a:spcAft>
            </a:pPr>
            <a:r>
              <a:rPr lang="en-US" sz="1400" dirty="0"/>
              <a:t>This Plot Shows AVG Price For each model along With it`s confidence</a:t>
            </a:r>
            <a:r>
              <a:rPr lang="en-US" sz="1100" dirty="0"/>
              <a:t> </a:t>
            </a:r>
            <a:r>
              <a:rPr lang="en-US" sz="1400" dirty="0"/>
              <a:t>interval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01BA97-522B-4727-982B-A41A3C1C3684}"/>
              </a:ext>
            </a:extLst>
          </p:cNvPr>
          <p:cNvSpPr txBox="1">
            <a:spLocks/>
          </p:cNvSpPr>
          <p:nvPr/>
        </p:nvSpPr>
        <p:spPr>
          <a:xfrm>
            <a:off x="306000" y="1321525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Car Model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360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8AFE65F-8F49-4F73-A445-89D6317DFAB2}"/>
              </a:ext>
            </a:extLst>
          </p:cNvPr>
          <p:cNvSpPr txBox="1">
            <a:spLocks/>
          </p:cNvSpPr>
          <p:nvPr/>
        </p:nvSpPr>
        <p:spPr>
          <a:xfrm>
            <a:off x="448857" y="2121025"/>
            <a:ext cx="3460750" cy="165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egreya Sans"/>
              <a:buNone/>
              <a:defRPr sz="1800" b="0" i="0" u="none" strike="noStrike" cap="none">
                <a:solidFill>
                  <a:schemeClr val="l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The newer the model the higher the price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Automatic Cars have The highest price then Semi-Auto Cars.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r>
              <a:rPr lang="en-US" sz="1400" dirty="0"/>
              <a:t>Manual Cars had a steady pricing curve over years</a:t>
            </a:r>
          </a:p>
          <a:p>
            <a:pPr algn="l">
              <a:spcAft>
                <a:spcPts val="600"/>
              </a:spcAft>
              <a:buFont typeface="Alegreya Sans"/>
              <a:buChar char="●"/>
            </a:pPr>
            <a:endParaRPr lang="en-US" sz="1400" b="0" i="0" u="none" strike="noStrike" cap="none" dirty="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185640-DDB3-4027-9A46-7A61056CFFB4}"/>
              </a:ext>
            </a:extLst>
          </p:cNvPr>
          <p:cNvSpPr txBox="1">
            <a:spLocks/>
          </p:cNvSpPr>
          <p:nvPr/>
        </p:nvSpPr>
        <p:spPr>
          <a:xfrm>
            <a:off x="498888" y="1321525"/>
            <a:ext cx="31209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 Medium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600"/>
              </a:spcAft>
              <a:buSzPts val="2800"/>
            </a:pPr>
            <a:r>
              <a:rPr lang="en-US" sz="2600" b="0" i="0" u="none" strike="noStrike" cap="none" dirty="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Price over </a:t>
            </a:r>
            <a:r>
              <a:rPr lang="en-US" sz="2600" dirty="0"/>
              <a:t>Year</a:t>
            </a:r>
            <a:endParaRPr lang="en-US" sz="2600" b="0" i="0" u="none" strike="noStrike" cap="none" dirty="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084E0-74FE-4774-9987-D0EB0284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00" y="1028701"/>
            <a:ext cx="5218413" cy="26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7295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Nude Presentation by Slidesgo">
  <a:themeElements>
    <a:clrScheme name="Simple Light">
      <a:dk1>
        <a:srgbClr val="353535"/>
      </a:dk1>
      <a:lt1>
        <a:srgbClr val="F9F9F9"/>
      </a:lt1>
      <a:dk2>
        <a:srgbClr val="E2E9F1"/>
      </a:dk2>
      <a:lt2>
        <a:srgbClr val="838383"/>
      </a:lt2>
      <a:accent1>
        <a:srgbClr val="9FC4E8"/>
      </a:accent1>
      <a:accent2>
        <a:srgbClr val="7EB7ED"/>
      </a:accent2>
      <a:accent3>
        <a:srgbClr val="489CEA"/>
      </a:accent3>
      <a:accent4>
        <a:srgbClr val="DAA7AE"/>
      </a:accent4>
      <a:accent5>
        <a:srgbClr val="D88993"/>
      </a:accent5>
      <a:accent6>
        <a:srgbClr val="CC5968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614</Words>
  <Application>Microsoft Office PowerPoint</Application>
  <PresentationFormat>On-screen Show (16:9)</PresentationFormat>
  <Paragraphs>107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Playfair Display Medium</vt:lpstr>
      <vt:lpstr>Playfair Display</vt:lpstr>
      <vt:lpstr>Alegreya Sans</vt:lpstr>
      <vt:lpstr>Arial</vt:lpstr>
      <vt:lpstr>Elegant Nude Presentation by Slidesgo</vt:lpstr>
      <vt:lpstr>PowerPoint Presentation</vt:lpstr>
      <vt:lpstr>Table of Contents</vt:lpstr>
      <vt:lpstr>01</vt:lpstr>
      <vt:lpstr>Problem and Challenges</vt:lpstr>
      <vt:lpstr>How To Solve</vt:lpstr>
      <vt:lpstr>Data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Conclusion</vt:lpstr>
      <vt:lpstr>Conclusion</vt:lpstr>
      <vt:lpstr>05</vt:lpstr>
      <vt:lpstr>What`s next ?!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Mahmoud Elhemaly</cp:lastModifiedBy>
  <cp:revision>25</cp:revision>
  <dcterms:modified xsi:type="dcterms:W3CDTF">2021-11-11T14:20:23Z</dcterms:modified>
</cp:coreProperties>
</file>