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F49D5-9250-4D09-42F8-4698AF03B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59EE76-9198-8460-268D-0D070E5DA7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FFE128-0ECF-1F24-CAB4-28C6F4217EFB}"/>
              </a:ext>
            </a:extLst>
          </p:cNvPr>
          <p:cNvSpPr>
            <a:spLocks noGrp="1"/>
          </p:cNvSpPr>
          <p:nvPr>
            <p:ph type="dt" sz="half" idx="10"/>
          </p:nvPr>
        </p:nvSpPr>
        <p:spPr/>
        <p:txBody>
          <a:bodyPr/>
          <a:lstStyle/>
          <a:p>
            <a:fld id="{A29AA935-7F2A-4781-A8FE-2F6562148C85}" type="datetimeFigureOut">
              <a:rPr lang="en-US" smtClean="0"/>
              <a:t>12/2/2024</a:t>
            </a:fld>
            <a:endParaRPr lang="en-US"/>
          </a:p>
        </p:txBody>
      </p:sp>
      <p:sp>
        <p:nvSpPr>
          <p:cNvPr id="5" name="Footer Placeholder 4">
            <a:extLst>
              <a:ext uri="{FF2B5EF4-FFF2-40B4-BE49-F238E27FC236}">
                <a16:creationId xmlns:a16="http://schemas.microsoft.com/office/drawing/2014/main" id="{E013F2FF-7312-0562-ED86-901CBE348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E5523-9119-B068-AF8A-D3F66D908F03}"/>
              </a:ext>
            </a:extLst>
          </p:cNvPr>
          <p:cNvSpPr>
            <a:spLocks noGrp="1"/>
          </p:cNvSpPr>
          <p:nvPr>
            <p:ph type="sldNum" sz="quarter" idx="12"/>
          </p:nvPr>
        </p:nvSpPr>
        <p:spPr/>
        <p:txBody>
          <a:bodyPr/>
          <a:lstStyle/>
          <a:p>
            <a:fld id="{97A3DA39-71FC-4C58-815A-D625CE40F77C}" type="slidenum">
              <a:rPr lang="en-US" smtClean="0"/>
              <a:t>‹#›</a:t>
            </a:fld>
            <a:endParaRPr lang="en-US"/>
          </a:p>
        </p:txBody>
      </p:sp>
    </p:spTree>
    <p:extLst>
      <p:ext uri="{BB962C8B-B14F-4D97-AF65-F5344CB8AC3E}">
        <p14:creationId xmlns:p14="http://schemas.microsoft.com/office/powerpoint/2010/main" val="511133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428C-FFD6-49AE-BAF2-E5D21A05CC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211B87-EDA2-A0C2-7B14-45751FFEF7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3B23AC-6E3E-1510-1D7A-8AD64CB0344E}"/>
              </a:ext>
            </a:extLst>
          </p:cNvPr>
          <p:cNvSpPr>
            <a:spLocks noGrp="1"/>
          </p:cNvSpPr>
          <p:nvPr>
            <p:ph type="dt" sz="half" idx="10"/>
          </p:nvPr>
        </p:nvSpPr>
        <p:spPr/>
        <p:txBody>
          <a:bodyPr/>
          <a:lstStyle/>
          <a:p>
            <a:fld id="{A29AA935-7F2A-4781-A8FE-2F6562148C85}" type="datetimeFigureOut">
              <a:rPr lang="en-US" smtClean="0"/>
              <a:t>12/2/2024</a:t>
            </a:fld>
            <a:endParaRPr lang="en-US"/>
          </a:p>
        </p:txBody>
      </p:sp>
      <p:sp>
        <p:nvSpPr>
          <p:cNvPr id="5" name="Footer Placeholder 4">
            <a:extLst>
              <a:ext uri="{FF2B5EF4-FFF2-40B4-BE49-F238E27FC236}">
                <a16:creationId xmlns:a16="http://schemas.microsoft.com/office/drawing/2014/main" id="{D142A8BC-0F7F-0FA4-39AA-776F72E56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CDCCF8-9E1A-DF70-D7C7-14D7B9A80348}"/>
              </a:ext>
            </a:extLst>
          </p:cNvPr>
          <p:cNvSpPr>
            <a:spLocks noGrp="1"/>
          </p:cNvSpPr>
          <p:nvPr>
            <p:ph type="sldNum" sz="quarter" idx="12"/>
          </p:nvPr>
        </p:nvSpPr>
        <p:spPr/>
        <p:txBody>
          <a:bodyPr/>
          <a:lstStyle/>
          <a:p>
            <a:fld id="{97A3DA39-71FC-4C58-815A-D625CE40F77C}" type="slidenum">
              <a:rPr lang="en-US" smtClean="0"/>
              <a:t>‹#›</a:t>
            </a:fld>
            <a:endParaRPr lang="en-US"/>
          </a:p>
        </p:txBody>
      </p:sp>
    </p:spTree>
    <p:extLst>
      <p:ext uri="{BB962C8B-B14F-4D97-AF65-F5344CB8AC3E}">
        <p14:creationId xmlns:p14="http://schemas.microsoft.com/office/powerpoint/2010/main" val="449593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80F7BB-4D5A-21CD-EEEC-26DEE584DF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653D17-90AF-E32F-A846-9CBD6AC92A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A1ED5B-6938-54C2-4C30-21A21966A16C}"/>
              </a:ext>
            </a:extLst>
          </p:cNvPr>
          <p:cNvSpPr>
            <a:spLocks noGrp="1"/>
          </p:cNvSpPr>
          <p:nvPr>
            <p:ph type="dt" sz="half" idx="10"/>
          </p:nvPr>
        </p:nvSpPr>
        <p:spPr/>
        <p:txBody>
          <a:bodyPr/>
          <a:lstStyle/>
          <a:p>
            <a:fld id="{A29AA935-7F2A-4781-A8FE-2F6562148C85}" type="datetimeFigureOut">
              <a:rPr lang="en-US" smtClean="0"/>
              <a:t>12/2/2024</a:t>
            </a:fld>
            <a:endParaRPr lang="en-US"/>
          </a:p>
        </p:txBody>
      </p:sp>
      <p:sp>
        <p:nvSpPr>
          <p:cNvPr id="5" name="Footer Placeholder 4">
            <a:extLst>
              <a:ext uri="{FF2B5EF4-FFF2-40B4-BE49-F238E27FC236}">
                <a16:creationId xmlns:a16="http://schemas.microsoft.com/office/drawing/2014/main" id="{C803D548-63D4-758B-F3CE-5DDFC74FC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D9C55-C336-BEAF-A9F1-FFB7085ED22C}"/>
              </a:ext>
            </a:extLst>
          </p:cNvPr>
          <p:cNvSpPr>
            <a:spLocks noGrp="1"/>
          </p:cNvSpPr>
          <p:nvPr>
            <p:ph type="sldNum" sz="quarter" idx="12"/>
          </p:nvPr>
        </p:nvSpPr>
        <p:spPr/>
        <p:txBody>
          <a:bodyPr/>
          <a:lstStyle/>
          <a:p>
            <a:fld id="{97A3DA39-71FC-4C58-815A-D625CE40F77C}" type="slidenum">
              <a:rPr lang="en-US" smtClean="0"/>
              <a:t>‹#›</a:t>
            </a:fld>
            <a:endParaRPr lang="en-US"/>
          </a:p>
        </p:txBody>
      </p:sp>
    </p:spTree>
    <p:extLst>
      <p:ext uri="{BB962C8B-B14F-4D97-AF65-F5344CB8AC3E}">
        <p14:creationId xmlns:p14="http://schemas.microsoft.com/office/powerpoint/2010/main" val="2819612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4509-C846-3895-67E1-7CEC7E872A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65AC9D-F4BC-AA56-0019-9730D33A2A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F14F7-E26C-33E3-79DB-BDC9557FF112}"/>
              </a:ext>
            </a:extLst>
          </p:cNvPr>
          <p:cNvSpPr>
            <a:spLocks noGrp="1"/>
          </p:cNvSpPr>
          <p:nvPr>
            <p:ph type="dt" sz="half" idx="10"/>
          </p:nvPr>
        </p:nvSpPr>
        <p:spPr/>
        <p:txBody>
          <a:bodyPr/>
          <a:lstStyle/>
          <a:p>
            <a:fld id="{A29AA935-7F2A-4781-A8FE-2F6562148C85}" type="datetimeFigureOut">
              <a:rPr lang="en-US" smtClean="0"/>
              <a:t>12/2/2024</a:t>
            </a:fld>
            <a:endParaRPr lang="en-US"/>
          </a:p>
        </p:txBody>
      </p:sp>
      <p:sp>
        <p:nvSpPr>
          <p:cNvPr id="5" name="Footer Placeholder 4">
            <a:extLst>
              <a:ext uri="{FF2B5EF4-FFF2-40B4-BE49-F238E27FC236}">
                <a16:creationId xmlns:a16="http://schemas.microsoft.com/office/drawing/2014/main" id="{B9CD82AB-6BE5-6858-1175-7037ECD2A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7B0C3-7263-0374-4A3E-6589FD4F27C9}"/>
              </a:ext>
            </a:extLst>
          </p:cNvPr>
          <p:cNvSpPr>
            <a:spLocks noGrp="1"/>
          </p:cNvSpPr>
          <p:nvPr>
            <p:ph type="sldNum" sz="quarter" idx="12"/>
          </p:nvPr>
        </p:nvSpPr>
        <p:spPr/>
        <p:txBody>
          <a:bodyPr/>
          <a:lstStyle/>
          <a:p>
            <a:fld id="{97A3DA39-71FC-4C58-815A-D625CE40F77C}" type="slidenum">
              <a:rPr lang="en-US" smtClean="0"/>
              <a:t>‹#›</a:t>
            </a:fld>
            <a:endParaRPr lang="en-US"/>
          </a:p>
        </p:txBody>
      </p:sp>
    </p:spTree>
    <p:extLst>
      <p:ext uri="{BB962C8B-B14F-4D97-AF65-F5344CB8AC3E}">
        <p14:creationId xmlns:p14="http://schemas.microsoft.com/office/powerpoint/2010/main" val="87874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2CD4-2E97-9509-ECDB-7F25033ED6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AF9AD8-DF54-7958-3908-C29EDF5123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99633E-665E-2D82-75E4-9204DEC81358}"/>
              </a:ext>
            </a:extLst>
          </p:cNvPr>
          <p:cNvSpPr>
            <a:spLocks noGrp="1"/>
          </p:cNvSpPr>
          <p:nvPr>
            <p:ph type="dt" sz="half" idx="10"/>
          </p:nvPr>
        </p:nvSpPr>
        <p:spPr/>
        <p:txBody>
          <a:bodyPr/>
          <a:lstStyle/>
          <a:p>
            <a:fld id="{A29AA935-7F2A-4781-A8FE-2F6562148C85}" type="datetimeFigureOut">
              <a:rPr lang="en-US" smtClean="0"/>
              <a:t>12/2/2024</a:t>
            </a:fld>
            <a:endParaRPr lang="en-US"/>
          </a:p>
        </p:txBody>
      </p:sp>
      <p:sp>
        <p:nvSpPr>
          <p:cNvPr id="5" name="Footer Placeholder 4">
            <a:extLst>
              <a:ext uri="{FF2B5EF4-FFF2-40B4-BE49-F238E27FC236}">
                <a16:creationId xmlns:a16="http://schemas.microsoft.com/office/drawing/2014/main" id="{40F199AF-2336-FC4A-6EF2-789E4B96E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125B7-28DF-438F-60D8-0F4703A33D93}"/>
              </a:ext>
            </a:extLst>
          </p:cNvPr>
          <p:cNvSpPr>
            <a:spLocks noGrp="1"/>
          </p:cNvSpPr>
          <p:nvPr>
            <p:ph type="sldNum" sz="quarter" idx="12"/>
          </p:nvPr>
        </p:nvSpPr>
        <p:spPr/>
        <p:txBody>
          <a:bodyPr/>
          <a:lstStyle/>
          <a:p>
            <a:fld id="{97A3DA39-71FC-4C58-815A-D625CE40F77C}" type="slidenum">
              <a:rPr lang="en-US" smtClean="0"/>
              <a:t>‹#›</a:t>
            </a:fld>
            <a:endParaRPr lang="en-US"/>
          </a:p>
        </p:txBody>
      </p:sp>
    </p:spTree>
    <p:extLst>
      <p:ext uri="{BB962C8B-B14F-4D97-AF65-F5344CB8AC3E}">
        <p14:creationId xmlns:p14="http://schemas.microsoft.com/office/powerpoint/2010/main" val="98634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643B-B3EE-9D24-2748-27E55A4A1D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5D1B7B-5B14-2D72-911B-AECBFCB63C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70AA05-E2D1-1066-201D-0B01CB2EB0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5B1E1A-1FE0-AE6F-7699-1C4DE566BE04}"/>
              </a:ext>
            </a:extLst>
          </p:cNvPr>
          <p:cNvSpPr>
            <a:spLocks noGrp="1"/>
          </p:cNvSpPr>
          <p:nvPr>
            <p:ph type="dt" sz="half" idx="10"/>
          </p:nvPr>
        </p:nvSpPr>
        <p:spPr/>
        <p:txBody>
          <a:bodyPr/>
          <a:lstStyle/>
          <a:p>
            <a:fld id="{A29AA935-7F2A-4781-A8FE-2F6562148C85}" type="datetimeFigureOut">
              <a:rPr lang="en-US" smtClean="0"/>
              <a:t>12/2/2024</a:t>
            </a:fld>
            <a:endParaRPr lang="en-US"/>
          </a:p>
        </p:txBody>
      </p:sp>
      <p:sp>
        <p:nvSpPr>
          <p:cNvPr id="6" name="Footer Placeholder 5">
            <a:extLst>
              <a:ext uri="{FF2B5EF4-FFF2-40B4-BE49-F238E27FC236}">
                <a16:creationId xmlns:a16="http://schemas.microsoft.com/office/drawing/2014/main" id="{58F80377-4608-1C96-E838-C848EB48C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163916-53DA-0572-0997-33E68DEDB013}"/>
              </a:ext>
            </a:extLst>
          </p:cNvPr>
          <p:cNvSpPr>
            <a:spLocks noGrp="1"/>
          </p:cNvSpPr>
          <p:nvPr>
            <p:ph type="sldNum" sz="quarter" idx="12"/>
          </p:nvPr>
        </p:nvSpPr>
        <p:spPr/>
        <p:txBody>
          <a:bodyPr/>
          <a:lstStyle/>
          <a:p>
            <a:fld id="{97A3DA39-71FC-4C58-815A-D625CE40F77C}" type="slidenum">
              <a:rPr lang="en-US" smtClean="0"/>
              <a:t>‹#›</a:t>
            </a:fld>
            <a:endParaRPr lang="en-US"/>
          </a:p>
        </p:txBody>
      </p:sp>
    </p:spTree>
    <p:extLst>
      <p:ext uri="{BB962C8B-B14F-4D97-AF65-F5344CB8AC3E}">
        <p14:creationId xmlns:p14="http://schemas.microsoft.com/office/powerpoint/2010/main" val="8341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A6E3-FD53-8B99-FBB0-7476E6C801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B831E9-55D5-9516-3925-6282E465B6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3DA22-3E55-5914-3D2C-A949E342DB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4A3082-4D60-2591-C437-57E1AA6DF7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5EE8DB-02F6-B8BB-9224-02860F75CD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E85CF9-5DA9-75C2-B9A2-43E257EEA6DB}"/>
              </a:ext>
            </a:extLst>
          </p:cNvPr>
          <p:cNvSpPr>
            <a:spLocks noGrp="1"/>
          </p:cNvSpPr>
          <p:nvPr>
            <p:ph type="dt" sz="half" idx="10"/>
          </p:nvPr>
        </p:nvSpPr>
        <p:spPr/>
        <p:txBody>
          <a:bodyPr/>
          <a:lstStyle/>
          <a:p>
            <a:fld id="{A29AA935-7F2A-4781-A8FE-2F6562148C85}" type="datetimeFigureOut">
              <a:rPr lang="en-US" smtClean="0"/>
              <a:t>12/2/2024</a:t>
            </a:fld>
            <a:endParaRPr lang="en-US"/>
          </a:p>
        </p:txBody>
      </p:sp>
      <p:sp>
        <p:nvSpPr>
          <p:cNvPr id="8" name="Footer Placeholder 7">
            <a:extLst>
              <a:ext uri="{FF2B5EF4-FFF2-40B4-BE49-F238E27FC236}">
                <a16:creationId xmlns:a16="http://schemas.microsoft.com/office/drawing/2014/main" id="{5CE455C2-5229-E597-49EE-A7465E2D6F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5338AE-58F8-AE35-030D-082FADB304A3}"/>
              </a:ext>
            </a:extLst>
          </p:cNvPr>
          <p:cNvSpPr>
            <a:spLocks noGrp="1"/>
          </p:cNvSpPr>
          <p:nvPr>
            <p:ph type="sldNum" sz="quarter" idx="12"/>
          </p:nvPr>
        </p:nvSpPr>
        <p:spPr/>
        <p:txBody>
          <a:bodyPr/>
          <a:lstStyle/>
          <a:p>
            <a:fld id="{97A3DA39-71FC-4C58-815A-D625CE40F77C}" type="slidenum">
              <a:rPr lang="en-US" smtClean="0"/>
              <a:t>‹#›</a:t>
            </a:fld>
            <a:endParaRPr lang="en-US"/>
          </a:p>
        </p:txBody>
      </p:sp>
    </p:spTree>
    <p:extLst>
      <p:ext uri="{BB962C8B-B14F-4D97-AF65-F5344CB8AC3E}">
        <p14:creationId xmlns:p14="http://schemas.microsoft.com/office/powerpoint/2010/main" val="32157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1B82D-893E-648C-BA66-FDD57BE5DA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E7C2C6-75EA-CD06-1D47-6922C587206D}"/>
              </a:ext>
            </a:extLst>
          </p:cNvPr>
          <p:cNvSpPr>
            <a:spLocks noGrp="1"/>
          </p:cNvSpPr>
          <p:nvPr>
            <p:ph type="dt" sz="half" idx="10"/>
          </p:nvPr>
        </p:nvSpPr>
        <p:spPr/>
        <p:txBody>
          <a:bodyPr/>
          <a:lstStyle/>
          <a:p>
            <a:fld id="{A29AA935-7F2A-4781-A8FE-2F6562148C85}" type="datetimeFigureOut">
              <a:rPr lang="en-US" smtClean="0"/>
              <a:t>12/2/2024</a:t>
            </a:fld>
            <a:endParaRPr lang="en-US"/>
          </a:p>
        </p:txBody>
      </p:sp>
      <p:sp>
        <p:nvSpPr>
          <p:cNvPr id="4" name="Footer Placeholder 3">
            <a:extLst>
              <a:ext uri="{FF2B5EF4-FFF2-40B4-BE49-F238E27FC236}">
                <a16:creationId xmlns:a16="http://schemas.microsoft.com/office/drawing/2014/main" id="{9B1B4583-64EC-B5F0-42C7-65348BD7EE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7D145B-FAF7-7D99-7B45-5BD8AD494919}"/>
              </a:ext>
            </a:extLst>
          </p:cNvPr>
          <p:cNvSpPr>
            <a:spLocks noGrp="1"/>
          </p:cNvSpPr>
          <p:nvPr>
            <p:ph type="sldNum" sz="quarter" idx="12"/>
          </p:nvPr>
        </p:nvSpPr>
        <p:spPr/>
        <p:txBody>
          <a:bodyPr/>
          <a:lstStyle/>
          <a:p>
            <a:fld id="{97A3DA39-71FC-4C58-815A-D625CE40F77C}" type="slidenum">
              <a:rPr lang="en-US" smtClean="0"/>
              <a:t>‹#›</a:t>
            </a:fld>
            <a:endParaRPr lang="en-US"/>
          </a:p>
        </p:txBody>
      </p:sp>
    </p:spTree>
    <p:extLst>
      <p:ext uri="{BB962C8B-B14F-4D97-AF65-F5344CB8AC3E}">
        <p14:creationId xmlns:p14="http://schemas.microsoft.com/office/powerpoint/2010/main" val="1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ADB939-630A-C32E-0388-4A44D6FAAE7C}"/>
              </a:ext>
            </a:extLst>
          </p:cNvPr>
          <p:cNvSpPr>
            <a:spLocks noGrp="1"/>
          </p:cNvSpPr>
          <p:nvPr>
            <p:ph type="dt" sz="half" idx="10"/>
          </p:nvPr>
        </p:nvSpPr>
        <p:spPr/>
        <p:txBody>
          <a:bodyPr/>
          <a:lstStyle/>
          <a:p>
            <a:fld id="{A29AA935-7F2A-4781-A8FE-2F6562148C85}" type="datetimeFigureOut">
              <a:rPr lang="en-US" smtClean="0"/>
              <a:t>12/2/2024</a:t>
            </a:fld>
            <a:endParaRPr lang="en-US"/>
          </a:p>
        </p:txBody>
      </p:sp>
      <p:sp>
        <p:nvSpPr>
          <p:cNvPr id="3" name="Footer Placeholder 2">
            <a:extLst>
              <a:ext uri="{FF2B5EF4-FFF2-40B4-BE49-F238E27FC236}">
                <a16:creationId xmlns:a16="http://schemas.microsoft.com/office/drawing/2014/main" id="{DC57FAA5-23F2-0914-7011-6D1BE6006A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C85A09-8262-8315-DBAD-78BF09117F81}"/>
              </a:ext>
            </a:extLst>
          </p:cNvPr>
          <p:cNvSpPr>
            <a:spLocks noGrp="1"/>
          </p:cNvSpPr>
          <p:nvPr>
            <p:ph type="sldNum" sz="quarter" idx="12"/>
          </p:nvPr>
        </p:nvSpPr>
        <p:spPr/>
        <p:txBody>
          <a:bodyPr/>
          <a:lstStyle/>
          <a:p>
            <a:fld id="{97A3DA39-71FC-4C58-815A-D625CE40F77C}" type="slidenum">
              <a:rPr lang="en-US" smtClean="0"/>
              <a:t>‹#›</a:t>
            </a:fld>
            <a:endParaRPr lang="en-US"/>
          </a:p>
        </p:txBody>
      </p:sp>
    </p:spTree>
    <p:extLst>
      <p:ext uri="{BB962C8B-B14F-4D97-AF65-F5344CB8AC3E}">
        <p14:creationId xmlns:p14="http://schemas.microsoft.com/office/powerpoint/2010/main" val="4178965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133B-92B0-463C-7EA0-C7FDDA2AEF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59E642-64D1-E8A4-0F83-BC1CBA0908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775551-701B-90A3-3A9F-5FA5737CC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3B522E-15AF-FAD6-2718-CD9FCEFE22B0}"/>
              </a:ext>
            </a:extLst>
          </p:cNvPr>
          <p:cNvSpPr>
            <a:spLocks noGrp="1"/>
          </p:cNvSpPr>
          <p:nvPr>
            <p:ph type="dt" sz="half" idx="10"/>
          </p:nvPr>
        </p:nvSpPr>
        <p:spPr/>
        <p:txBody>
          <a:bodyPr/>
          <a:lstStyle/>
          <a:p>
            <a:fld id="{A29AA935-7F2A-4781-A8FE-2F6562148C85}" type="datetimeFigureOut">
              <a:rPr lang="en-US" smtClean="0"/>
              <a:t>12/2/2024</a:t>
            </a:fld>
            <a:endParaRPr lang="en-US"/>
          </a:p>
        </p:txBody>
      </p:sp>
      <p:sp>
        <p:nvSpPr>
          <p:cNvPr id="6" name="Footer Placeholder 5">
            <a:extLst>
              <a:ext uri="{FF2B5EF4-FFF2-40B4-BE49-F238E27FC236}">
                <a16:creationId xmlns:a16="http://schemas.microsoft.com/office/drawing/2014/main" id="{F2431130-1BB9-203F-264E-30F7AED1D0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9ABC2D-3770-282A-5B76-C2C96023BD07}"/>
              </a:ext>
            </a:extLst>
          </p:cNvPr>
          <p:cNvSpPr>
            <a:spLocks noGrp="1"/>
          </p:cNvSpPr>
          <p:nvPr>
            <p:ph type="sldNum" sz="quarter" idx="12"/>
          </p:nvPr>
        </p:nvSpPr>
        <p:spPr/>
        <p:txBody>
          <a:bodyPr/>
          <a:lstStyle/>
          <a:p>
            <a:fld id="{97A3DA39-71FC-4C58-815A-D625CE40F77C}" type="slidenum">
              <a:rPr lang="en-US" smtClean="0"/>
              <a:t>‹#›</a:t>
            </a:fld>
            <a:endParaRPr lang="en-US"/>
          </a:p>
        </p:txBody>
      </p:sp>
    </p:spTree>
    <p:extLst>
      <p:ext uri="{BB962C8B-B14F-4D97-AF65-F5344CB8AC3E}">
        <p14:creationId xmlns:p14="http://schemas.microsoft.com/office/powerpoint/2010/main" val="18852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F4B4F-2FCC-21AE-9060-39D194F115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BEA0DA-D1B7-B81B-B524-81184CC3B2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C7998A-0EA0-96EA-5683-2395E8F6D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0B26B-A11E-8296-0FA1-48DFFD4189D2}"/>
              </a:ext>
            </a:extLst>
          </p:cNvPr>
          <p:cNvSpPr>
            <a:spLocks noGrp="1"/>
          </p:cNvSpPr>
          <p:nvPr>
            <p:ph type="dt" sz="half" idx="10"/>
          </p:nvPr>
        </p:nvSpPr>
        <p:spPr/>
        <p:txBody>
          <a:bodyPr/>
          <a:lstStyle/>
          <a:p>
            <a:fld id="{A29AA935-7F2A-4781-A8FE-2F6562148C85}" type="datetimeFigureOut">
              <a:rPr lang="en-US" smtClean="0"/>
              <a:t>12/2/2024</a:t>
            </a:fld>
            <a:endParaRPr lang="en-US"/>
          </a:p>
        </p:txBody>
      </p:sp>
      <p:sp>
        <p:nvSpPr>
          <p:cNvPr id="6" name="Footer Placeholder 5">
            <a:extLst>
              <a:ext uri="{FF2B5EF4-FFF2-40B4-BE49-F238E27FC236}">
                <a16:creationId xmlns:a16="http://schemas.microsoft.com/office/drawing/2014/main" id="{E90F28B4-03EF-7C3C-6264-26A6D1077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06032E-C798-BD1C-67CE-0CAFF2F756E5}"/>
              </a:ext>
            </a:extLst>
          </p:cNvPr>
          <p:cNvSpPr>
            <a:spLocks noGrp="1"/>
          </p:cNvSpPr>
          <p:nvPr>
            <p:ph type="sldNum" sz="quarter" idx="12"/>
          </p:nvPr>
        </p:nvSpPr>
        <p:spPr/>
        <p:txBody>
          <a:bodyPr/>
          <a:lstStyle/>
          <a:p>
            <a:fld id="{97A3DA39-71FC-4C58-815A-D625CE40F77C}" type="slidenum">
              <a:rPr lang="en-US" smtClean="0"/>
              <a:t>‹#›</a:t>
            </a:fld>
            <a:endParaRPr lang="en-US"/>
          </a:p>
        </p:txBody>
      </p:sp>
    </p:spTree>
    <p:extLst>
      <p:ext uri="{BB962C8B-B14F-4D97-AF65-F5344CB8AC3E}">
        <p14:creationId xmlns:p14="http://schemas.microsoft.com/office/powerpoint/2010/main" val="247001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8638E4-8A9B-BB86-C72C-EA064A5297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AF73ED-C9BC-929F-757D-7D3D606D65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72CD67-1429-4488-0AF9-8D8B46E0A5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29AA935-7F2A-4781-A8FE-2F6562148C85}" type="datetimeFigureOut">
              <a:rPr lang="en-US" smtClean="0"/>
              <a:t>12/2/2024</a:t>
            </a:fld>
            <a:endParaRPr lang="en-US"/>
          </a:p>
        </p:txBody>
      </p:sp>
      <p:sp>
        <p:nvSpPr>
          <p:cNvPr id="5" name="Footer Placeholder 4">
            <a:extLst>
              <a:ext uri="{FF2B5EF4-FFF2-40B4-BE49-F238E27FC236}">
                <a16:creationId xmlns:a16="http://schemas.microsoft.com/office/drawing/2014/main" id="{BEFB1F04-0FD0-7DF0-B536-CCB271F27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1BE0C9-29C7-BEEA-B13E-1B3300D6FD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A3DA39-71FC-4C58-815A-D625CE40F77C}" type="slidenum">
              <a:rPr lang="en-US" smtClean="0"/>
              <a:t>‹#›</a:t>
            </a:fld>
            <a:endParaRPr lang="en-US"/>
          </a:p>
        </p:txBody>
      </p:sp>
    </p:spTree>
    <p:extLst>
      <p:ext uri="{BB962C8B-B14F-4D97-AF65-F5344CB8AC3E}">
        <p14:creationId xmlns:p14="http://schemas.microsoft.com/office/powerpoint/2010/main" val="1433641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23B4-C1DC-B2A1-5656-58B71F3AFA7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E31E0B5-37CC-6427-B446-EC4B80E4F50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0994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7864-424D-BFC6-672E-972A98954025}"/>
              </a:ext>
            </a:extLst>
          </p:cNvPr>
          <p:cNvSpPr>
            <a:spLocks noGrp="1"/>
          </p:cNvSpPr>
          <p:nvPr>
            <p:ph type="title"/>
          </p:nvPr>
        </p:nvSpPr>
        <p:spPr/>
        <p:txBody>
          <a:bodyPr/>
          <a:lstStyle/>
          <a:p>
            <a:r>
              <a:rPr lang="en-US" b="1" u="sng" dirty="0"/>
              <a:t>Initial Analysis</a:t>
            </a:r>
          </a:p>
        </p:txBody>
      </p:sp>
      <p:sp>
        <p:nvSpPr>
          <p:cNvPr id="4" name="Text Placeholder 3">
            <a:extLst>
              <a:ext uri="{FF2B5EF4-FFF2-40B4-BE49-F238E27FC236}">
                <a16:creationId xmlns:a16="http://schemas.microsoft.com/office/drawing/2014/main" id="{E25B5A2A-305C-B72C-311B-1DB5CA98AF96}"/>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Initially reviewed the dataset using python/pandas. Looked over summaries of overall crossings by year, state, etc. Used matplotlib to summarize overall crossings by year included in dataset. </a:t>
            </a:r>
          </a:p>
          <a:p>
            <a:pPr marL="285750" indent="-285750">
              <a:buFont typeface="Arial" panose="020B0604020202020204" pitchFamily="34" charset="0"/>
              <a:buChar char="•"/>
            </a:pPr>
            <a:r>
              <a:rPr lang="en-US" dirty="0"/>
              <a:t>Data shows that border crossings have been at a decrease over time but has fluctuated. </a:t>
            </a:r>
          </a:p>
        </p:txBody>
      </p:sp>
      <p:pic>
        <p:nvPicPr>
          <p:cNvPr id="6" name="Picture 5">
            <a:extLst>
              <a:ext uri="{FF2B5EF4-FFF2-40B4-BE49-F238E27FC236}">
                <a16:creationId xmlns:a16="http://schemas.microsoft.com/office/drawing/2014/main" id="{CBA31405-12C5-85E2-80DD-BC103E666F57}"/>
              </a:ext>
            </a:extLst>
          </p:cNvPr>
          <p:cNvPicPr>
            <a:picLocks noChangeAspect="1"/>
          </p:cNvPicPr>
          <p:nvPr/>
        </p:nvPicPr>
        <p:blipFill>
          <a:blip r:embed="rId2"/>
          <a:stretch>
            <a:fillRect/>
          </a:stretch>
        </p:blipFill>
        <p:spPr>
          <a:xfrm>
            <a:off x="4772025" y="587376"/>
            <a:ext cx="6905330" cy="5281612"/>
          </a:xfrm>
          <a:prstGeom prst="rect">
            <a:avLst/>
          </a:prstGeom>
        </p:spPr>
      </p:pic>
    </p:spTree>
    <p:extLst>
      <p:ext uri="{BB962C8B-B14F-4D97-AF65-F5344CB8AC3E}">
        <p14:creationId xmlns:p14="http://schemas.microsoft.com/office/powerpoint/2010/main" val="131015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2F31-6FC9-C2CA-A515-CD92215B576E}"/>
              </a:ext>
            </a:extLst>
          </p:cNvPr>
          <p:cNvSpPr>
            <a:spLocks noGrp="1"/>
          </p:cNvSpPr>
          <p:nvPr>
            <p:ph type="title"/>
          </p:nvPr>
        </p:nvSpPr>
        <p:spPr/>
        <p:txBody>
          <a:bodyPr/>
          <a:lstStyle/>
          <a:p>
            <a:r>
              <a:rPr lang="en-US" b="1" u="sng" dirty="0"/>
              <a:t>Initial Analysis</a:t>
            </a:r>
          </a:p>
        </p:txBody>
      </p:sp>
      <p:sp>
        <p:nvSpPr>
          <p:cNvPr id="4" name="Text Placeholder 3">
            <a:extLst>
              <a:ext uri="{FF2B5EF4-FFF2-40B4-BE49-F238E27FC236}">
                <a16:creationId xmlns:a16="http://schemas.microsoft.com/office/drawing/2014/main" id="{704F39CC-E530-1B53-7467-084C69B9167B}"/>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Overall, the dataset shows that Texas had the most crossings between 1997-2024. </a:t>
            </a:r>
          </a:p>
          <a:p>
            <a:pPr marL="285750" indent="-285750">
              <a:buFont typeface="Arial" panose="020B0604020202020204" pitchFamily="34" charset="0"/>
              <a:buChar char="•"/>
            </a:pPr>
            <a:r>
              <a:rPr lang="en-US" dirty="0"/>
              <a:t>Crossings were at an all time high in 2000 with the total recorded number being 540,021,542.</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BE52039B-6877-6D4E-C37E-D6C3821ECD85}"/>
              </a:ext>
            </a:extLst>
          </p:cNvPr>
          <p:cNvPicPr>
            <a:picLocks noChangeAspect="1"/>
          </p:cNvPicPr>
          <p:nvPr/>
        </p:nvPicPr>
        <p:blipFill>
          <a:blip r:embed="rId2"/>
          <a:stretch>
            <a:fillRect/>
          </a:stretch>
        </p:blipFill>
        <p:spPr>
          <a:xfrm>
            <a:off x="7419977" y="606488"/>
            <a:ext cx="2190750" cy="4362450"/>
          </a:xfrm>
          <a:prstGeom prst="rect">
            <a:avLst/>
          </a:prstGeom>
        </p:spPr>
      </p:pic>
      <p:pic>
        <p:nvPicPr>
          <p:cNvPr id="8" name="Picture 7">
            <a:extLst>
              <a:ext uri="{FF2B5EF4-FFF2-40B4-BE49-F238E27FC236}">
                <a16:creationId xmlns:a16="http://schemas.microsoft.com/office/drawing/2014/main" id="{25EAFBC1-8CBA-E9DF-8C35-93C3969C52AF}"/>
              </a:ext>
            </a:extLst>
          </p:cNvPr>
          <p:cNvPicPr>
            <a:picLocks noChangeAspect="1"/>
          </p:cNvPicPr>
          <p:nvPr/>
        </p:nvPicPr>
        <p:blipFill>
          <a:blip r:embed="rId3"/>
          <a:stretch>
            <a:fillRect/>
          </a:stretch>
        </p:blipFill>
        <p:spPr>
          <a:xfrm>
            <a:off x="10179679" y="377481"/>
            <a:ext cx="1088625" cy="6318593"/>
          </a:xfrm>
          <a:prstGeom prst="rect">
            <a:avLst/>
          </a:prstGeom>
        </p:spPr>
      </p:pic>
    </p:spTree>
    <p:extLst>
      <p:ext uri="{BB962C8B-B14F-4D97-AF65-F5344CB8AC3E}">
        <p14:creationId xmlns:p14="http://schemas.microsoft.com/office/powerpoint/2010/main" val="116609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48F3-BC0B-08AA-A8B5-79F472DA3614}"/>
              </a:ext>
            </a:extLst>
          </p:cNvPr>
          <p:cNvSpPr>
            <a:spLocks noGrp="1"/>
          </p:cNvSpPr>
          <p:nvPr>
            <p:ph type="title"/>
          </p:nvPr>
        </p:nvSpPr>
        <p:spPr/>
        <p:txBody>
          <a:bodyPr/>
          <a:lstStyle/>
          <a:p>
            <a:r>
              <a:rPr lang="en-US" b="1" u="sng" dirty="0"/>
              <a:t>Future Predictions</a:t>
            </a:r>
          </a:p>
        </p:txBody>
      </p:sp>
      <p:sp>
        <p:nvSpPr>
          <p:cNvPr id="4" name="Text Placeholder 3">
            <a:extLst>
              <a:ext uri="{FF2B5EF4-FFF2-40B4-BE49-F238E27FC236}">
                <a16:creationId xmlns:a16="http://schemas.microsoft.com/office/drawing/2014/main" id="{41699DBA-A4BE-A63C-11C0-869930DD54D2}"/>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dirty="0"/>
              <a:t>Wanted to predict whether or not overall crossings will increase or decrease throughout the future. </a:t>
            </a:r>
          </a:p>
          <a:p>
            <a:pPr marL="285750" indent="-285750">
              <a:buFont typeface="Arial" panose="020B0604020202020204" pitchFamily="34" charset="0"/>
              <a:buChar char="•"/>
            </a:pPr>
            <a:r>
              <a:rPr lang="en-US" dirty="0"/>
              <a:t>Tested a few machine learning methods to predict an increase/decrease for future years. Used, summarized data by year/state and overall crossings. Then added column with % increase/decrease from year to year, and additional with increase/decrease result. Used linear Regression to predict from a sample. Accuracy was only 67%. </a:t>
            </a:r>
          </a:p>
          <a:p>
            <a:pPr marL="285750" indent="-285750">
              <a:buFont typeface="Arial" panose="020B0604020202020204" pitchFamily="34" charset="0"/>
              <a:buChar char="•"/>
            </a:pPr>
            <a:r>
              <a:rPr lang="en-US" dirty="0"/>
              <a:t>Tried to switch to Logistic Regression using the same data frame, but accuracy decreased.</a:t>
            </a:r>
          </a:p>
        </p:txBody>
      </p:sp>
      <p:pic>
        <p:nvPicPr>
          <p:cNvPr id="6" name="Picture 5">
            <a:extLst>
              <a:ext uri="{FF2B5EF4-FFF2-40B4-BE49-F238E27FC236}">
                <a16:creationId xmlns:a16="http://schemas.microsoft.com/office/drawing/2014/main" id="{83E80E29-CF92-EA36-FF89-6728DE8461CB}"/>
              </a:ext>
            </a:extLst>
          </p:cNvPr>
          <p:cNvPicPr>
            <a:picLocks noChangeAspect="1"/>
          </p:cNvPicPr>
          <p:nvPr/>
        </p:nvPicPr>
        <p:blipFill>
          <a:blip r:embed="rId2"/>
          <a:stretch>
            <a:fillRect/>
          </a:stretch>
        </p:blipFill>
        <p:spPr>
          <a:xfrm>
            <a:off x="6238875" y="1714500"/>
            <a:ext cx="3429000" cy="1714500"/>
          </a:xfrm>
          <a:prstGeom prst="rect">
            <a:avLst/>
          </a:prstGeom>
        </p:spPr>
      </p:pic>
      <p:sp>
        <p:nvSpPr>
          <p:cNvPr id="7" name="TextBox 6">
            <a:extLst>
              <a:ext uri="{FF2B5EF4-FFF2-40B4-BE49-F238E27FC236}">
                <a16:creationId xmlns:a16="http://schemas.microsoft.com/office/drawing/2014/main" id="{047F2E20-7A1C-7CB5-4C46-A5081C0320A0}"/>
              </a:ext>
            </a:extLst>
          </p:cNvPr>
          <p:cNvSpPr txBox="1"/>
          <p:nvPr/>
        </p:nvSpPr>
        <p:spPr>
          <a:xfrm>
            <a:off x="6200775" y="1190625"/>
            <a:ext cx="2123338" cy="369332"/>
          </a:xfrm>
          <a:prstGeom prst="rect">
            <a:avLst/>
          </a:prstGeom>
          <a:noFill/>
        </p:spPr>
        <p:txBody>
          <a:bodyPr wrap="none" rtlCol="0">
            <a:spAutoFit/>
          </a:bodyPr>
          <a:lstStyle/>
          <a:p>
            <a:r>
              <a:rPr lang="en-US" b="1" u="sng" dirty="0"/>
              <a:t>Linear Regression:</a:t>
            </a:r>
          </a:p>
        </p:txBody>
      </p:sp>
      <p:sp>
        <p:nvSpPr>
          <p:cNvPr id="8" name="TextBox 7">
            <a:extLst>
              <a:ext uri="{FF2B5EF4-FFF2-40B4-BE49-F238E27FC236}">
                <a16:creationId xmlns:a16="http://schemas.microsoft.com/office/drawing/2014/main" id="{814B5BE5-3993-3FD4-5CB9-592420755579}"/>
              </a:ext>
            </a:extLst>
          </p:cNvPr>
          <p:cNvSpPr txBox="1"/>
          <p:nvPr/>
        </p:nvSpPr>
        <p:spPr>
          <a:xfrm>
            <a:off x="6096000" y="3963194"/>
            <a:ext cx="2291333" cy="369332"/>
          </a:xfrm>
          <a:prstGeom prst="rect">
            <a:avLst/>
          </a:prstGeom>
          <a:noFill/>
        </p:spPr>
        <p:txBody>
          <a:bodyPr wrap="none" rtlCol="0">
            <a:spAutoFit/>
          </a:bodyPr>
          <a:lstStyle/>
          <a:p>
            <a:r>
              <a:rPr lang="en-US" b="1" u="sng" dirty="0"/>
              <a:t>Logistic Regression:</a:t>
            </a:r>
          </a:p>
        </p:txBody>
      </p:sp>
      <p:pic>
        <p:nvPicPr>
          <p:cNvPr id="10" name="Picture 9">
            <a:extLst>
              <a:ext uri="{FF2B5EF4-FFF2-40B4-BE49-F238E27FC236}">
                <a16:creationId xmlns:a16="http://schemas.microsoft.com/office/drawing/2014/main" id="{E2E65C49-A16B-275F-6471-8A2316625235}"/>
              </a:ext>
            </a:extLst>
          </p:cNvPr>
          <p:cNvPicPr>
            <a:picLocks noChangeAspect="1"/>
          </p:cNvPicPr>
          <p:nvPr/>
        </p:nvPicPr>
        <p:blipFill>
          <a:blip r:embed="rId3"/>
          <a:stretch>
            <a:fillRect/>
          </a:stretch>
        </p:blipFill>
        <p:spPr>
          <a:xfrm>
            <a:off x="6523006" y="4591050"/>
            <a:ext cx="3486150" cy="1771650"/>
          </a:xfrm>
          <a:prstGeom prst="rect">
            <a:avLst/>
          </a:prstGeom>
        </p:spPr>
      </p:pic>
    </p:spTree>
    <p:extLst>
      <p:ext uri="{BB962C8B-B14F-4D97-AF65-F5344CB8AC3E}">
        <p14:creationId xmlns:p14="http://schemas.microsoft.com/office/powerpoint/2010/main" val="107553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C903D-0752-E800-7596-8CC64DDF9616}"/>
              </a:ext>
            </a:extLst>
          </p:cNvPr>
          <p:cNvSpPr>
            <a:spLocks noGrp="1"/>
          </p:cNvSpPr>
          <p:nvPr>
            <p:ph type="title"/>
          </p:nvPr>
        </p:nvSpPr>
        <p:spPr>
          <a:xfrm>
            <a:off x="839788" y="457200"/>
            <a:ext cx="3932237" cy="657225"/>
          </a:xfrm>
        </p:spPr>
        <p:txBody>
          <a:bodyPr/>
          <a:lstStyle/>
          <a:p>
            <a:r>
              <a:rPr lang="en-US" b="1" u="sng" dirty="0"/>
              <a:t>Future Predictions</a:t>
            </a:r>
          </a:p>
        </p:txBody>
      </p:sp>
      <p:sp>
        <p:nvSpPr>
          <p:cNvPr id="4" name="Text Placeholder 3">
            <a:extLst>
              <a:ext uri="{FF2B5EF4-FFF2-40B4-BE49-F238E27FC236}">
                <a16:creationId xmlns:a16="http://schemas.microsoft.com/office/drawing/2014/main" id="{DAD56955-89E3-D185-6AA2-A6AB7FC8D066}"/>
              </a:ext>
            </a:extLst>
          </p:cNvPr>
          <p:cNvSpPr>
            <a:spLocks noGrp="1"/>
          </p:cNvSpPr>
          <p:nvPr>
            <p:ph type="body" sz="half" idx="2"/>
          </p:nvPr>
        </p:nvSpPr>
        <p:spPr>
          <a:xfrm>
            <a:off x="839788" y="1114425"/>
            <a:ext cx="3932237" cy="4754563"/>
          </a:xfrm>
        </p:spPr>
        <p:txBody>
          <a:bodyPr/>
          <a:lstStyle/>
          <a:p>
            <a:pPr marL="285750" indent="-285750">
              <a:buFont typeface="Arial" panose="020B0604020202020204" pitchFamily="34" charset="0"/>
              <a:buChar char="•"/>
            </a:pPr>
            <a:r>
              <a:rPr lang="en-US" dirty="0"/>
              <a:t>Decided to increase the size of the sample dataset instead of using summarized data frame, and switch machine learning model using Random Forest. </a:t>
            </a:r>
          </a:p>
          <a:p>
            <a:pPr marL="285750" indent="-285750">
              <a:buFont typeface="Arial" panose="020B0604020202020204" pitchFamily="34" charset="0"/>
              <a:buChar char="•"/>
            </a:pPr>
            <a:r>
              <a:rPr lang="en-US" dirty="0"/>
              <a:t>Used label encoder to update data to numeric so all columns can be included in the model. </a:t>
            </a:r>
          </a:p>
          <a:p>
            <a:pPr marL="285750" indent="-285750">
              <a:buFont typeface="Arial" panose="020B0604020202020204" pitchFamily="34" charset="0"/>
              <a:buChar char="•"/>
            </a:pPr>
            <a:r>
              <a:rPr lang="en-US" dirty="0"/>
              <a:t>Used similar python/pandas code from previous attempts to add columns with % increase, and general result increase/decrease.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A303323B-75D8-EFB9-8557-5DCA05985749}"/>
              </a:ext>
            </a:extLst>
          </p:cNvPr>
          <p:cNvSpPr txBox="1"/>
          <p:nvPr/>
        </p:nvSpPr>
        <p:spPr>
          <a:xfrm>
            <a:off x="6535600" y="457200"/>
            <a:ext cx="1844223" cy="369332"/>
          </a:xfrm>
          <a:prstGeom prst="rect">
            <a:avLst/>
          </a:prstGeom>
          <a:noFill/>
        </p:spPr>
        <p:txBody>
          <a:bodyPr wrap="none" rtlCol="0">
            <a:spAutoFit/>
          </a:bodyPr>
          <a:lstStyle/>
          <a:p>
            <a:r>
              <a:rPr lang="en-US" b="1" u="sng" dirty="0"/>
              <a:t>Random Forest:</a:t>
            </a:r>
          </a:p>
        </p:txBody>
      </p:sp>
      <p:pic>
        <p:nvPicPr>
          <p:cNvPr id="7" name="Picture 6">
            <a:extLst>
              <a:ext uri="{FF2B5EF4-FFF2-40B4-BE49-F238E27FC236}">
                <a16:creationId xmlns:a16="http://schemas.microsoft.com/office/drawing/2014/main" id="{5A671637-9A69-FE39-9ADC-42E44D1855BD}"/>
              </a:ext>
            </a:extLst>
          </p:cNvPr>
          <p:cNvPicPr>
            <a:picLocks noChangeAspect="1"/>
          </p:cNvPicPr>
          <p:nvPr/>
        </p:nvPicPr>
        <p:blipFill>
          <a:blip r:embed="rId2"/>
          <a:stretch>
            <a:fillRect/>
          </a:stretch>
        </p:blipFill>
        <p:spPr>
          <a:xfrm>
            <a:off x="6677029" y="826532"/>
            <a:ext cx="3390900" cy="1590675"/>
          </a:xfrm>
          <a:prstGeom prst="rect">
            <a:avLst/>
          </a:prstGeom>
        </p:spPr>
      </p:pic>
      <p:sp>
        <p:nvSpPr>
          <p:cNvPr id="8" name="TextBox 7">
            <a:extLst>
              <a:ext uri="{FF2B5EF4-FFF2-40B4-BE49-F238E27FC236}">
                <a16:creationId xmlns:a16="http://schemas.microsoft.com/office/drawing/2014/main" id="{E303C558-B57F-C2BF-4C71-75F3A798D9B3}"/>
              </a:ext>
            </a:extLst>
          </p:cNvPr>
          <p:cNvSpPr txBox="1"/>
          <p:nvPr/>
        </p:nvSpPr>
        <p:spPr>
          <a:xfrm>
            <a:off x="6597748" y="2632650"/>
            <a:ext cx="3470181" cy="307777"/>
          </a:xfrm>
          <a:prstGeom prst="rect">
            <a:avLst/>
          </a:prstGeom>
          <a:noFill/>
        </p:spPr>
        <p:txBody>
          <a:bodyPr wrap="none" rtlCol="0">
            <a:spAutoFit/>
          </a:bodyPr>
          <a:lstStyle/>
          <a:p>
            <a:r>
              <a:rPr lang="en-US" sz="1400" dirty="0"/>
              <a:t>Updates to model returned 78% accuracy </a:t>
            </a:r>
          </a:p>
        </p:txBody>
      </p:sp>
      <p:sp>
        <p:nvSpPr>
          <p:cNvPr id="9" name="TextBox 8">
            <a:extLst>
              <a:ext uri="{FF2B5EF4-FFF2-40B4-BE49-F238E27FC236}">
                <a16:creationId xmlns:a16="http://schemas.microsoft.com/office/drawing/2014/main" id="{F86B9E75-2156-0EE2-EA73-F40AAFDE3E1B}"/>
              </a:ext>
            </a:extLst>
          </p:cNvPr>
          <p:cNvSpPr txBox="1"/>
          <p:nvPr/>
        </p:nvSpPr>
        <p:spPr>
          <a:xfrm>
            <a:off x="6597748" y="3122374"/>
            <a:ext cx="2045881" cy="369332"/>
          </a:xfrm>
          <a:prstGeom prst="rect">
            <a:avLst/>
          </a:prstGeom>
          <a:noFill/>
        </p:spPr>
        <p:txBody>
          <a:bodyPr wrap="none" rtlCol="0">
            <a:spAutoFit/>
          </a:bodyPr>
          <a:lstStyle/>
          <a:p>
            <a:r>
              <a:rPr lang="en-US" b="1" u="sng" dirty="0"/>
              <a:t>Confusion Matrix:</a:t>
            </a:r>
          </a:p>
        </p:txBody>
      </p:sp>
      <p:pic>
        <p:nvPicPr>
          <p:cNvPr id="11" name="Picture 10">
            <a:extLst>
              <a:ext uri="{FF2B5EF4-FFF2-40B4-BE49-F238E27FC236}">
                <a16:creationId xmlns:a16="http://schemas.microsoft.com/office/drawing/2014/main" id="{6B9B3BE8-2EB5-1255-7A9E-D17DC0F7616C}"/>
              </a:ext>
            </a:extLst>
          </p:cNvPr>
          <p:cNvPicPr>
            <a:picLocks noChangeAspect="1"/>
          </p:cNvPicPr>
          <p:nvPr/>
        </p:nvPicPr>
        <p:blipFill>
          <a:blip r:embed="rId3"/>
          <a:stretch>
            <a:fillRect/>
          </a:stretch>
        </p:blipFill>
        <p:spPr>
          <a:xfrm>
            <a:off x="6657979" y="3497262"/>
            <a:ext cx="1714500" cy="1066800"/>
          </a:xfrm>
          <a:prstGeom prst="rect">
            <a:avLst/>
          </a:prstGeom>
        </p:spPr>
      </p:pic>
      <p:sp>
        <p:nvSpPr>
          <p:cNvPr id="12" name="TextBox 11">
            <a:extLst>
              <a:ext uri="{FF2B5EF4-FFF2-40B4-BE49-F238E27FC236}">
                <a16:creationId xmlns:a16="http://schemas.microsoft.com/office/drawing/2014/main" id="{3A831A8A-149F-9550-3DFA-633014B97037}"/>
              </a:ext>
            </a:extLst>
          </p:cNvPr>
          <p:cNvSpPr txBox="1"/>
          <p:nvPr/>
        </p:nvSpPr>
        <p:spPr>
          <a:xfrm>
            <a:off x="6677029" y="4857750"/>
            <a:ext cx="5318813" cy="1200329"/>
          </a:xfrm>
          <a:prstGeom prst="rect">
            <a:avLst/>
          </a:prstGeom>
          <a:noFill/>
        </p:spPr>
        <p:txBody>
          <a:bodyPr wrap="square" rtlCol="0">
            <a:spAutoFit/>
          </a:bodyPr>
          <a:lstStyle/>
          <a:p>
            <a:r>
              <a:rPr lang="en-US" dirty="0"/>
              <a:t>The model correctly predicted future decreases in 42,609 cases and was incorrect in 8,433 cases. For increases, the model predicted correctly in 18,938 cases and was incorrect on 8,872 cases. </a:t>
            </a:r>
          </a:p>
        </p:txBody>
      </p:sp>
    </p:spTree>
    <p:extLst>
      <p:ext uri="{BB962C8B-B14F-4D97-AF65-F5344CB8AC3E}">
        <p14:creationId xmlns:p14="http://schemas.microsoft.com/office/powerpoint/2010/main" val="1626137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4A10-164B-E960-4830-FA0F0FE7096C}"/>
              </a:ext>
            </a:extLst>
          </p:cNvPr>
          <p:cNvSpPr>
            <a:spLocks noGrp="1"/>
          </p:cNvSpPr>
          <p:nvPr>
            <p:ph type="title"/>
          </p:nvPr>
        </p:nvSpPr>
        <p:spPr>
          <a:xfrm>
            <a:off x="839788" y="457200"/>
            <a:ext cx="3932237" cy="602055"/>
          </a:xfrm>
        </p:spPr>
        <p:txBody>
          <a:bodyPr/>
          <a:lstStyle/>
          <a:p>
            <a:r>
              <a:rPr lang="en-US" b="1" u="sng" dirty="0"/>
              <a:t>Random Forest </a:t>
            </a:r>
          </a:p>
        </p:txBody>
      </p:sp>
      <p:sp>
        <p:nvSpPr>
          <p:cNvPr id="4" name="Text Placeholder 3">
            <a:extLst>
              <a:ext uri="{FF2B5EF4-FFF2-40B4-BE49-F238E27FC236}">
                <a16:creationId xmlns:a16="http://schemas.microsoft.com/office/drawing/2014/main" id="{D44531E5-751E-7333-A0B0-18F1D2B8BA3A}"/>
              </a:ext>
            </a:extLst>
          </p:cNvPr>
          <p:cNvSpPr>
            <a:spLocks noGrp="1"/>
          </p:cNvSpPr>
          <p:nvPr>
            <p:ph type="body" sz="half" idx="2"/>
          </p:nvPr>
        </p:nvSpPr>
        <p:spPr>
          <a:xfrm>
            <a:off x="839788" y="1131683"/>
            <a:ext cx="3932237" cy="932507"/>
          </a:xfrm>
        </p:spPr>
        <p:txBody>
          <a:bodyPr/>
          <a:lstStyle/>
          <a:p>
            <a:pPr marL="285750" indent="-285750">
              <a:buFont typeface="Arial" panose="020B0604020202020204" pitchFamily="34" charset="0"/>
              <a:buChar char="•"/>
            </a:pPr>
            <a:r>
              <a:rPr lang="en-US" dirty="0"/>
              <a:t>Concluded that the Random Forest was the most accurate method used when testing the data.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BF994A21-D28C-E2F7-6913-0EC61DDAF39E}"/>
              </a:ext>
            </a:extLst>
          </p:cNvPr>
          <p:cNvSpPr txBox="1"/>
          <p:nvPr/>
        </p:nvSpPr>
        <p:spPr>
          <a:xfrm>
            <a:off x="959668" y="3829616"/>
            <a:ext cx="3539904" cy="2862322"/>
          </a:xfrm>
          <a:prstGeom prst="rect">
            <a:avLst/>
          </a:prstGeom>
          <a:noFill/>
        </p:spPr>
        <p:txBody>
          <a:bodyPr wrap="square" rtlCol="0">
            <a:spAutoFit/>
          </a:bodyPr>
          <a:lstStyle/>
          <a:p>
            <a:pPr marL="285750" indent="-285750">
              <a:buFont typeface="Arial" panose="020B0604020202020204" pitchFamily="34" charset="0"/>
              <a:buChar char="•"/>
            </a:pPr>
            <a:r>
              <a:rPr lang="en-US" dirty="0"/>
              <a:t>Reviewing the confusion matrix, the model predicted more decreases than increases in the future. Although crossings will fluctuate, we can conclude that as we move forward, the number of border crossings recorded will decrease. </a:t>
            </a:r>
          </a:p>
          <a:p>
            <a:endParaRPr lang="en-US" dirty="0"/>
          </a:p>
        </p:txBody>
      </p:sp>
      <p:pic>
        <p:nvPicPr>
          <p:cNvPr id="8" name="Picture 7">
            <a:extLst>
              <a:ext uri="{FF2B5EF4-FFF2-40B4-BE49-F238E27FC236}">
                <a16:creationId xmlns:a16="http://schemas.microsoft.com/office/drawing/2014/main" id="{D6B372C9-78FA-68E3-3460-1104AAA958A2}"/>
              </a:ext>
            </a:extLst>
          </p:cNvPr>
          <p:cNvPicPr>
            <a:picLocks noChangeAspect="1"/>
          </p:cNvPicPr>
          <p:nvPr/>
        </p:nvPicPr>
        <p:blipFill>
          <a:blip r:embed="rId2"/>
          <a:stretch>
            <a:fillRect/>
          </a:stretch>
        </p:blipFill>
        <p:spPr>
          <a:xfrm>
            <a:off x="1145727" y="2136618"/>
            <a:ext cx="2394178" cy="1489711"/>
          </a:xfrm>
          <a:prstGeom prst="rect">
            <a:avLst/>
          </a:prstGeom>
        </p:spPr>
      </p:pic>
      <p:pic>
        <p:nvPicPr>
          <p:cNvPr id="10" name="Picture 9">
            <a:extLst>
              <a:ext uri="{FF2B5EF4-FFF2-40B4-BE49-F238E27FC236}">
                <a16:creationId xmlns:a16="http://schemas.microsoft.com/office/drawing/2014/main" id="{E6A6D33B-8991-AE15-235E-70BBB33E596A}"/>
              </a:ext>
            </a:extLst>
          </p:cNvPr>
          <p:cNvPicPr>
            <a:picLocks noChangeAspect="1"/>
          </p:cNvPicPr>
          <p:nvPr/>
        </p:nvPicPr>
        <p:blipFill>
          <a:blip r:embed="rId3"/>
          <a:stretch>
            <a:fillRect/>
          </a:stretch>
        </p:blipFill>
        <p:spPr>
          <a:xfrm>
            <a:off x="5827712" y="625302"/>
            <a:ext cx="5524500" cy="3724275"/>
          </a:xfrm>
          <a:prstGeom prst="rect">
            <a:avLst/>
          </a:prstGeom>
        </p:spPr>
      </p:pic>
      <p:sp>
        <p:nvSpPr>
          <p:cNvPr id="11" name="TextBox 10">
            <a:extLst>
              <a:ext uri="{FF2B5EF4-FFF2-40B4-BE49-F238E27FC236}">
                <a16:creationId xmlns:a16="http://schemas.microsoft.com/office/drawing/2014/main" id="{F3DFCDDB-78C9-C159-0A83-FDC136177DEC}"/>
              </a:ext>
            </a:extLst>
          </p:cNvPr>
          <p:cNvSpPr txBox="1"/>
          <p:nvPr/>
        </p:nvSpPr>
        <p:spPr>
          <a:xfrm>
            <a:off x="5827712" y="4349577"/>
            <a:ext cx="5957180" cy="584775"/>
          </a:xfrm>
          <a:prstGeom prst="rect">
            <a:avLst/>
          </a:prstGeom>
          <a:noFill/>
        </p:spPr>
        <p:txBody>
          <a:bodyPr wrap="square" rtlCol="0">
            <a:spAutoFit/>
          </a:bodyPr>
          <a:lstStyle/>
          <a:p>
            <a:r>
              <a:rPr lang="en-US" sz="1600" dirty="0"/>
              <a:t>Above are the features included in the model sorted by the importance that each served in the results. </a:t>
            </a:r>
          </a:p>
        </p:txBody>
      </p:sp>
    </p:spTree>
    <p:extLst>
      <p:ext uri="{BB962C8B-B14F-4D97-AF65-F5344CB8AC3E}">
        <p14:creationId xmlns:p14="http://schemas.microsoft.com/office/powerpoint/2010/main" val="1833626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TotalTime>
  <Words>378</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PowerPoint Presentation</vt:lpstr>
      <vt:lpstr>Initial Analysis</vt:lpstr>
      <vt:lpstr>Initial Analysis</vt:lpstr>
      <vt:lpstr>Future Predictions</vt:lpstr>
      <vt:lpstr>Future Predictions</vt:lpstr>
      <vt:lpstr>Random Forest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Mike Hennessy</dc:creator>
  <cp:lastModifiedBy>Mike Hennessy</cp:lastModifiedBy>
  <cp:revision>4</cp:revision>
  <dcterms:created xsi:type="dcterms:W3CDTF">2024-12-01T23:01:34Z</dcterms:created>
  <dcterms:modified xsi:type="dcterms:W3CDTF">2024-12-03T03:21:37Z</dcterms:modified>
</cp:coreProperties>
</file>