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58" r:id="rId6"/>
    <p:sldId id="263" r:id="rId7"/>
    <p:sldId id="259" r:id="rId8"/>
    <p:sldId id="260" r:id="rId9"/>
    <p:sldId id="261" r:id="rId10"/>
    <p:sldId id="265" r:id="rId11"/>
  </p:sldIdLst>
  <p:sldSz cx="9144000" cy="6858000" type="screen4x3"/>
  <p:notesSz cx="7772400" cy="10058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o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73304189" val="973" rev64="64" revOS="3"/>
      <pr:smFileRevision xmlns="" xmlns:p14="http://schemas.microsoft.com/office/powerpoint/2010/main" xmlns:pr="smNativeData" dt="1573304189" val="101"/>
      <pr:guideOptions xmlns="" xmlns:p14="http://schemas.microsoft.com/office/powerpoint/2010/main" xmlns:pr="smNativeData" dt="1573304189" snapToBorders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AD7FB-0E53-4014-859C-CC0A86E46CB2}" v="80" dt="2019-11-14T14:01:31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 snapToGrid="0">
      <p:cViewPr>
        <p:scale>
          <a:sx n="61" d="100"/>
          <a:sy n="61" d="100"/>
        </p:scale>
        <p:origin x="1190" y="20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47AD7FB-0E53-4014-859C-CC0A86E46CB2}"/>
    <pc:docChg chg="modSld sldOrd">
      <pc:chgData name="" userId="" providerId="" clId="Web-{D47AD7FB-0E53-4014-859C-CC0A86E46CB2}" dt="2019-11-14T14:01:31.233" v="78" actId="14100"/>
      <pc:docMkLst>
        <pc:docMk/>
      </pc:docMkLst>
      <pc:sldChg chg="addSp delSp modSp">
        <pc:chgData name="" userId="" providerId="" clId="Web-{D47AD7FB-0E53-4014-859C-CC0A86E46CB2}" dt="2019-11-14T13:58:00.874" v="29" actId="14100"/>
        <pc:sldMkLst>
          <pc:docMk/>
          <pc:sldMk cId="0" sldId="257"/>
        </pc:sldMkLst>
        <pc:spChg chg="mod">
          <ac:chgData name="" userId="" providerId="" clId="Web-{D47AD7FB-0E53-4014-859C-CC0A86E46CB2}" dt="2019-11-14T13:57:25.968" v="23" actId="1076"/>
          <ac:spMkLst>
            <pc:docMk/>
            <pc:sldMk cId="0" sldId="257"/>
            <ac:spMk id="3" creationId="{00000000-0000-0000-0000-000000000000}"/>
          </ac:spMkLst>
        </pc:spChg>
        <pc:picChg chg="del">
          <ac:chgData name="" userId="" providerId="" clId="Web-{D47AD7FB-0E53-4014-859C-CC0A86E46CB2}" dt="2019-11-14T13:56:12.374" v="0"/>
          <ac:picMkLst>
            <pc:docMk/>
            <pc:sldMk cId="0" sldId="257"/>
            <ac:picMk id="4" creationId="{00000000-0000-0000-0000-000000000000}"/>
          </ac:picMkLst>
        </pc:picChg>
        <pc:picChg chg="add mod modCrop">
          <ac:chgData name="" userId="" providerId="" clId="Web-{D47AD7FB-0E53-4014-859C-CC0A86E46CB2}" dt="2019-11-14T13:58:00.874" v="29" actId="14100"/>
          <ac:picMkLst>
            <pc:docMk/>
            <pc:sldMk cId="0" sldId="257"/>
            <ac:picMk id="5" creationId="{8FDC688D-42FF-4710-BB13-424DEA76B56C}"/>
          </ac:picMkLst>
        </pc:picChg>
      </pc:sldChg>
      <pc:sldChg chg="delSp">
        <pc:chgData name="" userId="" providerId="" clId="Web-{D47AD7FB-0E53-4014-859C-CC0A86E46CB2}" dt="2019-11-14T13:59:40.905" v="65"/>
        <pc:sldMkLst>
          <pc:docMk/>
          <pc:sldMk cId="0" sldId="258"/>
        </pc:sldMkLst>
        <pc:spChg chg="del">
          <ac:chgData name="" userId="" providerId="" clId="Web-{D47AD7FB-0E53-4014-859C-CC0A86E46CB2}" dt="2019-11-14T13:59:40.905" v="65"/>
          <ac:spMkLst>
            <pc:docMk/>
            <pc:sldMk cId="0" sldId="258"/>
            <ac:spMk id="4" creationId="{00000000-0000-0000-0000-000000000000}"/>
          </ac:spMkLst>
        </pc:spChg>
      </pc:sldChg>
      <pc:sldChg chg="addSp delSp modSp">
        <pc:chgData name="" userId="" providerId="" clId="Web-{D47AD7FB-0E53-4014-859C-CC0A86E46CB2}" dt="2019-11-14T14:01:31.233" v="78" actId="14100"/>
        <pc:sldMkLst>
          <pc:docMk/>
          <pc:sldMk cId="0" sldId="261"/>
        </pc:sldMkLst>
        <pc:picChg chg="del">
          <ac:chgData name="" userId="" providerId="" clId="Web-{D47AD7FB-0E53-4014-859C-CC0A86E46CB2}" dt="2019-11-14T14:01:02.530" v="73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" userId="" providerId="" clId="Web-{D47AD7FB-0E53-4014-859C-CC0A86E46CB2}" dt="2019-11-14T14:01:31.233" v="78" actId="14100"/>
          <ac:picMkLst>
            <pc:docMk/>
            <pc:sldMk cId="0" sldId="261"/>
            <ac:picMk id="5" creationId="{D3CBECCC-6E75-41E2-A818-9A7B7F6CC4C6}"/>
          </ac:picMkLst>
        </pc:picChg>
      </pc:sldChg>
      <pc:sldChg chg="addSp modSp">
        <pc:chgData name="" userId="" providerId="" clId="Web-{D47AD7FB-0E53-4014-859C-CC0A86E46CB2}" dt="2019-11-14T14:00:46.702" v="72" actId="1076"/>
        <pc:sldMkLst>
          <pc:docMk/>
          <pc:sldMk cId="0" sldId="263"/>
        </pc:sldMkLst>
        <pc:spChg chg="add mod">
          <ac:chgData name="" userId="" providerId="" clId="Web-{D47AD7FB-0E53-4014-859C-CC0A86E46CB2}" dt="2019-11-14T14:00:46.702" v="72" actId="1076"/>
          <ac:spMkLst>
            <pc:docMk/>
            <pc:sldMk cId="0" sldId="263"/>
            <ac:spMk id="3" creationId="{876D79E6-FB17-4EB4-849A-E8D48B367858}"/>
          </ac:spMkLst>
        </pc:spChg>
        <pc:picChg chg="mod modCrop">
          <ac:chgData name="" userId="" providerId="" clId="Web-{D47AD7FB-0E53-4014-859C-CC0A86E46CB2}" dt="2019-11-14T14:00:43.764" v="71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addSp modSp ord">
        <pc:chgData name="" userId="" providerId="" clId="Web-{D47AD7FB-0E53-4014-859C-CC0A86E46CB2}" dt="2019-11-14T13:59:35.577" v="64" actId="20577"/>
        <pc:sldMkLst>
          <pc:docMk/>
          <pc:sldMk cId="0" sldId="264"/>
        </pc:sldMkLst>
        <pc:spChg chg="add mod">
          <ac:chgData name="" userId="" providerId="" clId="Web-{D47AD7FB-0E53-4014-859C-CC0A86E46CB2}" dt="2019-11-14T13:59:35.577" v="64" actId="20577"/>
          <ac:spMkLst>
            <pc:docMk/>
            <pc:sldMk cId="0" sldId="264"/>
            <ac:spMk id="4" creationId="{15C3A245-8713-439F-AE54-179D4D04E102}"/>
          </ac:spMkLst>
        </pc:spChg>
        <pc:picChg chg="mod">
          <ac:chgData name="" userId="" providerId="" clId="Web-{D47AD7FB-0E53-4014-859C-CC0A86E46CB2}" dt="2019-11-14T13:58:32.249" v="34" actId="14100"/>
          <ac:picMkLst>
            <pc:docMk/>
            <pc:sldMk cId="0" sldId="264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pic>
        <p:nvPicPr>
          <p:cNvPr id="5" name="Imagen 33"/>
          <p:cNvPicPr>
            <a:extLst>
              <a:ext uri="smNativeData">
                <pr:smNativeData xmlns="" xmlns:p14="http://schemas.microsoft.com/office/powerpoint/2010/main" xmlns:pr="smNativeData" val="SMDATA_15_fbfG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vAC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34"/>
          <p:cNvPicPr>
            <a:extLst>
              <a:ext uri="smNativeData">
                <pr:smNativeData xmlns="" xmlns:p14="http://schemas.microsoft.com/office/powerpoint/2010/main" xmlns:pr="smNativeData" val="SMDATA_15_fbfG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DAD8N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C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f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s-co"/>
            </a:lvl2pPr>
            <a:lvl3pPr>
              <a:defRPr lang="es-co"/>
            </a:lvl3pPr>
            <a:lvl4pPr>
              <a:defRPr lang="es-co"/>
            </a:lvl4pPr>
            <a:lvl5pPr>
              <a:defRPr lang="es-co"/>
            </a:lvl5pPr>
            <a:lvl6pPr>
              <a:defRPr lang="es-co"/>
            </a:lvl6pPr>
            <a:lvl7pPr>
              <a:defRPr lang="es-co"/>
            </a:lvl7pPr>
            <a:lvl8pPr>
              <a:defRPr lang="es-co"/>
            </a:lvl8pPr>
            <a:lvl9pPr>
              <a:defRPr lang="es-co"/>
            </a:lvl9pPr>
          </a:lstStyle>
          <a:p>
            <a:pPr>
              <a:defRPr lang="es-co"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s-co"/>
            </a:lvl8pPr>
            <a:lvl9pPr>
              <a:defRPr lang="es-co"/>
            </a:lvl9pPr>
          </a:lstStyle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s-co"/>
            </a:lvl2pPr>
            <a:lvl3pPr>
              <a:defRPr lang="es-co"/>
            </a:lvl3pPr>
            <a:lvl4pPr>
              <a:defRPr lang="es-co"/>
            </a:lvl4pPr>
            <a:lvl5pPr>
              <a:defRPr lang="es-co"/>
            </a:lvl5pPr>
            <a:lvl6pPr>
              <a:defRPr lang="es-co"/>
            </a:lvl6pPr>
            <a:lvl7pPr>
              <a:defRPr lang="es-co"/>
            </a:lvl7pPr>
            <a:lvl8pPr>
              <a:defRPr lang="es-co"/>
            </a:lvl8pPr>
            <a:lvl9pPr>
              <a:defRPr lang="es-co"/>
            </a:lvl9pPr>
          </a:lstStyle>
          <a:p>
            <a:pPr>
              <a:defRPr lang="es-co"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pic>
        <p:nvPicPr>
          <p:cNvPr id="5" name="Imagen 69"/>
          <p:cNvPicPr>
            <a:extLst>
              <a:ext uri="smNativeData">
                <pr:smNativeData xmlns="" xmlns:p14="http://schemas.microsoft.com/office/powerpoint/2010/main" xmlns:pr="smNativeData" val="SMDATA_15_fbfG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70"/>
          <p:cNvPicPr>
            <a:extLst>
              <a:ext uri="smNativeData">
                <pr:smNativeData xmlns="" xmlns:p14="http://schemas.microsoft.com/office/powerpoint/2010/main" xmlns:pr="smNativeData" val="SMDATA_15_fbfG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s-co"/>
            </a:lvl8pPr>
            <a:lvl9pPr>
              <a:defRPr lang="es-co"/>
            </a:lvl9pPr>
          </a:lstStyle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Cqvr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AAA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431800" marR="0" indent="-32385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Wingdings" charset="0"/>
        <a:buChar char=""/>
        <a:tabLst/>
        <a:defRPr lang="en-us" sz="32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1pPr>
      <a:lvl2pPr marL="864235" marR="0" indent="-32385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ymbol" pitchFamily="1" charset="0"/>
        <a:buChar char=""/>
        <a:tabLst/>
        <a:defRPr lang="en-us" sz="28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2pPr>
      <a:lvl3pPr marL="1296035" marR="0" indent="-28829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Wingdings" charset="0"/>
        <a:buChar char=""/>
        <a:tabLst/>
        <a:defRPr lang="en-us" sz="24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3pPr>
      <a:lvl4pPr marL="1727835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ymbol" pitchFamily="1" charset="0"/>
        <a:buChar char="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4pPr>
      <a:lvl5pPr marL="21602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5pPr>
      <a:lvl6pPr marL="25920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6pPr>
      <a:lvl7pPr marL="30238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AAA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fbfG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AAA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431800" marR="0" indent="-32385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Wingdings" charset="0"/>
        <a:buChar char=""/>
        <a:tabLst/>
        <a:defRPr lang="en-us" sz="32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1pPr>
      <a:lvl2pPr marL="864235" marR="0" indent="-32385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ymbol" pitchFamily="1" charset="0"/>
        <a:buChar char=""/>
        <a:tabLst/>
        <a:defRPr lang="en-us" sz="28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2pPr>
      <a:lvl3pPr marL="1296035" marR="0" indent="-28829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Wingdings" charset="0"/>
        <a:buChar char=""/>
        <a:tabLst/>
        <a:defRPr lang="en-us" sz="24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3pPr>
      <a:lvl4pPr marL="1727835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ymbol" pitchFamily="1" charset="0"/>
        <a:buChar char="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4pPr>
      <a:lvl5pPr marL="21602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5pPr>
      <a:lvl6pPr marL="25920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6pPr>
      <a:lvl7pPr marL="3023870" marR="0" indent="-2159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Wingdings" charset="0"/>
        <a:buChar char=""/>
        <a:tabLst/>
        <a:defRPr lang="en-us" sz="2000" b="0" i="0" u="none" strike="noStrike" kern="1" spc="0" baseline="0">
          <a:solidFill>
            <a:srgbClr val="000000"/>
          </a:solidFill>
          <a:uFill>
            <a:solidFill>
              <a:srgbClr val="FFFFFF"/>
            </a:solidFill>
          </a:uFill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o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PBAAALgYAAB00AAA2DwAAEAAAACYAAAAIAAAA//////////8="/>
              </a:ext>
            </a:extLst>
          </p:cNvSpPr>
          <p:nvPr/>
        </p:nvSpPr>
        <p:spPr>
          <a:xfrm>
            <a:off x="700405" y="1004570"/>
            <a:ext cx="7771130" cy="1468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ctr">
              <a:lnSpc>
                <a:spcPct val="100000"/>
              </a:lnSpc>
              <a:defRPr lang="es-co"/>
            </a:pPr>
            <a:r>
              <a:rPr lang="en-us" sz="40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Detección de la roya por medio de árboles de decisión</a:t>
            </a:r>
          </a:p>
          <a:p>
            <a:pPr algn="ctr">
              <a:lnSpc>
                <a:spcPct val="100000"/>
              </a:lnSpc>
              <a:defRPr lang="es-co"/>
            </a:pP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RAQAAfREAANc1AAAAHQAAEAAAACYAAAAIAAAA//////////8="/>
              </a:ext>
            </a:extLst>
          </p:cNvSpPr>
          <p:nvPr/>
        </p:nvSpPr>
        <p:spPr>
          <a:xfrm>
            <a:off x="295275" y="2842895"/>
            <a:ext cx="8456930" cy="1871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s-co"/>
            </a:pP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  <a:defRPr lang="en-us" sz="2400" b="1" i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 pitchFamily="2" charset="0"/>
                <a:ea typeface="DejaVu Sans" pitchFamily="1" charset="0"/>
                <a:cs typeface="DejaVu Sans" pitchFamily="1" charset="0"/>
              </a:defRPr>
            </a:pPr>
            <a:r>
              <a:t>Samuel Palacios Bernate</a:t>
            </a:r>
          </a:p>
          <a:p>
            <a:pPr algn="ctr">
              <a:lnSpc>
                <a:spcPct val="100000"/>
              </a:lnSpc>
              <a:defRPr lang="en-us" sz="2400" b="1" i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 pitchFamily="2" charset="0"/>
                <a:ea typeface="DejaVu Sans" pitchFamily="1" charset="0"/>
                <a:cs typeface="DejaVu Sans" pitchFamily="1" charset="0"/>
              </a:defRPr>
            </a:pPr>
            <a:r>
              <a:t>Manuela Herrera López</a:t>
            </a:r>
          </a:p>
          <a:p>
            <a:pPr algn="ctr">
              <a:lnSpc>
                <a:spcPct val="100000"/>
              </a:lnSpc>
              <a:defRPr lang="es-co"/>
            </a:pPr>
            <a:r>
              <a:rPr lang="en-us" sz="2400" i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 pitchFamily="2" charset="0"/>
                <a:ea typeface="DejaVu Sans" pitchFamily="1" charset="0"/>
                <a:cs typeface="DejaVu Sans" pitchFamily="1" charset="0"/>
              </a:rPr>
              <a:t>Medellín, noviembre 14 de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WAQAATwMAABgyAAAWBwAAEAAAACYAAAAIAAAA//////////8="/>
              </a:ext>
            </a:extLst>
          </p:cNvSpPr>
          <p:nvPr/>
        </p:nvSpPr>
        <p:spPr>
          <a:xfrm>
            <a:off x="257810" y="537845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Estructuras de Datos Diseñada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Y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QBAAAnxoAADg0AACiHQAAEAAAACYAAAAIAAAA//////////8="/>
              </a:ext>
            </a:extLst>
          </p:cNvSpPr>
          <p:nvPr/>
        </p:nvSpPr>
        <p:spPr>
          <a:xfrm>
            <a:off x="598616" y="4924768"/>
            <a:ext cx="7828280" cy="489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>
              <a:defRPr lang="es-co"/>
            </a:pP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Gráfico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1: Árbol de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decisión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CART,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nodo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con sus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respectivas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variables y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cómo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600" b="1" i="1" dirty="0" err="1">
                <a:uFill>
                  <a:solidFill>
                    <a:srgbClr val="FFFFFF"/>
                  </a:solidFill>
                </a:uFill>
                <a:latin typeface="Arial"/>
              </a:rPr>
              <a:t>separan</a:t>
            </a:r>
            <a:r>
              <a:rPr lang="en-us" sz="1600" b="1" i="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20208" y="1354015"/>
            <a:ext cx="281354" cy="237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112977" y="1354015"/>
            <a:ext cx="404446" cy="237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1324099" y="4325815"/>
            <a:ext cx="2254370" cy="30035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" y="1224396"/>
            <a:ext cx="8322190" cy="3401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fbfGXRMAAAAlAAAAEQAAAC0BAAAAkAAAAEgAAACQAAAASAAAAAAAAAAB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AAAAAAAAAAAAAAAAAAAAAAAAAAAAAAAAAAAAAAAAAAAAAAAAAAAAAB/f38Af39/AMzMzADAwP8Af39/AAAAAAAAAAAAAAAAAP///wAAAAAAIQAAABgAAAAUAAAAYAQAAPQEAAA0MgAAIx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7" y="352099"/>
            <a:ext cx="9087090" cy="39179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15C3A245-8713-439F-AE54-179D4D04E102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AAAAABwAAO8cAAADHwAAAAAAACYAAAAIAAAA//////////8="/>
              </a:ext>
            </a:extLst>
          </p:cNvSpPr>
          <p:nvPr/>
        </p:nvSpPr>
        <p:spPr>
          <a:xfrm>
            <a:off x="1925045" y="4623761"/>
            <a:ext cx="4662805" cy="489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defRPr lang="es-co"/>
            </a:pPr>
            <a:r>
              <a:rPr lang="en-us" sz="1600" b="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Gráfico</a:t>
            </a:r>
            <a:r>
              <a:rPr lang="en-us" sz="1600" b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2: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convertir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CSV para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añadirlo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la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4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0AgAAJQIAALYyAADsBQAAEAAAACYAAAAIAAAA//////////8="/>
              </a:ext>
            </a:extLst>
          </p:cNvSpPr>
          <p:nvPr/>
        </p:nvSpPr>
        <p:spPr>
          <a:xfrm>
            <a:off x="358140" y="348615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Operaciones de la Estructura de Datos 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AAAAABwAAO8cAAADHwAAAAAAACYAAAAIAAAA//////////8="/>
              </a:ext>
            </a:extLst>
          </p:cNvSpPr>
          <p:nvPr/>
        </p:nvSpPr>
        <p:spPr>
          <a:xfrm>
            <a:off x="1969452" y="4472550"/>
            <a:ext cx="4662805" cy="489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s-co"/>
            </a:pPr>
            <a:r>
              <a:rPr lang="en-us" sz="1600" b="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Gráfico</a:t>
            </a:r>
            <a:r>
              <a:rPr lang="en-us" sz="1600" b="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3:</a:t>
            </a:r>
            <a:r>
              <a:rPr lang="en-us" sz="16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Operación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agregar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la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matriz</a:t>
            </a:r>
            <a:endParaRPr lang="en-us" sz="16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Imagen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fbfG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QQAAHQIAAArNAAAsA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1374140"/>
            <a:ext cx="7697470" cy="1013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fbfG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wMAACcSAAAWNgAAVxQ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 rot="13541">
            <a:off x="563245" y="2950845"/>
            <a:ext cx="8228965" cy="355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Autoforma1"/>
          <p:cNvSpPr>
            <a:extLst>
              <a:ext uri="smNativeData">
                <pr:smNativeData xmlns="" xmlns:p14="http://schemas.microsoft.com/office/powerpoint/2010/main" xmlns:pr="smNativeData" val="SMDATA_13_fbfGXRMAAAAlAAAAygAAAA8BAAAAkAAAAEgAAACQAAAASAAAAAAAAAAAAAAAAAAAAAEAAABQAAAAMzMzMzMz5z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gvs3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FGwAADBAAAIgcAADGEQAAAAAAACYAAAAIAAAA//////////8="/>
              </a:ext>
            </a:extLst>
          </p:cNvSpPr>
          <p:nvPr/>
        </p:nvSpPr>
        <p:spPr>
          <a:xfrm>
            <a:off x="4514215" y="2608580"/>
            <a:ext cx="123825" cy="280670"/>
          </a:xfrm>
          <a:prstGeom prst="upArrow">
            <a:avLst>
              <a:gd name="adj1" fmla="val 50000"/>
              <a:gd name="adj2" fmla="val 623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fbfG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CwgAAIQKAADYEwAAWAU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QsAAPUAAAB8JwAAvSIAAAAAAAAmAAAACAAAAP//////////"/>
              </a:ext>
            </a:extLst>
          </p:cNvPicPr>
          <p:nvPr/>
        </p:nvPicPr>
        <p:blipFill rotWithShape="1">
          <a:blip r:embed="rId2"/>
          <a:srcRect l="20539" t="28651" r="50834" b="13712"/>
          <a:stretch/>
        </p:blipFill>
        <p:spPr>
          <a:xfrm>
            <a:off x="261706" y="207062"/>
            <a:ext cx="4789981" cy="55550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876D79E6-FB17-4EB4-849A-E8D48B367858}"/>
              </a:ext>
            </a:extLst>
          </p:cNvPr>
          <p:cNvSpPr>
            <a:extLst>
              <a:ext uri="smNativeData">
                <pr:smNativeData xmlns="" xmlns:p14="http://schemas.microsoft.com/office/powerpoint/2010/main" xmlns:pr="smNativeData" xmlns:lc="http://schemas.openxmlformats.org/drawingml/2006/lockedCanvas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F5PS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bGwAAFxwAAMo3AAAZHwAAEAAAACYAAAAIAAAA//////////8="/>
              </a:ext>
            </a:extLst>
          </p:cNvSpPr>
          <p:nvPr/>
        </p:nvSpPr>
        <p:spPr>
          <a:xfrm>
            <a:off x="4694590" y="2156718"/>
            <a:ext cx="466280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22860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2743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3200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3657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pPr algn="ctr">
              <a:lnSpc>
                <a:spcPct val="100000"/>
              </a:lnSpc>
              <a:defRPr lang="es-co"/>
            </a:pPr>
            <a:r>
              <a:rPr lang="en-us" sz="1600" b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Tabla 1: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Complejidad de las operaciones</a:t>
            </a:r>
            <a:endParaRPr lang="en-us" sz="200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  <a:defRPr lang="es-co"/>
            </a:pPr>
            <a:r>
              <a:rPr lang="en-us" sz="16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 la estructura de datos</a:t>
            </a:r>
            <a:endParaRPr lang="en-us" sz="200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zAgAAqgIAALUyAABxBgAAEAAAACYAAAAIAAAA//////////8="/>
              </a:ext>
            </a:extLst>
          </p:cNvSpPr>
          <p:nvPr/>
        </p:nvSpPr>
        <p:spPr>
          <a:xfrm>
            <a:off x="357505" y="433070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Criterios de Diseño de la Estructura de Datos </a:t>
            </a:r>
          </a:p>
        </p:txBody>
      </p:sp>
      <p:sp>
        <p:nvSpPr>
          <p:cNvPr id="3" name="CuadroTexto1"/>
          <p:cNvSpPr txBox="1">
            <a:extLst>
              <a:ext uri="smNativeData">
                <pr:smNativeData xmlns="" xmlns:p14="http://schemas.microsoft.com/office/powerpoint/2010/main" xmlns:pr="smNativeData" val="SMDATA_13_fbfGX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PIU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nAwAAUgkAAP8wAABaEgAAAAAAACYAAAAIAAAA//////////8="/>
              </a:ext>
            </a:extLst>
          </p:cNvSpPr>
          <p:nvPr/>
        </p:nvSpPr>
        <p:spPr>
          <a:xfrm>
            <a:off x="593725" y="1515109"/>
            <a:ext cx="7649210" cy="34789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s-co" sz="1600"/>
            </a:pP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Ahora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nos plantearemos el por qué de la elección del algoritmo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CART.</a:t>
            </a:r>
          </a:p>
          <a:p>
            <a:pPr>
              <a:defRPr lang="es-co" sz="1600"/>
            </a:pPr>
            <a:endParaRPr lang="es-E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j-lt"/>
            </a:endParaRPr>
          </a:p>
          <a:p>
            <a:pPr>
              <a:defRPr lang="es-co" sz="1600"/>
            </a:pPr>
            <a:endParaRPr lang="es-CO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s-co" sz="1600"/>
            </a:pP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No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teníamos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que suponer cosas sobre los datos para trabajar sobre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ellos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s-co" sz="1600"/>
            </a:pP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Funciona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bien con grandes cantidades de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datos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s-co" sz="1600"/>
            </a:pPr>
            <a:r>
              <a:rPr lang="es-CO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Es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fácil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entender la resolución del árbol sobre si una planta tiene roya o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s-co" sz="1600"/>
            </a:pP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Resulta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más sencilla </a:t>
            </a:r>
            <a:r>
              <a:rPr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e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intuitiva su implementación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Basic Roman" pitchFamily="1" charset="0"/>
                <a:cs typeface="Basic Roman" pitchFamily="1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w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/AQAA3AEAAAEyAACjBQAAEAAAACYAAAAIAAAA//////////8="/>
              </a:ext>
            </a:extLst>
          </p:cNvSpPr>
          <p:nvPr/>
        </p:nvSpPr>
        <p:spPr>
          <a:xfrm>
            <a:off x="243205" y="302260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Consumo de Tiempo y Memoria</a:t>
            </a:r>
          </a:p>
        </p:txBody>
      </p:sp>
      <p:graphicFrame>
        <p:nvGraphicFramePr>
          <p:cNvPr id="3" name="Tabla1"/>
          <p:cNvGraphicFramePr>
            <a:graphicFrameLocks noGrp="1"/>
          </p:cNvGraphicFramePr>
          <p:nvPr/>
        </p:nvGraphicFramePr>
        <p:xfrm>
          <a:off x="1524000" y="1371600"/>
          <a:ext cx="6096000" cy="96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endParaRPr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dataset 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dataset2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14="http://schemas.microsoft.com/office/powerpoint/2010/main" xmlns="" xmlns:pr="smNativeData" dt="1573304189" type="auto" val="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Consumo de memoria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120 MG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110 MG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14="http://schemas.microsoft.com/office/powerpoint/2010/main" xmlns="" xmlns:pr="smNativeData" dt="1573304189" type="auto" val="0"/>
                  </a:ext>
                </a:extLst>
              </a:tr>
            </a:tbl>
          </a:graphicData>
        </a:graphic>
      </p:graphicFrame>
      <p:graphicFrame>
        <p:nvGraphicFramePr>
          <p:cNvPr id="4" name="Tabla2"/>
          <p:cNvGraphicFramePr>
            <a:graphicFrameLocks noGrp="1"/>
          </p:cNvGraphicFramePr>
          <p:nvPr/>
        </p:nvGraphicFramePr>
        <p:xfrm>
          <a:off x="1539240" y="3168015"/>
          <a:ext cx="6096000" cy="96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endParaRPr/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dataset 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dataset2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14="http://schemas.microsoft.com/office/powerpoint/2010/main" xmlns="" xmlns:pr="smNativeData" dt="1573304189" type="auto" val="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Tiempo de ejecución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6s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es-co"/>
                      </a:pPr>
                      <a:r>
                        <a:t>4.5s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14="http://schemas.microsoft.com/office/powerpoint/2010/main" xmlns="" xmlns:pr="smNativeData" dt="1573304189" type="auto" val="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U1NT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sAQAAkAEAAC4yAABXBQAAEAAAACYAAAAIAAAA//////////8="/>
              </a:ext>
            </a:extLst>
          </p:cNvSpPr>
          <p:nvPr/>
        </p:nvSpPr>
        <p:spPr>
          <a:xfrm>
            <a:off x="271780" y="254000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Software Desarrollado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9j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BQAAVR8AABExAAAiIgAAAAAAACYAAAAIAAAA//////////8="/>
              </a:ext>
            </a:extLst>
          </p:cNvSpPr>
          <p:nvPr/>
        </p:nvSpPr>
        <p:spPr>
          <a:xfrm>
            <a:off x="944880" y="5093335"/>
            <a:ext cx="7031355" cy="455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s-co"/>
            </a:pPr>
            <a:r>
              <a:rPr lang="en-us" sz="1600" b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Gráfico 4: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Árbol de decisión final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D3CBECCC-6E75-41E2-A818-9A7B7F6C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8" y="1096318"/>
            <a:ext cx="8283145" cy="39136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fbfGXR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U1NT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sAQAAkAEAAC4yAABXBQAAEAAAACYAAAAIAAAA//////////8="/>
              </a:ext>
            </a:extLst>
          </p:cNvSpPr>
          <p:nvPr/>
        </p:nvSpPr>
        <p:spPr>
          <a:xfrm>
            <a:off x="271780" y="254000"/>
            <a:ext cx="7885430" cy="61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90000"/>
              </a:lnSpc>
              <a:defRPr lang="es-co"/>
            </a:pPr>
            <a:r>
              <a:rPr lang="en-us" sz="2800" b="1" i="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Conclusiones</a:t>
            </a:r>
            <a:endParaRPr lang="en-us" sz="2800" b="1" i="1" dirty="0">
              <a:solidFill>
                <a:srgbClr val="333F4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87" y="1059171"/>
            <a:ext cx="7297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logra</a:t>
            </a:r>
            <a:r>
              <a:rPr lang="es-ES" dirty="0"/>
              <a:t>, por medio del análisis de las variables (pH, iluminación, humedad y la temperatura del ambiente y del suelo) entrenar un árbol de </a:t>
            </a:r>
            <a:r>
              <a:rPr lang="es-ES" dirty="0" smtClean="0"/>
              <a:t>decisión.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Logramos predecir si </a:t>
            </a:r>
            <a:r>
              <a:rPr lang="es-ES" dirty="0"/>
              <a:t>una planta, dadas sus características tiene la plaga o </a:t>
            </a:r>
            <a:r>
              <a:rPr lang="es-ES" dirty="0" smtClean="0"/>
              <a:t>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</a:t>
            </a:r>
            <a:r>
              <a:rPr lang="es-ES" dirty="0" smtClean="0"/>
              <a:t>eniendo </a:t>
            </a:r>
            <a:r>
              <a:rPr lang="es-ES" dirty="0"/>
              <a:t>un acierto aproximado del 85</a:t>
            </a:r>
            <a:r>
              <a:rPr lang="es-ES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 </a:t>
            </a:r>
            <a:r>
              <a:rPr lang="es-ES" dirty="0"/>
              <a:t>que puede tener un impacto significativo, pues generaría pérdidas más bajas de bultos del café caturra.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 la solución final se logra predecir el 100% de otro set de datos, lo que no se lograba con la primera </a:t>
            </a:r>
            <a:r>
              <a:rPr lang="es-ES" dirty="0" smtClean="0"/>
              <a:t>versión.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</a:t>
            </a:r>
            <a:r>
              <a:rPr lang="es-ES" dirty="0"/>
              <a:t>generan productos más organizados, siendo este un documento donde se establece cuáles plantas tienen roya y cuáles no.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7910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302</Words>
  <Application>Microsoft Office PowerPoint</Application>
  <PresentationFormat>Presentación en pantalla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Basic Roman</vt:lpstr>
      <vt:lpstr>Calibri</vt:lpstr>
      <vt:lpstr>DejaVu Sans</vt:lpstr>
      <vt:lpstr>Symbol</vt:lpstr>
      <vt:lpstr>Wingdings</vt:lpstr>
      <vt:lpstr>Presentation</vt:lpstr>
      <vt:lpstr>Presentation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cp:keywords/>
  <dc:description/>
  <cp:lastModifiedBy>cl18310</cp:lastModifiedBy>
  <cp:revision>29</cp:revision>
  <dcterms:created xsi:type="dcterms:W3CDTF">2015-03-03T14:30:17Z</dcterms:created>
  <dcterms:modified xsi:type="dcterms:W3CDTF">2019-11-14T15:54:37Z</dcterms:modified>
</cp:coreProperties>
</file>