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08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4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AA47CE-A3A4-4218-8979-F6A0B66AE8C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6F1A-B5DB-47F1-92DF-D14456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0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A678F-3DBB-4DD7-86AB-713F447D6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NBA Players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01656D-6805-46AA-A5BC-118994011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MITCHELL Hersey</a:t>
            </a:r>
          </a:p>
        </p:txBody>
      </p:sp>
      <p:pic>
        <p:nvPicPr>
          <p:cNvPr id="1026" name="Picture 2" descr="NBA Logo PNG Transparent &amp; SVG Vector - Freebie Supply">
            <a:extLst>
              <a:ext uri="{FF2B5EF4-FFF2-40B4-BE49-F238E27FC236}">
                <a16:creationId xmlns:a16="http://schemas.microsoft.com/office/drawing/2014/main" id="{AA81ED89-D1D5-4B5A-8A05-E25B1A40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875" y="433387"/>
            <a:ext cx="2696051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9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0B22-C606-4A6E-91D8-D35865F5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(1978 – 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C5C-5993-4277-BB9D-6DEB91D8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83" y="1352516"/>
            <a:ext cx="10623633" cy="5052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Players cluster well into five groups, but now how you would think.</a:t>
            </a:r>
          </a:p>
          <a:p>
            <a:r>
              <a:rPr lang="en-US" dirty="0"/>
              <a:t>14,012 Eligible Seasons</a:t>
            </a:r>
          </a:p>
          <a:p>
            <a:r>
              <a:rPr lang="en-US" b="1" dirty="0"/>
              <a:t>Cluster 0 – ‘All-Star Big-men’</a:t>
            </a:r>
          </a:p>
          <a:p>
            <a:pPr lvl="1"/>
            <a:r>
              <a:rPr lang="en-US" dirty="0"/>
              <a:t>2,738 Seasons</a:t>
            </a:r>
          </a:p>
          <a:p>
            <a:pPr lvl="1"/>
            <a:r>
              <a:rPr lang="en-US" dirty="0"/>
              <a:t>~75% PF or C</a:t>
            </a:r>
          </a:p>
          <a:p>
            <a:r>
              <a:rPr lang="en-US" b="1" dirty="0"/>
              <a:t>Cluster 1 – ‘3 and D Wings (3 or D not guaranteed)’</a:t>
            </a:r>
          </a:p>
          <a:p>
            <a:pPr lvl="1"/>
            <a:r>
              <a:rPr lang="en-US" dirty="0"/>
              <a:t>3,534 Seasons</a:t>
            </a:r>
          </a:p>
          <a:p>
            <a:pPr lvl="1"/>
            <a:r>
              <a:rPr lang="en-US" dirty="0"/>
              <a:t>~63% SF or SG</a:t>
            </a:r>
          </a:p>
          <a:p>
            <a:r>
              <a:rPr lang="en-US" b="1" dirty="0"/>
              <a:t>Cluster 2 – ‘Traditional Point Guards’</a:t>
            </a:r>
          </a:p>
          <a:p>
            <a:pPr lvl="1"/>
            <a:r>
              <a:rPr lang="en-US" dirty="0"/>
              <a:t>2,414 Seasons</a:t>
            </a:r>
          </a:p>
          <a:p>
            <a:pPr lvl="1"/>
            <a:r>
              <a:rPr lang="en-US" dirty="0"/>
              <a:t>~66% PG</a:t>
            </a:r>
          </a:p>
          <a:p>
            <a:r>
              <a:rPr lang="en-US" b="1" dirty="0"/>
              <a:t>Cluster 3 – ‘GOATs’</a:t>
            </a:r>
          </a:p>
          <a:p>
            <a:pPr lvl="1"/>
            <a:r>
              <a:rPr lang="en-US" dirty="0"/>
              <a:t>2,206 Seasons</a:t>
            </a:r>
          </a:p>
          <a:p>
            <a:r>
              <a:rPr lang="en-US" b="1" dirty="0"/>
              <a:t>Cluster 4 – ‘Early 2000s European Big-man signed to take 6 fouls from Shaq’</a:t>
            </a:r>
          </a:p>
          <a:p>
            <a:pPr lvl="1"/>
            <a:r>
              <a:rPr lang="en-US" dirty="0"/>
              <a:t>3,120 Seasons</a:t>
            </a:r>
          </a:p>
          <a:p>
            <a:pPr lvl="1"/>
            <a:r>
              <a:rPr lang="en-US" dirty="0"/>
              <a:t>~86% PF or C</a:t>
            </a:r>
          </a:p>
        </p:txBody>
      </p:sp>
    </p:spTree>
    <p:extLst>
      <p:ext uri="{BB962C8B-B14F-4D97-AF65-F5344CB8AC3E}">
        <p14:creationId xmlns:p14="http://schemas.microsoft.com/office/powerpoint/2010/main" val="127398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D1E6-A8F8-4AF1-A920-1BC2657B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Greatness of Clusters 0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A802-3F33-4DD1-B0D1-3B33B849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666 Seasons by a Hall of Fame player</a:t>
            </a:r>
          </a:p>
          <a:p>
            <a:pPr lvl="1"/>
            <a:r>
              <a:rPr lang="en-US" b="1" dirty="0"/>
              <a:t>Cluster 0 </a:t>
            </a:r>
            <a:r>
              <a:rPr lang="en-US" dirty="0"/>
              <a:t>has 301</a:t>
            </a:r>
          </a:p>
          <a:p>
            <a:pPr lvl="1"/>
            <a:r>
              <a:rPr lang="en-US" b="1" dirty="0"/>
              <a:t>Cluster 3 </a:t>
            </a:r>
            <a:r>
              <a:rPr lang="en-US" dirty="0"/>
              <a:t>has 235</a:t>
            </a:r>
          </a:p>
          <a:p>
            <a:pPr lvl="1"/>
            <a:r>
              <a:rPr lang="en-US" dirty="0"/>
              <a:t>80% of all Hall of Fame seasons (1978 – 2017)</a:t>
            </a:r>
          </a:p>
          <a:p>
            <a:pPr lvl="1"/>
            <a:r>
              <a:rPr lang="en-US" dirty="0"/>
              <a:t>35% of total seasons</a:t>
            </a:r>
          </a:p>
          <a:p>
            <a:r>
              <a:rPr lang="en-US" dirty="0"/>
              <a:t>Every player of the 1992 Dream Team spent the majority of their careers in Clusters 0 or 3</a:t>
            </a:r>
          </a:p>
          <a:p>
            <a:pPr lvl="1"/>
            <a:r>
              <a:rPr lang="en-US" dirty="0"/>
              <a:t>John Stockton a notable exception (Cluster 2)</a:t>
            </a:r>
          </a:p>
          <a:p>
            <a:r>
              <a:rPr lang="en-US" b="1" dirty="0"/>
              <a:t>Cluster 3 </a:t>
            </a:r>
            <a:r>
              <a:rPr lang="en-US" dirty="0"/>
              <a:t>also contains the majority of the careers of current superstars like Lebron James, Kevin Durant, Stephen Curry, James Harden, etc.</a:t>
            </a:r>
          </a:p>
        </p:txBody>
      </p:sp>
      <p:pic>
        <p:nvPicPr>
          <p:cNvPr id="6148" name="Picture 4" descr="26 Years Ago - Dream Team Wins Gold">
            <a:extLst>
              <a:ext uri="{FF2B5EF4-FFF2-40B4-BE49-F238E27FC236}">
                <a16:creationId xmlns:a16="http://schemas.microsoft.com/office/drawing/2014/main" id="{9F0C7B61-8107-4975-A18D-15A4EF5C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10" y="1321733"/>
            <a:ext cx="3482789" cy="26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0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A97D-D54F-46E2-83E1-EF308CAA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Mediocrity of 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0063-94B2-4414-9793-B6313E3B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707187" cy="4195481"/>
          </a:xfrm>
        </p:spPr>
        <p:txBody>
          <a:bodyPr/>
          <a:lstStyle/>
          <a:p>
            <a:r>
              <a:rPr lang="en-US" dirty="0"/>
              <a:t>Despite being the second largest group, there are only 44 seasons by a Hall of Famer in Cluster 4</a:t>
            </a:r>
          </a:p>
          <a:p>
            <a:pPr lvl="1"/>
            <a:r>
              <a:rPr lang="en-US" dirty="0"/>
              <a:t>1 by Phil Jackson who is in the hall as a coach</a:t>
            </a:r>
          </a:p>
          <a:p>
            <a:r>
              <a:rPr lang="en-US" dirty="0"/>
              <a:t>~6% of Hall of Fame seasons from 22% of seasons</a:t>
            </a:r>
          </a:p>
          <a:p>
            <a:r>
              <a:rPr lang="en-US" dirty="0"/>
              <a:t>Only 2 Hall of Famers spent the majority of their careers here (29 Seasons)</a:t>
            </a:r>
          </a:p>
          <a:p>
            <a:pPr lvl="1"/>
            <a:r>
              <a:rPr lang="en-US" dirty="0"/>
              <a:t>Dennis Rodman</a:t>
            </a:r>
          </a:p>
          <a:p>
            <a:pPr lvl="1"/>
            <a:r>
              <a:rPr lang="en-US" dirty="0" err="1"/>
              <a:t>Dikembe</a:t>
            </a:r>
            <a:r>
              <a:rPr lang="en-US" dirty="0"/>
              <a:t> </a:t>
            </a:r>
            <a:r>
              <a:rPr lang="en-US" dirty="0" err="1"/>
              <a:t>Mutombo</a:t>
            </a:r>
            <a:endParaRPr lang="en-US" dirty="0"/>
          </a:p>
        </p:txBody>
      </p:sp>
      <p:pic>
        <p:nvPicPr>
          <p:cNvPr id="7172" name="Picture 4" descr="Dennis Rodman praises Scottie Pippen for filling in for Michael ...">
            <a:extLst>
              <a:ext uri="{FF2B5EF4-FFF2-40B4-BE49-F238E27FC236}">
                <a16:creationId xmlns:a16="http://schemas.microsoft.com/office/drawing/2014/main" id="{A8097E16-DDFD-42A8-8463-F70D57FA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52" y="1323975"/>
            <a:ext cx="4468548" cy="25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kembe Mutombo putting together group to buy Rockets ...">
            <a:extLst>
              <a:ext uri="{FF2B5EF4-FFF2-40B4-BE49-F238E27FC236}">
                <a16:creationId xmlns:a16="http://schemas.microsoft.com/office/drawing/2014/main" id="{CA932B97-DBDB-4182-A46E-EAFB413E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3809509"/>
            <a:ext cx="4381501" cy="304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3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CF6B-5C1A-4DDC-8D99-7E2E37D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B896-A159-453B-BEE2-C28489C7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more clustering algorithms</a:t>
            </a:r>
          </a:p>
          <a:p>
            <a:pPr lvl="1"/>
            <a:r>
              <a:rPr lang="en-US" dirty="0"/>
              <a:t>Fuzzy C-means</a:t>
            </a:r>
          </a:p>
          <a:p>
            <a:pPr lvl="1"/>
            <a:r>
              <a:rPr lang="en-US" dirty="0"/>
              <a:t>Compare groupings between the algorithms</a:t>
            </a:r>
          </a:p>
          <a:p>
            <a:r>
              <a:rPr lang="en-US" dirty="0"/>
              <a:t>Analysis on this data set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 err="1"/>
              <a:t>Ggobi</a:t>
            </a:r>
            <a:r>
              <a:rPr lang="en-US" dirty="0"/>
              <a:t> sort of bricks my computer</a:t>
            </a:r>
          </a:p>
          <a:p>
            <a:r>
              <a:rPr lang="en-US" dirty="0"/>
              <a:t>Another clustering with even more attributes</a:t>
            </a:r>
          </a:p>
          <a:p>
            <a:pPr lvl="1"/>
            <a:r>
              <a:rPr lang="en-US" dirty="0"/>
              <a:t>Shot location (</a:t>
            </a:r>
            <a:r>
              <a:rPr lang="en-US" dirty="0" err="1"/>
              <a:t>eg</a:t>
            </a:r>
            <a:r>
              <a:rPr lang="en-US" dirty="0"/>
              <a:t> 0-3 ft, corner 3s)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E62C8C-B653-4F13-86CA-9AC685D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74131"/>
            <a:ext cx="8825660" cy="1653180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31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8DF1-CFBE-4914-A43C-E1B10486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7621"/>
            <a:ext cx="9404723" cy="1400530"/>
          </a:xfrm>
        </p:spPr>
        <p:txBody>
          <a:bodyPr/>
          <a:lstStyle/>
          <a:p>
            <a:r>
              <a:rPr lang="en-US" dirty="0"/>
              <a:t>What are the standard positions in basketball?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E422-0217-4BA2-BD39-152828522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227" y="1683503"/>
            <a:ext cx="4396341" cy="4966876"/>
          </a:xfrm>
        </p:spPr>
        <p:txBody>
          <a:bodyPr>
            <a:normAutofit/>
          </a:bodyPr>
          <a:lstStyle/>
          <a:p>
            <a:r>
              <a:rPr lang="en-US" dirty="0"/>
              <a:t>Point Guard  </a:t>
            </a:r>
          </a:p>
          <a:p>
            <a:pPr lvl="1"/>
            <a:r>
              <a:rPr lang="en-US" dirty="0"/>
              <a:t>Runs the offense </a:t>
            </a:r>
          </a:p>
          <a:p>
            <a:pPr lvl="1"/>
            <a:r>
              <a:rPr lang="en-US" dirty="0"/>
              <a:t>Smallest player on the court</a:t>
            </a:r>
          </a:p>
          <a:p>
            <a:pPr lvl="1"/>
            <a:r>
              <a:rPr lang="en-US" dirty="0"/>
              <a:t>High assists, low rebounds</a:t>
            </a:r>
          </a:p>
          <a:p>
            <a:pPr lvl="1"/>
            <a:r>
              <a:rPr lang="en-US" dirty="0"/>
              <a:t>John Stockton, Chris Paul</a:t>
            </a:r>
          </a:p>
          <a:p>
            <a:r>
              <a:rPr lang="en-US" dirty="0"/>
              <a:t>Shooting Guard</a:t>
            </a:r>
          </a:p>
          <a:p>
            <a:pPr lvl="1"/>
            <a:r>
              <a:rPr lang="en-US" dirty="0"/>
              <a:t>Scores the ball</a:t>
            </a:r>
          </a:p>
          <a:p>
            <a:pPr lvl="1"/>
            <a:r>
              <a:rPr lang="en-US" dirty="0"/>
              <a:t>Guards the best opposing guard</a:t>
            </a:r>
          </a:p>
          <a:p>
            <a:pPr lvl="1"/>
            <a:r>
              <a:rPr lang="en-US" dirty="0"/>
              <a:t>Michel Jordan, James Harden</a:t>
            </a:r>
          </a:p>
          <a:p>
            <a:r>
              <a:rPr lang="en-US" dirty="0"/>
              <a:t>Small Forward</a:t>
            </a:r>
          </a:p>
          <a:p>
            <a:pPr lvl="1"/>
            <a:r>
              <a:rPr lang="en-US" dirty="0"/>
              <a:t>Versatility</a:t>
            </a:r>
          </a:p>
          <a:p>
            <a:pPr lvl="1"/>
            <a:r>
              <a:rPr lang="en-US" dirty="0"/>
              <a:t>Many different styles of player</a:t>
            </a:r>
          </a:p>
          <a:p>
            <a:pPr lvl="1"/>
            <a:r>
              <a:rPr lang="en-US" dirty="0"/>
              <a:t>Lebron James, Kevin Durant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4D9C6-611B-494B-818E-AF038C78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8472" y="1679021"/>
            <a:ext cx="4396341" cy="4966876"/>
          </a:xfrm>
        </p:spPr>
        <p:txBody>
          <a:bodyPr>
            <a:normAutofit/>
          </a:bodyPr>
          <a:lstStyle/>
          <a:p>
            <a:r>
              <a:rPr lang="en-US" dirty="0"/>
              <a:t>Power Forward</a:t>
            </a:r>
          </a:p>
          <a:p>
            <a:pPr lvl="1"/>
            <a:r>
              <a:rPr lang="en-US" dirty="0"/>
              <a:t>Strong and durable</a:t>
            </a:r>
          </a:p>
          <a:p>
            <a:pPr lvl="1"/>
            <a:r>
              <a:rPr lang="en-US" dirty="0"/>
              <a:t>Often can provide shooting range despite their heights</a:t>
            </a:r>
          </a:p>
          <a:p>
            <a:pPr lvl="1"/>
            <a:r>
              <a:rPr lang="en-US" dirty="0"/>
              <a:t>Tim Duncan, Kevin Garnett</a:t>
            </a:r>
          </a:p>
          <a:p>
            <a:r>
              <a:rPr lang="en-US" dirty="0"/>
              <a:t>Center</a:t>
            </a:r>
          </a:p>
          <a:p>
            <a:pPr lvl="1"/>
            <a:r>
              <a:rPr lang="en-US" dirty="0"/>
              <a:t>Tallest player on the court</a:t>
            </a:r>
          </a:p>
          <a:p>
            <a:pPr lvl="1"/>
            <a:r>
              <a:rPr lang="en-US" dirty="0"/>
              <a:t>Rebounds, Dunks, and Alley Oops</a:t>
            </a:r>
          </a:p>
          <a:p>
            <a:pPr lvl="1"/>
            <a:r>
              <a:rPr lang="en-US" dirty="0"/>
              <a:t>Shaquille O’Neal</a:t>
            </a:r>
          </a:p>
        </p:txBody>
      </p:sp>
      <p:pic>
        <p:nvPicPr>
          <p:cNvPr id="2050" name="Picture 2" descr="Gary Payton recasts the Monstars with modern NBA players - Article ...">
            <a:extLst>
              <a:ext uri="{FF2B5EF4-FFF2-40B4-BE49-F238E27FC236}">
                <a16:creationId xmlns:a16="http://schemas.microsoft.com/office/drawing/2014/main" id="{469423D2-68E3-4100-BEC8-BDCD001F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20" y="4611633"/>
            <a:ext cx="3990680" cy="22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08956-A33B-4EFC-B209-EF3DF167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true though?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02D89-CE45-42E2-BC4F-C1659FB7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player’s statistics actually support the existence of these five distinct positions?</a:t>
            </a:r>
          </a:p>
          <a:p>
            <a:r>
              <a:rPr lang="en-US" dirty="0"/>
              <a:t>Can you determine a player’s position strictly off of their box score?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250F-6DDF-4715-A44C-FAD8B2CF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41" y="3397877"/>
            <a:ext cx="8923862" cy="6858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98B46A-5C75-4920-A37D-9E8DE376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84" y="3397876"/>
            <a:ext cx="3000376" cy="34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B9AE86-5C41-4F65-94B0-F8B0A1293898}"/>
              </a:ext>
            </a:extLst>
          </p:cNvPr>
          <p:cNvSpPr txBox="1"/>
          <p:nvPr/>
        </p:nvSpPr>
        <p:spPr>
          <a:xfrm>
            <a:off x="6947554" y="633979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…sometimes</a:t>
            </a:r>
          </a:p>
        </p:txBody>
      </p:sp>
    </p:spTree>
    <p:extLst>
      <p:ext uri="{BB962C8B-B14F-4D97-AF65-F5344CB8AC3E}">
        <p14:creationId xmlns:p14="http://schemas.microsoft.com/office/powerpoint/2010/main" val="8101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1592-6203-4E72-9929-71B4EC5B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0DD1-2E5A-4291-AEC2-BA5780FE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24,690 individual player seasons from 1950 to 2017</a:t>
            </a:r>
          </a:p>
          <a:p>
            <a:r>
              <a:rPr lang="en-US" dirty="0"/>
              <a:t>Can this data create groups that resemble the traditional basketball positions?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attributes should be used?</a:t>
            </a:r>
          </a:p>
          <a:p>
            <a:r>
              <a:rPr lang="en-US" dirty="0"/>
              <a:t>How many groups should there be?</a:t>
            </a:r>
          </a:p>
          <a:p>
            <a:endParaRPr lang="en-US" dirty="0"/>
          </a:p>
        </p:txBody>
      </p:sp>
      <p:pic>
        <p:nvPicPr>
          <p:cNvPr id="4100" name="Picture 4" descr="Legends profile: George Mikan | NBA.com">
            <a:extLst>
              <a:ext uri="{FF2B5EF4-FFF2-40B4-BE49-F238E27FC236}">
                <a16:creationId xmlns:a16="http://schemas.microsoft.com/office/drawing/2014/main" id="{168346EF-6279-4528-8E07-FCE7BDBC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209924"/>
            <a:ext cx="369146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elicans' Zion Williamson's Exclusive Marketing Rights Subject to ...">
            <a:extLst>
              <a:ext uri="{FF2B5EF4-FFF2-40B4-BE49-F238E27FC236}">
                <a16:creationId xmlns:a16="http://schemas.microsoft.com/office/drawing/2014/main" id="{05180ABC-9C9A-4345-B41E-4FCFFC6E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009899"/>
            <a:ext cx="3714749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3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EF54-2DB2-45C9-9538-CA6F08FF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is good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4918-2EDC-4E37-BF8F-67F9E47C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of 400+ minutes (~5 minutes per game)</a:t>
            </a:r>
          </a:p>
          <a:p>
            <a:pPr lvl="1"/>
            <a:r>
              <a:rPr lang="en-US" dirty="0"/>
              <a:t>Allows for a reasonable sample of the player’s on-court ability</a:t>
            </a:r>
          </a:p>
          <a:p>
            <a:pPr lvl="1"/>
            <a:r>
              <a:rPr lang="en-US" dirty="0"/>
              <a:t>Minutes first recorded in 1952</a:t>
            </a:r>
          </a:p>
          <a:p>
            <a:r>
              <a:rPr lang="en-US" dirty="0"/>
              <a:t>Counting stats normalized to per 36</a:t>
            </a:r>
          </a:p>
          <a:p>
            <a:pPr lvl="1"/>
            <a:r>
              <a:rPr lang="en-US" dirty="0"/>
              <a:t>Project a player’s contribution to a starting player’s workload</a:t>
            </a:r>
          </a:p>
          <a:p>
            <a:pPr lvl="1"/>
            <a:r>
              <a:rPr lang="en-US" dirty="0"/>
              <a:t>Standard practice in the statistics community</a:t>
            </a:r>
          </a:p>
          <a:p>
            <a:pPr lvl="1"/>
            <a:r>
              <a:rPr lang="en-US" dirty="0"/>
              <a:t>Rebounds, Steals, Blocks not recording until 1974</a:t>
            </a:r>
          </a:p>
          <a:p>
            <a:pPr lvl="1"/>
            <a:r>
              <a:rPr lang="en-US" dirty="0"/>
              <a:t>Turnovers recorded in 1978</a:t>
            </a:r>
          </a:p>
          <a:p>
            <a:r>
              <a:rPr lang="en-US" dirty="0"/>
              <a:t>Normalize stats again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28425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7633-054F-4E59-9237-3158C4C8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FB4B5-9267-40E4-8507-EB5F6D729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1952 – 2017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523E5-60A6-4717-ADD4-701F4D7720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Assists</a:t>
            </a:r>
          </a:p>
          <a:p>
            <a:r>
              <a:rPr lang="en-US" dirty="0"/>
              <a:t>True Shooting %</a:t>
            </a:r>
          </a:p>
          <a:p>
            <a:r>
              <a:rPr lang="en-US" dirty="0"/>
              <a:t>Field Goal Attempts</a:t>
            </a:r>
          </a:p>
          <a:p>
            <a:r>
              <a:rPr lang="en-US" dirty="0"/>
              <a:t>Field Goal %</a:t>
            </a:r>
          </a:p>
          <a:p>
            <a:r>
              <a:rPr lang="en-US" dirty="0"/>
              <a:t>Three Point Attempts</a:t>
            </a:r>
          </a:p>
          <a:p>
            <a:r>
              <a:rPr lang="en-US" dirty="0"/>
              <a:t>Three Point %</a:t>
            </a:r>
          </a:p>
          <a:p>
            <a:r>
              <a:rPr lang="en-US" dirty="0"/>
              <a:t>Free Throw Attempts</a:t>
            </a:r>
          </a:p>
          <a:p>
            <a:r>
              <a:rPr lang="en-US" dirty="0"/>
              <a:t>Free Throw %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71039-5B93-4DFA-BA39-151295916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1978 – 2017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3260DD-C7DB-4647-8A1E-D6FA507446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of the attributes from the other clustering</a:t>
            </a:r>
          </a:p>
          <a:p>
            <a:r>
              <a:rPr lang="en-US" dirty="0"/>
              <a:t>Rebounds</a:t>
            </a:r>
          </a:p>
          <a:p>
            <a:r>
              <a:rPr lang="en-US" dirty="0"/>
              <a:t>Assists</a:t>
            </a:r>
          </a:p>
          <a:p>
            <a:r>
              <a:rPr lang="en-US" dirty="0"/>
              <a:t>Turnovers</a:t>
            </a:r>
          </a:p>
          <a:p>
            <a:r>
              <a:rPr lang="en-US" dirty="0"/>
              <a:t>Two Point Attempts</a:t>
            </a:r>
          </a:p>
          <a:p>
            <a:r>
              <a:rPr lang="en-US" dirty="0"/>
              <a:t>Two Point %</a:t>
            </a:r>
          </a:p>
          <a:p>
            <a:r>
              <a:rPr lang="en-US" dirty="0"/>
              <a:t>Usage %</a:t>
            </a:r>
          </a:p>
        </p:txBody>
      </p:sp>
    </p:spTree>
    <p:extLst>
      <p:ext uri="{BB962C8B-B14F-4D97-AF65-F5344CB8AC3E}">
        <p14:creationId xmlns:p14="http://schemas.microsoft.com/office/powerpoint/2010/main" val="30792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0B35DA-D66E-4E55-B092-557300F7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14" y="369733"/>
            <a:ext cx="10053311" cy="1400530"/>
          </a:xfrm>
        </p:spPr>
        <p:txBody>
          <a:bodyPr/>
          <a:lstStyle/>
          <a:p>
            <a:r>
              <a:rPr lang="en-US" dirty="0"/>
              <a:t>K-Means Clustering (Lloyd’s Algorithm)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7EEFD5-19DA-4725-B7AC-2B3F7F3B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6" y="1770263"/>
            <a:ext cx="7475080" cy="4195481"/>
          </a:xfrm>
        </p:spPr>
        <p:txBody>
          <a:bodyPr/>
          <a:lstStyle/>
          <a:p>
            <a:r>
              <a:rPr lang="en-US" dirty="0"/>
              <a:t>Designate K random samples as the initial centers of K clusters</a:t>
            </a:r>
          </a:p>
          <a:p>
            <a:r>
              <a:rPr lang="en-US" dirty="0"/>
              <a:t>Determine the closest cluster centroid for every season through Euclidean distance</a:t>
            </a:r>
          </a:p>
          <a:p>
            <a:endParaRPr lang="en-US" dirty="0"/>
          </a:p>
          <a:p>
            <a:r>
              <a:rPr lang="en-US" dirty="0"/>
              <a:t>Re-adjust the centroid to be the mean of the seasons supplied to it</a:t>
            </a:r>
          </a:p>
          <a:p>
            <a:r>
              <a:rPr lang="en-US" dirty="0"/>
              <a:t>Repeat until the centroids converge towards (approximately) a centroidal Voronoi tessellation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3EACB-04BB-43D8-9EFB-899F6B2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22" y="2952056"/>
            <a:ext cx="1390650" cy="6858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7593954-FD3E-46A3-86E3-41C77E7D20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8" y="3156606"/>
            <a:ext cx="3425072" cy="3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75CA-BCF6-4619-BA1B-08D4E60D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57E-C79E-461F-B917-1468123F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clusters are ultimately most impacted by the initial seed for that cluster. A bad seed can mean lopsided clusters and thus unusable data.</a:t>
            </a:r>
          </a:p>
          <a:p>
            <a:r>
              <a:rPr lang="en-US" dirty="0"/>
              <a:t>Complete K-means multiple times and use the clustering with the lowest cumulative error between cluster centroid and assigned data. </a:t>
            </a:r>
          </a:p>
          <a:p>
            <a:r>
              <a:rPr lang="en-US" dirty="0"/>
              <a:t>Sum of Squares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4FCDE-EA42-482C-BC79-3F6F8126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72" y="4101166"/>
            <a:ext cx="2438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C37-B71D-48D7-8623-F3A4DAB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2D3D-1D10-4559-95ED-7B9D38B7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Luckily we already have a K to compare to but not everyone is that lucky</a:t>
            </a:r>
          </a:p>
          <a:p>
            <a:r>
              <a:rPr lang="en-US" dirty="0"/>
              <a:t>Is there a better K, can groupings be explained more accurately with more or fewer groups?</a:t>
            </a:r>
          </a:p>
          <a:p>
            <a:r>
              <a:rPr lang="en-US" dirty="0"/>
              <a:t>Find the middle ground between usable clusters (1) and clusters without error (n)</a:t>
            </a:r>
          </a:p>
          <a:p>
            <a:r>
              <a:rPr lang="en-US" dirty="0"/>
              <a:t>Turns out this middle ground is also about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D0A9-4F38-4C65-9425-6D1111FC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5" y="3927823"/>
            <a:ext cx="4972801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0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772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Clustering NBA Players</vt:lpstr>
      <vt:lpstr>What are the standard positions in basketball?</vt:lpstr>
      <vt:lpstr>Is it really true though?</vt:lpstr>
      <vt:lpstr>Clustering</vt:lpstr>
      <vt:lpstr>What data is good data?</vt:lpstr>
      <vt:lpstr>Attributes</vt:lpstr>
      <vt:lpstr>K-Means Clustering (Lloyd’s Algorithm)</vt:lpstr>
      <vt:lpstr>Random Sampling</vt:lpstr>
      <vt:lpstr>Choosing K</vt:lpstr>
      <vt:lpstr>Results (1978 – 2017)</vt:lpstr>
      <vt:lpstr>The Greatness of Clusters 0 and 3</vt:lpstr>
      <vt:lpstr>The Mediocrity of Cluster 4</vt:lpstr>
      <vt:lpstr>Extensions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NBA Players</dc:title>
  <dc:creator>Mitchell Hersey</dc:creator>
  <cp:lastModifiedBy>Mitchell Hersey</cp:lastModifiedBy>
  <cp:revision>15</cp:revision>
  <dcterms:created xsi:type="dcterms:W3CDTF">2020-05-04T23:18:34Z</dcterms:created>
  <dcterms:modified xsi:type="dcterms:W3CDTF">2020-05-05T14:18:09Z</dcterms:modified>
</cp:coreProperties>
</file>