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Newly Appointed DPO</a:t>
            </a:r>
            <a:endParaRPr/>
          </a:p>
          <a:p>
            <a:pPr indent="0" lvl="0" marL="0">
              <a:spcBef>
                <a:spcPts val="0"/>
              </a:spcBef>
              <a:spcAft>
                <a:spcPts val="0"/>
              </a:spcAft>
              <a:buNone/>
            </a:pPr>
            <a:r>
              <a:t/>
            </a:r>
            <a:endParaRPr/>
          </a:p>
          <a:p>
            <a:pPr indent="0" lvl="0" marL="0">
              <a:spcBef>
                <a:spcPts val="0"/>
              </a:spcBef>
              <a:spcAft>
                <a:spcPts val="0"/>
              </a:spcAft>
              <a:buNone/>
            </a:pPr>
            <a:r>
              <a:rPr lang="en"/>
              <a:t>After this week, some of you will be too</a:t>
            </a:r>
            <a:endParaRPr/>
          </a:p>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 need to assemble ...A… team</a:t>
            </a:r>
            <a:endParaRPr/>
          </a:p>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317500" lvl="0" marL="4572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Make sure the company knows about it (they need a lawyer)</a:t>
            </a:r>
            <a:endParaRPr sz="1400">
              <a:solidFill>
                <a:schemeClr val="dk1"/>
              </a:solidFill>
              <a:latin typeface="Roboto"/>
              <a:ea typeface="Roboto"/>
              <a:cs typeface="Roboto"/>
              <a:sym typeface="Roboto"/>
            </a:endParaRPr>
          </a:p>
          <a:p>
            <a:pPr indent="-317500" lvl="0" marL="4572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Read ICO's 12 Steps for Compliance</a:t>
            </a:r>
            <a:endParaRPr sz="1400">
              <a:solidFill>
                <a:schemeClr val="dk1"/>
              </a:solidFill>
              <a:latin typeface="Roboto"/>
              <a:ea typeface="Roboto"/>
              <a:cs typeface="Roboto"/>
              <a:sym typeface="Roboto"/>
            </a:endParaRPr>
          </a:p>
          <a:p>
            <a:pPr indent="-317500" lvl="0" marL="4572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Conduct a data audit</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Log files</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Databases</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Data Warehouses / BI</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S3 Buckets</a:t>
            </a:r>
            <a:endParaRPr sz="1400">
              <a:solidFill>
                <a:schemeClr val="dk1"/>
              </a:solidFill>
              <a:latin typeface="Roboto"/>
              <a:ea typeface="Roboto"/>
              <a:cs typeface="Roboto"/>
              <a:sym typeface="Roboto"/>
            </a:endParaRPr>
          </a:p>
          <a:p>
            <a:pPr indent="-317500" lvl="0" marL="4572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Conduct a data security audit</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Data in transit</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Data at rest</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Who has access at your company?</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Any random database snapshots laying around?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What the Rest of the Team Needs to Do</a:t>
            </a:r>
            <a:endParaRPr>
              <a:solidFill>
                <a:schemeClr val="dk1"/>
              </a:solidFill>
              <a:latin typeface="Roboto"/>
              <a:ea typeface="Roboto"/>
              <a:cs typeface="Roboto"/>
              <a:sym typeface="Roboto"/>
            </a:endParaRPr>
          </a:p>
          <a:p>
            <a:pPr indent="-298450" lvl="1" marL="9144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Update your privacy policy</a:t>
            </a:r>
            <a:endParaRPr>
              <a:solidFill>
                <a:schemeClr val="dk1"/>
              </a:solidFill>
              <a:latin typeface="Roboto"/>
              <a:ea typeface="Roboto"/>
              <a:cs typeface="Roboto"/>
              <a:sym typeface="Roboto"/>
            </a:endParaRPr>
          </a:p>
          <a:p>
            <a:pPr indent="-298450" lvl="1" marL="9144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Inform users in App UI, website, and/or through email communications</a:t>
            </a:r>
            <a:endParaRPr>
              <a:solidFill>
                <a:schemeClr val="dk1"/>
              </a:solidFill>
              <a:latin typeface="Roboto"/>
              <a:ea typeface="Roboto"/>
              <a:cs typeface="Roboto"/>
              <a:sym typeface="Roboto"/>
            </a:endParaRPr>
          </a:p>
          <a:p>
            <a:pPr indent="-298450" lvl="1" marL="9144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Make sure your 3rd parties / data customers are GDPR compliant</a:t>
            </a:r>
            <a:endParaRPr>
              <a:solidFill>
                <a:schemeClr val="dk1"/>
              </a:solidFill>
              <a:latin typeface="Roboto"/>
              <a:ea typeface="Roboto"/>
              <a:cs typeface="Roboto"/>
              <a:sym typeface="Roboto"/>
            </a:endParaRPr>
          </a:p>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What the Rest of the Team Needs to Do</a:t>
            </a:r>
            <a:endParaRPr>
              <a:solidFill>
                <a:schemeClr val="dk1"/>
              </a:solidFill>
              <a:latin typeface="Roboto"/>
              <a:ea typeface="Roboto"/>
              <a:cs typeface="Roboto"/>
              <a:sym typeface="Roboto"/>
            </a:endParaRPr>
          </a:p>
          <a:p>
            <a:pPr indent="-298450" lvl="1" marL="9144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Update your privacy policy</a:t>
            </a:r>
            <a:endParaRPr>
              <a:solidFill>
                <a:schemeClr val="dk1"/>
              </a:solidFill>
              <a:latin typeface="Roboto"/>
              <a:ea typeface="Roboto"/>
              <a:cs typeface="Roboto"/>
              <a:sym typeface="Roboto"/>
            </a:endParaRPr>
          </a:p>
          <a:p>
            <a:pPr indent="-298450" lvl="1" marL="9144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Inform users in App UI, website, and/or through email communications</a:t>
            </a:r>
            <a:endParaRPr>
              <a:solidFill>
                <a:schemeClr val="dk1"/>
              </a:solidFill>
              <a:latin typeface="Roboto"/>
              <a:ea typeface="Roboto"/>
              <a:cs typeface="Roboto"/>
              <a:sym typeface="Roboto"/>
            </a:endParaRPr>
          </a:p>
          <a:p>
            <a:pPr indent="-298450" lvl="1" marL="9144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Make sure your 3rd parties / data customers are GDPR compliant</a:t>
            </a:r>
            <a:endParaRPr>
              <a:solidFill>
                <a:schemeClr val="dk1"/>
              </a:solidFill>
              <a:latin typeface="Roboto"/>
              <a:ea typeface="Roboto"/>
              <a:cs typeface="Roboto"/>
              <a:sym typeface="Roboto"/>
            </a:endParaRPr>
          </a:p>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GDPR doesn't end on May 25th</a:t>
            </a:r>
            <a:endParaRPr>
              <a:solidFill>
                <a:schemeClr val="dk1"/>
              </a:solidFill>
              <a:latin typeface="Roboto"/>
              <a:ea typeface="Roboto"/>
              <a:cs typeface="Roboto"/>
              <a:sym typeface="Roboto"/>
            </a:endParaRPr>
          </a:p>
          <a:p>
            <a:pPr indent="-298450" lvl="1" marL="9144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Need to appoint (or contract) a Data Protection Officer</a:t>
            </a:r>
            <a:endParaRPr>
              <a:solidFill>
                <a:schemeClr val="dk1"/>
              </a:solidFill>
              <a:latin typeface="Roboto"/>
              <a:ea typeface="Roboto"/>
              <a:cs typeface="Roboto"/>
              <a:sym typeface="Roboto"/>
            </a:endParaRPr>
          </a:p>
          <a:p>
            <a:pPr indent="-298450" lvl="2" marL="13716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Point of contact for data privacy questions</a:t>
            </a:r>
            <a:endParaRPr>
              <a:solidFill>
                <a:schemeClr val="dk1"/>
              </a:solidFill>
              <a:latin typeface="Roboto"/>
              <a:ea typeface="Roboto"/>
              <a:cs typeface="Roboto"/>
              <a:sym typeface="Roboto"/>
            </a:endParaRPr>
          </a:p>
          <a:p>
            <a:pPr indent="-298450" lvl="2" marL="13716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Responsible for maintaining privacy protection procedures</a:t>
            </a:r>
            <a:endParaRPr>
              <a:solidFill>
                <a:schemeClr val="dk1"/>
              </a:solidFill>
              <a:latin typeface="Roboto"/>
              <a:ea typeface="Roboto"/>
              <a:cs typeface="Roboto"/>
              <a:sym typeface="Roboto"/>
            </a:endParaRPr>
          </a:p>
          <a:p>
            <a:pPr indent="-298450" lvl="2" marL="13716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Provides compliance advice on new data collecting technologies</a:t>
            </a:r>
            <a:endParaRPr>
              <a:solidFill>
                <a:schemeClr val="dk1"/>
              </a:solidFill>
              <a:latin typeface="Roboto"/>
              <a:ea typeface="Roboto"/>
              <a:cs typeface="Roboto"/>
              <a:sym typeface="Roboto"/>
            </a:endParaRPr>
          </a:p>
          <a:p>
            <a:pPr indent="-298450" lvl="1" marL="9144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Need ongoing data breach monitoring and reporting</a:t>
            </a:r>
            <a:endParaRPr>
              <a:solidFill>
                <a:schemeClr val="dk1"/>
              </a:solidFill>
              <a:latin typeface="Roboto"/>
              <a:ea typeface="Roboto"/>
              <a:cs typeface="Roboto"/>
              <a:sym typeface="Roboto"/>
            </a:endParaRPr>
          </a:p>
          <a:p>
            <a:pPr indent="-298450" lvl="1" marL="9144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Improve processes for guaranteeing user rights under GDPR</a:t>
            </a:r>
            <a:endParaRPr>
              <a:solidFill>
                <a:schemeClr val="dk1"/>
              </a:solidFill>
              <a:latin typeface="Roboto"/>
              <a:ea typeface="Roboto"/>
              <a:cs typeface="Roboto"/>
              <a:sym typeface="Roboto"/>
            </a:endParaRPr>
          </a:p>
          <a:p>
            <a:pPr indent="-298450" lvl="2" marL="13716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Better (automated) deletion process</a:t>
            </a:r>
            <a:endParaRPr>
              <a:solidFill>
                <a:schemeClr val="dk1"/>
              </a:solidFill>
              <a:latin typeface="Roboto"/>
              <a:ea typeface="Roboto"/>
              <a:cs typeface="Roboto"/>
              <a:sym typeface="Roboto"/>
            </a:endParaRPr>
          </a:p>
          <a:p>
            <a:pPr indent="-298450" lvl="2" marL="13716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Pseudonymisation</a:t>
            </a:r>
            <a:endParaRPr sz="1000">
              <a:solidFill>
                <a:schemeClr val="dk1"/>
              </a:solidFill>
              <a:highlight>
                <a:schemeClr val="lt1"/>
              </a:highlight>
              <a:latin typeface="Roboto"/>
              <a:ea typeface="Roboto"/>
              <a:cs typeface="Roboto"/>
              <a:sym typeface="Roboto"/>
            </a:endParaRPr>
          </a:p>
          <a:p>
            <a:pPr indent="-298450" lvl="2" marL="13716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Better auditing of internal data access</a:t>
            </a:r>
            <a:endParaRPr>
              <a:solidFill>
                <a:schemeClr val="dk1"/>
              </a:solidFill>
              <a:latin typeface="Roboto"/>
              <a:ea typeface="Roboto"/>
              <a:cs typeface="Roboto"/>
              <a:sym typeface="Roboto"/>
            </a:endParaRPr>
          </a:p>
          <a:p>
            <a:pPr indent="0" lvl="0" marL="0" rtl="0">
              <a:lnSpc>
                <a:spcPct val="115000"/>
              </a:lnSpc>
              <a:spcBef>
                <a:spcPts val="0"/>
              </a:spcBef>
              <a:spcAft>
                <a:spcPts val="0"/>
              </a:spcAft>
              <a:buNone/>
            </a:pPr>
            <a:r>
              <a:t/>
            </a:r>
            <a:endParaRPr sz="1300">
              <a:solidFill>
                <a:schemeClr val="dk2"/>
              </a:solidFill>
              <a:latin typeface="Roboto"/>
              <a:ea typeface="Roboto"/>
              <a:cs typeface="Roboto"/>
              <a:sym typeface="Roboto"/>
            </a:endParaRPr>
          </a:p>
          <a:p>
            <a:pPr indent="0" lvl="0" marL="0">
              <a:spcBef>
                <a:spcPts val="16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Newly Appointed DPO</a:t>
            </a:r>
            <a:endParaRPr/>
          </a:p>
          <a:p>
            <a:pPr indent="0" lvl="0" marL="0" rtl="0">
              <a:spcBef>
                <a:spcPts val="0"/>
              </a:spcBef>
              <a:spcAft>
                <a:spcPts val="0"/>
              </a:spcAft>
              <a:buNone/>
            </a:pPr>
            <a:r>
              <a:t/>
            </a:r>
            <a:endParaRPr/>
          </a:p>
          <a:p>
            <a:pPr indent="0" lvl="0" marL="0" rtl="0">
              <a:spcBef>
                <a:spcPts val="0"/>
              </a:spcBef>
              <a:spcAft>
                <a:spcPts val="0"/>
              </a:spcAft>
              <a:buNone/>
            </a:pPr>
            <a:r>
              <a:rPr lang="en"/>
              <a:t>After this week, some of you will be too</a:t>
            </a:r>
            <a:endParaRPr/>
          </a:p>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I'm not here to waste your time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What you need is a lawyer. </a:t>
            </a:r>
            <a:endParaRPr sz="1400">
              <a:solidFill>
                <a:schemeClr val="dk1"/>
              </a:solidFill>
              <a:latin typeface="Roboto"/>
              <a:ea typeface="Roboto"/>
              <a:cs typeface="Roboto"/>
              <a:sym typeface="Roboto"/>
            </a:endParaRPr>
          </a:p>
          <a:p>
            <a:pPr indent="-317500" lvl="0" marL="4572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This is not an exhaustive list of all obligations, just some of the fun ones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Enforcement Starts </a:t>
            </a:r>
            <a:r>
              <a:rPr b="1" lang="en">
                <a:solidFill>
                  <a:schemeClr val="dk1"/>
                </a:solidFill>
                <a:latin typeface="Roboto"/>
                <a:ea typeface="Roboto"/>
                <a:cs typeface="Roboto"/>
                <a:sym typeface="Roboto"/>
              </a:rPr>
              <a:t>May 25, 2018</a:t>
            </a:r>
            <a:endParaRPr>
              <a:solidFill>
                <a:schemeClr val="dk1"/>
              </a:solidFill>
              <a:latin typeface="Roboto"/>
              <a:ea typeface="Roboto"/>
              <a:cs typeface="Roboto"/>
              <a:sym typeface="Roboto"/>
            </a:endParaRPr>
          </a:p>
          <a:p>
            <a:pPr indent="-298450" lvl="0" marL="4572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Covers everyone processing data within the EU. Even if your company is not in europe!</a:t>
            </a:r>
            <a:endParaRPr>
              <a:solidFill>
                <a:schemeClr val="dk1"/>
              </a:solidFill>
              <a:latin typeface="Roboto"/>
              <a:ea typeface="Roboto"/>
              <a:cs typeface="Roboto"/>
              <a:sym typeface="Roboto"/>
            </a:endParaRPr>
          </a:p>
          <a:p>
            <a:pPr indent="-298450" lvl="0" marL="4572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Fines of greater of 4% of revenue, 20 million euros!</a:t>
            </a:r>
            <a:endParaRPr>
              <a:solidFill>
                <a:schemeClr val="dk1"/>
              </a:solidFill>
              <a:latin typeface="Roboto"/>
              <a:ea typeface="Roboto"/>
              <a:cs typeface="Roboto"/>
              <a:sym typeface="Roboto"/>
            </a:endParaRPr>
          </a:p>
          <a:p>
            <a:pPr indent="-298450" lvl="0" marL="4572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Apple's updated privacy policy enforces it now. If you have an app on the iTunes store, you better know about it.</a:t>
            </a:r>
            <a:endParaRPr>
              <a:solidFill>
                <a:schemeClr val="dk1"/>
              </a:solidFill>
              <a:latin typeface="Roboto"/>
              <a:ea typeface="Roboto"/>
              <a:cs typeface="Roboto"/>
              <a:sym typeface="Roboto"/>
            </a:endParaRPr>
          </a:p>
          <a:p>
            <a:pPr indent="-298450" lvl="0" marL="4572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As the person in charge of network security, database administration, and internal authentication, you're in a good position to perform most of the tasks of GDPR compliance</a:t>
            </a:r>
            <a:endParaRPr>
              <a:solidFill>
                <a:schemeClr val="dk1"/>
              </a:solidFill>
              <a:latin typeface="Roboto"/>
              <a:ea typeface="Roboto"/>
              <a:cs typeface="Roboto"/>
              <a:sym typeface="Roboto"/>
            </a:endParaRPr>
          </a:p>
          <a:p>
            <a:pPr indent="-298450" lvl="0" marL="4572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Don't be Experian/Facebook/Uber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Don't be like these guys</a:t>
            </a:r>
            <a:endParaRPr>
              <a:solidFill>
                <a:schemeClr val="dk1"/>
              </a:solidFill>
              <a:latin typeface="Roboto"/>
              <a:ea typeface="Roboto"/>
              <a:cs typeface="Roboto"/>
              <a:sym typeface="Roboto"/>
            </a:endParaRPr>
          </a:p>
          <a:p>
            <a:pPr indent="-311150" lvl="0" marL="457200" rtl="0">
              <a:lnSpc>
                <a:spcPct val="115000"/>
              </a:lnSpc>
              <a:spcBef>
                <a:spcPts val="0"/>
              </a:spcBef>
              <a:spcAft>
                <a:spcPts val="0"/>
              </a:spcAft>
              <a:buClr>
                <a:schemeClr val="dk1"/>
              </a:buClr>
              <a:buSzPts val="1300"/>
              <a:buFont typeface="Roboto"/>
              <a:buChar char="●"/>
            </a:pPr>
            <a:r>
              <a:t/>
            </a:r>
            <a:endParaRPr>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New Rights for Users</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Right to know what's being collected</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Right to be forgotten / erasure</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Right to a copy of your personal data</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Right to know what 3rd parties can see your data</a:t>
            </a:r>
            <a:endParaRPr sz="1400">
              <a:solidFill>
                <a:schemeClr val="dk1"/>
              </a:solidFill>
              <a:latin typeface="Roboto"/>
              <a:ea typeface="Roboto"/>
              <a:cs typeface="Roboto"/>
              <a:sym typeface="Roboto"/>
            </a:endParaRPr>
          </a:p>
          <a:p>
            <a:pPr indent="-317500" lvl="0" marL="4572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New Obligations for Companies</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Data minimization (collection and retention)</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Data breach procedures</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Transparent Privacy / Cookie Policy</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3rd party data processors must also be compliant</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New Job: Data Protection Officer</a:t>
            </a:r>
            <a:endParaRPr sz="1400">
              <a:solidFill>
                <a:schemeClr val="dk1"/>
              </a:solidFill>
              <a:latin typeface="Roboto"/>
              <a:ea typeface="Roboto"/>
              <a:cs typeface="Roboto"/>
              <a:sym typeface="Roboto"/>
            </a:endParaRPr>
          </a:p>
          <a:p>
            <a:pPr indent="-317500" lvl="1" marL="914400"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Data Protection Authority in the EU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ico.org.uk/for-organisations/guide-to-the-general-data-protection-regulation-gdpr/" TargetMode="External"/><Relationship Id="rId4" Type="http://schemas.openxmlformats.org/officeDocument/2006/relationships/hyperlink" Target="https://www.fsb.org.uk/resources/are-you-gdpr-ready/" TargetMode="External"/><Relationship Id="rId5" Type="http://schemas.openxmlformats.org/officeDocument/2006/relationships/hyperlink" Target="https://www.paypal.com/stories/uk/gdpr-for-smaller-organisations/" TargetMode="External"/><Relationship Id="rId6" Type="http://schemas.openxmlformats.org/officeDocument/2006/relationships/hyperlink" Target="http://speedify.com/privacy-policy" TargetMode="External"/><Relationship Id="rId7"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5.jpg"/><Relationship Id="rId7" Type="http://schemas.openxmlformats.org/officeDocument/2006/relationships/image" Target="../media/image3.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latin typeface="Raleway"/>
                <a:ea typeface="Raleway"/>
                <a:cs typeface="Raleway"/>
                <a:sym typeface="Raleway"/>
              </a:rPr>
              <a:t>GDPR - New EU Privacy Rules</a:t>
            </a:r>
            <a:endParaRPr b="1">
              <a:latin typeface="Raleway"/>
              <a:ea typeface="Raleway"/>
              <a:cs typeface="Raleway"/>
              <a:sym typeface="Raleway"/>
            </a:endParaRPr>
          </a:p>
        </p:txBody>
      </p:sp>
      <p:sp>
        <p:nvSpPr>
          <p:cNvPr id="65" name="Shape 65"/>
          <p:cNvSpPr txBox="1"/>
          <p:nvPr>
            <p:ph idx="1" type="subTitle"/>
          </p:nvPr>
        </p:nvSpPr>
        <p:spPr>
          <a:xfrm>
            <a:off x="311700" y="1649950"/>
            <a:ext cx="3505500" cy="84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solidFill>
                  <a:schemeClr val="dk1"/>
                </a:solidFill>
              </a:rPr>
              <a:t>Mike Hess</a:t>
            </a:r>
            <a:r>
              <a:rPr lang="en" sz="1400">
                <a:solidFill>
                  <a:schemeClr val="dk1"/>
                </a:solidFill>
              </a:rPr>
              <a:t> </a:t>
            </a:r>
            <a:endParaRPr sz="1400">
              <a:solidFill>
                <a:schemeClr val="dk1"/>
              </a:solidFill>
            </a:endParaRPr>
          </a:p>
          <a:p>
            <a:pPr indent="0" lvl="0" marL="0">
              <a:spcBef>
                <a:spcPts val="0"/>
              </a:spcBef>
              <a:spcAft>
                <a:spcPts val="0"/>
              </a:spcAft>
              <a:buNone/>
            </a:pPr>
            <a:r>
              <a:rPr lang="en" sz="1400">
                <a:solidFill>
                  <a:schemeClr val="dk1"/>
                </a:solidFill>
              </a:rPr>
              <a:t>Data Protection Officer @ Connectify</a:t>
            </a:r>
            <a:endParaRPr sz="1400">
              <a:solidFill>
                <a:schemeClr val="dk1"/>
              </a:solidFill>
            </a:endParaRPr>
          </a:p>
          <a:p>
            <a:pPr indent="0" lvl="0" marL="0">
              <a:spcBef>
                <a:spcPts val="0"/>
              </a:spcBef>
              <a:spcAft>
                <a:spcPts val="0"/>
              </a:spcAft>
              <a:buNone/>
            </a:pPr>
            <a:r>
              <a:rPr lang="en" sz="1400">
                <a:solidFill>
                  <a:schemeClr val="dk1"/>
                </a:solidFill>
              </a:rPr>
              <a:t>       </a:t>
            </a:r>
            <a:endParaRPr sz="1400">
              <a:solidFill>
                <a:schemeClr val="dk1"/>
              </a:solidFill>
            </a:endParaRPr>
          </a:p>
        </p:txBody>
      </p:sp>
      <p:pic>
        <p:nvPicPr>
          <p:cNvPr id="66" name="Shape 66"/>
          <p:cNvPicPr preferRelativeResize="0"/>
          <p:nvPr/>
        </p:nvPicPr>
        <p:blipFill>
          <a:blip r:embed="rId3">
            <a:alphaModFix/>
          </a:blip>
          <a:stretch>
            <a:fillRect/>
          </a:stretch>
        </p:blipFill>
        <p:spPr>
          <a:xfrm>
            <a:off x="6658998" y="3085375"/>
            <a:ext cx="2103999" cy="1753325"/>
          </a:xfrm>
          <a:prstGeom prst="rect">
            <a:avLst/>
          </a:prstGeom>
          <a:noFill/>
          <a:ln>
            <a:noFill/>
          </a:ln>
        </p:spPr>
      </p:pic>
      <p:pic>
        <p:nvPicPr>
          <p:cNvPr id="67" name="Shape 67"/>
          <p:cNvPicPr preferRelativeResize="0"/>
          <p:nvPr/>
        </p:nvPicPr>
        <p:blipFill>
          <a:blip r:embed="rId4">
            <a:alphaModFix/>
          </a:blip>
          <a:stretch>
            <a:fillRect/>
          </a:stretch>
        </p:blipFill>
        <p:spPr>
          <a:xfrm>
            <a:off x="387900" y="2415250"/>
            <a:ext cx="400175" cy="400175"/>
          </a:xfrm>
          <a:prstGeom prst="rect">
            <a:avLst/>
          </a:prstGeom>
          <a:noFill/>
          <a:ln>
            <a:noFill/>
          </a:ln>
        </p:spPr>
      </p:pic>
      <p:sp>
        <p:nvSpPr>
          <p:cNvPr id="68" name="Shape 68"/>
          <p:cNvSpPr txBox="1"/>
          <p:nvPr/>
        </p:nvSpPr>
        <p:spPr>
          <a:xfrm>
            <a:off x="782975" y="2415250"/>
            <a:ext cx="1669200" cy="34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latin typeface="Roboto"/>
                <a:ea typeface="Roboto"/>
                <a:cs typeface="Roboto"/>
                <a:sym typeface="Roboto"/>
              </a:rPr>
              <a:t>mhess-connectify</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nvSpPr>
        <p:spPr>
          <a:xfrm>
            <a:off x="634200" y="1934850"/>
            <a:ext cx="7875600" cy="12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Raleway"/>
                <a:ea typeface="Raleway"/>
                <a:cs typeface="Raleway"/>
                <a:sym typeface="Raleway"/>
              </a:rPr>
              <a:t>You need to assemble </a:t>
            </a:r>
            <a:endParaRPr sz="3600">
              <a:latin typeface="Raleway"/>
              <a:ea typeface="Raleway"/>
              <a:cs typeface="Raleway"/>
              <a:sym typeface="Raleway"/>
            </a:endParaRPr>
          </a:p>
          <a:p>
            <a:pPr indent="0" lvl="0" marL="0" algn="ctr">
              <a:spcBef>
                <a:spcPts val="0"/>
              </a:spcBef>
              <a:spcAft>
                <a:spcPts val="0"/>
              </a:spcAft>
              <a:buNone/>
            </a:pPr>
            <a:r>
              <a:rPr lang="en" sz="3600">
                <a:latin typeface="Raleway"/>
                <a:ea typeface="Raleway"/>
                <a:cs typeface="Raleway"/>
                <a:sym typeface="Raleway"/>
              </a:rPr>
              <a:t>a team</a:t>
            </a:r>
            <a:endParaRPr sz="36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152400" y="152400"/>
            <a:ext cx="8654586"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latin typeface="Raleway"/>
                <a:ea typeface="Raleway"/>
                <a:cs typeface="Raleway"/>
                <a:sym typeface="Raleway"/>
              </a:rPr>
              <a:t>What can your DevOps team do to get ready?</a:t>
            </a:r>
            <a:endParaRPr sz="2400">
              <a:latin typeface="Raleway"/>
              <a:ea typeface="Raleway"/>
              <a:cs typeface="Raleway"/>
              <a:sym typeface="Raleway"/>
            </a:endParaRPr>
          </a:p>
        </p:txBody>
      </p:sp>
      <p:sp>
        <p:nvSpPr>
          <p:cNvPr id="143" name="Shape 14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Char char="●"/>
            </a:pPr>
            <a:r>
              <a:rPr lang="en" sz="1400">
                <a:solidFill>
                  <a:schemeClr val="dk1"/>
                </a:solidFill>
              </a:rPr>
              <a:t>Make sure the company knows about it (they need a lawyer)</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Read ICO's 12 Steps for Compliance</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Conduct a data audit</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Conduct a data security audit</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Evaluate Purpose of Data Collection</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How is data used?</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What is your legal basis for collection?</a:t>
            </a:r>
            <a:endParaRPr sz="1400">
              <a:solidFill>
                <a:schemeClr val="dk1"/>
              </a:solidFill>
            </a:endParaRPr>
          </a:p>
          <a:p>
            <a:pPr indent="-317500" lvl="2" marL="1371600" rtl="0">
              <a:spcBef>
                <a:spcPts val="0"/>
              </a:spcBef>
              <a:spcAft>
                <a:spcPts val="0"/>
              </a:spcAft>
              <a:buClr>
                <a:schemeClr val="dk1"/>
              </a:buClr>
              <a:buSzPts val="1400"/>
              <a:buChar char="■"/>
            </a:pPr>
            <a:r>
              <a:rPr lang="en" sz="1400">
                <a:solidFill>
                  <a:schemeClr val="dk1"/>
                </a:solidFill>
              </a:rPr>
              <a:t>Legitimate use</a:t>
            </a:r>
            <a:endParaRPr sz="1400">
              <a:solidFill>
                <a:schemeClr val="dk1"/>
              </a:solidFill>
            </a:endParaRPr>
          </a:p>
          <a:p>
            <a:pPr indent="-317500" lvl="2" marL="1371600" rtl="0">
              <a:spcBef>
                <a:spcPts val="0"/>
              </a:spcBef>
              <a:spcAft>
                <a:spcPts val="0"/>
              </a:spcAft>
              <a:buClr>
                <a:schemeClr val="dk1"/>
              </a:buClr>
              <a:buSzPts val="1400"/>
              <a:buChar char="■"/>
            </a:pPr>
            <a:r>
              <a:rPr lang="en" sz="1400">
                <a:solidFill>
                  <a:schemeClr val="dk1"/>
                </a:solidFill>
              </a:rPr>
              <a:t>Contract</a:t>
            </a:r>
            <a:endParaRPr sz="1400">
              <a:solidFill>
                <a:schemeClr val="dk1"/>
              </a:solidFill>
            </a:endParaRPr>
          </a:p>
          <a:p>
            <a:pPr indent="-317500" lvl="2" marL="1371600" rtl="0">
              <a:spcBef>
                <a:spcPts val="0"/>
              </a:spcBef>
              <a:spcAft>
                <a:spcPts val="0"/>
              </a:spcAft>
              <a:buClr>
                <a:schemeClr val="dk1"/>
              </a:buClr>
              <a:buSzPts val="1400"/>
              <a:buChar char="■"/>
            </a:pPr>
            <a:r>
              <a:rPr lang="en" sz="1400">
                <a:solidFill>
                  <a:schemeClr val="dk1"/>
                </a:solidFill>
              </a:rPr>
              <a:t>Consent</a:t>
            </a:r>
            <a:endParaRPr sz="1400">
              <a:solidFill>
                <a:schemeClr val="dk1"/>
              </a:solidFill>
            </a:endParaRPr>
          </a:p>
          <a:p>
            <a:pPr indent="0" lvl="0" marL="0" rtl="0">
              <a:spcBef>
                <a:spcPts val="0"/>
              </a:spcBef>
              <a:spcAft>
                <a:spcPts val="0"/>
              </a:spcAft>
              <a:buNone/>
            </a:pPr>
            <a:r>
              <a:t/>
            </a:r>
            <a:endParaRPr sz="1400"/>
          </a:p>
        </p:txBody>
      </p:sp>
      <p:pic>
        <p:nvPicPr>
          <p:cNvPr id="144" name="Shape 144"/>
          <p:cNvPicPr preferRelativeResize="0"/>
          <p:nvPr/>
        </p:nvPicPr>
        <p:blipFill>
          <a:blip r:embed="rId3">
            <a:alphaModFix/>
          </a:blip>
          <a:stretch>
            <a:fillRect/>
          </a:stretch>
        </p:blipFill>
        <p:spPr>
          <a:xfrm>
            <a:off x="83127" y="4729506"/>
            <a:ext cx="2014075" cy="346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latin typeface="Raleway"/>
                <a:ea typeface="Raleway"/>
                <a:cs typeface="Raleway"/>
                <a:sym typeface="Raleway"/>
              </a:rPr>
              <a:t>What should the rest of the team do to become compliant?</a:t>
            </a:r>
            <a:endParaRPr sz="2400">
              <a:latin typeface="Raleway"/>
              <a:ea typeface="Raleway"/>
              <a:cs typeface="Raleway"/>
              <a:sym typeface="Raleway"/>
            </a:endParaRPr>
          </a:p>
        </p:txBody>
      </p:sp>
      <p:sp>
        <p:nvSpPr>
          <p:cNvPr id="150" name="Shape 15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Char char="●"/>
            </a:pPr>
            <a:r>
              <a:rPr lang="en" sz="1400">
                <a:solidFill>
                  <a:schemeClr val="dk1"/>
                </a:solidFill>
              </a:rPr>
              <a:t>What the Rest of the Team Needs to Do</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Update your privacy policy</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Inform users in App UI, website, and/or through email communications</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Make sure your 3rd parties / data customers are GDPR compliant</a:t>
            </a:r>
            <a:endParaRPr sz="1400">
              <a:solidFill>
                <a:schemeClr val="dk1"/>
              </a:solidFill>
            </a:endParaRPr>
          </a:p>
        </p:txBody>
      </p:sp>
      <p:pic>
        <p:nvPicPr>
          <p:cNvPr id="151" name="Shape 151"/>
          <p:cNvPicPr preferRelativeResize="0"/>
          <p:nvPr/>
        </p:nvPicPr>
        <p:blipFill>
          <a:blip r:embed="rId3">
            <a:alphaModFix/>
          </a:blip>
          <a:stretch>
            <a:fillRect/>
          </a:stretch>
        </p:blipFill>
        <p:spPr>
          <a:xfrm>
            <a:off x="83127" y="4729506"/>
            <a:ext cx="2014075" cy="34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latin typeface="Raleway"/>
                <a:ea typeface="Raleway"/>
                <a:cs typeface="Raleway"/>
                <a:sym typeface="Raleway"/>
              </a:rPr>
              <a:t>What should the rest of the team do to become compliant?</a:t>
            </a:r>
            <a:endParaRPr sz="2400">
              <a:latin typeface="Raleway"/>
              <a:ea typeface="Raleway"/>
              <a:cs typeface="Raleway"/>
              <a:sym typeface="Raleway"/>
            </a:endParaRPr>
          </a:p>
        </p:txBody>
      </p:sp>
      <p:pic>
        <p:nvPicPr>
          <p:cNvPr id="157" name="Shape 157"/>
          <p:cNvPicPr preferRelativeResize="0"/>
          <p:nvPr/>
        </p:nvPicPr>
        <p:blipFill>
          <a:blip r:embed="rId3">
            <a:alphaModFix/>
          </a:blip>
          <a:stretch>
            <a:fillRect/>
          </a:stretch>
        </p:blipFill>
        <p:spPr>
          <a:xfrm>
            <a:off x="83127" y="4729506"/>
            <a:ext cx="2014075" cy="346450"/>
          </a:xfrm>
          <a:prstGeom prst="rect">
            <a:avLst/>
          </a:prstGeom>
          <a:noFill/>
          <a:ln>
            <a:noFill/>
          </a:ln>
        </p:spPr>
      </p:pic>
      <p:pic>
        <p:nvPicPr>
          <p:cNvPr id="158" name="Shape 158"/>
          <p:cNvPicPr preferRelativeResize="0"/>
          <p:nvPr/>
        </p:nvPicPr>
        <p:blipFill>
          <a:blip r:embed="rId4">
            <a:alphaModFix/>
          </a:blip>
          <a:stretch>
            <a:fillRect/>
          </a:stretch>
        </p:blipFill>
        <p:spPr>
          <a:xfrm>
            <a:off x="4759775" y="91025"/>
            <a:ext cx="3894129"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latin typeface="Raleway"/>
                <a:ea typeface="Raleway"/>
                <a:cs typeface="Raleway"/>
                <a:sym typeface="Raleway"/>
              </a:rPr>
              <a:t>How do I stay compliant?</a:t>
            </a:r>
            <a:endParaRPr sz="2400">
              <a:latin typeface="Raleway"/>
              <a:ea typeface="Raleway"/>
              <a:cs typeface="Raleway"/>
              <a:sym typeface="Raleway"/>
            </a:endParaRPr>
          </a:p>
        </p:txBody>
      </p:sp>
      <p:sp>
        <p:nvSpPr>
          <p:cNvPr id="164" name="Shape 16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Char char="●"/>
            </a:pPr>
            <a:r>
              <a:rPr lang="en" sz="1400">
                <a:solidFill>
                  <a:schemeClr val="dk1"/>
                </a:solidFill>
              </a:rPr>
              <a:t>GDPR doesn't end on May 25th</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Need to appoint (or contract) a Data Protection Officer</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Improve processes for guaranteeing user rights under GDPR</a:t>
            </a:r>
            <a:endParaRPr sz="1400">
              <a:solidFill>
                <a:schemeClr val="dk1"/>
              </a:solidFill>
            </a:endParaRPr>
          </a:p>
          <a:p>
            <a:pPr indent="0" lvl="0" marL="0">
              <a:spcBef>
                <a:spcPts val="0"/>
              </a:spcBef>
              <a:spcAft>
                <a:spcPts val="1600"/>
              </a:spcAft>
              <a:buNone/>
            </a:pPr>
            <a:r>
              <a:t/>
            </a:r>
            <a:endParaRPr/>
          </a:p>
        </p:txBody>
      </p:sp>
      <p:pic>
        <p:nvPicPr>
          <p:cNvPr id="165" name="Shape 165"/>
          <p:cNvPicPr preferRelativeResize="0"/>
          <p:nvPr/>
        </p:nvPicPr>
        <p:blipFill>
          <a:blip r:embed="rId3">
            <a:alphaModFix/>
          </a:blip>
          <a:stretch>
            <a:fillRect/>
          </a:stretch>
        </p:blipFill>
        <p:spPr>
          <a:xfrm>
            <a:off x="83127" y="4729506"/>
            <a:ext cx="2014075" cy="346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latin typeface="Raleway"/>
                <a:ea typeface="Raleway"/>
                <a:cs typeface="Raleway"/>
                <a:sym typeface="Raleway"/>
              </a:rPr>
              <a:t>Resources</a:t>
            </a:r>
            <a:endParaRPr sz="2400">
              <a:latin typeface="Raleway"/>
              <a:ea typeface="Raleway"/>
              <a:cs typeface="Raleway"/>
              <a:sym typeface="Raleway"/>
            </a:endParaRPr>
          </a:p>
        </p:txBody>
      </p:sp>
      <p:sp>
        <p:nvSpPr>
          <p:cNvPr id="171" name="Shape 17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298450" lvl="0" marL="457200" marR="139700" rtl="0">
              <a:lnSpc>
                <a:spcPct val="120000"/>
              </a:lnSpc>
              <a:spcBef>
                <a:spcPts val="0"/>
              </a:spcBef>
              <a:spcAft>
                <a:spcPts val="0"/>
              </a:spcAft>
              <a:buClr>
                <a:schemeClr val="dk1"/>
              </a:buClr>
              <a:buSzPts val="1100"/>
              <a:buChar char="●"/>
            </a:pPr>
            <a:r>
              <a:rPr b="1" lang="en" sz="1100">
                <a:solidFill>
                  <a:srgbClr val="222222"/>
                </a:solidFill>
              </a:rPr>
              <a:t>UK Information Commissioner's Office</a:t>
            </a:r>
            <a:r>
              <a:rPr b="1" lang="en" sz="1100">
                <a:solidFill>
                  <a:schemeClr val="dk1"/>
                </a:solidFill>
              </a:rPr>
              <a:t>: 12 Steps to Take Now </a:t>
            </a:r>
            <a:r>
              <a:rPr lang="en" sz="1100" u="sng">
                <a:solidFill>
                  <a:schemeClr val="hlink"/>
                </a:solidFill>
                <a:hlinkClick r:id="rId3"/>
              </a:rPr>
              <a:t>https://ico.org.uk/for-organisations/guide-to-the-general-data-protection-regulation-gdpr/</a:t>
            </a:r>
            <a:br>
              <a:rPr lang="en" sz="1100">
                <a:solidFill>
                  <a:schemeClr val="dk1"/>
                </a:solidFill>
              </a:rPr>
            </a:br>
            <a:endParaRPr sz="1100">
              <a:solidFill>
                <a:schemeClr val="dk1"/>
              </a:solidFill>
            </a:endParaRPr>
          </a:p>
          <a:p>
            <a:pPr indent="-298450" lvl="0" marL="457200" rtl="0">
              <a:spcBef>
                <a:spcPts val="0"/>
              </a:spcBef>
              <a:spcAft>
                <a:spcPts val="0"/>
              </a:spcAft>
              <a:buClr>
                <a:schemeClr val="dk1"/>
              </a:buClr>
              <a:buSzPts val="1100"/>
              <a:buChar char="●"/>
            </a:pPr>
            <a:r>
              <a:rPr b="1" lang="en" sz="1100">
                <a:solidFill>
                  <a:schemeClr val="dk1"/>
                </a:solidFill>
              </a:rPr>
              <a:t>UK Federation of Small Business GDPR Video</a:t>
            </a:r>
            <a:br>
              <a:rPr b="1" lang="en" sz="1100">
                <a:solidFill>
                  <a:schemeClr val="dk1"/>
                </a:solidFill>
              </a:rPr>
            </a:br>
            <a:r>
              <a:rPr lang="en" sz="1100" u="sng">
                <a:solidFill>
                  <a:schemeClr val="hlink"/>
                </a:solidFill>
                <a:hlinkClick r:id="rId4"/>
              </a:rPr>
              <a:t>https://www.fsb.org.uk/resources/are-you-gdpr-ready/</a:t>
            </a:r>
            <a:br>
              <a:rPr lang="en" sz="1100">
                <a:solidFill>
                  <a:schemeClr val="dk1"/>
                </a:solidFill>
              </a:rPr>
            </a:br>
            <a:endParaRPr sz="1100">
              <a:solidFill>
                <a:schemeClr val="dk1"/>
              </a:solidFill>
            </a:endParaRPr>
          </a:p>
          <a:p>
            <a:pPr indent="-298450" lvl="0" marL="457200" rtl="0">
              <a:spcBef>
                <a:spcPts val="0"/>
              </a:spcBef>
              <a:spcAft>
                <a:spcPts val="0"/>
              </a:spcAft>
              <a:buClr>
                <a:schemeClr val="dk1"/>
              </a:buClr>
              <a:buSzPts val="1100"/>
              <a:buChar char="●"/>
            </a:pPr>
            <a:r>
              <a:rPr b="1" lang="en" sz="1100">
                <a:solidFill>
                  <a:schemeClr val="dk1"/>
                </a:solidFill>
              </a:rPr>
              <a:t>Paypal: GDPR For Smaller Organizations</a:t>
            </a:r>
            <a:br>
              <a:rPr b="1" lang="en" sz="1100">
                <a:solidFill>
                  <a:schemeClr val="dk1"/>
                </a:solidFill>
              </a:rPr>
            </a:br>
            <a:r>
              <a:rPr lang="en" sz="1100" u="sng">
                <a:solidFill>
                  <a:schemeClr val="hlink"/>
                </a:solidFill>
                <a:hlinkClick r:id="rId5"/>
              </a:rPr>
              <a:t>https://www.paypal.com/stories/uk/gdpr-for-smaller-organisations/</a:t>
            </a:r>
            <a:br>
              <a:rPr lang="en" sz="1100">
                <a:solidFill>
                  <a:schemeClr val="dk1"/>
                </a:solidFill>
              </a:rPr>
            </a:br>
            <a:endParaRPr sz="1100">
              <a:solidFill>
                <a:schemeClr val="dk1"/>
              </a:solidFill>
            </a:endParaRPr>
          </a:p>
          <a:p>
            <a:pPr indent="-298450" lvl="0" marL="457200" rtl="0">
              <a:spcBef>
                <a:spcPts val="0"/>
              </a:spcBef>
              <a:spcAft>
                <a:spcPts val="0"/>
              </a:spcAft>
              <a:buClr>
                <a:schemeClr val="dk1"/>
              </a:buClr>
              <a:buSzPts val="1100"/>
              <a:buChar char="●"/>
            </a:pPr>
            <a:r>
              <a:rPr b="1" lang="en" sz="1100">
                <a:solidFill>
                  <a:schemeClr val="dk1"/>
                </a:solidFill>
              </a:rPr>
              <a:t>Speedify Privacy Policy</a:t>
            </a:r>
            <a:br>
              <a:rPr b="1" lang="en" sz="1100">
                <a:solidFill>
                  <a:schemeClr val="dk1"/>
                </a:solidFill>
              </a:rPr>
            </a:br>
            <a:r>
              <a:rPr lang="en" sz="1100" u="sng">
                <a:solidFill>
                  <a:schemeClr val="hlink"/>
                </a:solidFill>
                <a:hlinkClick r:id="rId6"/>
              </a:rPr>
              <a:t>http://speedify.com/privacy-policy</a:t>
            </a:r>
            <a:endParaRPr sz="1100">
              <a:solidFill>
                <a:schemeClr val="dk1"/>
              </a:solidFill>
            </a:endParaRPr>
          </a:p>
        </p:txBody>
      </p:sp>
      <p:pic>
        <p:nvPicPr>
          <p:cNvPr id="172" name="Shape 172"/>
          <p:cNvPicPr preferRelativeResize="0"/>
          <p:nvPr/>
        </p:nvPicPr>
        <p:blipFill>
          <a:blip r:embed="rId7">
            <a:alphaModFix/>
          </a:blip>
          <a:stretch>
            <a:fillRect/>
          </a:stretch>
        </p:blipFill>
        <p:spPr>
          <a:xfrm>
            <a:off x="83127" y="4729506"/>
            <a:ext cx="2014075" cy="346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latin typeface="Raleway"/>
                <a:ea typeface="Raleway"/>
                <a:cs typeface="Raleway"/>
                <a:sym typeface="Raleway"/>
              </a:rPr>
              <a:t>Questions? </a:t>
            </a:r>
            <a:endParaRPr b="1">
              <a:latin typeface="Raleway"/>
              <a:ea typeface="Raleway"/>
              <a:cs typeface="Raleway"/>
              <a:sym typeface="Raleway"/>
            </a:endParaRPr>
          </a:p>
        </p:txBody>
      </p:sp>
      <p:sp>
        <p:nvSpPr>
          <p:cNvPr id="178" name="Shape 178"/>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dk1"/>
                </a:solidFill>
              </a:rPr>
              <a:t>Mike Hess</a:t>
            </a:r>
            <a:r>
              <a:rPr lang="en" sz="1400">
                <a:solidFill>
                  <a:schemeClr val="dk1"/>
                </a:solidFill>
              </a:rPr>
              <a:t> </a:t>
            </a:r>
            <a:endParaRPr sz="1400">
              <a:solidFill>
                <a:schemeClr val="dk1"/>
              </a:solidFill>
            </a:endParaRPr>
          </a:p>
          <a:p>
            <a:pPr indent="0" lvl="0" marL="0" rtl="0">
              <a:spcBef>
                <a:spcPts val="0"/>
              </a:spcBef>
              <a:spcAft>
                <a:spcPts val="0"/>
              </a:spcAft>
              <a:buNone/>
            </a:pPr>
            <a:r>
              <a:rPr lang="en" sz="1400">
                <a:solidFill>
                  <a:schemeClr val="dk1"/>
                </a:solidFill>
              </a:rPr>
              <a:t>Data Protection Officer @ Connectify</a:t>
            </a:r>
            <a:endParaRPr sz="1400">
              <a:solidFill>
                <a:schemeClr val="dk1"/>
              </a:solidFill>
            </a:endParaRPr>
          </a:p>
        </p:txBody>
      </p:sp>
      <p:pic>
        <p:nvPicPr>
          <p:cNvPr id="179" name="Shape 179"/>
          <p:cNvPicPr preferRelativeResize="0"/>
          <p:nvPr/>
        </p:nvPicPr>
        <p:blipFill>
          <a:blip r:embed="rId3">
            <a:alphaModFix/>
          </a:blip>
          <a:stretch>
            <a:fillRect/>
          </a:stretch>
        </p:blipFill>
        <p:spPr>
          <a:xfrm>
            <a:off x="6658998" y="3085375"/>
            <a:ext cx="2103999" cy="1753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p:nvPr/>
        </p:nvSpPr>
        <p:spPr>
          <a:xfrm>
            <a:off x="233350" y="204175"/>
            <a:ext cx="8677500" cy="47157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nvSpPr>
        <p:spPr>
          <a:xfrm>
            <a:off x="1210623" y="836175"/>
            <a:ext cx="7199400" cy="34710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3600">
                <a:solidFill>
                  <a:srgbClr val="222222"/>
                </a:solidFill>
                <a:latin typeface="Raleway"/>
                <a:ea typeface="Raleway"/>
                <a:cs typeface="Raleway"/>
                <a:sym typeface="Raleway"/>
              </a:rPr>
              <a:t>General Data Protection Regulation</a:t>
            </a:r>
            <a:r>
              <a:rPr lang="en" sz="3600">
                <a:solidFill>
                  <a:srgbClr val="222222"/>
                </a:solidFill>
                <a:highlight>
                  <a:srgbClr val="FFFFFF"/>
                </a:highlight>
                <a:latin typeface="Raleway"/>
                <a:ea typeface="Raleway"/>
                <a:cs typeface="Raleway"/>
                <a:sym typeface="Raleway"/>
              </a:rPr>
              <a:t> </a:t>
            </a:r>
            <a:endParaRPr sz="3600">
              <a:solidFill>
                <a:srgbClr val="222222"/>
              </a:solidFill>
              <a:highlight>
                <a:srgbClr val="FFFFFF"/>
              </a:highlight>
              <a:latin typeface="Raleway"/>
              <a:ea typeface="Raleway"/>
              <a:cs typeface="Raleway"/>
              <a:sym typeface="Raleway"/>
            </a:endParaRPr>
          </a:p>
          <a:p>
            <a:pPr indent="0" lvl="0" marL="0">
              <a:spcBef>
                <a:spcPts val="0"/>
              </a:spcBef>
              <a:spcAft>
                <a:spcPts val="0"/>
              </a:spcAft>
              <a:buNone/>
            </a:pPr>
            <a:r>
              <a:t/>
            </a:r>
            <a:endParaRPr>
              <a:latin typeface="Raleway"/>
              <a:ea typeface="Raleway"/>
              <a:cs typeface="Raleway"/>
              <a:sym typeface="Raleway"/>
            </a:endParaRPr>
          </a:p>
          <a:p>
            <a:pPr indent="0" lvl="0" marL="0" rtl="0">
              <a:spcBef>
                <a:spcPts val="0"/>
              </a:spcBef>
              <a:spcAft>
                <a:spcPts val="0"/>
              </a:spcAft>
              <a:buNone/>
            </a:pPr>
            <a:r>
              <a:rPr i="1" lang="en">
                <a:latin typeface="Raleway"/>
                <a:ea typeface="Raleway"/>
                <a:cs typeface="Raleway"/>
                <a:sym typeface="Raleway"/>
              </a:rPr>
              <a:t>(EU) 2016/679 is a regulation in EU law on data protection and privacy for all individuals within the European Union. It also addresses the export of personal data outside the EU. The GDPR aims primarily to give control to citizens and residents over their personal data and to simplify the regulatory environment for international business by unifying the regulation within the EU.</a:t>
            </a:r>
            <a:endParaRPr i="1">
              <a:latin typeface="Raleway"/>
              <a:ea typeface="Raleway"/>
              <a:cs typeface="Raleway"/>
              <a:sym typeface="Raleway"/>
            </a:endParaRPr>
          </a:p>
        </p:txBody>
      </p:sp>
      <p:sp>
        <p:nvSpPr>
          <p:cNvPr id="75" name="Shape 75"/>
          <p:cNvSpPr/>
          <p:nvPr/>
        </p:nvSpPr>
        <p:spPr>
          <a:xfrm>
            <a:off x="665850" y="1225100"/>
            <a:ext cx="110400" cy="2790600"/>
          </a:xfrm>
          <a:prstGeom prst="rect">
            <a:avLst/>
          </a:prstGeom>
          <a:solidFill>
            <a:srgbClr val="B7B7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4800">
                <a:latin typeface="Raleway"/>
                <a:ea typeface="Raleway"/>
                <a:cs typeface="Raleway"/>
                <a:sym typeface="Raleway"/>
              </a:rPr>
              <a:t>NOT IN EUROPE?</a:t>
            </a:r>
            <a:endParaRPr b="1" sz="4800">
              <a:latin typeface="Raleway"/>
              <a:ea typeface="Raleway"/>
              <a:cs typeface="Raleway"/>
              <a:sym typeface="Raleway"/>
            </a:endParaRPr>
          </a:p>
        </p:txBody>
      </p:sp>
      <p:sp>
        <p:nvSpPr>
          <p:cNvPr id="81" name="Shape 81"/>
          <p:cNvSpPr txBox="1"/>
          <p:nvPr>
            <p:ph idx="1" type="body"/>
          </p:nvPr>
        </p:nvSpPr>
        <p:spPr>
          <a:xfrm>
            <a:off x="4620450" y="500925"/>
            <a:ext cx="4166400" cy="40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dk1"/>
                </a:solidFill>
              </a:rPr>
              <a:t>THIS </a:t>
            </a:r>
            <a:r>
              <a:rPr b="1" lang="en" sz="4800">
                <a:solidFill>
                  <a:schemeClr val="dk1"/>
                </a:solidFill>
              </a:rPr>
              <a:t>STILL APPLIES TO YOU </a:t>
            </a:r>
            <a:endParaRPr b="1" sz="4800">
              <a:solidFill>
                <a:schemeClr val="dk1"/>
              </a:solidFill>
            </a:endParaRPr>
          </a:p>
          <a:p>
            <a:pPr indent="0" lvl="0" marL="0" rtl="0" algn="ctr">
              <a:spcBef>
                <a:spcPts val="0"/>
              </a:spcBef>
              <a:spcAft>
                <a:spcPts val="0"/>
              </a:spcAft>
              <a:buNone/>
            </a:pPr>
            <a:r>
              <a:rPr i="1" lang="en" sz="2400">
                <a:solidFill>
                  <a:srgbClr val="666666"/>
                </a:solidFill>
              </a:rPr>
              <a:t>(PROBABLY)</a:t>
            </a:r>
            <a:endParaRPr i="1" sz="2400">
              <a:solidFill>
                <a:srgbClr val="666666"/>
              </a:solidFill>
            </a:endParaRPr>
          </a:p>
        </p:txBody>
      </p:sp>
      <p:pic>
        <p:nvPicPr>
          <p:cNvPr id="82" name="Shape 82"/>
          <p:cNvPicPr preferRelativeResize="0"/>
          <p:nvPr/>
        </p:nvPicPr>
        <p:blipFill>
          <a:blip r:embed="rId3">
            <a:alphaModFix/>
          </a:blip>
          <a:stretch>
            <a:fillRect/>
          </a:stretch>
        </p:blipFill>
        <p:spPr>
          <a:xfrm>
            <a:off x="83127" y="4729506"/>
            <a:ext cx="2014075" cy="34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nvSpPr>
        <p:spPr>
          <a:xfrm>
            <a:off x="1771800" y="1918350"/>
            <a:ext cx="5600400" cy="653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i="1" lang="en" sz="4800">
                <a:latin typeface="Raleway"/>
                <a:ea typeface="Raleway"/>
                <a:cs typeface="Raleway"/>
                <a:sym typeface="Raleway"/>
              </a:rPr>
              <a:t>Also,</a:t>
            </a:r>
            <a:endParaRPr i="1" sz="48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4800">
                <a:latin typeface="Raleway"/>
                <a:ea typeface="Raleway"/>
                <a:cs typeface="Raleway"/>
                <a:sym typeface="Raleway"/>
              </a:rPr>
              <a:t>I AM NOT A LAWYER</a:t>
            </a:r>
            <a:endParaRPr b="1" sz="4800">
              <a:latin typeface="Raleway"/>
              <a:ea typeface="Raleway"/>
              <a:cs typeface="Raleway"/>
              <a:sym typeface="Raleway"/>
            </a:endParaRPr>
          </a:p>
        </p:txBody>
      </p:sp>
      <p:sp>
        <p:nvSpPr>
          <p:cNvPr id="93" name="Shape 93"/>
          <p:cNvSpPr txBox="1"/>
          <p:nvPr>
            <p:ph idx="1" type="body"/>
          </p:nvPr>
        </p:nvSpPr>
        <p:spPr>
          <a:xfrm>
            <a:off x="4620450" y="500925"/>
            <a:ext cx="4166400" cy="40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dk1"/>
                </a:solidFill>
              </a:rPr>
              <a:t>YOU NEED A LAWYER</a:t>
            </a:r>
            <a:endParaRPr b="1" sz="4800"/>
          </a:p>
        </p:txBody>
      </p:sp>
      <p:pic>
        <p:nvPicPr>
          <p:cNvPr id="94" name="Shape 94"/>
          <p:cNvPicPr preferRelativeResize="0"/>
          <p:nvPr/>
        </p:nvPicPr>
        <p:blipFill>
          <a:blip r:embed="rId3">
            <a:alphaModFix/>
          </a:blip>
          <a:stretch>
            <a:fillRect/>
          </a:stretch>
        </p:blipFill>
        <p:spPr>
          <a:xfrm>
            <a:off x="2646602" y="2782000"/>
            <a:ext cx="3372450" cy="2127950"/>
          </a:xfrm>
          <a:prstGeom prst="rect">
            <a:avLst/>
          </a:prstGeom>
          <a:noFill/>
          <a:ln>
            <a:noFill/>
          </a:ln>
        </p:spPr>
      </p:pic>
      <p:pic>
        <p:nvPicPr>
          <p:cNvPr id="95" name="Shape 95"/>
          <p:cNvPicPr preferRelativeResize="0"/>
          <p:nvPr/>
        </p:nvPicPr>
        <p:blipFill>
          <a:blip r:embed="rId4">
            <a:alphaModFix/>
          </a:blip>
          <a:stretch>
            <a:fillRect/>
          </a:stretch>
        </p:blipFill>
        <p:spPr>
          <a:xfrm>
            <a:off x="83127" y="4729506"/>
            <a:ext cx="2014075" cy="34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Raleway"/>
                <a:ea typeface="Raleway"/>
                <a:cs typeface="Raleway"/>
                <a:sym typeface="Raleway"/>
              </a:rPr>
              <a:t>Why should you care?</a:t>
            </a:r>
            <a:endParaRPr sz="2400">
              <a:latin typeface="Raleway"/>
              <a:ea typeface="Raleway"/>
              <a:cs typeface="Raleway"/>
              <a:sym typeface="Raleway"/>
            </a:endParaRPr>
          </a:p>
        </p:txBody>
      </p:sp>
      <p:sp>
        <p:nvSpPr>
          <p:cNvPr id="101" name="Shape 10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Char char="●"/>
            </a:pPr>
            <a:r>
              <a:rPr lang="en" sz="1400">
                <a:solidFill>
                  <a:schemeClr val="dk1"/>
                </a:solidFill>
              </a:rPr>
              <a:t>Enforcement Starts</a:t>
            </a:r>
            <a:r>
              <a:rPr lang="en" sz="1400">
                <a:solidFill>
                  <a:schemeClr val="dk1"/>
                </a:solidFill>
              </a:rPr>
              <a:t> </a:t>
            </a:r>
            <a:r>
              <a:rPr b="1" lang="en" sz="1400">
                <a:solidFill>
                  <a:schemeClr val="dk1"/>
                </a:solidFill>
              </a:rPr>
              <a:t>May 25, 2018</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Covers </a:t>
            </a:r>
            <a:r>
              <a:rPr b="1" lang="en" sz="1400">
                <a:solidFill>
                  <a:schemeClr val="dk1"/>
                </a:solidFill>
              </a:rPr>
              <a:t>everyone processing data about anyone who is in Europe</a:t>
            </a:r>
            <a:r>
              <a:rPr lang="en" sz="1400">
                <a:solidFill>
                  <a:schemeClr val="dk1"/>
                </a:solidFill>
              </a:rPr>
              <a:t>. Even if your company is not in Europe!</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Fines of greater of </a:t>
            </a:r>
            <a:r>
              <a:rPr b="1" lang="en" sz="1400">
                <a:solidFill>
                  <a:schemeClr val="dk1"/>
                </a:solidFill>
              </a:rPr>
              <a:t>4% of revenue, 20 million euros</a:t>
            </a:r>
            <a:r>
              <a:rPr lang="en" sz="1400">
                <a:solidFill>
                  <a:schemeClr val="dk1"/>
                </a:solidFill>
              </a:rPr>
              <a:t>!</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Apple's updated privacy policy effectively enforces it now. If you have an app on the App Store, you better know about it.</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As the person in charge of network security, database administration, and internal authentication, you're in a good position to perform most of the tasks of GDPR compliance</a:t>
            </a:r>
            <a:endParaRPr/>
          </a:p>
        </p:txBody>
      </p:sp>
      <p:pic>
        <p:nvPicPr>
          <p:cNvPr id="102" name="Shape 102"/>
          <p:cNvPicPr preferRelativeResize="0"/>
          <p:nvPr/>
        </p:nvPicPr>
        <p:blipFill>
          <a:blip r:embed="rId3">
            <a:alphaModFix/>
          </a:blip>
          <a:stretch>
            <a:fillRect/>
          </a:stretch>
        </p:blipFill>
        <p:spPr>
          <a:xfrm>
            <a:off x="476809" y="1582714"/>
            <a:ext cx="3223930" cy="2508900"/>
          </a:xfrm>
          <a:prstGeom prst="rect">
            <a:avLst/>
          </a:prstGeom>
          <a:noFill/>
          <a:ln>
            <a:noFill/>
          </a:ln>
        </p:spPr>
      </p:pic>
      <p:pic>
        <p:nvPicPr>
          <p:cNvPr id="103" name="Shape 103"/>
          <p:cNvPicPr preferRelativeResize="0"/>
          <p:nvPr/>
        </p:nvPicPr>
        <p:blipFill>
          <a:blip r:embed="rId4">
            <a:alphaModFix/>
          </a:blip>
          <a:stretch>
            <a:fillRect/>
          </a:stretch>
        </p:blipFill>
        <p:spPr>
          <a:xfrm>
            <a:off x="83127" y="4729506"/>
            <a:ext cx="2014075" cy="34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Raleway"/>
                <a:ea typeface="Raleway"/>
                <a:cs typeface="Raleway"/>
                <a:sym typeface="Raleway"/>
              </a:rPr>
              <a:t>Don't be like these guys</a:t>
            </a:r>
            <a:endParaRPr sz="2400">
              <a:latin typeface="Raleway"/>
              <a:ea typeface="Raleway"/>
              <a:cs typeface="Raleway"/>
              <a:sym typeface="Raleway"/>
            </a:endParaRPr>
          </a:p>
        </p:txBody>
      </p:sp>
      <p:pic>
        <p:nvPicPr>
          <p:cNvPr id="109" name="Shape 109"/>
          <p:cNvPicPr preferRelativeResize="0"/>
          <p:nvPr/>
        </p:nvPicPr>
        <p:blipFill>
          <a:blip r:embed="rId3">
            <a:alphaModFix/>
          </a:blip>
          <a:stretch>
            <a:fillRect/>
          </a:stretch>
        </p:blipFill>
        <p:spPr>
          <a:xfrm>
            <a:off x="5234400" y="4358271"/>
            <a:ext cx="2989101" cy="590808"/>
          </a:xfrm>
          <a:prstGeom prst="rect">
            <a:avLst/>
          </a:prstGeom>
          <a:noFill/>
          <a:ln>
            <a:noFill/>
          </a:ln>
        </p:spPr>
      </p:pic>
      <p:pic>
        <p:nvPicPr>
          <p:cNvPr id="110" name="Shape 110"/>
          <p:cNvPicPr preferRelativeResize="0"/>
          <p:nvPr/>
        </p:nvPicPr>
        <p:blipFill>
          <a:blip r:embed="rId4">
            <a:alphaModFix/>
          </a:blip>
          <a:stretch>
            <a:fillRect/>
          </a:stretch>
        </p:blipFill>
        <p:spPr>
          <a:xfrm>
            <a:off x="5812225" y="3009817"/>
            <a:ext cx="1833449" cy="1108615"/>
          </a:xfrm>
          <a:prstGeom prst="rect">
            <a:avLst/>
          </a:prstGeom>
          <a:noFill/>
          <a:ln>
            <a:noFill/>
          </a:ln>
        </p:spPr>
      </p:pic>
      <p:pic>
        <p:nvPicPr>
          <p:cNvPr id="111" name="Shape 111"/>
          <p:cNvPicPr preferRelativeResize="0"/>
          <p:nvPr/>
        </p:nvPicPr>
        <p:blipFill>
          <a:blip r:embed="rId5">
            <a:alphaModFix/>
          </a:blip>
          <a:stretch>
            <a:fillRect/>
          </a:stretch>
        </p:blipFill>
        <p:spPr>
          <a:xfrm>
            <a:off x="5527825" y="1332175"/>
            <a:ext cx="2402249" cy="1379051"/>
          </a:xfrm>
          <a:prstGeom prst="rect">
            <a:avLst/>
          </a:prstGeom>
          <a:noFill/>
          <a:ln>
            <a:noFill/>
          </a:ln>
        </p:spPr>
      </p:pic>
      <p:pic>
        <p:nvPicPr>
          <p:cNvPr id="112" name="Shape 112"/>
          <p:cNvPicPr preferRelativeResize="0"/>
          <p:nvPr/>
        </p:nvPicPr>
        <p:blipFill>
          <a:blip r:embed="rId6">
            <a:alphaModFix/>
          </a:blip>
          <a:stretch>
            <a:fillRect/>
          </a:stretch>
        </p:blipFill>
        <p:spPr>
          <a:xfrm>
            <a:off x="727125" y="1791425"/>
            <a:ext cx="2875700" cy="2153200"/>
          </a:xfrm>
          <a:prstGeom prst="rect">
            <a:avLst/>
          </a:prstGeom>
          <a:noFill/>
          <a:ln>
            <a:noFill/>
          </a:ln>
        </p:spPr>
      </p:pic>
      <p:pic>
        <p:nvPicPr>
          <p:cNvPr id="113" name="Shape 113"/>
          <p:cNvPicPr preferRelativeResize="0"/>
          <p:nvPr/>
        </p:nvPicPr>
        <p:blipFill>
          <a:blip r:embed="rId7">
            <a:alphaModFix/>
          </a:blip>
          <a:stretch>
            <a:fillRect/>
          </a:stretch>
        </p:blipFill>
        <p:spPr>
          <a:xfrm>
            <a:off x="5527825" y="-12"/>
            <a:ext cx="2402249" cy="1201126"/>
          </a:xfrm>
          <a:prstGeom prst="rect">
            <a:avLst/>
          </a:prstGeom>
          <a:noFill/>
          <a:ln>
            <a:noFill/>
          </a:ln>
        </p:spPr>
      </p:pic>
      <p:pic>
        <p:nvPicPr>
          <p:cNvPr id="114" name="Shape 114"/>
          <p:cNvPicPr preferRelativeResize="0"/>
          <p:nvPr/>
        </p:nvPicPr>
        <p:blipFill>
          <a:blip r:embed="rId8">
            <a:alphaModFix/>
          </a:blip>
          <a:stretch>
            <a:fillRect/>
          </a:stretch>
        </p:blipFill>
        <p:spPr>
          <a:xfrm>
            <a:off x="83127" y="4729506"/>
            <a:ext cx="2014075" cy="34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a:blip r:embed="rId3">
            <a:alphaModFix/>
          </a:blip>
          <a:stretch>
            <a:fillRect/>
          </a:stretch>
        </p:blipFill>
        <p:spPr>
          <a:xfrm>
            <a:off x="2077725" y="700053"/>
            <a:ext cx="4988550" cy="2800250"/>
          </a:xfrm>
          <a:prstGeom prst="rect">
            <a:avLst/>
          </a:prstGeom>
          <a:noFill/>
          <a:ln>
            <a:noFill/>
          </a:ln>
        </p:spPr>
      </p:pic>
      <p:sp>
        <p:nvSpPr>
          <p:cNvPr id="120" name="Shape 120"/>
          <p:cNvSpPr txBox="1"/>
          <p:nvPr/>
        </p:nvSpPr>
        <p:spPr>
          <a:xfrm>
            <a:off x="1771800" y="3658833"/>
            <a:ext cx="5600400" cy="653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i="1" lang="en" sz="4800">
                <a:latin typeface="Raleway"/>
                <a:ea typeface="Raleway"/>
                <a:cs typeface="Raleway"/>
                <a:sym typeface="Raleway"/>
              </a:rPr>
              <a:t>lol</a:t>
            </a:r>
            <a:endParaRPr i="1" sz="48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latin typeface="Raleway"/>
                <a:ea typeface="Raleway"/>
                <a:cs typeface="Raleway"/>
                <a:sym typeface="Raleway"/>
              </a:rPr>
              <a:t>What's new in the GDPR?</a:t>
            </a:r>
            <a:endParaRPr sz="2400">
              <a:latin typeface="Raleway"/>
              <a:ea typeface="Raleway"/>
              <a:cs typeface="Raleway"/>
              <a:sym typeface="Raleway"/>
            </a:endParaRPr>
          </a:p>
          <a:p>
            <a:pPr indent="0" lvl="0" marL="0">
              <a:spcBef>
                <a:spcPts val="0"/>
              </a:spcBef>
              <a:spcAft>
                <a:spcPts val="0"/>
              </a:spcAft>
              <a:buNone/>
            </a:pPr>
            <a:r>
              <a:t/>
            </a:r>
            <a:endParaRPr>
              <a:latin typeface="Raleway"/>
              <a:ea typeface="Raleway"/>
              <a:cs typeface="Raleway"/>
              <a:sym typeface="Raleway"/>
            </a:endParaRPr>
          </a:p>
        </p:txBody>
      </p:sp>
      <p:sp>
        <p:nvSpPr>
          <p:cNvPr id="126" name="Shape 12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Char char="●"/>
            </a:pPr>
            <a:r>
              <a:rPr lang="en" sz="1400">
                <a:solidFill>
                  <a:schemeClr val="dk1"/>
                </a:solidFill>
              </a:rPr>
              <a:t>New Rights for Users</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Right to know what's being collected</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Right to be forgotten / erasure</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Right to a copy of your personal data</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Right to know what 3rd parties can see your data</a:t>
            </a:r>
            <a:br>
              <a:rPr lang="en" sz="1400">
                <a:solidFill>
                  <a:schemeClr val="dk1"/>
                </a:solidFill>
              </a:rPr>
            </a:b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New Obligations for Companies</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Data minimization (collection and retention)</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Data breach procedures</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Transparent Privacy / Cookie Policy</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3rd party data processors must also be compliant</a:t>
            </a:r>
            <a:endParaRPr sz="1400">
              <a:solidFill>
                <a:schemeClr val="dk1"/>
              </a:solidFill>
            </a:endParaRPr>
          </a:p>
          <a:p>
            <a:pPr indent="0" lvl="0" marL="0" rtl="0">
              <a:spcBef>
                <a:spcPts val="0"/>
              </a:spcBef>
              <a:spcAft>
                <a:spcPts val="0"/>
              </a:spcAft>
              <a:buNone/>
            </a:pPr>
            <a:r>
              <a:t/>
            </a:r>
            <a:endParaRPr sz="1400">
              <a:solidFill>
                <a:schemeClr val="dk1"/>
              </a:solidFill>
            </a:endParaRPr>
          </a:p>
          <a:p>
            <a:pPr indent="-317500" lvl="0" marL="457200" rtl="0">
              <a:spcBef>
                <a:spcPts val="0"/>
              </a:spcBef>
              <a:spcAft>
                <a:spcPts val="0"/>
              </a:spcAft>
              <a:buClr>
                <a:schemeClr val="dk1"/>
              </a:buClr>
              <a:buSzPts val="1400"/>
              <a:buChar char="●"/>
            </a:pPr>
            <a:r>
              <a:rPr lang="en" sz="1400">
                <a:solidFill>
                  <a:schemeClr val="dk1"/>
                </a:solidFill>
              </a:rPr>
              <a:t>New Job: Data Protection Officer</a:t>
            </a:r>
            <a:endParaRPr sz="1400">
              <a:solidFill>
                <a:schemeClr val="dk1"/>
              </a:solidFill>
            </a:endParaRPr>
          </a:p>
          <a:p>
            <a:pPr indent="0" lvl="0" marL="457200" rtl="0">
              <a:spcBef>
                <a:spcPts val="0"/>
              </a:spcBef>
              <a:spcAft>
                <a:spcPts val="0"/>
              </a:spcAft>
              <a:buNone/>
            </a:pPr>
            <a:r>
              <a:t/>
            </a:r>
            <a:endParaRPr sz="1400">
              <a:solidFill>
                <a:schemeClr val="dk1"/>
              </a:solidFill>
            </a:endParaRPr>
          </a:p>
          <a:p>
            <a:pPr indent="0" lvl="0" marL="0">
              <a:spcBef>
                <a:spcPts val="0"/>
              </a:spcBef>
              <a:spcAft>
                <a:spcPts val="1600"/>
              </a:spcAft>
              <a:buNone/>
            </a:pPr>
            <a:r>
              <a:t/>
            </a:r>
            <a:endParaRPr/>
          </a:p>
        </p:txBody>
      </p:sp>
      <p:pic>
        <p:nvPicPr>
          <p:cNvPr id="127" name="Shape 127"/>
          <p:cNvPicPr preferRelativeResize="0"/>
          <p:nvPr/>
        </p:nvPicPr>
        <p:blipFill>
          <a:blip r:embed="rId3">
            <a:alphaModFix/>
          </a:blip>
          <a:stretch>
            <a:fillRect/>
          </a:stretch>
        </p:blipFill>
        <p:spPr>
          <a:xfrm>
            <a:off x="83127" y="4729506"/>
            <a:ext cx="2014075" cy="346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