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handoutMasterIdLst>
    <p:handoutMasterId r:id="rId16"/>
  </p:handoutMasterIdLst>
  <p:sldIdLst>
    <p:sldId id="256" r:id="rId2"/>
    <p:sldId id="259" r:id="rId3"/>
    <p:sldId id="257" r:id="rId4"/>
    <p:sldId id="258"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24"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638ED5A-FBD5-4B98-961A-F8D900252F71}" type="datetimeFigureOut">
              <a:rPr lang="it-IT" smtClean="0"/>
              <a:pPr/>
              <a:t>21/07/2011</a:t>
            </a:fld>
            <a:endParaRPr lang="it-IT"/>
          </a:p>
        </p:txBody>
      </p:sp>
      <p:sp>
        <p:nvSpPr>
          <p:cNvPr id="4" name="Segnaposto piè di pa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347403B-891B-4CBD-9384-0EF12CE2CBE6}" type="slidenum">
              <a:rPr lang="it-IT" smtClean="0"/>
              <a:pPr/>
              <a:t>‹N›</a:t>
            </a:fld>
            <a:endParaRPr lang="it-IT"/>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6E8CDE-50DD-4FD3-AE0A-9CEA4DF827AA}" type="datetimeFigureOut">
              <a:rPr lang="it-IT" smtClean="0"/>
              <a:pPr/>
              <a:t>21/07/2011</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1FD5AC-F5C2-4174-A622-E2C86EB79898}" type="slidenum">
              <a:rPr lang="it-IT" smtClean="0"/>
              <a:pPr/>
              <a:t>‹N›</a:t>
            </a:fld>
            <a:endParaRPr lang="it-IT"/>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smtClean="0"/>
              <a:t>Fare clic per modificare lo stile del titolo</a:t>
            </a:r>
            <a:endParaRPr lang="it-IT"/>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it-IT"/>
          </a:p>
        </p:txBody>
      </p:sp>
      <p:sp>
        <p:nvSpPr>
          <p:cNvPr id="4" name="Segnaposto data 3"/>
          <p:cNvSpPr>
            <a:spLocks noGrp="1"/>
          </p:cNvSpPr>
          <p:nvPr>
            <p:ph type="dt" sz="half" idx="10"/>
          </p:nvPr>
        </p:nvSpPr>
        <p:spPr/>
        <p:txBody>
          <a:bodyPr/>
          <a:lstStyle/>
          <a:p>
            <a:r>
              <a:rPr lang="it-IT" smtClean="0"/>
              <a:t>20/07/2011</a:t>
            </a:r>
            <a:endParaRPr lang="it-IT"/>
          </a:p>
        </p:txBody>
      </p:sp>
      <p:sp>
        <p:nvSpPr>
          <p:cNvPr id="5" name="Segnaposto piè di pagina 4"/>
          <p:cNvSpPr>
            <a:spLocks noGrp="1"/>
          </p:cNvSpPr>
          <p:nvPr>
            <p:ph type="ftr" sz="quarter" idx="11"/>
          </p:nvPr>
        </p:nvSpPr>
        <p:spPr/>
        <p:txBody>
          <a:bodyPr/>
          <a:lstStyle/>
          <a:p>
            <a:r>
              <a:rPr lang="it-IT" smtClean="0"/>
              <a:t>p2p-player - Dario Mazza, Sebastiano Merlino</a:t>
            </a:r>
            <a:endParaRPr lang="it-IT"/>
          </a:p>
        </p:txBody>
      </p:sp>
      <p:sp>
        <p:nvSpPr>
          <p:cNvPr id="6" name="Segnaposto numero diapositiva 5"/>
          <p:cNvSpPr>
            <a:spLocks noGrp="1"/>
          </p:cNvSpPr>
          <p:nvPr>
            <p:ph type="sldNum" sz="quarter" idx="12"/>
          </p:nvPr>
        </p:nvSpPr>
        <p:spPr/>
        <p:txBody>
          <a:bodyPr/>
          <a:lstStyle/>
          <a:p>
            <a:fld id="{EBA8C8E8-FB9C-46AB-B399-95D58CE3C845}" type="slidenum">
              <a:rPr lang="it-IT" smtClean="0"/>
              <a:pPr/>
              <a:t>‹N›</a:t>
            </a:fld>
            <a:endParaRPr lang="it-IT"/>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r>
              <a:rPr lang="it-IT" smtClean="0"/>
              <a:t>20/07/2011</a:t>
            </a:r>
            <a:endParaRPr lang="it-IT"/>
          </a:p>
        </p:txBody>
      </p:sp>
      <p:sp>
        <p:nvSpPr>
          <p:cNvPr id="5" name="Segnaposto piè di pagina 4"/>
          <p:cNvSpPr>
            <a:spLocks noGrp="1"/>
          </p:cNvSpPr>
          <p:nvPr>
            <p:ph type="ftr" sz="quarter" idx="11"/>
          </p:nvPr>
        </p:nvSpPr>
        <p:spPr/>
        <p:txBody>
          <a:bodyPr/>
          <a:lstStyle/>
          <a:p>
            <a:r>
              <a:rPr lang="it-IT" smtClean="0"/>
              <a:t>p2p-player - Dario Mazza, Sebastiano Merlino</a:t>
            </a:r>
            <a:endParaRPr lang="it-IT"/>
          </a:p>
        </p:txBody>
      </p:sp>
      <p:sp>
        <p:nvSpPr>
          <p:cNvPr id="6" name="Segnaposto numero diapositiva 5"/>
          <p:cNvSpPr>
            <a:spLocks noGrp="1"/>
          </p:cNvSpPr>
          <p:nvPr>
            <p:ph type="sldNum" sz="quarter" idx="12"/>
          </p:nvPr>
        </p:nvSpPr>
        <p:spPr/>
        <p:txBody>
          <a:bodyPr/>
          <a:lstStyle/>
          <a:p>
            <a:fld id="{EBA8C8E8-FB9C-46AB-B399-95D58CE3C845}" type="slidenum">
              <a:rPr lang="it-IT" smtClean="0"/>
              <a:pPr/>
              <a:t>‹N›</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r>
              <a:rPr lang="it-IT" smtClean="0"/>
              <a:t>20/07/2011</a:t>
            </a:r>
            <a:endParaRPr lang="it-IT"/>
          </a:p>
        </p:txBody>
      </p:sp>
      <p:sp>
        <p:nvSpPr>
          <p:cNvPr id="5" name="Segnaposto piè di pagina 4"/>
          <p:cNvSpPr>
            <a:spLocks noGrp="1"/>
          </p:cNvSpPr>
          <p:nvPr>
            <p:ph type="ftr" sz="quarter" idx="11"/>
          </p:nvPr>
        </p:nvSpPr>
        <p:spPr/>
        <p:txBody>
          <a:bodyPr/>
          <a:lstStyle/>
          <a:p>
            <a:r>
              <a:rPr lang="it-IT" smtClean="0"/>
              <a:t>p2p-player - Dario Mazza, Sebastiano Merlino</a:t>
            </a:r>
            <a:endParaRPr lang="it-IT"/>
          </a:p>
        </p:txBody>
      </p:sp>
      <p:sp>
        <p:nvSpPr>
          <p:cNvPr id="6" name="Segnaposto numero diapositiva 5"/>
          <p:cNvSpPr>
            <a:spLocks noGrp="1"/>
          </p:cNvSpPr>
          <p:nvPr>
            <p:ph type="sldNum" sz="quarter" idx="12"/>
          </p:nvPr>
        </p:nvSpPr>
        <p:spPr/>
        <p:txBody>
          <a:bodyPr/>
          <a:lstStyle/>
          <a:p>
            <a:fld id="{EBA8C8E8-FB9C-46AB-B399-95D58CE3C845}" type="slidenum">
              <a:rPr lang="it-IT" smtClean="0"/>
              <a:pPr/>
              <a:t>‹N›</a:t>
            </a:fld>
            <a:endParaRPr lang="it-I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r>
              <a:rPr lang="it-IT" smtClean="0"/>
              <a:t>20/07/2011</a:t>
            </a:r>
            <a:endParaRPr lang="it-IT"/>
          </a:p>
        </p:txBody>
      </p:sp>
      <p:sp>
        <p:nvSpPr>
          <p:cNvPr id="5" name="Segnaposto piè di pagina 4"/>
          <p:cNvSpPr>
            <a:spLocks noGrp="1"/>
          </p:cNvSpPr>
          <p:nvPr>
            <p:ph type="ftr" sz="quarter" idx="11"/>
          </p:nvPr>
        </p:nvSpPr>
        <p:spPr/>
        <p:txBody>
          <a:bodyPr/>
          <a:lstStyle/>
          <a:p>
            <a:r>
              <a:rPr lang="it-IT" smtClean="0"/>
              <a:t>p2p-player - Dario Mazza, Sebastiano Merlino</a:t>
            </a:r>
            <a:endParaRPr lang="it-IT"/>
          </a:p>
        </p:txBody>
      </p:sp>
      <p:sp>
        <p:nvSpPr>
          <p:cNvPr id="6" name="Segnaposto numero diapositiva 5"/>
          <p:cNvSpPr>
            <a:spLocks noGrp="1"/>
          </p:cNvSpPr>
          <p:nvPr>
            <p:ph type="sldNum" sz="quarter" idx="12"/>
          </p:nvPr>
        </p:nvSpPr>
        <p:spPr/>
        <p:txBody>
          <a:bodyPr/>
          <a:lstStyle/>
          <a:p>
            <a:fld id="{EBA8C8E8-FB9C-46AB-B399-95D58CE3C845}" type="slidenum">
              <a:rPr lang="it-IT" smtClean="0"/>
              <a:pPr/>
              <a:t>‹N›</a:t>
            </a:fld>
            <a:endParaRPr lang="it-I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p>
            <a:r>
              <a:rPr lang="it-IT" smtClean="0"/>
              <a:t>20/07/2011</a:t>
            </a:r>
            <a:endParaRPr lang="it-IT"/>
          </a:p>
        </p:txBody>
      </p:sp>
      <p:sp>
        <p:nvSpPr>
          <p:cNvPr id="5" name="Segnaposto piè di pagina 4"/>
          <p:cNvSpPr>
            <a:spLocks noGrp="1"/>
          </p:cNvSpPr>
          <p:nvPr>
            <p:ph type="ftr" sz="quarter" idx="11"/>
          </p:nvPr>
        </p:nvSpPr>
        <p:spPr/>
        <p:txBody>
          <a:bodyPr/>
          <a:lstStyle/>
          <a:p>
            <a:r>
              <a:rPr lang="it-IT" smtClean="0"/>
              <a:t>p2p-player - Dario Mazza, Sebastiano Merlino</a:t>
            </a:r>
            <a:endParaRPr lang="it-IT"/>
          </a:p>
        </p:txBody>
      </p:sp>
      <p:sp>
        <p:nvSpPr>
          <p:cNvPr id="6" name="Segnaposto numero diapositiva 5"/>
          <p:cNvSpPr>
            <a:spLocks noGrp="1"/>
          </p:cNvSpPr>
          <p:nvPr>
            <p:ph type="sldNum" sz="quarter" idx="12"/>
          </p:nvPr>
        </p:nvSpPr>
        <p:spPr/>
        <p:txBody>
          <a:bodyPr/>
          <a:lstStyle/>
          <a:p>
            <a:fld id="{EBA8C8E8-FB9C-46AB-B399-95D58CE3C845}" type="slidenum">
              <a:rPr lang="it-IT" smtClean="0"/>
              <a:pPr/>
              <a:t>‹N›</a:t>
            </a:fld>
            <a:endParaRPr lang="it-IT"/>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4"/>
          <p:cNvSpPr>
            <a:spLocks noGrp="1"/>
          </p:cNvSpPr>
          <p:nvPr>
            <p:ph type="dt" sz="half" idx="10"/>
          </p:nvPr>
        </p:nvSpPr>
        <p:spPr/>
        <p:txBody>
          <a:bodyPr/>
          <a:lstStyle/>
          <a:p>
            <a:r>
              <a:rPr lang="it-IT" smtClean="0"/>
              <a:t>20/07/2011</a:t>
            </a:r>
            <a:endParaRPr lang="it-IT"/>
          </a:p>
        </p:txBody>
      </p:sp>
      <p:sp>
        <p:nvSpPr>
          <p:cNvPr id="6" name="Segnaposto piè di pagina 5"/>
          <p:cNvSpPr>
            <a:spLocks noGrp="1"/>
          </p:cNvSpPr>
          <p:nvPr>
            <p:ph type="ftr" sz="quarter" idx="11"/>
          </p:nvPr>
        </p:nvSpPr>
        <p:spPr/>
        <p:txBody>
          <a:bodyPr/>
          <a:lstStyle/>
          <a:p>
            <a:r>
              <a:rPr lang="it-IT" smtClean="0"/>
              <a:t>p2p-player - Dario Mazza, Sebastiano Merlino</a:t>
            </a:r>
            <a:endParaRPr lang="it-IT"/>
          </a:p>
        </p:txBody>
      </p:sp>
      <p:sp>
        <p:nvSpPr>
          <p:cNvPr id="7" name="Segnaposto numero diapositiva 6"/>
          <p:cNvSpPr>
            <a:spLocks noGrp="1"/>
          </p:cNvSpPr>
          <p:nvPr>
            <p:ph type="sldNum" sz="quarter" idx="12"/>
          </p:nvPr>
        </p:nvSpPr>
        <p:spPr/>
        <p:txBody>
          <a:bodyPr/>
          <a:lstStyle/>
          <a:p>
            <a:fld id="{EBA8C8E8-FB9C-46AB-B399-95D58CE3C845}" type="slidenum">
              <a:rPr lang="it-IT" smtClean="0"/>
              <a:pPr/>
              <a:t>‹N›</a:t>
            </a:fld>
            <a:endParaRPr lang="it-I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6"/>
          <p:cNvSpPr>
            <a:spLocks noGrp="1"/>
          </p:cNvSpPr>
          <p:nvPr>
            <p:ph type="dt" sz="half" idx="10"/>
          </p:nvPr>
        </p:nvSpPr>
        <p:spPr/>
        <p:txBody>
          <a:bodyPr/>
          <a:lstStyle/>
          <a:p>
            <a:r>
              <a:rPr lang="it-IT" smtClean="0"/>
              <a:t>20/07/2011</a:t>
            </a:r>
            <a:endParaRPr lang="it-IT"/>
          </a:p>
        </p:txBody>
      </p:sp>
      <p:sp>
        <p:nvSpPr>
          <p:cNvPr id="8" name="Segnaposto piè di pagina 7"/>
          <p:cNvSpPr>
            <a:spLocks noGrp="1"/>
          </p:cNvSpPr>
          <p:nvPr>
            <p:ph type="ftr" sz="quarter" idx="11"/>
          </p:nvPr>
        </p:nvSpPr>
        <p:spPr/>
        <p:txBody>
          <a:bodyPr/>
          <a:lstStyle/>
          <a:p>
            <a:r>
              <a:rPr lang="it-IT" smtClean="0"/>
              <a:t>p2p-player - Dario Mazza, Sebastiano Merlino</a:t>
            </a:r>
            <a:endParaRPr lang="it-IT"/>
          </a:p>
        </p:txBody>
      </p:sp>
      <p:sp>
        <p:nvSpPr>
          <p:cNvPr id="9" name="Segnaposto numero diapositiva 8"/>
          <p:cNvSpPr>
            <a:spLocks noGrp="1"/>
          </p:cNvSpPr>
          <p:nvPr>
            <p:ph type="sldNum" sz="quarter" idx="12"/>
          </p:nvPr>
        </p:nvSpPr>
        <p:spPr/>
        <p:txBody>
          <a:bodyPr/>
          <a:lstStyle/>
          <a:p>
            <a:fld id="{EBA8C8E8-FB9C-46AB-B399-95D58CE3C845}" type="slidenum">
              <a:rPr lang="it-IT" smtClean="0"/>
              <a:pPr/>
              <a:t>‹N›</a:t>
            </a:fld>
            <a:endParaRPr lang="it-I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data 2"/>
          <p:cNvSpPr>
            <a:spLocks noGrp="1"/>
          </p:cNvSpPr>
          <p:nvPr>
            <p:ph type="dt" sz="half" idx="10"/>
          </p:nvPr>
        </p:nvSpPr>
        <p:spPr/>
        <p:txBody>
          <a:bodyPr/>
          <a:lstStyle/>
          <a:p>
            <a:r>
              <a:rPr lang="it-IT" smtClean="0"/>
              <a:t>20/07/2011</a:t>
            </a:r>
            <a:endParaRPr lang="it-IT"/>
          </a:p>
        </p:txBody>
      </p:sp>
      <p:sp>
        <p:nvSpPr>
          <p:cNvPr id="4" name="Segnaposto piè di pagina 3"/>
          <p:cNvSpPr>
            <a:spLocks noGrp="1"/>
          </p:cNvSpPr>
          <p:nvPr>
            <p:ph type="ftr" sz="quarter" idx="11"/>
          </p:nvPr>
        </p:nvSpPr>
        <p:spPr/>
        <p:txBody>
          <a:bodyPr/>
          <a:lstStyle/>
          <a:p>
            <a:r>
              <a:rPr lang="it-IT" smtClean="0"/>
              <a:t>p2p-player - Dario Mazza, Sebastiano Merlino</a:t>
            </a:r>
            <a:endParaRPr lang="it-IT"/>
          </a:p>
        </p:txBody>
      </p:sp>
      <p:sp>
        <p:nvSpPr>
          <p:cNvPr id="5" name="Segnaposto numero diapositiva 4"/>
          <p:cNvSpPr>
            <a:spLocks noGrp="1"/>
          </p:cNvSpPr>
          <p:nvPr>
            <p:ph type="sldNum" sz="quarter" idx="12"/>
          </p:nvPr>
        </p:nvSpPr>
        <p:spPr/>
        <p:txBody>
          <a:bodyPr/>
          <a:lstStyle/>
          <a:p>
            <a:fld id="{EBA8C8E8-FB9C-46AB-B399-95D58CE3C845}" type="slidenum">
              <a:rPr lang="it-IT" smtClean="0"/>
              <a:pPr/>
              <a:t>‹N›</a:t>
            </a:fld>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r>
              <a:rPr lang="it-IT" smtClean="0"/>
              <a:t>20/07/2011</a:t>
            </a:r>
            <a:endParaRPr lang="it-IT"/>
          </a:p>
        </p:txBody>
      </p:sp>
      <p:sp>
        <p:nvSpPr>
          <p:cNvPr id="3" name="Segnaposto piè di pagina 2"/>
          <p:cNvSpPr>
            <a:spLocks noGrp="1"/>
          </p:cNvSpPr>
          <p:nvPr>
            <p:ph type="ftr" sz="quarter" idx="11"/>
          </p:nvPr>
        </p:nvSpPr>
        <p:spPr/>
        <p:txBody>
          <a:bodyPr/>
          <a:lstStyle/>
          <a:p>
            <a:r>
              <a:rPr lang="it-IT" smtClean="0"/>
              <a:t>p2p-player - Dario Mazza, Sebastiano Merlino</a:t>
            </a:r>
            <a:endParaRPr lang="it-IT"/>
          </a:p>
        </p:txBody>
      </p:sp>
      <p:sp>
        <p:nvSpPr>
          <p:cNvPr id="4" name="Segnaposto numero diapositiva 3"/>
          <p:cNvSpPr>
            <a:spLocks noGrp="1"/>
          </p:cNvSpPr>
          <p:nvPr>
            <p:ph type="sldNum" sz="quarter" idx="12"/>
          </p:nvPr>
        </p:nvSpPr>
        <p:spPr/>
        <p:txBody>
          <a:bodyPr/>
          <a:lstStyle/>
          <a:p>
            <a:fld id="{EBA8C8E8-FB9C-46AB-B399-95D58CE3C845}" type="slidenum">
              <a:rPr lang="it-IT" smtClean="0"/>
              <a:pPr/>
              <a:t>‹N›</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r>
              <a:rPr lang="it-IT" smtClean="0"/>
              <a:t>20/07/2011</a:t>
            </a:r>
            <a:endParaRPr lang="it-IT"/>
          </a:p>
        </p:txBody>
      </p:sp>
      <p:sp>
        <p:nvSpPr>
          <p:cNvPr id="6" name="Segnaposto piè di pagina 5"/>
          <p:cNvSpPr>
            <a:spLocks noGrp="1"/>
          </p:cNvSpPr>
          <p:nvPr>
            <p:ph type="ftr" sz="quarter" idx="11"/>
          </p:nvPr>
        </p:nvSpPr>
        <p:spPr/>
        <p:txBody>
          <a:bodyPr/>
          <a:lstStyle/>
          <a:p>
            <a:r>
              <a:rPr lang="it-IT" smtClean="0"/>
              <a:t>p2p-player - Dario Mazza, Sebastiano Merlino</a:t>
            </a:r>
            <a:endParaRPr lang="it-IT"/>
          </a:p>
        </p:txBody>
      </p:sp>
      <p:sp>
        <p:nvSpPr>
          <p:cNvPr id="7" name="Segnaposto numero diapositiva 6"/>
          <p:cNvSpPr>
            <a:spLocks noGrp="1"/>
          </p:cNvSpPr>
          <p:nvPr>
            <p:ph type="sldNum" sz="quarter" idx="12"/>
          </p:nvPr>
        </p:nvSpPr>
        <p:spPr/>
        <p:txBody>
          <a:bodyPr/>
          <a:lstStyle/>
          <a:p>
            <a:fld id="{EBA8C8E8-FB9C-46AB-B399-95D58CE3C845}" type="slidenum">
              <a:rPr lang="it-IT" smtClean="0"/>
              <a:pPr/>
              <a:t>‹N›</a:t>
            </a:fld>
            <a:endParaRPr lang="it-I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r>
              <a:rPr lang="it-IT" smtClean="0"/>
              <a:t>20/07/2011</a:t>
            </a:r>
            <a:endParaRPr lang="it-IT"/>
          </a:p>
        </p:txBody>
      </p:sp>
      <p:sp>
        <p:nvSpPr>
          <p:cNvPr id="6" name="Segnaposto piè di pagina 5"/>
          <p:cNvSpPr>
            <a:spLocks noGrp="1"/>
          </p:cNvSpPr>
          <p:nvPr>
            <p:ph type="ftr" sz="quarter" idx="11"/>
          </p:nvPr>
        </p:nvSpPr>
        <p:spPr/>
        <p:txBody>
          <a:bodyPr/>
          <a:lstStyle/>
          <a:p>
            <a:r>
              <a:rPr lang="it-IT" smtClean="0"/>
              <a:t>p2p-player - Dario Mazza, Sebastiano Merlino</a:t>
            </a:r>
            <a:endParaRPr lang="it-IT"/>
          </a:p>
        </p:txBody>
      </p:sp>
      <p:sp>
        <p:nvSpPr>
          <p:cNvPr id="7" name="Segnaposto numero diapositiva 6"/>
          <p:cNvSpPr>
            <a:spLocks noGrp="1"/>
          </p:cNvSpPr>
          <p:nvPr>
            <p:ph type="sldNum" sz="quarter" idx="12"/>
          </p:nvPr>
        </p:nvSpPr>
        <p:spPr/>
        <p:txBody>
          <a:bodyPr/>
          <a:lstStyle/>
          <a:p>
            <a:fld id="{EBA8C8E8-FB9C-46AB-B399-95D58CE3C845}" type="slidenum">
              <a:rPr lang="it-IT" smtClean="0"/>
              <a:pPr/>
              <a:t>‹N›</a:t>
            </a:fld>
            <a:endParaRPr lang="it-I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smtClean="0"/>
              <a:t>Fare clic per modificare lo stile del titolo</a:t>
            </a:r>
            <a:endParaRPr lang="it-IT"/>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it-IT" smtClean="0"/>
              <a:t>20/07/2011</a:t>
            </a:r>
            <a:endParaRPr lang="it-IT"/>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it-IT" smtClean="0"/>
              <a:t>p2p-player - Dario Mazza, Sebastiano Merlino</a:t>
            </a:r>
            <a:endParaRPr lang="it-IT"/>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A8C8E8-FB9C-46AB-B399-95D58CE3C845}" type="slidenum">
              <a:rPr lang="it-IT" smtClean="0"/>
              <a:pPr/>
              <a:t>‹N›</a:t>
            </a:fld>
            <a:endParaRPr lang="it-IT"/>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code.google.com/p/p2p-player/"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olo 1"/>
          <p:cNvSpPr>
            <a:spLocks noGrp="1"/>
          </p:cNvSpPr>
          <p:nvPr>
            <p:ph type="ctrTitle"/>
          </p:nvPr>
        </p:nvSpPr>
        <p:spPr>
          <a:xfrm>
            <a:off x="4211960" y="404664"/>
            <a:ext cx="4536504" cy="1514599"/>
          </a:xfrm>
        </p:spPr>
        <p:txBody>
          <a:bodyPr/>
          <a:lstStyle/>
          <a:p>
            <a:r>
              <a:rPr lang="it-IT" b="1" dirty="0">
                <a:latin typeface="Courier New" pitchFamily="49" charset="0"/>
                <a:cs typeface="Courier New" pitchFamily="49" charset="0"/>
              </a:rPr>
              <a:t>p</a:t>
            </a:r>
            <a:r>
              <a:rPr lang="it-IT" b="1" dirty="0" smtClean="0">
                <a:latin typeface="Courier New" pitchFamily="49" charset="0"/>
                <a:cs typeface="Courier New" pitchFamily="49" charset="0"/>
              </a:rPr>
              <a:t>2p-player</a:t>
            </a:r>
            <a:endParaRPr lang="it-IT" b="1" dirty="0">
              <a:latin typeface="Courier New" pitchFamily="49" charset="0"/>
              <a:cs typeface="Courier New" pitchFamily="49" charset="0"/>
            </a:endParaRPr>
          </a:p>
        </p:txBody>
      </p:sp>
      <p:sp>
        <p:nvSpPr>
          <p:cNvPr id="3" name="Sottotitolo 2"/>
          <p:cNvSpPr>
            <a:spLocks noGrp="1"/>
          </p:cNvSpPr>
          <p:nvPr>
            <p:ph type="subTitle" idx="1"/>
          </p:nvPr>
        </p:nvSpPr>
        <p:spPr>
          <a:xfrm>
            <a:off x="4427984" y="2564904"/>
            <a:ext cx="4464496" cy="1584176"/>
          </a:xfrm>
        </p:spPr>
        <p:txBody>
          <a:bodyPr>
            <a:normAutofit/>
          </a:bodyPr>
          <a:lstStyle/>
          <a:p>
            <a:r>
              <a:rPr lang="en-US" sz="2800" i="1" dirty="0">
                <a:solidFill>
                  <a:schemeClr val="tx1"/>
                </a:solidFill>
              </a:rPr>
              <a:t>An </a:t>
            </a:r>
            <a:r>
              <a:rPr lang="en-US" sz="2800" i="1" dirty="0" smtClean="0">
                <a:solidFill>
                  <a:schemeClr val="tx1"/>
                </a:solidFill>
              </a:rPr>
              <a:t>experimental </a:t>
            </a:r>
            <a:r>
              <a:rPr lang="en-US" sz="2800" i="1" dirty="0">
                <a:solidFill>
                  <a:schemeClr val="tx1"/>
                </a:solidFill>
              </a:rPr>
              <a:t>shared audio player on a p2p network</a:t>
            </a:r>
            <a:endParaRPr lang="it-IT" sz="2800" i="1" dirty="0">
              <a:solidFill>
                <a:schemeClr val="tx1"/>
              </a:solidFill>
            </a:endParaRPr>
          </a:p>
        </p:txBody>
      </p:sp>
      <p:sp>
        <p:nvSpPr>
          <p:cNvPr id="5" name="CasellaDiTesto 4"/>
          <p:cNvSpPr txBox="1"/>
          <p:nvPr/>
        </p:nvSpPr>
        <p:spPr>
          <a:xfrm>
            <a:off x="5220072" y="4869160"/>
            <a:ext cx="2700808" cy="707886"/>
          </a:xfrm>
          <a:prstGeom prst="rect">
            <a:avLst/>
          </a:prstGeom>
          <a:noFill/>
        </p:spPr>
        <p:txBody>
          <a:bodyPr wrap="square" rtlCol="0">
            <a:spAutoFit/>
          </a:bodyPr>
          <a:lstStyle/>
          <a:p>
            <a:pPr algn="ctr"/>
            <a:r>
              <a:rPr lang="it-IT" sz="2000" dirty="0" smtClean="0">
                <a:latin typeface="Consolas" pitchFamily="49" charset="0"/>
                <a:cs typeface="Consolas" pitchFamily="49" charset="0"/>
              </a:rPr>
              <a:t>Dario Mazza</a:t>
            </a:r>
          </a:p>
          <a:p>
            <a:pPr algn="ctr"/>
            <a:r>
              <a:rPr lang="it-IT" sz="2000" dirty="0" smtClean="0">
                <a:latin typeface="Consolas" pitchFamily="49" charset="0"/>
                <a:cs typeface="Consolas" pitchFamily="49" charset="0"/>
              </a:rPr>
              <a:t>Sebastiano Merlino</a:t>
            </a:r>
            <a:endParaRPr lang="it-IT" sz="2000"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latin typeface="Consolas" pitchFamily="49" charset="0"/>
                <a:cs typeface="Consolas" pitchFamily="49" charset="0"/>
              </a:rPr>
              <a:t>Details</a:t>
            </a:r>
            <a:endParaRPr lang="en-US" dirty="0">
              <a:latin typeface="Consolas" pitchFamily="49" charset="0"/>
              <a:cs typeface="Consolas" pitchFamily="49" charset="0"/>
            </a:endParaRPr>
          </a:p>
        </p:txBody>
      </p:sp>
      <p:sp>
        <p:nvSpPr>
          <p:cNvPr id="3" name="Segnaposto contenuto 2"/>
          <p:cNvSpPr>
            <a:spLocks noGrp="1"/>
          </p:cNvSpPr>
          <p:nvPr>
            <p:ph idx="1"/>
          </p:nvPr>
        </p:nvSpPr>
        <p:spPr>
          <a:xfrm>
            <a:off x="457200" y="2420888"/>
            <a:ext cx="8229600" cy="3705275"/>
          </a:xfrm>
        </p:spPr>
        <p:txBody>
          <a:bodyPr>
            <a:normAutofit/>
          </a:bodyPr>
          <a:lstStyle/>
          <a:p>
            <a:r>
              <a:rPr lang="en-US" sz="2400" dirty="0" smtClean="0">
                <a:latin typeface="Times New Roman" pitchFamily="18" charset="0"/>
                <a:cs typeface="Times New Roman" pitchFamily="18" charset="0"/>
              </a:rPr>
              <a:t>During </a:t>
            </a:r>
            <a:r>
              <a:rPr lang="en-US" sz="2400" b="1" dirty="0" smtClean="0">
                <a:latin typeface="Times New Roman" pitchFamily="18" charset="0"/>
                <a:cs typeface="Times New Roman" pitchFamily="18" charset="0"/>
              </a:rPr>
              <a:t>store </a:t>
            </a:r>
            <a:r>
              <a:rPr lang="en-US" sz="2400" dirty="0" smtClean="0">
                <a:latin typeface="Times New Roman" pitchFamily="18" charset="0"/>
                <a:cs typeface="Times New Roman" pitchFamily="18" charset="0"/>
              </a:rPr>
              <a:t>procedure the track information will be published on the </a:t>
            </a:r>
            <a:r>
              <a:rPr lang="en-US" sz="2400" dirty="0" err="1" smtClean="0">
                <a:latin typeface="Times New Roman" pitchFamily="18" charset="0"/>
                <a:cs typeface="Times New Roman" pitchFamily="18" charset="0"/>
              </a:rPr>
              <a:t>Kademlia</a:t>
            </a:r>
            <a:r>
              <a:rPr lang="en-US" sz="2400" dirty="0" smtClean="0">
                <a:latin typeface="Times New Roman" pitchFamily="18" charset="0"/>
                <a:cs typeface="Times New Roman" pitchFamily="18" charset="0"/>
              </a:rPr>
              <a:t> Network using a keyword base approach: each resource (track) can be referenced by multiple keywords published on the network.</a:t>
            </a:r>
          </a:p>
          <a:p>
            <a:r>
              <a:rPr lang="en-US" sz="2400" dirty="0" smtClean="0">
                <a:latin typeface="Times New Roman" pitchFamily="18" charset="0"/>
                <a:cs typeface="Times New Roman" pitchFamily="18" charset="0"/>
              </a:rPr>
              <a:t>During </a:t>
            </a:r>
            <a:r>
              <a:rPr lang="en-US" sz="2400" b="1" dirty="0" smtClean="0">
                <a:latin typeface="Times New Roman" pitchFamily="18" charset="0"/>
                <a:cs typeface="Times New Roman" pitchFamily="18" charset="0"/>
              </a:rPr>
              <a:t>search </a:t>
            </a:r>
            <a:r>
              <a:rPr lang="en-US" sz="2400" dirty="0" smtClean="0">
                <a:latin typeface="Times New Roman" pitchFamily="18" charset="0"/>
                <a:cs typeface="Times New Roman" pitchFamily="18" charset="0"/>
              </a:rPr>
              <a:t>procedure the query string is divided in keyword and all resources that is referenced on the </a:t>
            </a:r>
            <a:r>
              <a:rPr lang="en-US" sz="2400" dirty="0" err="1" smtClean="0">
                <a:latin typeface="Times New Roman" pitchFamily="18" charset="0"/>
                <a:cs typeface="Times New Roman" pitchFamily="18" charset="0"/>
              </a:rPr>
              <a:t>Kademlia</a:t>
            </a:r>
            <a:r>
              <a:rPr lang="en-US" sz="2400" dirty="0" smtClean="0">
                <a:latin typeface="Times New Roman" pitchFamily="18" charset="0"/>
                <a:cs typeface="Times New Roman" pitchFamily="18" charset="0"/>
              </a:rPr>
              <a:t> Network by this keyword will be returned as valid result.</a:t>
            </a:r>
          </a:p>
          <a:p>
            <a:r>
              <a:rPr lang="en-US" sz="2400" dirty="0" smtClean="0">
                <a:latin typeface="Times New Roman" pitchFamily="18" charset="0"/>
                <a:cs typeface="Times New Roman" pitchFamily="18" charset="0"/>
              </a:rPr>
              <a:t>During </a:t>
            </a:r>
            <a:r>
              <a:rPr lang="en-US" sz="2400" b="1" dirty="0" smtClean="0">
                <a:latin typeface="Times New Roman" pitchFamily="18" charset="0"/>
                <a:cs typeface="Times New Roman" pitchFamily="18" charset="0"/>
              </a:rPr>
              <a:t>streaming</a:t>
            </a:r>
            <a:r>
              <a:rPr lang="en-US" sz="2400" b="1" i="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procedure each supplier of the chosen resource will be used as source for the </a:t>
            </a:r>
            <a:r>
              <a:rPr lang="en-US" sz="2400" smtClean="0">
                <a:latin typeface="Times New Roman" pitchFamily="18" charset="0"/>
                <a:cs typeface="Times New Roman" pitchFamily="18" charset="0"/>
              </a:rPr>
              <a:t>download.</a:t>
            </a:r>
            <a:endParaRPr lang="en-US" sz="2400" dirty="0" smtClean="0">
              <a:latin typeface="Times New Roman" pitchFamily="18" charset="0"/>
              <a:cs typeface="Times New Roman" pitchFamily="18" charset="0"/>
            </a:endParaRPr>
          </a:p>
        </p:txBody>
      </p:sp>
      <p:sp>
        <p:nvSpPr>
          <p:cNvPr id="4" name="Segnaposto piè di pagina 3"/>
          <p:cNvSpPr>
            <a:spLocks noGrp="1"/>
          </p:cNvSpPr>
          <p:nvPr>
            <p:ph type="ftr" sz="quarter" idx="11"/>
          </p:nvPr>
        </p:nvSpPr>
        <p:spPr>
          <a:xfrm>
            <a:off x="2195736" y="6356350"/>
            <a:ext cx="5112568" cy="365125"/>
          </a:xfrm>
        </p:spPr>
        <p:txBody>
          <a:bodyPr/>
          <a:lstStyle/>
          <a:p>
            <a:r>
              <a:rPr lang="it-IT" dirty="0" smtClean="0">
                <a:latin typeface="Courier New" pitchFamily="49" charset="0"/>
                <a:cs typeface="Courier New" pitchFamily="49" charset="0"/>
              </a:rPr>
              <a:t>p2p-player - Dario Mazza, Sebastiano Merlino</a:t>
            </a:r>
            <a:endParaRPr lang="it-IT" dirty="0">
              <a:latin typeface="Courier New" pitchFamily="49" charset="0"/>
              <a:cs typeface="Courier New" pitchFamily="49" charset="0"/>
            </a:endParaRPr>
          </a:p>
        </p:txBody>
      </p:sp>
      <p:sp>
        <p:nvSpPr>
          <p:cNvPr id="5" name="Segnaposto numero diapositiva 4"/>
          <p:cNvSpPr>
            <a:spLocks noGrp="1"/>
          </p:cNvSpPr>
          <p:nvPr>
            <p:ph type="sldNum" sz="quarter" idx="12"/>
          </p:nvPr>
        </p:nvSpPr>
        <p:spPr/>
        <p:txBody>
          <a:bodyPr/>
          <a:lstStyle/>
          <a:p>
            <a:fld id="{EBA8C8E8-FB9C-46AB-B399-95D58CE3C845}" type="slidenum">
              <a:rPr lang="it-IT" smtClean="0"/>
              <a:pPr/>
              <a:t>10</a:t>
            </a:fld>
            <a:endParaRPr lang="it-IT"/>
          </a:p>
        </p:txBody>
      </p:sp>
      <p:sp>
        <p:nvSpPr>
          <p:cNvPr id="6" name="CasellaDiTesto 5"/>
          <p:cNvSpPr txBox="1"/>
          <p:nvPr/>
        </p:nvSpPr>
        <p:spPr>
          <a:xfrm>
            <a:off x="539552" y="1700808"/>
            <a:ext cx="8280920" cy="523220"/>
          </a:xfrm>
          <a:prstGeom prst="rect">
            <a:avLst/>
          </a:prstGeom>
          <a:noFill/>
        </p:spPr>
        <p:txBody>
          <a:bodyPr wrap="square" rtlCol="0">
            <a:spAutoFit/>
          </a:bodyPr>
          <a:lstStyle/>
          <a:p>
            <a:pPr algn="ctr"/>
            <a:r>
              <a:rPr lang="en-US" sz="2800" i="1" dirty="0" smtClean="0"/>
              <a:t>What’s beyond the scene ?</a:t>
            </a:r>
            <a:endParaRPr lang="it-IT" sz="2800" i="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latin typeface="Consolas" pitchFamily="49" charset="0"/>
                <a:cs typeface="Consolas" pitchFamily="49" charset="0"/>
              </a:rPr>
              <a:t>Details</a:t>
            </a:r>
            <a:endParaRPr lang="en-US" dirty="0">
              <a:latin typeface="Consolas" pitchFamily="49" charset="0"/>
              <a:cs typeface="Consolas" pitchFamily="49" charset="0"/>
            </a:endParaRPr>
          </a:p>
        </p:txBody>
      </p:sp>
      <p:pic>
        <p:nvPicPr>
          <p:cNvPr id="7" name="Segnaposto contenuto 6" descr="beyond_the_scene.jpeg"/>
          <p:cNvPicPr>
            <a:picLocks noGrp="1" noChangeAspect="1"/>
          </p:cNvPicPr>
          <p:nvPr>
            <p:ph idx="1"/>
          </p:nvPr>
        </p:nvPicPr>
        <p:blipFill>
          <a:blip r:embed="rId2" cstate="print"/>
          <a:stretch>
            <a:fillRect/>
          </a:stretch>
        </p:blipFill>
        <p:spPr>
          <a:xfrm>
            <a:off x="2483768" y="2441577"/>
            <a:ext cx="4272309" cy="3435695"/>
          </a:xfrm>
        </p:spPr>
      </p:pic>
      <p:sp>
        <p:nvSpPr>
          <p:cNvPr id="4" name="Segnaposto piè di pagina 3"/>
          <p:cNvSpPr>
            <a:spLocks noGrp="1"/>
          </p:cNvSpPr>
          <p:nvPr>
            <p:ph type="ftr" sz="quarter" idx="11"/>
          </p:nvPr>
        </p:nvSpPr>
        <p:spPr>
          <a:xfrm>
            <a:off x="2195736" y="6356350"/>
            <a:ext cx="5112568" cy="365125"/>
          </a:xfrm>
        </p:spPr>
        <p:txBody>
          <a:bodyPr/>
          <a:lstStyle/>
          <a:p>
            <a:r>
              <a:rPr lang="it-IT" dirty="0" smtClean="0">
                <a:latin typeface="Courier New" pitchFamily="49" charset="0"/>
                <a:cs typeface="Courier New" pitchFamily="49" charset="0"/>
              </a:rPr>
              <a:t>p2p-player - Dario Mazza, Sebastiano Merlino</a:t>
            </a:r>
            <a:endParaRPr lang="it-IT" dirty="0">
              <a:latin typeface="Courier New" pitchFamily="49" charset="0"/>
              <a:cs typeface="Courier New" pitchFamily="49" charset="0"/>
            </a:endParaRPr>
          </a:p>
        </p:txBody>
      </p:sp>
      <p:sp>
        <p:nvSpPr>
          <p:cNvPr id="5" name="Segnaposto numero diapositiva 4"/>
          <p:cNvSpPr>
            <a:spLocks noGrp="1"/>
          </p:cNvSpPr>
          <p:nvPr>
            <p:ph type="sldNum" sz="quarter" idx="12"/>
          </p:nvPr>
        </p:nvSpPr>
        <p:spPr/>
        <p:txBody>
          <a:bodyPr/>
          <a:lstStyle/>
          <a:p>
            <a:fld id="{EBA8C8E8-FB9C-46AB-B399-95D58CE3C845}" type="slidenum">
              <a:rPr lang="it-IT" smtClean="0"/>
              <a:pPr/>
              <a:t>11</a:t>
            </a:fld>
            <a:endParaRPr lang="it-IT"/>
          </a:p>
        </p:txBody>
      </p:sp>
      <p:sp>
        <p:nvSpPr>
          <p:cNvPr id="6" name="CasellaDiTesto 5"/>
          <p:cNvSpPr txBox="1"/>
          <p:nvPr/>
        </p:nvSpPr>
        <p:spPr>
          <a:xfrm>
            <a:off x="539552" y="1700808"/>
            <a:ext cx="8280920" cy="523220"/>
          </a:xfrm>
          <a:prstGeom prst="rect">
            <a:avLst/>
          </a:prstGeom>
          <a:noFill/>
        </p:spPr>
        <p:txBody>
          <a:bodyPr wrap="square" rtlCol="0">
            <a:spAutoFit/>
          </a:bodyPr>
          <a:lstStyle/>
          <a:p>
            <a:pPr algn="ctr"/>
            <a:r>
              <a:rPr lang="en-US" sz="2800" i="1" dirty="0" smtClean="0"/>
              <a:t>What’s beyond the scene ?</a:t>
            </a:r>
            <a:endParaRPr lang="it-IT" sz="2800" i="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latin typeface="Consolas" pitchFamily="49" charset="0"/>
                <a:cs typeface="Consolas" pitchFamily="49" charset="0"/>
              </a:rPr>
              <a:t>Details</a:t>
            </a:r>
            <a:endParaRPr lang="en-US" dirty="0">
              <a:latin typeface="Consolas" pitchFamily="49" charset="0"/>
              <a:cs typeface="Consolas" pitchFamily="49" charset="0"/>
            </a:endParaRPr>
          </a:p>
        </p:txBody>
      </p:sp>
      <p:sp>
        <p:nvSpPr>
          <p:cNvPr id="4" name="Segnaposto piè di pagina 3"/>
          <p:cNvSpPr>
            <a:spLocks noGrp="1"/>
          </p:cNvSpPr>
          <p:nvPr>
            <p:ph type="ftr" sz="quarter" idx="11"/>
          </p:nvPr>
        </p:nvSpPr>
        <p:spPr>
          <a:xfrm>
            <a:off x="2195736" y="6356350"/>
            <a:ext cx="5112568" cy="365125"/>
          </a:xfrm>
        </p:spPr>
        <p:txBody>
          <a:bodyPr/>
          <a:lstStyle/>
          <a:p>
            <a:r>
              <a:rPr lang="it-IT" dirty="0" smtClean="0">
                <a:latin typeface="Courier New" pitchFamily="49" charset="0"/>
                <a:cs typeface="Courier New" pitchFamily="49" charset="0"/>
              </a:rPr>
              <a:t>p2p-player - Dario Mazza, Sebastiano Merlino</a:t>
            </a:r>
            <a:endParaRPr lang="it-IT" dirty="0">
              <a:latin typeface="Courier New" pitchFamily="49" charset="0"/>
              <a:cs typeface="Courier New" pitchFamily="49" charset="0"/>
            </a:endParaRPr>
          </a:p>
        </p:txBody>
      </p:sp>
      <p:sp>
        <p:nvSpPr>
          <p:cNvPr id="5" name="Segnaposto numero diapositiva 4"/>
          <p:cNvSpPr>
            <a:spLocks noGrp="1"/>
          </p:cNvSpPr>
          <p:nvPr>
            <p:ph type="sldNum" sz="quarter" idx="12"/>
          </p:nvPr>
        </p:nvSpPr>
        <p:spPr/>
        <p:txBody>
          <a:bodyPr/>
          <a:lstStyle/>
          <a:p>
            <a:fld id="{EBA8C8E8-FB9C-46AB-B399-95D58CE3C845}" type="slidenum">
              <a:rPr lang="it-IT" smtClean="0"/>
              <a:pPr/>
              <a:t>12</a:t>
            </a:fld>
            <a:endParaRPr lang="it-IT"/>
          </a:p>
        </p:txBody>
      </p:sp>
      <p:sp>
        <p:nvSpPr>
          <p:cNvPr id="6" name="CasellaDiTesto 5"/>
          <p:cNvSpPr txBox="1"/>
          <p:nvPr/>
        </p:nvSpPr>
        <p:spPr>
          <a:xfrm>
            <a:off x="539552" y="1700808"/>
            <a:ext cx="8280920" cy="523220"/>
          </a:xfrm>
          <a:prstGeom prst="rect">
            <a:avLst/>
          </a:prstGeom>
          <a:noFill/>
        </p:spPr>
        <p:txBody>
          <a:bodyPr wrap="square" rtlCol="0">
            <a:spAutoFit/>
          </a:bodyPr>
          <a:lstStyle/>
          <a:p>
            <a:pPr algn="ctr"/>
            <a:r>
              <a:rPr lang="en-US" sz="2800" i="1" dirty="0" smtClean="0"/>
              <a:t>What’s beyond the scene ?</a:t>
            </a:r>
            <a:endParaRPr lang="it-IT" sz="2800" i="1" dirty="0"/>
          </a:p>
        </p:txBody>
      </p:sp>
      <p:pic>
        <p:nvPicPr>
          <p:cNvPr id="9" name="Segnaposto contenuto 8" descr="semantic_keyword.jpeg"/>
          <p:cNvPicPr>
            <a:picLocks noGrp="1" noChangeAspect="1"/>
          </p:cNvPicPr>
          <p:nvPr>
            <p:ph idx="1"/>
          </p:nvPr>
        </p:nvPicPr>
        <p:blipFill>
          <a:blip r:embed="rId2" cstate="print"/>
          <a:stretch>
            <a:fillRect/>
          </a:stretch>
        </p:blipFill>
        <p:spPr>
          <a:xfrm>
            <a:off x="2987824" y="2736875"/>
            <a:ext cx="3330351" cy="1988269"/>
          </a:xfrm>
        </p:spPr>
      </p:pic>
      <p:sp>
        <p:nvSpPr>
          <p:cNvPr id="10" name="CasellaDiTesto 9"/>
          <p:cNvSpPr txBox="1"/>
          <p:nvPr/>
        </p:nvSpPr>
        <p:spPr>
          <a:xfrm>
            <a:off x="1907704" y="4859868"/>
            <a:ext cx="5616624" cy="369332"/>
          </a:xfrm>
          <a:prstGeom prst="rect">
            <a:avLst/>
          </a:prstGeom>
          <a:noFill/>
        </p:spPr>
        <p:txBody>
          <a:bodyPr wrap="square" rtlCol="0">
            <a:spAutoFit/>
          </a:bodyPr>
          <a:lstStyle/>
          <a:p>
            <a:pPr algn="ctr"/>
            <a:r>
              <a:rPr lang="en-US" dirty="0" smtClean="0">
                <a:latin typeface="Times New Roman" pitchFamily="18" charset="0"/>
                <a:cs typeface="Times New Roman" pitchFamily="18" charset="0"/>
              </a:rPr>
              <a:t>Procedure used to extract keyword from a string</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latin typeface="Consolas" pitchFamily="49" charset="0"/>
                <a:cs typeface="Consolas" pitchFamily="49" charset="0"/>
              </a:rPr>
              <a:t>Future Works</a:t>
            </a:r>
            <a:endParaRPr lang="en-US" dirty="0">
              <a:latin typeface="Consolas" pitchFamily="49" charset="0"/>
              <a:cs typeface="Consolas" pitchFamily="49" charset="0"/>
            </a:endParaRPr>
          </a:p>
        </p:txBody>
      </p:sp>
      <p:sp>
        <p:nvSpPr>
          <p:cNvPr id="3" name="Segnaposto contenuto 2"/>
          <p:cNvSpPr>
            <a:spLocks noGrp="1"/>
          </p:cNvSpPr>
          <p:nvPr>
            <p:ph idx="1"/>
          </p:nvPr>
        </p:nvSpPr>
        <p:spPr>
          <a:xfrm>
            <a:off x="457200" y="2420888"/>
            <a:ext cx="8229600" cy="3705275"/>
          </a:xfrm>
        </p:spPr>
        <p:txBody>
          <a:bodyPr>
            <a:normAutofit/>
          </a:bodyPr>
          <a:lstStyle/>
          <a:p>
            <a:r>
              <a:rPr lang="en-US" sz="2400" b="1" dirty="0" smtClean="0">
                <a:latin typeface="Times New Roman" pitchFamily="18" charset="0"/>
                <a:cs typeface="Times New Roman" pitchFamily="18" charset="0"/>
              </a:rPr>
              <a:t>Playlist </a:t>
            </a:r>
            <a:r>
              <a:rPr lang="en-US" sz="2400" dirty="0" smtClean="0">
                <a:latin typeface="Times New Roman" pitchFamily="18" charset="0"/>
                <a:cs typeface="Times New Roman" pitchFamily="18" charset="0"/>
              </a:rPr>
              <a:t>: supports the creation of playlist storing information about tracks suppliers</a:t>
            </a:r>
          </a:p>
          <a:p>
            <a:r>
              <a:rPr lang="en-US" sz="2400" b="1" dirty="0" smtClean="0">
                <a:latin typeface="Times New Roman" pitchFamily="18" charset="0"/>
                <a:cs typeface="Times New Roman" pitchFamily="18" charset="0"/>
              </a:rPr>
              <a:t>Linux Porting </a:t>
            </a:r>
            <a:r>
              <a:rPr lang="en-US" sz="2400" dirty="0" smtClean="0">
                <a:latin typeface="Times New Roman" pitchFamily="18" charset="0"/>
                <a:cs typeface="Times New Roman" pitchFamily="18" charset="0"/>
              </a:rPr>
              <a:t>: develop a port of this application for Linux using the power of the Mono Platform.</a:t>
            </a:r>
          </a:p>
          <a:p>
            <a:r>
              <a:rPr lang="en-US" sz="2400" b="1" dirty="0" smtClean="0">
                <a:latin typeface="Times New Roman" pitchFamily="18" charset="0"/>
                <a:cs typeface="Times New Roman" pitchFamily="18" charset="0"/>
              </a:rPr>
              <a:t>Memory and Disk usage </a:t>
            </a:r>
            <a:r>
              <a:rPr lang="en-US" sz="2400" dirty="0" smtClean="0">
                <a:latin typeface="Times New Roman" pitchFamily="18" charset="0"/>
                <a:cs typeface="Times New Roman" pitchFamily="18" charset="0"/>
              </a:rPr>
              <a:t>: reduce the application usage of memory and disk space by changing technology used for storing the data.</a:t>
            </a:r>
          </a:p>
        </p:txBody>
      </p:sp>
      <p:sp>
        <p:nvSpPr>
          <p:cNvPr id="4" name="Segnaposto piè di pagina 3"/>
          <p:cNvSpPr>
            <a:spLocks noGrp="1"/>
          </p:cNvSpPr>
          <p:nvPr>
            <p:ph type="ftr" sz="quarter" idx="11"/>
          </p:nvPr>
        </p:nvSpPr>
        <p:spPr>
          <a:xfrm>
            <a:off x="2195736" y="6356350"/>
            <a:ext cx="5112568" cy="365125"/>
          </a:xfrm>
        </p:spPr>
        <p:txBody>
          <a:bodyPr/>
          <a:lstStyle/>
          <a:p>
            <a:r>
              <a:rPr lang="it-IT" dirty="0" smtClean="0">
                <a:latin typeface="Courier New" pitchFamily="49" charset="0"/>
                <a:cs typeface="Courier New" pitchFamily="49" charset="0"/>
              </a:rPr>
              <a:t>p2p-player - Dario Mazza, Sebastiano Merlino</a:t>
            </a:r>
            <a:endParaRPr lang="it-IT" dirty="0">
              <a:latin typeface="Courier New" pitchFamily="49" charset="0"/>
              <a:cs typeface="Courier New" pitchFamily="49" charset="0"/>
            </a:endParaRPr>
          </a:p>
        </p:txBody>
      </p:sp>
      <p:sp>
        <p:nvSpPr>
          <p:cNvPr id="5" name="Segnaposto numero diapositiva 4"/>
          <p:cNvSpPr>
            <a:spLocks noGrp="1"/>
          </p:cNvSpPr>
          <p:nvPr>
            <p:ph type="sldNum" sz="quarter" idx="12"/>
          </p:nvPr>
        </p:nvSpPr>
        <p:spPr/>
        <p:txBody>
          <a:bodyPr/>
          <a:lstStyle/>
          <a:p>
            <a:fld id="{EBA8C8E8-FB9C-46AB-B399-95D58CE3C845}" type="slidenum">
              <a:rPr lang="it-IT" smtClean="0"/>
              <a:pPr/>
              <a:t>13</a:t>
            </a:fld>
            <a:endParaRPr lang="it-IT"/>
          </a:p>
        </p:txBody>
      </p:sp>
      <p:sp>
        <p:nvSpPr>
          <p:cNvPr id="6" name="CasellaDiTesto 5"/>
          <p:cNvSpPr txBox="1"/>
          <p:nvPr/>
        </p:nvSpPr>
        <p:spPr>
          <a:xfrm>
            <a:off x="539552" y="1700808"/>
            <a:ext cx="8280920" cy="523220"/>
          </a:xfrm>
          <a:prstGeom prst="rect">
            <a:avLst/>
          </a:prstGeom>
          <a:noFill/>
        </p:spPr>
        <p:txBody>
          <a:bodyPr wrap="square" rtlCol="0">
            <a:spAutoFit/>
          </a:bodyPr>
          <a:lstStyle/>
          <a:p>
            <a:pPr algn="ctr"/>
            <a:r>
              <a:rPr lang="en-US" sz="2800" i="1" dirty="0" smtClean="0"/>
              <a:t>What is the plans for the near future ?</a:t>
            </a:r>
            <a:endParaRPr lang="en-US" sz="2800" i="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latin typeface="Consolas" pitchFamily="49" charset="0"/>
                <a:cs typeface="Consolas" pitchFamily="49" charset="0"/>
              </a:rPr>
              <a:t>Information</a:t>
            </a:r>
            <a:endParaRPr lang="en-US" dirty="0">
              <a:latin typeface="Consolas" pitchFamily="49" charset="0"/>
              <a:cs typeface="Consolas" pitchFamily="49" charset="0"/>
            </a:endParaRPr>
          </a:p>
        </p:txBody>
      </p:sp>
      <p:sp>
        <p:nvSpPr>
          <p:cNvPr id="3" name="Segnaposto contenuto 2"/>
          <p:cNvSpPr>
            <a:spLocks noGrp="1"/>
          </p:cNvSpPr>
          <p:nvPr>
            <p:ph idx="1"/>
          </p:nvPr>
        </p:nvSpPr>
        <p:spPr>
          <a:xfrm>
            <a:off x="457200" y="2420888"/>
            <a:ext cx="8229600" cy="3705275"/>
          </a:xfrm>
        </p:spPr>
        <p:txBody>
          <a:bodyPr>
            <a:normAutofit/>
          </a:bodyPr>
          <a:lstStyle/>
          <a:p>
            <a:r>
              <a:rPr lang="en-US" sz="2800" dirty="0" smtClean="0">
                <a:latin typeface="Times New Roman" pitchFamily="18" charset="0"/>
                <a:cs typeface="Times New Roman" pitchFamily="18" charset="0"/>
              </a:rPr>
              <a:t>This is an academic project for the course “</a:t>
            </a:r>
            <a:r>
              <a:rPr lang="en-US" sz="2800" i="1" dirty="0" err="1" smtClean="0">
                <a:latin typeface="Times New Roman" pitchFamily="18" charset="0"/>
                <a:cs typeface="Times New Roman" pitchFamily="18" charset="0"/>
              </a:rPr>
              <a:t>Tecniche</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di</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Programmazione</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avanzata</a:t>
            </a:r>
            <a:r>
              <a:rPr lang="en-US" sz="2800" dirty="0" smtClean="0">
                <a:latin typeface="Times New Roman" pitchFamily="18" charset="0"/>
                <a:cs typeface="Times New Roman" pitchFamily="18" charset="0"/>
              </a:rPr>
              <a:t>” </a:t>
            </a:r>
            <a:endParaRPr lang="en-US" sz="2800" dirty="0" smtClean="0">
              <a:latin typeface="Times New Roman" pitchFamily="18" charset="0"/>
              <a:cs typeface="Times New Roman" pitchFamily="18" charset="0"/>
            </a:endParaRPr>
          </a:p>
          <a:p>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Design project, Wiki pages and source code are available on the “</a:t>
            </a:r>
            <a:r>
              <a:rPr lang="en-US" sz="2800" i="1" dirty="0" smtClean="0">
                <a:latin typeface="Times New Roman" pitchFamily="18" charset="0"/>
                <a:cs typeface="Times New Roman" pitchFamily="18" charset="0"/>
              </a:rPr>
              <a:t>p2p-player</a:t>
            </a:r>
            <a:r>
              <a:rPr lang="en-US" sz="2800" dirty="0" smtClean="0">
                <a:latin typeface="Times New Roman" pitchFamily="18" charset="0"/>
                <a:cs typeface="Times New Roman" pitchFamily="18" charset="0"/>
              </a:rPr>
              <a:t>” project on Google Code:</a:t>
            </a:r>
            <a:r>
              <a:rPr lang="en-US" sz="2800" dirty="0">
                <a:latin typeface="Times New Roman" pitchFamily="18" charset="0"/>
                <a:cs typeface="Times New Roman" pitchFamily="18" charset="0"/>
              </a:rPr>
              <a:t> </a:t>
            </a:r>
            <a:r>
              <a:rPr lang="it-IT" sz="2800" dirty="0" smtClean="0">
                <a:hlinkClick r:id="rId2"/>
              </a:rPr>
              <a:t>http://code.google.com/p/p2p-player/</a:t>
            </a:r>
            <a:r>
              <a:rPr lang="it-IT" sz="2800" dirty="0" smtClean="0"/>
              <a:t>  </a:t>
            </a:r>
          </a:p>
          <a:p>
            <a:pPr>
              <a:buNone/>
            </a:pPr>
            <a:endParaRPr lang="en-US" sz="2800" dirty="0" smtClean="0">
              <a:latin typeface="Times New Roman" pitchFamily="18" charset="0"/>
              <a:cs typeface="Times New Roman" pitchFamily="18" charset="0"/>
            </a:endParaRPr>
          </a:p>
        </p:txBody>
      </p:sp>
      <p:sp>
        <p:nvSpPr>
          <p:cNvPr id="4" name="Segnaposto piè di pagina 3"/>
          <p:cNvSpPr>
            <a:spLocks noGrp="1"/>
          </p:cNvSpPr>
          <p:nvPr>
            <p:ph type="ftr" sz="quarter" idx="11"/>
          </p:nvPr>
        </p:nvSpPr>
        <p:spPr>
          <a:xfrm>
            <a:off x="2195736" y="6356350"/>
            <a:ext cx="5112568" cy="365125"/>
          </a:xfrm>
        </p:spPr>
        <p:txBody>
          <a:bodyPr/>
          <a:lstStyle/>
          <a:p>
            <a:r>
              <a:rPr lang="it-IT" dirty="0" smtClean="0">
                <a:latin typeface="Courier New" pitchFamily="49" charset="0"/>
                <a:cs typeface="Courier New" pitchFamily="49" charset="0"/>
              </a:rPr>
              <a:t>p2p-player - Dario Mazza, Sebastiano Merlino</a:t>
            </a:r>
            <a:endParaRPr lang="it-IT" dirty="0">
              <a:latin typeface="Courier New" pitchFamily="49" charset="0"/>
              <a:cs typeface="Courier New" pitchFamily="49" charset="0"/>
            </a:endParaRPr>
          </a:p>
        </p:txBody>
      </p:sp>
      <p:sp>
        <p:nvSpPr>
          <p:cNvPr id="5" name="Segnaposto numero diapositiva 4"/>
          <p:cNvSpPr>
            <a:spLocks noGrp="1"/>
          </p:cNvSpPr>
          <p:nvPr>
            <p:ph type="sldNum" sz="quarter" idx="12"/>
          </p:nvPr>
        </p:nvSpPr>
        <p:spPr/>
        <p:txBody>
          <a:bodyPr/>
          <a:lstStyle/>
          <a:p>
            <a:fld id="{EBA8C8E8-FB9C-46AB-B399-95D58CE3C845}" type="slidenum">
              <a:rPr lang="it-IT" smtClean="0"/>
              <a:pPr/>
              <a:t>2</a:t>
            </a:fld>
            <a:endParaRPr lang="it-IT"/>
          </a:p>
        </p:txBody>
      </p:sp>
      <p:sp>
        <p:nvSpPr>
          <p:cNvPr id="6" name="CasellaDiTesto 5"/>
          <p:cNvSpPr txBox="1"/>
          <p:nvPr/>
        </p:nvSpPr>
        <p:spPr>
          <a:xfrm>
            <a:off x="539552" y="1700808"/>
            <a:ext cx="8280920" cy="523220"/>
          </a:xfrm>
          <a:prstGeom prst="rect">
            <a:avLst/>
          </a:prstGeom>
          <a:noFill/>
        </p:spPr>
        <p:txBody>
          <a:bodyPr wrap="square" rtlCol="0">
            <a:spAutoFit/>
          </a:bodyPr>
          <a:lstStyle/>
          <a:p>
            <a:pPr algn="ctr"/>
            <a:r>
              <a:rPr lang="en-US" sz="2800" i="1" dirty="0" smtClean="0"/>
              <a:t>What is this ?</a:t>
            </a:r>
            <a:endParaRPr lang="it-IT" sz="2800" i="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latin typeface="Consolas" pitchFamily="49" charset="0"/>
                <a:cs typeface="Consolas" pitchFamily="49" charset="0"/>
              </a:rPr>
              <a:t>Overview</a:t>
            </a:r>
            <a:endParaRPr lang="en-US" dirty="0">
              <a:latin typeface="Consolas" pitchFamily="49" charset="0"/>
              <a:cs typeface="Consolas" pitchFamily="49" charset="0"/>
            </a:endParaRPr>
          </a:p>
        </p:txBody>
      </p:sp>
      <p:sp>
        <p:nvSpPr>
          <p:cNvPr id="3" name="Segnaposto contenuto 2"/>
          <p:cNvSpPr>
            <a:spLocks noGrp="1"/>
          </p:cNvSpPr>
          <p:nvPr>
            <p:ph idx="1"/>
          </p:nvPr>
        </p:nvSpPr>
        <p:spPr>
          <a:xfrm>
            <a:off x="457200" y="2420888"/>
            <a:ext cx="8229600" cy="3705275"/>
          </a:xfrm>
        </p:spPr>
        <p:txBody>
          <a:bodyPr>
            <a:normAutofit fontScale="85000" lnSpcReduction="10000"/>
          </a:bodyPr>
          <a:lstStyle/>
          <a:p>
            <a:r>
              <a:rPr lang="en-US" sz="2800" b="1" dirty="0" smtClean="0">
                <a:latin typeface="Times New Roman" pitchFamily="18" charset="0"/>
                <a:cs typeface="Times New Roman" pitchFamily="18" charset="0"/>
              </a:rPr>
              <a:t>Experimental : </a:t>
            </a:r>
            <a:r>
              <a:rPr lang="en-US" sz="2800" dirty="0" smtClean="0">
                <a:latin typeface="Times New Roman" pitchFamily="18" charset="0"/>
                <a:cs typeface="Times New Roman" pitchFamily="18" charset="0"/>
              </a:rPr>
              <a:t>this application uses an innovative load balancing and multi-source download system to enhance the streaming performance and reduce audio player buffering interval; this reduces user awareness of all network-related issues</a:t>
            </a:r>
            <a:endParaRPr lang="en-US" sz="2800" b="1" dirty="0" smtClean="0">
              <a:latin typeface="Times New Roman" pitchFamily="18" charset="0"/>
              <a:cs typeface="Times New Roman" pitchFamily="18" charset="0"/>
            </a:endParaRPr>
          </a:p>
          <a:p>
            <a:r>
              <a:rPr lang="en-US" sz="2800" b="1" dirty="0" smtClean="0">
                <a:latin typeface="Times New Roman" pitchFamily="18" charset="0"/>
                <a:cs typeface="Times New Roman" pitchFamily="18" charset="0"/>
              </a:rPr>
              <a:t>Audio Player: </a:t>
            </a:r>
            <a:r>
              <a:rPr lang="en-US" sz="2800" dirty="0" smtClean="0">
                <a:latin typeface="Times New Roman" pitchFamily="18" charset="0"/>
                <a:cs typeface="Times New Roman" pitchFamily="18" charset="0"/>
              </a:rPr>
              <a:t>an ad hoc developed graphical interface allows users to control tracks sharing and streaming over the network.</a:t>
            </a:r>
            <a:endParaRPr lang="en-US" sz="2800" b="1" dirty="0" smtClean="0">
              <a:latin typeface="Times New Roman" pitchFamily="18" charset="0"/>
              <a:cs typeface="Times New Roman" pitchFamily="18" charset="0"/>
            </a:endParaRPr>
          </a:p>
          <a:p>
            <a:r>
              <a:rPr lang="en-US" sz="2800" b="1" dirty="0" smtClean="0">
                <a:latin typeface="Times New Roman" pitchFamily="18" charset="0"/>
                <a:cs typeface="Times New Roman" pitchFamily="18" charset="0"/>
              </a:rPr>
              <a:t>Peer- to-peer network: </a:t>
            </a:r>
            <a:r>
              <a:rPr lang="en-US" sz="2800" dirty="0" smtClean="0">
                <a:latin typeface="Times New Roman" pitchFamily="18" charset="0"/>
                <a:cs typeface="Times New Roman" pitchFamily="18" charset="0"/>
              </a:rPr>
              <a:t>information about tracks are shared using a custom implementation (using a </a:t>
            </a:r>
            <a:r>
              <a:rPr lang="en-US" sz="2800" u="sng" dirty="0" smtClean="0">
                <a:latin typeface="Times New Roman" pitchFamily="18" charset="0"/>
                <a:cs typeface="Times New Roman" pitchFamily="18" charset="0"/>
              </a:rPr>
              <a:t>keyword-based</a:t>
            </a:r>
            <a:r>
              <a:rPr lang="en-US" sz="28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knowledge base) of the </a:t>
            </a:r>
            <a:r>
              <a:rPr lang="en-US" sz="2800" dirty="0" err="1" smtClean="0">
                <a:latin typeface="Times New Roman" pitchFamily="18" charset="0"/>
                <a:cs typeface="Times New Roman" pitchFamily="18" charset="0"/>
              </a:rPr>
              <a:t>Kademlia</a:t>
            </a:r>
            <a:r>
              <a:rPr lang="en-US" sz="2800" dirty="0" smtClean="0">
                <a:latin typeface="Times New Roman" pitchFamily="18" charset="0"/>
                <a:cs typeface="Times New Roman" pitchFamily="18" charset="0"/>
              </a:rPr>
              <a:t> specifications.</a:t>
            </a:r>
            <a:endParaRPr lang="en-US" sz="2800" b="1" dirty="0">
              <a:latin typeface="Times New Roman" pitchFamily="18" charset="0"/>
              <a:cs typeface="Times New Roman" pitchFamily="18" charset="0"/>
            </a:endParaRPr>
          </a:p>
        </p:txBody>
      </p:sp>
      <p:sp>
        <p:nvSpPr>
          <p:cNvPr id="4" name="Segnaposto piè di pagina 3"/>
          <p:cNvSpPr>
            <a:spLocks noGrp="1"/>
          </p:cNvSpPr>
          <p:nvPr>
            <p:ph type="ftr" sz="quarter" idx="11"/>
          </p:nvPr>
        </p:nvSpPr>
        <p:spPr>
          <a:xfrm>
            <a:off x="2195736" y="6356350"/>
            <a:ext cx="5112568" cy="365125"/>
          </a:xfrm>
        </p:spPr>
        <p:txBody>
          <a:bodyPr/>
          <a:lstStyle/>
          <a:p>
            <a:r>
              <a:rPr lang="it-IT" dirty="0" smtClean="0">
                <a:latin typeface="Courier New" pitchFamily="49" charset="0"/>
                <a:cs typeface="Courier New" pitchFamily="49" charset="0"/>
              </a:rPr>
              <a:t>p2p-player - Dario Mazza, Sebastiano Merlino</a:t>
            </a:r>
            <a:endParaRPr lang="it-IT" dirty="0">
              <a:latin typeface="Courier New" pitchFamily="49" charset="0"/>
              <a:cs typeface="Courier New" pitchFamily="49" charset="0"/>
            </a:endParaRPr>
          </a:p>
        </p:txBody>
      </p:sp>
      <p:sp>
        <p:nvSpPr>
          <p:cNvPr id="5" name="Segnaposto numero diapositiva 4"/>
          <p:cNvSpPr>
            <a:spLocks noGrp="1"/>
          </p:cNvSpPr>
          <p:nvPr>
            <p:ph type="sldNum" sz="quarter" idx="12"/>
          </p:nvPr>
        </p:nvSpPr>
        <p:spPr/>
        <p:txBody>
          <a:bodyPr/>
          <a:lstStyle/>
          <a:p>
            <a:fld id="{EBA8C8E8-FB9C-46AB-B399-95D58CE3C845}" type="slidenum">
              <a:rPr lang="it-IT" smtClean="0"/>
              <a:pPr/>
              <a:t>3</a:t>
            </a:fld>
            <a:endParaRPr lang="it-IT"/>
          </a:p>
        </p:txBody>
      </p:sp>
      <p:sp>
        <p:nvSpPr>
          <p:cNvPr id="6" name="CasellaDiTesto 5"/>
          <p:cNvSpPr txBox="1"/>
          <p:nvPr/>
        </p:nvSpPr>
        <p:spPr>
          <a:xfrm>
            <a:off x="539552" y="1700808"/>
            <a:ext cx="8280920" cy="523220"/>
          </a:xfrm>
          <a:prstGeom prst="rect">
            <a:avLst/>
          </a:prstGeom>
          <a:noFill/>
        </p:spPr>
        <p:txBody>
          <a:bodyPr wrap="square" rtlCol="0">
            <a:spAutoFit/>
          </a:bodyPr>
          <a:lstStyle/>
          <a:p>
            <a:pPr algn="ctr"/>
            <a:r>
              <a:rPr lang="en-US" sz="2800" i="1" dirty="0"/>
              <a:t>An experimental shared audio player on a p2p network</a:t>
            </a:r>
            <a:endParaRPr lang="it-IT" sz="2800" i="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latin typeface="Consolas" pitchFamily="49" charset="0"/>
                <a:cs typeface="Consolas" pitchFamily="49" charset="0"/>
              </a:rPr>
              <a:t>Overview</a:t>
            </a:r>
            <a:endParaRPr lang="en-US" dirty="0">
              <a:latin typeface="Consolas" pitchFamily="49" charset="0"/>
              <a:cs typeface="Consolas" pitchFamily="49" charset="0"/>
            </a:endParaRPr>
          </a:p>
        </p:txBody>
      </p:sp>
      <p:sp>
        <p:nvSpPr>
          <p:cNvPr id="3" name="Segnaposto contenuto 2"/>
          <p:cNvSpPr>
            <a:spLocks noGrp="1"/>
          </p:cNvSpPr>
          <p:nvPr>
            <p:ph idx="1"/>
          </p:nvPr>
        </p:nvSpPr>
        <p:spPr>
          <a:xfrm>
            <a:off x="457200" y="2420888"/>
            <a:ext cx="8229600" cy="3705275"/>
          </a:xfrm>
        </p:spPr>
        <p:txBody>
          <a:bodyPr>
            <a:normAutofit lnSpcReduction="10000"/>
          </a:bodyPr>
          <a:lstStyle/>
          <a:p>
            <a:r>
              <a:rPr lang="en-US" sz="2400" b="1" dirty="0" smtClean="0">
                <a:latin typeface="Times New Roman" pitchFamily="18" charset="0"/>
                <a:cs typeface="Times New Roman" pitchFamily="18" charset="0"/>
              </a:rPr>
              <a:t>Free Software: </a:t>
            </a:r>
            <a:r>
              <a:rPr lang="en-US" sz="2400" dirty="0" smtClean="0">
                <a:latin typeface="Times New Roman" pitchFamily="18" charset="0"/>
                <a:cs typeface="Times New Roman" pitchFamily="18" charset="0"/>
              </a:rPr>
              <a:t>this application is released under the </a:t>
            </a:r>
            <a:r>
              <a:rPr lang="en-US" sz="2400" dirty="0" err="1" smtClean="0">
                <a:latin typeface="Times New Roman" pitchFamily="18" charset="0"/>
                <a:cs typeface="Times New Roman" pitchFamily="18" charset="0"/>
              </a:rPr>
              <a:t>Affero</a:t>
            </a:r>
            <a:r>
              <a:rPr lang="en-US" sz="2400" dirty="0" smtClean="0">
                <a:latin typeface="Times New Roman" pitchFamily="18" charset="0"/>
                <a:cs typeface="Times New Roman" pitchFamily="18" charset="0"/>
              </a:rPr>
              <a:t> General Public License (AGPL) and the source code is available on Google Code. </a:t>
            </a:r>
          </a:p>
          <a:p>
            <a:r>
              <a:rPr lang="en-US" sz="2400" b="1" dirty="0" smtClean="0">
                <a:latin typeface="Times New Roman" pitchFamily="18" charset="0"/>
                <a:cs typeface="Times New Roman" pitchFamily="18" charset="0"/>
              </a:rPr>
              <a:t>Fast Download: </a:t>
            </a:r>
            <a:r>
              <a:rPr lang="en-US" sz="2400" dirty="0" smtClean="0">
                <a:latin typeface="Times New Roman" pitchFamily="18" charset="0"/>
                <a:cs typeface="Times New Roman" pitchFamily="18" charset="0"/>
              </a:rPr>
              <a:t>the enhanced download speed reduces the time that users spend waiting for the end of buffering phase. During tests on small networks (up to 10 peers) with Gigabit Ethernet LAN  the playback experience is fluid, buffering states are extremely rare and limited to the starting phase of the streaming session.</a:t>
            </a:r>
          </a:p>
          <a:p>
            <a:pPr>
              <a:buNone/>
            </a:pPr>
            <a:r>
              <a:rPr lang="en-US" sz="2400" dirty="0" smtClean="0">
                <a:latin typeface="Times New Roman" pitchFamily="18" charset="0"/>
                <a:cs typeface="Times New Roman" pitchFamily="18" charset="0"/>
              </a:rPr>
              <a:t>  </a:t>
            </a:r>
          </a:p>
          <a:p>
            <a:endParaRPr lang="en-US" sz="2400" b="1" dirty="0">
              <a:latin typeface="Times New Roman" pitchFamily="18" charset="0"/>
              <a:cs typeface="Times New Roman" pitchFamily="18" charset="0"/>
            </a:endParaRPr>
          </a:p>
        </p:txBody>
      </p:sp>
      <p:sp>
        <p:nvSpPr>
          <p:cNvPr id="4" name="Segnaposto piè di pagina 3"/>
          <p:cNvSpPr>
            <a:spLocks noGrp="1"/>
          </p:cNvSpPr>
          <p:nvPr>
            <p:ph type="ftr" sz="quarter" idx="11"/>
          </p:nvPr>
        </p:nvSpPr>
        <p:spPr>
          <a:xfrm>
            <a:off x="2195736" y="6356350"/>
            <a:ext cx="5112568" cy="365125"/>
          </a:xfrm>
        </p:spPr>
        <p:txBody>
          <a:bodyPr/>
          <a:lstStyle/>
          <a:p>
            <a:r>
              <a:rPr lang="it-IT" dirty="0" smtClean="0">
                <a:latin typeface="Courier New" pitchFamily="49" charset="0"/>
                <a:cs typeface="Courier New" pitchFamily="49" charset="0"/>
              </a:rPr>
              <a:t>p2p-player - Dario Mazza, Sebastiano Merlino</a:t>
            </a:r>
            <a:endParaRPr lang="it-IT" dirty="0">
              <a:latin typeface="Courier New" pitchFamily="49" charset="0"/>
              <a:cs typeface="Courier New" pitchFamily="49" charset="0"/>
            </a:endParaRPr>
          </a:p>
        </p:txBody>
      </p:sp>
      <p:sp>
        <p:nvSpPr>
          <p:cNvPr id="5" name="Segnaposto numero diapositiva 4"/>
          <p:cNvSpPr>
            <a:spLocks noGrp="1"/>
          </p:cNvSpPr>
          <p:nvPr>
            <p:ph type="sldNum" sz="quarter" idx="12"/>
          </p:nvPr>
        </p:nvSpPr>
        <p:spPr/>
        <p:txBody>
          <a:bodyPr/>
          <a:lstStyle/>
          <a:p>
            <a:fld id="{EBA8C8E8-FB9C-46AB-B399-95D58CE3C845}" type="slidenum">
              <a:rPr lang="it-IT" smtClean="0"/>
              <a:pPr/>
              <a:t>4</a:t>
            </a:fld>
            <a:endParaRPr lang="it-IT"/>
          </a:p>
        </p:txBody>
      </p:sp>
      <p:sp>
        <p:nvSpPr>
          <p:cNvPr id="6" name="CasellaDiTesto 5"/>
          <p:cNvSpPr txBox="1"/>
          <p:nvPr/>
        </p:nvSpPr>
        <p:spPr>
          <a:xfrm>
            <a:off x="539552" y="1700808"/>
            <a:ext cx="8280920" cy="523220"/>
          </a:xfrm>
          <a:prstGeom prst="rect">
            <a:avLst/>
          </a:prstGeom>
          <a:noFill/>
        </p:spPr>
        <p:txBody>
          <a:bodyPr wrap="square" rtlCol="0">
            <a:spAutoFit/>
          </a:bodyPr>
          <a:lstStyle/>
          <a:p>
            <a:pPr algn="ctr"/>
            <a:r>
              <a:rPr lang="en-US" sz="2800" i="1" dirty="0" smtClean="0"/>
              <a:t>What makes it so special ?</a:t>
            </a:r>
            <a:endParaRPr lang="it-IT" sz="2800" i="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latin typeface="Consolas" pitchFamily="49" charset="0"/>
                <a:cs typeface="Consolas" pitchFamily="49" charset="0"/>
              </a:rPr>
              <a:t>Installation</a:t>
            </a:r>
            <a:endParaRPr lang="en-US" dirty="0">
              <a:latin typeface="Consolas" pitchFamily="49" charset="0"/>
              <a:cs typeface="Consolas" pitchFamily="49" charset="0"/>
            </a:endParaRPr>
          </a:p>
        </p:txBody>
      </p:sp>
      <p:sp>
        <p:nvSpPr>
          <p:cNvPr id="3" name="Segnaposto contenuto 2"/>
          <p:cNvSpPr>
            <a:spLocks noGrp="1"/>
          </p:cNvSpPr>
          <p:nvPr>
            <p:ph idx="1"/>
          </p:nvPr>
        </p:nvSpPr>
        <p:spPr>
          <a:xfrm>
            <a:off x="457200" y="2420888"/>
            <a:ext cx="8229600" cy="3705275"/>
          </a:xfrm>
        </p:spPr>
        <p:txBody>
          <a:bodyPr>
            <a:normAutofit/>
          </a:bodyPr>
          <a:lstStyle/>
          <a:p>
            <a:r>
              <a:rPr lang="en-US" sz="2400" dirty="0" smtClean="0">
                <a:latin typeface="Times New Roman" pitchFamily="18" charset="0"/>
                <a:cs typeface="Times New Roman" pitchFamily="18" charset="0"/>
              </a:rPr>
              <a:t>Using the installer is extremely easy to install the system on your PC. </a:t>
            </a:r>
          </a:p>
          <a:p>
            <a:r>
              <a:rPr lang="en-US" sz="2400" dirty="0" smtClean="0">
                <a:latin typeface="Times New Roman" pitchFamily="18" charset="0"/>
                <a:cs typeface="Times New Roman" pitchFamily="18" charset="0"/>
              </a:rPr>
              <a:t>After the installation, the peer is fully configured and has a copy of the list of </a:t>
            </a:r>
            <a:r>
              <a:rPr lang="en-US" sz="2400" i="1" dirty="0" smtClean="0">
                <a:latin typeface="Times New Roman" pitchFamily="18" charset="0"/>
                <a:cs typeface="Times New Roman" pitchFamily="18" charset="0"/>
              </a:rPr>
              <a:t>super nodes</a:t>
            </a:r>
            <a:r>
              <a:rPr lang="en-US" sz="2400" dirty="0" smtClean="0">
                <a:latin typeface="Times New Roman" pitchFamily="18" charset="0"/>
                <a:cs typeface="Times New Roman" pitchFamily="18" charset="0"/>
              </a:rPr>
              <a:t>. </a:t>
            </a:r>
          </a:p>
          <a:p>
            <a:r>
              <a:rPr lang="en-US" sz="2400" dirty="0" smtClean="0">
                <a:latin typeface="Times New Roman" pitchFamily="18" charset="0"/>
                <a:cs typeface="Times New Roman" pitchFamily="18" charset="0"/>
              </a:rPr>
              <a:t>Super Nodes are peers that are always running and can be used by other peers to join the network (during the so-called “</a:t>
            </a:r>
            <a:r>
              <a:rPr lang="en-US" sz="2400" i="1" dirty="0" smtClean="0">
                <a:latin typeface="Times New Roman" pitchFamily="18" charset="0"/>
                <a:cs typeface="Times New Roman" pitchFamily="18" charset="0"/>
              </a:rPr>
              <a:t>bootstrap phase</a:t>
            </a:r>
            <a:r>
              <a:rPr lang="en-US" sz="2400" dirty="0" smtClean="0">
                <a:latin typeface="Times New Roman" pitchFamily="18" charset="0"/>
                <a:cs typeface="Times New Roman" pitchFamily="18" charset="0"/>
              </a:rPr>
              <a:t>”)</a:t>
            </a:r>
          </a:p>
        </p:txBody>
      </p:sp>
      <p:sp>
        <p:nvSpPr>
          <p:cNvPr id="4" name="Segnaposto piè di pagina 3"/>
          <p:cNvSpPr>
            <a:spLocks noGrp="1"/>
          </p:cNvSpPr>
          <p:nvPr>
            <p:ph type="ftr" sz="quarter" idx="11"/>
          </p:nvPr>
        </p:nvSpPr>
        <p:spPr>
          <a:xfrm>
            <a:off x="2195736" y="6356350"/>
            <a:ext cx="5112568" cy="365125"/>
          </a:xfrm>
        </p:spPr>
        <p:txBody>
          <a:bodyPr/>
          <a:lstStyle/>
          <a:p>
            <a:r>
              <a:rPr lang="it-IT" dirty="0" smtClean="0">
                <a:latin typeface="Courier New" pitchFamily="49" charset="0"/>
                <a:cs typeface="Courier New" pitchFamily="49" charset="0"/>
              </a:rPr>
              <a:t>p2p-player - Dario Mazza, Sebastiano Merlino</a:t>
            </a:r>
            <a:endParaRPr lang="it-IT" dirty="0">
              <a:latin typeface="Courier New" pitchFamily="49" charset="0"/>
              <a:cs typeface="Courier New" pitchFamily="49" charset="0"/>
            </a:endParaRPr>
          </a:p>
        </p:txBody>
      </p:sp>
      <p:sp>
        <p:nvSpPr>
          <p:cNvPr id="5" name="Segnaposto numero diapositiva 4"/>
          <p:cNvSpPr>
            <a:spLocks noGrp="1"/>
          </p:cNvSpPr>
          <p:nvPr>
            <p:ph type="sldNum" sz="quarter" idx="12"/>
          </p:nvPr>
        </p:nvSpPr>
        <p:spPr/>
        <p:txBody>
          <a:bodyPr/>
          <a:lstStyle/>
          <a:p>
            <a:fld id="{EBA8C8E8-FB9C-46AB-B399-95D58CE3C845}" type="slidenum">
              <a:rPr lang="it-IT" smtClean="0"/>
              <a:pPr/>
              <a:t>5</a:t>
            </a:fld>
            <a:endParaRPr lang="it-IT"/>
          </a:p>
        </p:txBody>
      </p:sp>
      <p:sp>
        <p:nvSpPr>
          <p:cNvPr id="6" name="CasellaDiTesto 5"/>
          <p:cNvSpPr txBox="1"/>
          <p:nvPr/>
        </p:nvSpPr>
        <p:spPr>
          <a:xfrm>
            <a:off x="539552" y="1700808"/>
            <a:ext cx="8280920" cy="523220"/>
          </a:xfrm>
          <a:prstGeom prst="rect">
            <a:avLst/>
          </a:prstGeom>
          <a:noFill/>
        </p:spPr>
        <p:txBody>
          <a:bodyPr wrap="square" rtlCol="0">
            <a:spAutoFit/>
          </a:bodyPr>
          <a:lstStyle/>
          <a:p>
            <a:pPr algn="ctr"/>
            <a:r>
              <a:rPr lang="en-US" sz="2800" i="1" dirty="0" smtClean="0"/>
              <a:t>How can I put this on my PC ?</a:t>
            </a:r>
            <a:endParaRPr lang="it-IT" sz="2800" i="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latin typeface="Consolas" pitchFamily="49" charset="0"/>
                <a:cs typeface="Consolas" pitchFamily="49" charset="0"/>
              </a:rPr>
              <a:t>Utilization</a:t>
            </a:r>
            <a:endParaRPr lang="en-US" dirty="0">
              <a:latin typeface="Consolas" pitchFamily="49" charset="0"/>
              <a:cs typeface="Consolas" pitchFamily="49" charset="0"/>
            </a:endParaRPr>
          </a:p>
        </p:txBody>
      </p:sp>
      <p:sp>
        <p:nvSpPr>
          <p:cNvPr id="3" name="Segnaposto contenuto 2"/>
          <p:cNvSpPr>
            <a:spLocks noGrp="1"/>
          </p:cNvSpPr>
          <p:nvPr>
            <p:ph idx="1"/>
          </p:nvPr>
        </p:nvSpPr>
        <p:spPr>
          <a:xfrm>
            <a:off x="457200" y="2420888"/>
            <a:ext cx="8229600" cy="3705275"/>
          </a:xfrm>
        </p:spPr>
        <p:txBody>
          <a:bodyPr>
            <a:normAutofit/>
          </a:bodyPr>
          <a:lstStyle/>
          <a:p>
            <a:r>
              <a:rPr lang="en-US" sz="2400" dirty="0" smtClean="0">
                <a:latin typeface="Times New Roman" pitchFamily="18" charset="0"/>
                <a:cs typeface="Times New Roman" pitchFamily="18" charset="0"/>
              </a:rPr>
              <a:t>Listen to music is easy as type your desires. </a:t>
            </a:r>
          </a:p>
          <a:p>
            <a:r>
              <a:rPr lang="en-US" sz="2400" dirty="0" smtClean="0">
                <a:latin typeface="Times New Roman" pitchFamily="18" charset="0"/>
                <a:cs typeface="Times New Roman" pitchFamily="18" charset="0"/>
              </a:rPr>
              <a:t>Use the “</a:t>
            </a:r>
            <a:r>
              <a:rPr lang="en-US" sz="2400" i="1" dirty="0" smtClean="0">
                <a:latin typeface="Times New Roman" pitchFamily="18" charset="0"/>
                <a:cs typeface="Times New Roman" pitchFamily="18" charset="0"/>
              </a:rPr>
              <a:t>Search Query</a:t>
            </a:r>
            <a:r>
              <a:rPr lang="en-US" sz="2400" dirty="0" smtClean="0">
                <a:latin typeface="Times New Roman" pitchFamily="18" charset="0"/>
                <a:cs typeface="Times New Roman" pitchFamily="18" charset="0"/>
              </a:rPr>
              <a:t>” field in the Main Window and press the Search Button. The list below will be quickly populated with the search results. </a:t>
            </a:r>
          </a:p>
          <a:p>
            <a:r>
              <a:rPr lang="en-US" sz="2400" dirty="0" smtClean="0">
                <a:latin typeface="Times New Roman" pitchFamily="18" charset="0"/>
                <a:cs typeface="Times New Roman" pitchFamily="18" charset="0"/>
              </a:rPr>
              <a:t>Double click on row or click on “</a:t>
            </a:r>
            <a:r>
              <a:rPr lang="en-US" sz="2400" i="1" dirty="0" smtClean="0">
                <a:latin typeface="Times New Roman" pitchFamily="18" charset="0"/>
                <a:cs typeface="Times New Roman" pitchFamily="18" charset="0"/>
              </a:rPr>
              <a:t>Start Stream</a:t>
            </a:r>
            <a:r>
              <a:rPr lang="en-US" sz="2400" dirty="0" smtClean="0">
                <a:latin typeface="Times New Roman" pitchFamily="18" charset="0"/>
                <a:cs typeface="Times New Roman" pitchFamily="18" charset="0"/>
              </a:rPr>
              <a:t>” button of the track you want to listen.</a:t>
            </a:r>
          </a:p>
          <a:p>
            <a:r>
              <a:rPr lang="en-US" sz="2400" dirty="0" smtClean="0">
                <a:latin typeface="Times New Roman" pitchFamily="18" charset="0"/>
                <a:cs typeface="Times New Roman" pitchFamily="18" charset="0"/>
              </a:rPr>
              <a:t>Enjoy listening !</a:t>
            </a:r>
          </a:p>
        </p:txBody>
      </p:sp>
      <p:sp>
        <p:nvSpPr>
          <p:cNvPr id="4" name="Segnaposto piè di pagina 3"/>
          <p:cNvSpPr>
            <a:spLocks noGrp="1"/>
          </p:cNvSpPr>
          <p:nvPr>
            <p:ph type="ftr" sz="quarter" idx="11"/>
          </p:nvPr>
        </p:nvSpPr>
        <p:spPr>
          <a:xfrm>
            <a:off x="2195736" y="6356350"/>
            <a:ext cx="5112568" cy="365125"/>
          </a:xfrm>
        </p:spPr>
        <p:txBody>
          <a:bodyPr/>
          <a:lstStyle/>
          <a:p>
            <a:r>
              <a:rPr lang="it-IT" dirty="0" smtClean="0">
                <a:latin typeface="Courier New" pitchFamily="49" charset="0"/>
                <a:cs typeface="Courier New" pitchFamily="49" charset="0"/>
              </a:rPr>
              <a:t>p2p-player - Dario Mazza, Sebastiano Merlino</a:t>
            </a:r>
            <a:endParaRPr lang="it-IT" dirty="0">
              <a:latin typeface="Courier New" pitchFamily="49" charset="0"/>
              <a:cs typeface="Courier New" pitchFamily="49" charset="0"/>
            </a:endParaRPr>
          </a:p>
        </p:txBody>
      </p:sp>
      <p:sp>
        <p:nvSpPr>
          <p:cNvPr id="5" name="Segnaposto numero diapositiva 4"/>
          <p:cNvSpPr>
            <a:spLocks noGrp="1"/>
          </p:cNvSpPr>
          <p:nvPr>
            <p:ph type="sldNum" sz="quarter" idx="12"/>
          </p:nvPr>
        </p:nvSpPr>
        <p:spPr/>
        <p:txBody>
          <a:bodyPr/>
          <a:lstStyle/>
          <a:p>
            <a:fld id="{EBA8C8E8-FB9C-46AB-B399-95D58CE3C845}" type="slidenum">
              <a:rPr lang="it-IT" smtClean="0"/>
              <a:pPr/>
              <a:t>6</a:t>
            </a:fld>
            <a:endParaRPr lang="it-IT"/>
          </a:p>
        </p:txBody>
      </p:sp>
      <p:sp>
        <p:nvSpPr>
          <p:cNvPr id="6" name="CasellaDiTesto 5"/>
          <p:cNvSpPr txBox="1"/>
          <p:nvPr/>
        </p:nvSpPr>
        <p:spPr>
          <a:xfrm>
            <a:off x="539552" y="1700808"/>
            <a:ext cx="8280920" cy="523220"/>
          </a:xfrm>
          <a:prstGeom prst="rect">
            <a:avLst/>
          </a:prstGeom>
          <a:noFill/>
        </p:spPr>
        <p:txBody>
          <a:bodyPr wrap="square" rtlCol="0">
            <a:spAutoFit/>
          </a:bodyPr>
          <a:lstStyle/>
          <a:p>
            <a:pPr algn="ctr"/>
            <a:r>
              <a:rPr lang="en-US" sz="2800" i="1" dirty="0" smtClean="0"/>
              <a:t>What I have to do for listening to music ?</a:t>
            </a:r>
            <a:endParaRPr lang="it-IT" sz="2800" i="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latin typeface="Consolas" pitchFamily="49" charset="0"/>
                <a:cs typeface="Consolas" pitchFamily="49" charset="0"/>
              </a:rPr>
              <a:t>Utilization</a:t>
            </a:r>
            <a:endParaRPr lang="en-US" dirty="0">
              <a:latin typeface="Consolas" pitchFamily="49" charset="0"/>
              <a:cs typeface="Consolas" pitchFamily="49" charset="0"/>
            </a:endParaRPr>
          </a:p>
        </p:txBody>
      </p:sp>
      <p:pic>
        <p:nvPicPr>
          <p:cNvPr id="7" name="Segnaposto contenuto 6" descr="snap1.jpg"/>
          <p:cNvPicPr>
            <a:picLocks noGrp="1" noChangeAspect="1"/>
          </p:cNvPicPr>
          <p:nvPr>
            <p:ph idx="1"/>
          </p:nvPr>
        </p:nvPicPr>
        <p:blipFill>
          <a:blip r:embed="rId2" cstate="print"/>
          <a:stretch>
            <a:fillRect/>
          </a:stretch>
        </p:blipFill>
        <p:spPr>
          <a:xfrm>
            <a:off x="1404929" y="2420938"/>
            <a:ext cx="6334141" cy="3705225"/>
          </a:xfrm>
        </p:spPr>
      </p:pic>
      <p:sp>
        <p:nvSpPr>
          <p:cNvPr id="4" name="Segnaposto piè di pagina 3"/>
          <p:cNvSpPr>
            <a:spLocks noGrp="1"/>
          </p:cNvSpPr>
          <p:nvPr>
            <p:ph type="ftr" sz="quarter" idx="11"/>
          </p:nvPr>
        </p:nvSpPr>
        <p:spPr>
          <a:xfrm>
            <a:off x="2195736" y="6356350"/>
            <a:ext cx="5112568" cy="365125"/>
          </a:xfrm>
        </p:spPr>
        <p:txBody>
          <a:bodyPr/>
          <a:lstStyle/>
          <a:p>
            <a:r>
              <a:rPr lang="it-IT" dirty="0" smtClean="0">
                <a:latin typeface="Courier New" pitchFamily="49" charset="0"/>
                <a:cs typeface="Courier New" pitchFamily="49" charset="0"/>
              </a:rPr>
              <a:t>p2p-player - Dario Mazza, Sebastiano Merlino</a:t>
            </a:r>
            <a:endParaRPr lang="it-IT" dirty="0">
              <a:latin typeface="Courier New" pitchFamily="49" charset="0"/>
              <a:cs typeface="Courier New" pitchFamily="49" charset="0"/>
            </a:endParaRPr>
          </a:p>
        </p:txBody>
      </p:sp>
      <p:sp>
        <p:nvSpPr>
          <p:cNvPr id="5" name="Segnaposto numero diapositiva 4"/>
          <p:cNvSpPr>
            <a:spLocks noGrp="1"/>
          </p:cNvSpPr>
          <p:nvPr>
            <p:ph type="sldNum" sz="quarter" idx="12"/>
          </p:nvPr>
        </p:nvSpPr>
        <p:spPr/>
        <p:txBody>
          <a:bodyPr/>
          <a:lstStyle/>
          <a:p>
            <a:fld id="{EBA8C8E8-FB9C-46AB-B399-95D58CE3C845}" type="slidenum">
              <a:rPr lang="it-IT" smtClean="0"/>
              <a:pPr/>
              <a:t>7</a:t>
            </a:fld>
            <a:endParaRPr lang="it-IT"/>
          </a:p>
        </p:txBody>
      </p:sp>
      <p:sp>
        <p:nvSpPr>
          <p:cNvPr id="6" name="CasellaDiTesto 5"/>
          <p:cNvSpPr txBox="1"/>
          <p:nvPr/>
        </p:nvSpPr>
        <p:spPr>
          <a:xfrm>
            <a:off x="539552" y="1700808"/>
            <a:ext cx="8280920" cy="523220"/>
          </a:xfrm>
          <a:prstGeom prst="rect">
            <a:avLst/>
          </a:prstGeom>
          <a:noFill/>
        </p:spPr>
        <p:txBody>
          <a:bodyPr wrap="square" rtlCol="0">
            <a:spAutoFit/>
          </a:bodyPr>
          <a:lstStyle/>
          <a:p>
            <a:pPr algn="ctr"/>
            <a:r>
              <a:rPr lang="en-US" sz="2800" i="1" dirty="0" smtClean="0"/>
              <a:t>How it looks like ?</a:t>
            </a:r>
            <a:endParaRPr lang="it-IT" sz="2800" i="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latin typeface="Consolas" pitchFamily="49" charset="0"/>
                <a:cs typeface="Consolas" pitchFamily="49" charset="0"/>
              </a:rPr>
              <a:t>Utilization</a:t>
            </a:r>
            <a:endParaRPr lang="en-US" dirty="0">
              <a:latin typeface="Consolas" pitchFamily="49" charset="0"/>
              <a:cs typeface="Consolas" pitchFamily="49" charset="0"/>
            </a:endParaRPr>
          </a:p>
        </p:txBody>
      </p:sp>
      <p:sp>
        <p:nvSpPr>
          <p:cNvPr id="3" name="Segnaposto contenuto 2"/>
          <p:cNvSpPr>
            <a:spLocks noGrp="1"/>
          </p:cNvSpPr>
          <p:nvPr>
            <p:ph idx="1"/>
          </p:nvPr>
        </p:nvSpPr>
        <p:spPr>
          <a:xfrm>
            <a:off x="457200" y="2420888"/>
            <a:ext cx="8229600" cy="3705275"/>
          </a:xfrm>
        </p:spPr>
        <p:txBody>
          <a:bodyPr>
            <a:normAutofit/>
          </a:bodyPr>
          <a:lstStyle/>
          <a:p>
            <a:r>
              <a:rPr lang="en-US" sz="2400" dirty="0" smtClean="0">
                <a:latin typeface="Times New Roman" pitchFamily="18" charset="0"/>
                <a:cs typeface="Times New Roman" pitchFamily="18" charset="0"/>
              </a:rPr>
              <a:t>Sharing your music is even simpler than listen</a:t>
            </a:r>
          </a:p>
          <a:p>
            <a:r>
              <a:rPr lang="en-US" sz="2400" dirty="0" smtClean="0">
                <a:latin typeface="Times New Roman" pitchFamily="18" charset="0"/>
                <a:cs typeface="Times New Roman" pitchFamily="18" charset="0"/>
              </a:rPr>
              <a:t>From “</a:t>
            </a:r>
            <a:r>
              <a:rPr lang="en-US" sz="2400" i="1" dirty="0" smtClean="0">
                <a:latin typeface="Times New Roman" pitchFamily="18" charset="0"/>
                <a:cs typeface="Times New Roman" pitchFamily="18" charset="0"/>
              </a:rPr>
              <a:t>Tool</a:t>
            </a:r>
            <a:r>
              <a:rPr lang="en-US" sz="2400" dirty="0" smtClean="0">
                <a:latin typeface="Times New Roman" pitchFamily="18" charset="0"/>
                <a:cs typeface="Times New Roman" pitchFamily="18" charset="0"/>
              </a:rPr>
              <a:t>” menu you can choose </a:t>
            </a:r>
            <a:r>
              <a:rPr lang="en-US" sz="2400" i="1" dirty="0" smtClean="0">
                <a:latin typeface="Times New Roman" pitchFamily="18" charset="0"/>
                <a:cs typeface="Times New Roman" pitchFamily="18" charset="0"/>
              </a:rPr>
              <a:t>Local Music Store</a:t>
            </a:r>
            <a:r>
              <a:rPr lang="en-US" sz="2400" dirty="0" smtClean="0">
                <a:latin typeface="Times New Roman" pitchFamily="18" charset="0"/>
                <a:cs typeface="Times New Roman" pitchFamily="18" charset="0"/>
              </a:rPr>
              <a:t> and use the Add File button to add a new file to you Music Store</a:t>
            </a:r>
          </a:p>
          <a:p>
            <a:r>
              <a:rPr lang="en-US" sz="2400" dirty="0" smtClean="0">
                <a:latin typeface="Times New Roman" pitchFamily="18" charset="0"/>
                <a:cs typeface="Times New Roman" pitchFamily="18" charset="0"/>
              </a:rPr>
              <a:t>Once the track is added to you store, you became a suppliers for this track. Now other people can see your file and can use it as source for their streaming session</a:t>
            </a:r>
          </a:p>
          <a:p>
            <a:r>
              <a:rPr lang="en-US" sz="2400" dirty="0" smtClean="0">
                <a:latin typeface="Times New Roman" pitchFamily="18" charset="0"/>
                <a:cs typeface="Times New Roman" pitchFamily="18" charset="0"/>
              </a:rPr>
              <a:t>Before sharing remember that there are a lot of legal issue related to sharing content protected by copyright. We gave you a gun, don’t mess around shooting to people !</a:t>
            </a:r>
          </a:p>
        </p:txBody>
      </p:sp>
      <p:sp>
        <p:nvSpPr>
          <p:cNvPr id="4" name="Segnaposto piè di pagina 3"/>
          <p:cNvSpPr>
            <a:spLocks noGrp="1"/>
          </p:cNvSpPr>
          <p:nvPr>
            <p:ph type="ftr" sz="quarter" idx="11"/>
          </p:nvPr>
        </p:nvSpPr>
        <p:spPr>
          <a:xfrm>
            <a:off x="2195736" y="6356350"/>
            <a:ext cx="5112568" cy="365125"/>
          </a:xfrm>
        </p:spPr>
        <p:txBody>
          <a:bodyPr/>
          <a:lstStyle/>
          <a:p>
            <a:r>
              <a:rPr lang="it-IT" dirty="0" smtClean="0">
                <a:latin typeface="Courier New" pitchFamily="49" charset="0"/>
                <a:cs typeface="Courier New" pitchFamily="49" charset="0"/>
              </a:rPr>
              <a:t>p2p-player - Dario Mazza, Sebastiano Merlino</a:t>
            </a:r>
            <a:endParaRPr lang="it-IT" dirty="0">
              <a:latin typeface="Courier New" pitchFamily="49" charset="0"/>
              <a:cs typeface="Courier New" pitchFamily="49" charset="0"/>
            </a:endParaRPr>
          </a:p>
        </p:txBody>
      </p:sp>
      <p:sp>
        <p:nvSpPr>
          <p:cNvPr id="5" name="Segnaposto numero diapositiva 4"/>
          <p:cNvSpPr>
            <a:spLocks noGrp="1"/>
          </p:cNvSpPr>
          <p:nvPr>
            <p:ph type="sldNum" sz="quarter" idx="12"/>
          </p:nvPr>
        </p:nvSpPr>
        <p:spPr/>
        <p:txBody>
          <a:bodyPr/>
          <a:lstStyle/>
          <a:p>
            <a:fld id="{EBA8C8E8-FB9C-46AB-B399-95D58CE3C845}" type="slidenum">
              <a:rPr lang="it-IT" smtClean="0"/>
              <a:pPr/>
              <a:t>8</a:t>
            </a:fld>
            <a:endParaRPr lang="it-IT"/>
          </a:p>
        </p:txBody>
      </p:sp>
      <p:sp>
        <p:nvSpPr>
          <p:cNvPr id="6" name="CasellaDiTesto 5"/>
          <p:cNvSpPr txBox="1"/>
          <p:nvPr/>
        </p:nvSpPr>
        <p:spPr>
          <a:xfrm>
            <a:off x="539552" y="1700808"/>
            <a:ext cx="8280920" cy="523220"/>
          </a:xfrm>
          <a:prstGeom prst="rect">
            <a:avLst/>
          </a:prstGeom>
          <a:noFill/>
        </p:spPr>
        <p:txBody>
          <a:bodyPr wrap="square" rtlCol="0">
            <a:spAutoFit/>
          </a:bodyPr>
          <a:lstStyle/>
          <a:p>
            <a:pPr algn="ctr"/>
            <a:r>
              <a:rPr lang="en-US" sz="2800" i="1" dirty="0" smtClean="0"/>
              <a:t>How can I share my music ?</a:t>
            </a:r>
            <a:endParaRPr lang="it-IT" sz="2800" i="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latin typeface="Consolas" pitchFamily="49" charset="0"/>
                <a:cs typeface="Consolas" pitchFamily="49" charset="0"/>
              </a:rPr>
              <a:t>Utilization</a:t>
            </a:r>
            <a:endParaRPr lang="en-US" dirty="0">
              <a:latin typeface="Consolas" pitchFamily="49" charset="0"/>
              <a:cs typeface="Consolas" pitchFamily="49" charset="0"/>
            </a:endParaRPr>
          </a:p>
        </p:txBody>
      </p:sp>
      <p:pic>
        <p:nvPicPr>
          <p:cNvPr id="7" name="Segnaposto contenuto 6" descr="snap1.jpg"/>
          <p:cNvPicPr>
            <a:picLocks noGrp="1" noChangeAspect="1"/>
          </p:cNvPicPr>
          <p:nvPr>
            <p:ph idx="1"/>
          </p:nvPr>
        </p:nvPicPr>
        <p:blipFill>
          <a:blip r:embed="rId2" cstate="print"/>
          <a:stretch>
            <a:fillRect/>
          </a:stretch>
        </p:blipFill>
        <p:spPr>
          <a:xfrm>
            <a:off x="1404929" y="2425835"/>
            <a:ext cx="6334141" cy="3695430"/>
          </a:xfrm>
        </p:spPr>
      </p:pic>
      <p:sp>
        <p:nvSpPr>
          <p:cNvPr id="4" name="Segnaposto piè di pagina 3"/>
          <p:cNvSpPr>
            <a:spLocks noGrp="1"/>
          </p:cNvSpPr>
          <p:nvPr>
            <p:ph type="ftr" sz="quarter" idx="11"/>
          </p:nvPr>
        </p:nvSpPr>
        <p:spPr>
          <a:xfrm>
            <a:off x="2195736" y="6356350"/>
            <a:ext cx="5112568" cy="365125"/>
          </a:xfrm>
        </p:spPr>
        <p:txBody>
          <a:bodyPr/>
          <a:lstStyle/>
          <a:p>
            <a:r>
              <a:rPr lang="it-IT" dirty="0" smtClean="0">
                <a:latin typeface="Courier New" pitchFamily="49" charset="0"/>
                <a:cs typeface="Courier New" pitchFamily="49" charset="0"/>
              </a:rPr>
              <a:t>p2p-player - Dario Mazza, Sebastiano Merlino</a:t>
            </a:r>
            <a:endParaRPr lang="it-IT" dirty="0">
              <a:latin typeface="Courier New" pitchFamily="49" charset="0"/>
              <a:cs typeface="Courier New" pitchFamily="49" charset="0"/>
            </a:endParaRPr>
          </a:p>
        </p:txBody>
      </p:sp>
      <p:sp>
        <p:nvSpPr>
          <p:cNvPr id="5" name="Segnaposto numero diapositiva 4"/>
          <p:cNvSpPr>
            <a:spLocks noGrp="1"/>
          </p:cNvSpPr>
          <p:nvPr>
            <p:ph type="sldNum" sz="quarter" idx="12"/>
          </p:nvPr>
        </p:nvSpPr>
        <p:spPr/>
        <p:txBody>
          <a:bodyPr/>
          <a:lstStyle/>
          <a:p>
            <a:fld id="{EBA8C8E8-FB9C-46AB-B399-95D58CE3C845}" type="slidenum">
              <a:rPr lang="it-IT" smtClean="0"/>
              <a:pPr/>
              <a:t>9</a:t>
            </a:fld>
            <a:endParaRPr lang="it-IT"/>
          </a:p>
        </p:txBody>
      </p:sp>
      <p:sp>
        <p:nvSpPr>
          <p:cNvPr id="6" name="CasellaDiTesto 5"/>
          <p:cNvSpPr txBox="1"/>
          <p:nvPr/>
        </p:nvSpPr>
        <p:spPr>
          <a:xfrm>
            <a:off x="539552" y="1700808"/>
            <a:ext cx="8280920" cy="523220"/>
          </a:xfrm>
          <a:prstGeom prst="rect">
            <a:avLst/>
          </a:prstGeom>
          <a:noFill/>
        </p:spPr>
        <p:txBody>
          <a:bodyPr wrap="square" rtlCol="0">
            <a:spAutoFit/>
          </a:bodyPr>
          <a:lstStyle/>
          <a:p>
            <a:pPr algn="ctr"/>
            <a:r>
              <a:rPr lang="en-US" sz="2800" i="1" dirty="0" smtClean="0"/>
              <a:t>How Local Music Store looks like ?</a:t>
            </a:r>
            <a:endParaRPr lang="it-IT" sz="2800" i="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238</TotalTime>
  <Words>774</Words>
  <Application>Microsoft Office PowerPoint</Application>
  <PresentationFormat>Presentazione su schermo (4:3)</PresentationFormat>
  <Paragraphs>79</Paragraphs>
  <Slides>13</Slides>
  <Notes>0</Notes>
  <HiddenSlides>0</HiddenSlides>
  <MMClips>0</MMClips>
  <ScaleCrop>false</ScaleCrop>
  <HeadingPairs>
    <vt:vector size="4" baseType="variant">
      <vt:variant>
        <vt:lpstr>Tema</vt:lpstr>
      </vt:variant>
      <vt:variant>
        <vt:i4>1</vt:i4>
      </vt:variant>
      <vt:variant>
        <vt:lpstr>Titoli diapositive</vt:lpstr>
      </vt:variant>
      <vt:variant>
        <vt:i4>13</vt:i4>
      </vt:variant>
    </vt:vector>
  </HeadingPairs>
  <TitlesOfParts>
    <vt:vector size="14" baseType="lpstr">
      <vt:lpstr>Tema di Office</vt:lpstr>
      <vt:lpstr>p2p-player</vt:lpstr>
      <vt:lpstr>Information</vt:lpstr>
      <vt:lpstr>Overview</vt:lpstr>
      <vt:lpstr>Overview</vt:lpstr>
      <vt:lpstr>Installation</vt:lpstr>
      <vt:lpstr>Utilization</vt:lpstr>
      <vt:lpstr>Utilization</vt:lpstr>
      <vt:lpstr>Utilization</vt:lpstr>
      <vt:lpstr>Utilization</vt:lpstr>
      <vt:lpstr>Details</vt:lpstr>
      <vt:lpstr>Details</vt:lpstr>
      <vt:lpstr>Details</vt:lpstr>
      <vt:lpstr>Future Works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Dario</dc:creator>
  <cp:lastModifiedBy>Dario</cp:lastModifiedBy>
  <cp:revision>28</cp:revision>
  <dcterms:created xsi:type="dcterms:W3CDTF">2011-07-20T08:06:22Z</dcterms:created>
  <dcterms:modified xsi:type="dcterms:W3CDTF">2011-07-21T00:25:55Z</dcterms:modified>
</cp:coreProperties>
</file>