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0" autoAdjust="0"/>
    <p:restoredTop sz="94660"/>
  </p:normalViewPr>
  <p:slideViewPr>
    <p:cSldViewPr snapToGrid="0">
      <p:cViewPr varScale="1">
        <p:scale>
          <a:sx n="75" d="100"/>
          <a:sy n="75" d="100"/>
        </p:scale>
        <p:origin x="8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6FB8F6F-C6BA-4E93-8674-8B3F5B9F50C4}"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3B7A3-728C-4D4D-A23C-08B5B9BEE50F}" type="slidenum">
              <a:rPr lang="en-US" smtClean="0"/>
              <a:t>‹#›</a:t>
            </a:fld>
            <a:endParaRPr lang="en-US"/>
          </a:p>
        </p:txBody>
      </p:sp>
    </p:spTree>
    <p:extLst>
      <p:ext uri="{BB962C8B-B14F-4D97-AF65-F5344CB8AC3E}">
        <p14:creationId xmlns:p14="http://schemas.microsoft.com/office/powerpoint/2010/main" val="879017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6FB8F6F-C6BA-4E93-8674-8B3F5B9F50C4}"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3B7A3-728C-4D4D-A23C-08B5B9BEE50F}" type="slidenum">
              <a:rPr lang="en-US" smtClean="0"/>
              <a:t>‹#›</a:t>
            </a:fld>
            <a:endParaRPr lang="en-US"/>
          </a:p>
        </p:txBody>
      </p:sp>
    </p:spTree>
    <p:extLst>
      <p:ext uri="{BB962C8B-B14F-4D97-AF65-F5344CB8AC3E}">
        <p14:creationId xmlns:p14="http://schemas.microsoft.com/office/powerpoint/2010/main" val="4156294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6FB8F6F-C6BA-4E93-8674-8B3F5B9F50C4}"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3B7A3-728C-4D4D-A23C-08B5B9BEE50F}" type="slidenum">
              <a:rPr lang="en-US" smtClean="0"/>
              <a:t>‹#›</a:t>
            </a:fld>
            <a:endParaRPr lang="en-US"/>
          </a:p>
        </p:txBody>
      </p:sp>
    </p:spTree>
    <p:extLst>
      <p:ext uri="{BB962C8B-B14F-4D97-AF65-F5344CB8AC3E}">
        <p14:creationId xmlns:p14="http://schemas.microsoft.com/office/powerpoint/2010/main" val="381477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6FB8F6F-C6BA-4E93-8674-8B3F5B9F50C4}"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3B7A3-728C-4D4D-A23C-08B5B9BEE50F}" type="slidenum">
              <a:rPr lang="en-US" smtClean="0"/>
              <a:t>‹#›</a:t>
            </a:fld>
            <a:endParaRPr lang="en-US"/>
          </a:p>
        </p:txBody>
      </p:sp>
    </p:spTree>
    <p:extLst>
      <p:ext uri="{BB962C8B-B14F-4D97-AF65-F5344CB8AC3E}">
        <p14:creationId xmlns:p14="http://schemas.microsoft.com/office/powerpoint/2010/main" val="3666274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FB8F6F-C6BA-4E93-8674-8B3F5B9F50C4}"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3B7A3-728C-4D4D-A23C-08B5B9BEE50F}" type="slidenum">
              <a:rPr lang="en-US" smtClean="0"/>
              <a:t>‹#›</a:t>
            </a:fld>
            <a:endParaRPr lang="en-US"/>
          </a:p>
        </p:txBody>
      </p:sp>
    </p:spTree>
    <p:extLst>
      <p:ext uri="{BB962C8B-B14F-4D97-AF65-F5344CB8AC3E}">
        <p14:creationId xmlns:p14="http://schemas.microsoft.com/office/powerpoint/2010/main" val="68959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86FB8F6F-C6BA-4E93-8674-8B3F5B9F50C4}"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3B7A3-728C-4D4D-A23C-08B5B9BEE50F}" type="slidenum">
              <a:rPr lang="en-US" smtClean="0"/>
              <a:t>‹#›</a:t>
            </a:fld>
            <a:endParaRPr lang="en-US"/>
          </a:p>
        </p:txBody>
      </p:sp>
    </p:spTree>
    <p:extLst>
      <p:ext uri="{BB962C8B-B14F-4D97-AF65-F5344CB8AC3E}">
        <p14:creationId xmlns:p14="http://schemas.microsoft.com/office/powerpoint/2010/main" val="4230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86FB8F6F-C6BA-4E93-8674-8B3F5B9F50C4}" type="datetimeFigureOut">
              <a:rPr lang="en-US" smtClean="0"/>
              <a:t>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33B7A3-728C-4D4D-A23C-08B5B9BEE50F}" type="slidenum">
              <a:rPr lang="en-US" smtClean="0"/>
              <a:t>‹#›</a:t>
            </a:fld>
            <a:endParaRPr lang="en-US"/>
          </a:p>
        </p:txBody>
      </p:sp>
    </p:spTree>
    <p:extLst>
      <p:ext uri="{BB962C8B-B14F-4D97-AF65-F5344CB8AC3E}">
        <p14:creationId xmlns:p14="http://schemas.microsoft.com/office/powerpoint/2010/main" val="263614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6FB8F6F-C6BA-4E93-8674-8B3F5B9F50C4}" type="datetimeFigureOut">
              <a:rPr lang="en-US" smtClean="0"/>
              <a:t>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33B7A3-728C-4D4D-A23C-08B5B9BEE50F}" type="slidenum">
              <a:rPr lang="en-US" smtClean="0"/>
              <a:t>‹#›</a:t>
            </a:fld>
            <a:endParaRPr lang="en-US"/>
          </a:p>
        </p:txBody>
      </p:sp>
    </p:spTree>
    <p:extLst>
      <p:ext uri="{BB962C8B-B14F-4D97-AF65-F5344CB8AC3E}">
        <p14:creationId xmlns:p14="http://schemas.microsoft.com/office/powerpoint/2010/main" val="3348083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FB8F6F-C6BA-4E93-8674-8B3F5B9F50C4}" type="datetimeFigureOut">
              <a:rPr lang="en-US" smtClean="0"/>
              <a:t>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33B7A3-728C-4D4D-A23C-08B5B9BEE50F}" type="slidenum">
              <a:rPr lang="en-US" smtClean="0"/>
              <a:t>‹#›</a:t>
            </a:fld>
            <a:endParaRPr lang="en-US"/>
          </a:p>
        </p:txBody>
      </p:sp>
    </p:spTree>
    <p:extLst>
      <p:ext uri="{BB962C8B-B14F-4D97-AF65-F5344CB8AC3E}">
        <p14:creationId xmlns:p14="http://schemas.microsoft.com/office/powerpoint/2010/main" val="198449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FB8F6F-C6BA-4E93-8674-8B3F5B9F50C4}"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3B7A3-728C-4D4D-A23C-08B5B9BEE50F}" type="slidenum">
              <a:rPr lang="en-US" smtClean="0"/>
              <a:t>‹#›</a:t>
            </a:fld>
            <a:endParaRPr lang="en-US"/>
          </a:p>
        </p:txBody>
      </p:sp>
    </p:spTree>
    <p:extLst>
      <p:ext uri="{BB962C8B-B14F-4D97-AF65-F5344CB8AC3E}">
        <p14:creationId xmlns:p14="http://schemas.microsoft.com/office/powerpoint/2010/main" val="135104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FB8F6F-C6BA-4E93-8674-8B3F5B9F50C4}"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3B7A3-728C-4D4D-A23C-08B5B9BEE50F}" type="slidenum">
              <a:rPr lang="en-US" smtClean="0"/>
              <a:t>‹#›</a:t>
            </a:fld>
            <a:endParaRPr lang="en-US"/>
          </a:p>
        </p:txBody>
      </p:sp>
    </p:spTree>
    <p:extLst>
      <p:ext uri="{BB962C8B-B14F-4D97-AF65-F5344CB8AC3E}">
        <p14:creationId xmlns:p14="http://schemas.microsoft.com/office/powerpoint/2010/main" val="4034113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B8F6F-C6BA-4E93-8674-8B3F5B9F50C4}" type="datetimeFigureOut">
              <a:rPr lang="en-US" smtClean="0"/>
              <a:t>2/15/2017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3B7A3-728C-4D4D-A23C-08B5B9BEE50F}" type="slidenum">
              <a:rPr lang="en-US" smtClean="0"/>
              <a:t>‹#›</a:t>
            </a:fld>
            <a:endParaRPr lang="en-US"/>
          </a:p>
        </p:txBody>
      </p:sp>
    </p:spTree>
    <p:extLst>
      <p:ext uri="{BB962C8B-B14F-4D97-AF65-F5344CB8AC3E}">
        <p14:creationId xmlns:p14="http://schemas.microsoft.com/office/powerpoint/2010/main" val="580338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ortal.azure.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msdnshared.blob.core.windows.net/media/2017/01/Setting-up-a-Service-Fabric-Cluster-secured-by-Azure-AD.doc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Secure Service Fabric with AAD</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15326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up your AD</a:t>
            </a:r>
          </a:p>
        </p:txBody>
      </p:sp>
      <p:pic>
        <p:nvPicPr>
          <p:cNvPr id="4" name="Content Placeholder 3"/>
          <p:cNvPicPr>
            <a:picLocks noGrp="1" noChangeAspect="1"/>
          </p:cNvPicPr>
          <p:nvPr>
            <p:ph idx="1"/>
          </p:nvPr>
        </p:nvPicPr>
        <p:blipFill>
          <a:blip r:embed="rId2"/>
          <a:stretch>
            <a:fillRect/>
          </a:stretch>
        </p:blipFill>
        <p:spPr>
          <a:xfrm>
            <a:off x="3838575" y="3205956"/>
            <a:ext cx="4514850" cy="1590675"/>
          </a:xfrm>
          <a:prstGeom prst="rect">
            <a:avLst/>
          </a:prstGeom>
        </p:spPr>
      </p:pic>
    </p:spTree>
    <p:extLst>
      <p:ext uri="{BB962C8B-B14F-4D97-AF65-F5344CB8AC3E}">
        <p14:creationId xmlns:p14="http://schemas.microsoft.com/office/powerpoint/2010/main" val="606872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2 new Users to your AAD</a:t>
            </a:r>
          </a:p>
        </p:txBody>
      </p:sp>
      <p:sp>
        <p:nvSpPr>
          <p:cNvPr id="3" name="Content Placeholder 2"/>
          <p:cNvSpPr>
            <a:spLocks noGrp="1"/>
          </p:cNvSpPr>
          <p:nvPr>
            <p:ph idx="1"/>
          </p:nvPr>
        </p:nvSpPr>
        <p:spPr/>
        <p:txBody>
          <a:bodyPr/>
          <a:lstStyle/>
          <a:p>
            <a:r>
              <a:rPr lang="en-US" dirty="0"/>
              <a:t>Name them whatever you want just as long as you know which one is Admin and which one would be the read-only user. Make sure to record the password that is initially generated, because the first time you try to log in to the portal as this user, you will be asked to change the password.</a:t>
            </a:r>
          </a:p>
          <a:p>
            <a:r>
              <a:rPr lang="en-US" dirty="0"/>
              <a:t>Or just use 2 existing users</a:t>
            </a:r>
            <a:endParaRPr lang="en-US" dirty="0"/>
          </a:p>
        </p:txBody>
      </p:sp>
    </p:spTree>
    <p:extLst>
      <p:ext uri="{BB962C8B-B14F-4D97-AF65-F5344CB8AC3E}">
        <p14:creationId xmlns:p14="http://schemas.microsoft.com/office/powerpoint/2010/main" val="549432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Your App</a:t>
            </a:r>
          </a:p>
        </p:txBody>
      </p:sp>
      <p:sp>
        <p:nvSpPr>
          <p:cNvPr id="3" name="Content Placeholder 2"/>
          <p:cNvSpPr>
            <a:spLocks noGrp="1"/>
          </p:cNvSpPr>
          <p:nvPr>
            <p:ph idx="1"/>
          </p:nvPr>
        </p:nvSpPr>
        <p:spPr/>
        <p:txBody>
          <a:bodyPr/>
          <a:lstStyle/>
          <a:p>
            <a:r>
              <a:rPr lang="en-US" dirty="0"/>
              <a:t>Within your AAD, click on the Applications menu. In the Show drop-down box, pick Applications My Company Owns and then click on the check button over to the right to do a search.</a:t>
            </a:r>
          </a:p>
          <a:p>
            <a:endParaRPr lang="en-US" dirty="0"/>
          </a:p>
          <a:p>
            <a:endParaRPr lang="en-US" dirty="0"/>
          </a:p>
        </p:txBody>
      </p:sp>
      <p:pic>
        <p:nvPicPr>
          <p:cNvPr id="4" name="Picture 3"/>
          <p:cNvPicPr>
            <a:picLocks noChangeAspect="1"/>
          </p:cNvPicPr>
          <p:nvPr/>
        </p:nvPicPr>
        <p:blipFill>
          <a:blip r:embed="rId2"/>
          <a:stretch>
            <a:fillRect/>
          </a:stretch>
        </p:blipFill>
        <p:spPr>
          <a:xfrm>
            <a:off x="838200" y="3444621"/>
            <a:ext cx="10773597" cy="1330604"/>
          </a:xfrm>
          <a:prstGeom prst="rect">
            <a:avLst/>
          </a:prstGeom>
        </p:spPr>
      </p:pic>
    </p:spTree>
    <p:extLst>
      <p:ext uri="{BB962C8B-B14F-4D97-AF65-F5344CB8AC3E}">
        <p14:creationId xmlns:p14="http://schemas.microsoft.com/office/powerpoint/2010/main" val="375044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SF Explorer for </a:t>
            </a:r>
            <a:r>
              <a:rPr lang="en-US" dirty="0" err="1"/>
              <a:t>Auth</a:t>
            </a:r>
            <a:endParaRPr lang="en-US" dirty="0"/>
          </a:p>
        </p:txBody>
      </p:sp>
      <p:sp>
        <p:nvSpPr>
          <p:cNvPr id="3" name="Content Placeholder 2"/>
          <p:cNvSpPr>
            <a:spLocks noGrp="1"/>
          </p:cNvSpPr>
          <p:nvPr>
            <p:ph idx="1"/>
          </p:nvPr>
        </p:nvSpPr>
        <p:spPr/>
        <p:txBody>
          <a:bodyPr/>
          <a:lstStyle/>
          <a:p>
            <a:r>
              <a:rPr lang="en-US" dirty="0"/>
              <a:t>You should see two applications listed. One will be for Native client applications and the other for Web Applications. Click on the application name for the web application type. Since we will be doing our connectivity test connecting to the Service Fabric Explorer web UI, this is the application we need to set the user permissions on.</a:t>
            </a:r>
          </a:p>
          <a:p>
            <a:endParaRPr lang="en-US" dirty="0"/>
          </a:p>
          <a:p>
            <a:endParaRPr lang="en-US" dirty="0"/>
          </a:p>
        </p:txBody>
      </p:sp>
      <p:pic>
        <p:nvPicPr>
          <p:cNvPr id="4" name="Picture 3"/>
          <p:cNvPicPr>
            <a:picLocks noChangeAspect="1"/>
          </p:cNvPicPr>
          <p:nvPr/>
        </p:nvPicPr>
        <p:blipFill>
          <a:blip r:embed="rId2"/>
          <a:stretch>
            <a:fillRect/>
          </a:stretch>
        </p:blipFill>
        <p:spPr>
          <a:xfrm>
            <a:off x="1435417" y="4001294"/>
            <a:ext cx="8772525" cy="2047875"/>
          </a:xfrm>
          <a:prstGeom prst="rect">
            <a:avLst/>
          </a:prstGeom>
        </p:spPr>
      </p:pic>
    </p:spTree>
    <p:extLst>
      <p:ext uri="{BB962C8B-B14F-4D97-AF65-F5344CB8AC3E}">
        <p14:creationId xmlns:p14="http://schemas.microsoft.com/office/powerpoint/2010/main" val="4092790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 Users</a:t>
            </a:r>
          </a:p>
        </p:txBody>
      </p:sp>
      <p:sp>
        <p:nvSpPr>
          <p:cNvPr id="3" name="Content Placeholder 2"/>
          <p:cNvSpPr>
            <a:spLocks noGrp="1"/>
          </p:cNvSpPr>
          <p:nvPr>
            <p:ph idx="1"/>
          </p:nvPr>
        </p:nvSpPr>
        <p:spPr/>
        <p:txBody>
          <a:bodyPr/>
          <a:lstStyle/>
          <a:p>
            <a:r>
              <a:rPr lang="en-US" dirty="0"/>
              <a:t>Click on the Users menu.</a:t>
            </a:r>
          </a:p>
          <a:p>
            <a:r>
              <a:rPr lang="en-US" dirty="0"/>
              <a:t>Click on the user name that should be the administrator and then select the Assign button at the bottom of the portal Window.</a:t>
            </a:r>
          </a:p>
          <a:p>
            <a:r>
              <a:rPr lang="en-US" dirty="0"/>
              <a:t>In the Assign Users dialog box, pick Admin from the dropdown box and select the check button.</a:t>
            </a:r>
          </a:p>
          <a:p>
            <a:endParaRPr lang="en-US" dirty="0"/>
          </a:p>
        </p:txBody>
      </p:sp>
      <p:pic>
        <p:nvPicPr>
          <p:cNvPr id="4" name="Picture 3"/>
          <p:cNvPicPr>
            <a:picLocks noChangeAspect="1"/>
          </p:cNvPicPr>
          <p:nvPr/>
        </p:nvPicPr>
        <p:blipFill>
          <a:blip r:embed="rId2"/>
          <a:stretch>
            <a:fillRect/>
          </a:stretch>
        </p:blipFill>
        <p:spPr>
          <a:xfrm>
            <a:off x="4308729" y="4411408"/>
            <a:ext cx="3409950" cy="1400175"/>
          </a:xfrm>
          <a:prstGeom prst="rect">
            <a:avLst/>
          </a:prstGeom>
        </p:spPr>
      </p:pic>
    </p:spTree>
    <p:extLst>
      <p:ext uri="{BB962C8B-B14F-4D97-AF65-F5344CB8AC3E}">
        <p14:creationId xmlns:p14="http://schemas.microsoft.com/office/powerpoint/2010/main" val="3710503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a second user</a:t>
            </a:r>
          </a:p>
        </p:txBody>
      </p:sp>
      <p:sp>
        <p:nvSpPr>
          <p:cNvPr id="3" name="Content Placeholder 2"/>
          <p:cNvSpPr>
            <a:spLocks noGrp="1"/>
          </p:cNvSpPr>
          <p:nvPr>
            <p:ph idx="1"/>
          </p:nvPr>
        </p:nvSpPr>
        <p:spPr/>
        <p:txBody>
          <a:bodyPr/>
          <a:lstStyle/>
          <a:p>
            <a:r>
              <a:rPr lang="en-US" dirty="0"/>
              <a:t>Repeat for the read-only user. Select Read-only from the Assign Users drop-down. This step completes what you will need to do in the classic portal, so you can close the classic portal window.</a:t>
            </a:r>
          </a:p>
          <a:p>
            <a:r>
              <a:rPr lang="en-US" dirty="0"/>
              <a:t>You now have all the information you need to create your cluster in the portal. Log in to the Azure Portal at </a:t>
            </a:r>
            <a:r>
              <a:rPr lang="en-US" dirty="0">
                <a:hlinkClick r:id="rId2"/>
              </a:rPr>
              <a:t>https://portal.azure.com</a:t>
            </a:r>
            <a:r>
              <a:rPr lang="en-US" dirty="0"/>
              <a:t>.</a:t>
            </a:r>
          </a:p>
          <a:p>
            <a:endParaRPr lang="en-US" dirty="0"/>
          </a:p>
        </p:txBody>
      </p:sp>
    </p:spTree>
    <p:extLst>
      <p:ext uri="{BB962C8B-B14F-4D97-AF65-F5344CB8AC3E}">
        <p14:creationId xmlns:p14="http://schemas.microsoft.com/office/powerpoint/2010/main" val="3116518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SF Cluster</a:t>
            </a:r>
          </a:p>
        </p:txBody>
      </p:sp>
      <p:sp>
        <p:nvSpPr>
          <p:cNvPr id="3" name="Content Placeholder 2"/>
          <p:cNvSpPr>
            <a:spLocks noGrp="1"/>
          </p:cNvSpPr>
          <p:nvPr>
            <p:ph idx="1"/>
          </p:nvPr>
        </p:nvSpPr>
        <p:spPr/>
        <p:txBody>
          <a:bodyPr/>
          <a:lstStyle/>
          <a:p>
            <a:r>
              <a:rPr lang="en-US" dirty="0"/>
              <a:t>Create a new resource group and then within the resource group start the process of adding a new Service Fabric Cluster to the resource group. As you are stepping through creating the cluster, you will find 4 core blades with information you need to provide:</a:t>
            </a:r>
          </a:p>
          <a:p>
            <a:pPr lvl="1"/>
            <a:r>
              <a:rPr lang="en-US" dirty="0"/>
              <a:t>Basic – unique name for the cluster, operating system, username/password for RDP access etc.</a:t>
            </a:r>
          </a:p>
          <a:p>
            <a:pPr lvl="1"/>
            <a:r>
              <a:rPr lang="en-US" dirty="0"/>
              <a:t>Cluster configuration – node type count, node configuration, diagnostics etc.</a:t>
            </a:r>
          </a:p>
          <a:p>
            <a:pPr lvl="1"/>
            <a:r>
              <a:rPr lang="en-US" dirty="0"/>
              <a:t>Security – This is where we want to focus in the next step….</a:t>
            </a:r>
          </a:p>
          <a:p>
            <a:r>
              <a:rPr lang="en-US" dirty="0"/>
              <a:t>In the cluster Security blade, make sure the Security mode is set to Secure. It is by default.</a:t>
            </a:r>
            <a:endParaRPr lang="en-US" dirty="0"/>
          </a:p>
        </p:txBody>
      </p:sp>
    </p:spTree>
    <p:extLst>
      <p:ext uri="{BB962C8B-B14F-4D97-AF65-F5344CB8AC3E}">
        <p14:creationId xmlns:p14="http://schemas.microsoft.com/office/powerpoint/2010/main" val="2914268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5297424" cy="4351338"/>
          </a:xfrm>
        </p:spPr>
        <p:txBody>
          <a:bodyPr/>
          <a:lstStyle/>
          <a:p>
            <a:pPr marL="457200" lvl="1" indent="0">
              <a:buNone/>
            </a:pPr>
            <a:r>
              <a:rPr lang="en-US" dirty="0"/>
              <a:t>The output from the first PS script you executed will contain the information you need for the Primary certificate information. After you enter your recorded information, make sure to select the Configure advanced settings checkbox.</a:t>
            </a:r>
            <a:endParaRPr lang="en-US" dirty="0"/>
          </a:p>
        </p:txBody>
      </p:sp>
      <p:pic>
        <p:nvPicPr>
          <p:cNvPr id="4" name="Picture 3"/>
          <p:cNvPicPr>
            <a:picLocks noChangeAspect="1"/>
          </p:cNvPicPr>
          <p:nvPr/>
        </p:nvPicPr>
        <p:blipFill>
          <a:blip r:embed="rId2"/>
          <a:stretch>
            <a:fillRect/>
          </a:stretch>
        </p:blipFill>
        <p:spPr>
          <a:xfrm>
            <a:off x="6341935" y="1894141"/>
            <a:ext cx="3387281" cy="4445019"/>
          </a:xfrm>
          <a:prstGeom prst="rect">
            <a:avLst/>
          </a:prstGeom>
        </p:spPr>
      </p:pic>
    </p:spTree>
    <p:extLst>
      <p:ext uri="{BB962C8B-B14F-4D97-AF65-F5344CB8AC3E}">
        <p14:creationId xmlns:p14="http://schemas.microsoft.com/office/powerpoint/2010/main" val="558325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5727192" cy="4351338"/>
          </a:xfrm>
        </p:spPr>
        <p:txBody>
          <a:bodyPr/>
          <a:lstStyle/>
          <a:p>
            <a:r>
              <a:rPr lang="en-US" dirty="0"/>
              <a:t>By selecting the Configure advanced settings checkbox, the blade will expand (vertically) and you can scroll down in the blade to find the area where you need to enter the Active Directory information. The information you recorded when you executed SetupApplications.ps1 will be used here.</a:t>
            </a:r>
            <a:endParaRPr lang="en-US" dirty="0"/>
          </a:p>
        </p:txBody>
      </p:sp>
      <p:pic>
        <p:nvPicPr>
          <p:cNvPr id="5" name="Picture 4"/>
          <p:cNvPicPr>
            <a:picLocks noChangeAspect="1"/>
          </p:cNvPicPr>
          <p:nvPr/>
        </p:nvPicPr>
        <p:blipFill>
          <a:blip r:embed="rId2"/>
          <a:stretch>
            <a:fillRect/>
          </a:stretch>
        </p:blipFill>
        <p:spPr>
          <a:xfrm>
            <a:off x="6633591" y="1896269"/>
            <a:ext cx="4458764" cy="3306667"/>
          </a:xfrm>
          <a:prstGeom prst="rect">
            <a:avLst/>
          </a:prstGeom>
        </p:spPr>
      </p:pic>
    </p:spTree>
    <p:extLst>
      <p:ext uri="{BB962C8B-B14F-4D97-AF65-F5344CB8AC3E}">
        <p14:creationId xmlns:p14="http://schemas.microsoft.com/office/powerpoint/2010/main" val="1435826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Select the </a:t>
            </a:r>
            <a:r>
              <a:rPr lang="en-US" b="1" dirty="0"/>
              <a:t>Ok</a:t>
            </a:r>
            <a:r>
              <a:rPr lang="en-US" dirty="0"/>
              <a:t> button in the Security blade.</a:t>
            </a:r>
          </a:p>
          <a:p>
            <a:r>
              <a:rPr lang="en-US" dirty="0"/>
              <a:t>Complete the Summary blade after the portal validates your settings.</a:t>
            </a:r>
          </a:p>
          <a:p>
            <a:endParaRPr lang="en-US" dirty="0"/>
          </a:p>
        </p:txBody>
      </p:sp>
    </p:spTree>
    <p:extLst>
      <p:ext uri="{BB962C8B-B14F-4D97-AF65-F5344CB8AC3E}">
        <p14:creationId xmlns:p14="http://schemas.microsoft.com/office/powerpoint/2010/main" val="221658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a:t>
            </a:r>
          </a:p>
        </p:txBody>
      </p:sp>
      <p:sp>
        <p:nvSpPr>
          <p:cNvPr id="3" name="Content Placeholder 2"/>
          <p:cNvSpPr>
            <a:spLocks noGrp="1"/>
          </p:cNvSpPr>
          <p:nvPr>
            <p:ph idx="1"/>
          </p:nvPr>
        </p:nvSpPr>
        <p:spPr/>
        <p:txBody>
          <a:bodyPr/>
          <a:lstStyle/>
          <a:p>
            <a:r>
              <a:rPr lang="en-US" dirty="0"/>
              <a:t>Setup of your cluster certificate</a:t>
            </a:r>
          </a:p>
          <a:p>
            <a:r>
              <a:rPr lang="en-US" dirty="0"/>
              <a:t>Setup of Azure AD</a:t>
            </a:r>
          </a:p>
          <a:p>
            <a:r>
              <a:rPr lang="en-US" dirty="0"/>
              <a:t>Azure Cluster creation</a:t>
            </a:r>
          </a:p>
          <a:p>
            <a:r>
              <a:rPr lang="en-US" dirty="0"/>
              <a:t>Testing your Admin and Read-only user login</a:t>
            </a:r>
          </a:p>
          <a:p>
            <a:endParaRPr lang="en-US" dirty="0"/>
          </a:p>
        </p:txBody>
      </p:sp>
    </p:spTree>
    <p:extLst>
      <p:ext uri="{BB962C8B-B14F-4D97-AF65-F5344CB8AC3E}">
        <p14:creationId xmlns:p14="http://schemas.microsoft.com/office/powerpoint/2010/main" val="556546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Admin and Read Only Access</a:t>
            </a:r>
          </a:p>
        </p:txBody>
      </p:sp>
      <p:sp>
        <p:nvSpPr>
          <p:cNvPr id="3" name="Content Placeholder 2"/>
          <p:cNvSpPr>
            <a:spLocks noGrp="1"/>
          </p:cNvSpPr>
          <p:nvPr>
            <p:ph idx="1"/>
          </p:nvPr>
        </p:nvSpPr>
        <p:spPr/>
        <p:txBody>
          <a:bodyPr/>
          <a:lstStyle/>
          <a:p>
            <a:r>
              <a:rPr lang="en-US" dirty="0"/>
              <a:t>Once the cluster has completed the creation process, make sure you log out of the Azure portal. This assures that when you attempt to log in as the Admin or Read-only user, you will not accidentally log in to the portal as the subscription administrator.</a:t>
            </a:r>
          </a:p>
          <a:p>
            <a:r>
              <a:rPr lang="en-US" dirty="0"/>
              <a:t>Log in to the portal as either the Admin or Read-only user. You will need to change the temporary password you were provided early and then the log in will complete.</a:t>
            </a:r>
          </a:p>
          <a:p>
            <a:r>
              <a:rPr lang="en-US" dirty="0"/>
              <a:t>Open up a new browser window and log in to </a:t>
            </a:r>
            <a:r>
              <a:rPr lang="en-US" dirty="0">
                <a:hlinkClick r:id="rId2"/>
              </a:rPr>
              <a:t>https://&lt;yourfullclustername&gt;:19080/Explorer/</a:t>
            </a:r>
            <a:r>
              <a:rPr lang="en-US" dirty="0"/>
              <a:t>. Test the Explorer functionality.</a:t>
            </a:r>
          </a:p>
          <a:p>
            <a:endParaRPr lang="en-US" dirty="0"/>
          </a:p>
        </p:txBody>
      </p:sp>
    </p:spTree>
    <p:extLst>
      <p:ext uri="{BB962C8B-B14F-4D97-AF65-F5344CB8AC3E}">
        <p14:creationId xmlns:p14="http://schemas.microsoft.com/office/powerpoint/2010/main" val="121960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KV</a:t>
            </a:r>
          </a:p>
        </p:txBody>
      </p:sp>
      <p:sp>
        <p:nvSpPr>
          <p:cNvPr id="3" name="Content Placeholder 2"/>
          <p:cNvSpPr>
            <a:spLocks noGrp="1"/>
          </p:cNvSpPr>
          <p:nvPr>
            <p:ph idx="1"/>
          </p:nvPr>
        </p:nvSpPr>
        <p:spPr/>
        <p:txBody>
          <a:bodyPr/>
          <a:lstStyle/>
          <a:p>
            <a:r>
              <a:rPr lang="en-US" dirty="0"/>
              <a:t>Run the Create-CertAndKV.ps1 file</a:t>
            </a:r>
          </a:p>
          <a:p>
            <a:r>
              <a:rPr lang="en-US" dirty="0"/>
              <a:t>Record the tenanted and subscription id.  They are needed in following steps</a:t>
            </a:r>
          </a:p>
        </p:txBody>
      </p:sp>
    </p:spTree>
    <p:extLst>
      <p:ext uri="{BB962C8B-B14F-4D97-AF65-F5344CB8AC3E}">
        <p14:creationId xmlns:p14="http://schemas.microsoft.com/office/powerpoint/2010/main" val="1669118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AAD</a:t>
            </a:r>
          </a:p>
        </p:txBody>
      </p:sp>
      <p:sp>
        <p:nvSpPr>
          <p:cNvPr id="3" name="Content Placeholder 2"/>
          <p:cNvSpPr>
            <a:spLocks noGrp="1"/>
          </p:cNvSpPr>
          <p:nvPr>
            <p:ph idx="1"/>
          </p:nvPr>
        </p:nvSpPr>
        <p:spPr/>
        <p:txBody>
          <a:bodyPr/>
          <a:lstStyle/>
          <a:p>
            <a:r>
              <a:rPr lang="en-US" dirty="0"/>
              <a:t>To secure the cluster with Azure AD, you will need to decide which AD directory in your subscription you will be using. In this example, we will use the ‘default’ directory. In the previous step, you should have recorded the ‘</a:t>
            </a:r>
            <a:r>
              <a:rPr lang="en-US" dirty="0" err="1"/>
              <a:t>tenantID</a:t>
            </a:r>
            <a:r>
              <a:rPr lang="en-US" dirty="0"/>
              <a:t>’. This is the ID associated with your default Active directory. </a:t>
            </a:r>
          </a:p>
          <a:p>
            <a:r>
              <a:rPr lang="en-US" dirty="0"/>
              <a:t>NOTE: If you have more than one directory (or tenant) in your subscription, you are going to have to make sure you get the right </a:t>
            </a:r>
            <a:r>
              <a:rPr lang="en-US" dirty="0" err="1"/>
              <a:t>tenantID</a:t>
            </a:r>
            <a:r>
              <a:rPr lang="en-US" dirty="0"/>
              <a:t> from your AAD administrator. The first piece of script you need to save to a file named common.ps1.  The second is Create-Applications.ps1</a:t>
            </a:r>
            <a:endParaRPr lang="en-US" dirty="0"/>
          </a:p>
        </p:txBody>
      </p:sp>
    </p:spTree>
    <p:extLst>
      <p:ext uri="{BB962C8B-B14F-4D97-AF65-F5344CB8AC3E}">
        <p14:creationId xmlns:p14="http://schemas.microsoft.com/office/powerpoint/2010/main" val="34956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Then</a:t>
            </a:r>
          </a:p>
        </p:txBody>
      </p:sp>
      <p:sp>
        <p:nvSpPr>
          <p:cNvPr id="3" name="Content Placeholder 2"/>
          <p:cNvSpPr>
            <a:spLocks noGrp="1"/>
          </p:cNvSpPr>
          <p:nvPr>
            <p:ph idx="1"/>
          </p:nvPr>
        </p:nvSpPr>
        <p:spPr/>
        <p:txBody>
          <a:bodyPr/>
          <a:lstStyle/>
          <a:p>
            <a:r>
              <a:rPr lang="en-US" dirty="0"/>
              <a:t>Modify Setup-Applications2.ps1 with your cluster information</a:t>
            </a:r>
          </a:p>
          <a:p>
            <a:r>
              <a:rPr lang="en-US" dirty="0"/>
              <a:t>Run that script</a:t>
            </a:r>
          </a:p>
          <a:p>
            <a:r>
              <a:rPr lang="en-US" dirty="0"/>
              <a:t>This creates the application and service principle in AAD</a:t>
            </a:r>
          </a:p>
        </p:txBody>
      </p:sp>
    </p:spTree>
    <p:extLst>
      <p:ext uri="{BB962C8B-B14F-4D97-AF65-F5344CB8AC3E}">
        <p14:creationId xmlns:p14="http://schemas.microsoft.com/office/powerpoint/2010/main" val="100494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The </a:t>
            </a:r>
            <a:r>
              <a:rPr lang="en-US" b="1" dirty="0" err="1"/>
              <a:t>ClusterName</a:t>
            </a:r>
            <a:r>
              <a:rPr lang="en-US" dirty="0"/>
              <a:t> is used to prefix the AAD applications created by the script. It does not need to match the actual cluster name exactly as it is only intended to make it easier for you to map AAD artifacts to the Service Fabric cluster that they’re being used with. This can be a bit confusing because you haven’t created your cluster yet. But, if you know what name you plan to give your cluster, you can use it here</a:t>
            </a:r>
          </a:p>
        </p:txBody>
      </p:sp>
    </p:spTree>
    <p:extLst>
      <p:ext uri="{BB962C8B-B14F-4D97-AF65-F5344CB8AC3E}">
        <p14:creationId xmlns:p14="http://schemas.microsoft.com/office/powerpoint/2010/main" val="175651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Callback for OAuth</a:t>
            </a:r>
          </a:p>
        </p:txBody>
      </p:sp>
      <p:sp>
        <p:nvSpPr>
          <p:cNvPr id="3" name="Content Placeholder 2"/>
          <p:cNvSpPr>
            <a:spLocks noGrp="1"/>
          </p:cNvSpPr>
          <p:nvPr>
            <p:ph idx="1"/>
          </p:nvPr>
        </p:nvSpPr>
        <p:spPr/>
        <p:txBody>
          <a:bodyPr/>
          <a:lstStyle/>
          <a:p>
            <a:r>
              <a:rPr lang="en-US" dirty="0"/>
              <a:t>The </a:t>
            </a:r>
            <a:r>
              <a:rPr lang="en-US" b="1" dirty="0" err="1"/>
              <a:t>WebApplicationReplyUrl</a:t>
            </a:r>
            <a:r>
              <a:rPr lang="en-US" dirty="0"/>
              <a:t> is the default endpoint that AAD returns to your users after completing the sign-in process. You should set this to the Service Fabric Explorer endpoint for your cluster, which by default is</a:t>
            </a:r>
          </a:p>
          <a:p>
            <a:pPr lvl="1"/>
            <a:r>
              <a:rPr lang="en-US" dirty="0"/>
              <a:t>https://&lt;cluster_domain&gt;:19080/Explorer</a:t>
            </a:r>
            <a:endParaRPr lang="en-US" dirty="0"/>
          </a:p>
        </p:txBody>
      </p:sp>
    </p:spTree>
    <p:extLst>
      <p:ext uri="{BB962C8B-B14F-4D97-AF65-F5344CB8AC3E}">
        <p14:creationId xmlns:p14="http://schemas.microsoft.com/office/powerpoint/2010/main" val="3275853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 the output</a:t>
            </a:r>
          </a:p>
        </p:txBody>
      </p:sp>
      <p:sp>
        <p:nvSpPr>
          <p:cNvPr id="3" name="Content Placeholder 2"/>
          <p:cNvSpPr>
            <a:spLocks noGrp="1"/>
          </p:cNvSpPr>
          <p:nvPr>
            <p:ph idx="1"/>
          </p:nvPr>
        </p:nvSpPr>
        <p:spPr/>
        <p:txBody>
          <a:bodyPr/>
          <a:lstStyle/>
          <a:p>
            <a:r>
              <a:rPr lang="en-US" dirty="0"/>
              <a:t>It will look like, and is needed later in the portal:</a:t>
            </a:r>
          </a:p>
          <a:p>
            <a:endParaRPr lang="en-US" dirty="0"/>
          </a:p>
          <a:p>
            <a:pPr marL="0" indent="0">
              <a:buNone/>
            </a:pPr>
            <a:r>
              <a:rPr lang="en-US" dirty="0"/>
              <a:t>“</a:t>
            </a:r>
            <a:r>
              <a:rPr lang="en-US" dirty="0" err="1"/>
              <a:t>azureActiveDirectory</a:t>
            </a:r>
            <a:r>
              <a:rPr lang="en-US" dirty="0"/>
              <a:t>”: {</a:t>
            </a:r>
          </a:p>
          <a:p>
            <a:pPr marL="0" indent="0">
              <a:buNone/>
            </a:pPr>
            <a:r>
              <a:rPr lang="en-US" dirty="0"/>
              <a:t>	“</a:t>
            </a:r>
            <a:r>
              <a:rPr lang="en-US" dirty="0" err="1"/>
              <a:t>tenantId</a:t>
            </a:r>
            <a:r>
              <a:rPr lang="en-US" dirty="0"/>
              <a:t>”:”&lt;Your-AAD-</a:t>
            </a:r>
            <a:r>
              <a:rPr lang="en-US" dirty="0" err="1"/>
              <a:t>tenantID</a:t>
            </a:r>
            <a:r>
              <a:rPr lang="en-US" dirty="0"/>
              <a:t>&gt;”,</a:t>
            </a:r>
          </a:p>
          <a:p>
            <a:pPr marL="0" indent="0">
              <a:buNone/>
            </a:pPr>
            <a:r>
              <a:rPr lang="en-US" dirty="0"/>
              <a:t>	“clusterApplication”:”1xxxxxxxx-x68e-490a-89c8-2894e4b8686a”,</a:t>
            </a:r>
          </a:p>
          <a:p>
            <a:pPr marL="0" indent="0">
              <a:buNone/>
            </a:pPr>
            <a:r>
              <a:rPr lang="en-US" dirty="0"/>
              <a:t>	“clientApplication”:”xxxxxxx-7825-4e1e-a586-f0ff8d9e679e”</a:t>
            </a:r>
          </a:p>
          <a:p>
            <a:endParaRPr lang="en-US" dirty="0"/>
          </a:p>
        </p:txBody>
      </p:sp>
    </p:spTree>
    <p:extLst>
      <p:ext uri="{BB962C8B-B14F-4D97-AF65-F5344CB8AC3E}">
        <p14:creationId xmlns:p14="http://schemas.microsoft.com/office/powerpoint/2010/main" val="3443302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we have to use classic portal</a:t>
            </a:r>
          </a:p>
        </p:txBody>
      </p:sp>
      <p:sp>
        <p:nvSpPr>
          <p:cNvPr id="3" name="Content Placeholder 2"/>
          <p:cNvSpPr>
            <a:spLocks noGrp="1"/>
          </p:cNvSpPr>
          <p:nvPr>
            <p:ph idx="1"/>
          </p:nvPr>
        </p:nvSpPr>
        <p:spPr/>
        <p:txBody>
          <a:bodyPr/>
          <a:lstStyle/>
          <a:p>
            <a:r>
              <a:rPr lang="en-US" dirty="0"/>
              <a:t>https://manage.windowsazure.com/</a:t>
            </a:r>
            <a:endParaRPr lang="en-US" dirty="0"/>
          </a:p>
        </p:txBody>
      </p:sp>
    </p:spTree>
    <p:extLst>
      <p:ext uri="{BB962C8B-B14F-4D97-AF65-F5344CB8AC3E}">
        <p14:creationId xmlns:p14="http://schemas.microsoft.com/office/powerpoint/2010/main" val="518646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813</Words>
  <Application>Microsoft Office PowerPoint</Application>
  <PresentationFormat>Widescreen</PresentationFormat>
  <Paragraphs>59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Secure Service Fabric with AAD</vt:lpstr>
      <vt:lpstr>Steps</vt:lpstr>
      <vt:lpstr>Setup KV</vt:lpstr>
      <vt:lpstr>Setup AAD</vt:lpstr>
      <vt:lpstr>Then</vt:lpstr>
      <vt:lpstr>NOTE</vt:lpstr>
      <vt:lpstr>Callback for OAuth</vt:lpstr>
      <vt:lpstr>Record the output</vt:lpstr>
      <vt:lpstr>Now we have to use classic portal</vt:lpstr>
      <vt:lpstr>Look up your AD</vt:lpstr>
      <vt:lpstr>Add 2 new Users to your AAD</vt:lpstr>
      <vt:lpstr>Find Your App</vt:lpstr>
      <vt:lpstr>Configure SF Explorer for Auth</vt:lpstr>
      <vt:lpstr>Assign Users</vt:lpstr>
      <vt:lpstr>Now a second user</vt:lpstr>
      <vt:lpstr>Create SF Cluster</vt:lpstr>
      <vt:lpstr>PowerPoint Presentation</vt:lpstr>
      <vt:lpstr>PowerPoint Presentation</vt:lpstr>
      <vt:lpstr>PowerPoint Presentation</vt:lpstr>
      <vt:lpstr>Testing Admin and Read Only Access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Service Fabric with AAD</dc:title>
  <dc:creator>Michael Heydt</dc:creator>
  <cp:lastModifiedBy>Michael Heydt</cp:lastModifiedBy>
  <cp:revision>2</cp:revision>
  <dcterms:created xsi:type="dcterms:W3CDTF">2017-02-15T10:16:38Z</dcterms:created>
  <dcterms:modified xsi:type="dcterms:W3CDTF">2017-02-15T10:43:51Z</dcterms:modified>
</cp:coreProperties>
</file>