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0" r:id="rId4"/>
    <p:sldId id="300" r:id="rId5"/>
    <p:sldId id="301" r:id="rId6"/>
    <p:sldId id="264" r:id="rId7"/>
    <p:sldId id="273" r:id="rId8"/>
    <p:sldId id="302" r:id="rId9"/>
    <p:sldId id="278" r:id="rId10"/>
  </p:sldIdLst>
  <p:sldSz cx="9144000" cy="5143500" type="screen16x9"/>
  <p:notesSz cx="6858000" cy="9144000"/>
  <p:embeddedFontLst>
    <p:embeddedFont>
      <p:font typeface="Aldrich" panose="020B0604020202020204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idact Gothic" panose="020B0604020202020204" charset="0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3A7EC-3D72-44A3-8FD6-735277FB9DE1}">
  <a:tblStyle styleId="{0583A7EC-3D72-44A3-8FD6-735277FB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06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745d1862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a745d1862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09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1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Kaniz Fatima-18201030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entury Gothic"/>
                <a:ea typeface="Century Gothic"/>
                <a:cs typeface="Century Gothic"/>
                <a:sym typeface="Century Gothic"/>
              </a:rPr>
              <a:t>Mehedi Hasan-18201042 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232636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JARVIS Voice Assistant </a:t>
            </a:r>
          </a:p>
        </p:txBody>
      </p:sp>
      <p:grpSp>
        <p:nvGrpSpPr>
          <p:cNvPr id="45" name="Google Shape;7114;p63">
            <a:extLst>
              <a:ext uri="{FF2B5EF4-FFF2-40B4-BE49-F238E27FC236}">
                <a16:creationId xmlns:a16="http://schemas.microsoft.com/office/drawing/2014/main" id="{A8AE3E71-B8C0-47B2-AD8E-FD429D103C5C}"/>
              </a:ext>
            </a:extLst>
          </p:cNvPr>
          <p:cNvGrpSpPr/>
          <p:nvPr/>
        </p:nvGrpSpPr>
        <p:grpSpPr>
          <a:xfrm>
            <a:off x="6519655" y="3324271"/>
            <a:ext cx="740589" cy="662057"/>
            <a:chOff x="1989911" y="2306065"/>
            <a:chExt cx="387099" cy="353207"/>
          </a:xfrm>
        </p:grpSpPr>
        <p:sp>
          <p:nvSpPr>
            <p:cNvPr id="46" name="Google Shape;7115;p63">
              <a:extLst>
                <a:ext uri="{FF2B5EF4-FFF2-40B4-BE49-F238E27FC236}">
                  <a16:creationId xmlns:a16="http://schemas.microsoft.com/office/drawing/2014/main" id="{E6AF37E2-FC31-4AC1-8CB3-B90977A554AE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16;p63">
              <a:extLst>
                <a:ext uri="{FF2B5EF4-FFF2-40B4-BE49-F238E27FC236}">
                  <a16:creationId xmlns:a16="http://schemas.microsoft.com/office/drawing/2014/main" id="{EFA15607-F2E8-4C6A-9B22-C85E9B9B3E39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17;p63">
              <a:extLst>
                <a:ext uri="{FF2B5EF4-FFF2-40B4-BE49-F238E27FC236}">
                  <a16:creationId xmlns:a16="http://schemas.microsoft.com/office/drawing/2014/main" id="{ED6F8DB3-49EF-413E-BFFF-E422561ED48F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18;p63">
              <a:extLst>
                <a:ext uri="{FF2B5EF4-FFF2-40B4-BE49-F238E27FC236}">
                  <a16:creationId xmlns:a16="http://schemas.microsoft.com/office/drawing/2014/main" id="{50A5022B-DC81-41BB-8F4B-D2AD2A381529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19;p63">
              <a:extLst>
                <a:ext uri="{FF2B5EF4-FFF2-40B4-BE49-F238E27FC236}">
                  <a16:creationId xmlns:a16="http://schemas.microsoft.com/office/drawing/2014/main" id="{4F1D55A3-B8D3-4967-994B-B998A7F08A38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0;p63">
              <a:extLst>
                <a:ext uri="{FF2B5EF4-FFF2-40B4-BE49-F238E27FC236}">
                  <a16:creationId xmlns:a16="http://schemas.microsoft.com/office/drawing/2014/main" id="{A363B79D-30E2-4FDA-9E3A-ED609082EFE4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1;p63">
              <a:extLst>
                <a:ext uri="{FF2B5EF4-FFF2-40B4-BE49-F238E27FC236}">
                  <a16:creationId xmlns:a16="http://schemas.microsoft.com/office/drawing/2014/main" id="{335E02CA-271E-4A11-BFE9-447556D360D8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095;p63">
            <a:extLst>
              <a:ext uri="{FF2B5EF4-FFF2-40B4-BE49-F238E27FC236}">
                <a16:creationId xmlns:a16="http://schemas.microsoft.com/office/drawing/2014/main" id="{B5338E22-7323-41DC-8FA3-E15DFD1E30B9}"/>
              </a:ext>
            </a:extLst>
          </p:cNvPr>
          <p:cNvGrpSpPr/>
          <p:nvPr/>
        </p:nvGrpSpPr>
        <p:grpSpPr>
          <a:xfrm>
            <a:off x="1842885" y="731364"/>
            <a:ext cx="822330" cy="820042"/>
            <a:chOff x="1414990" y="2289671"/>
            <a:chExt cx="387073" cy="385996"/>
          </a:xfrm>
        </p:grpSpPr>
        <p:sp>
          <p:nvSpPr>
            <p:cNvPr id="54" name="Google Shape;7096;p63">
              <a:extLst>
                <a:ext uri="{FF2B5EF4-FFF2-40B4-BE49-F238E27FC236}">
                  <a16:creationId xmlns:a16="http://schemas.microsoft.com/office/drawing/2014/main" id="{471EBD1D-B298-4746-9D27-81262557B0C3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97;p63">
              <a:extLst>
                <a:ext uri="{FF2B5EF4-FFF2-40B4-BE49-F238E27FC236}">
                  <a16:creationId xmlns:a16="http://schemas.microsoft.com/office/drawing/2014/main" id="{10B4749E-1243-4DEA-9AEC-86C696757C98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98;p63">
              <a:extLst>
                <a:ext uri="{FF2B5EF4-FFF2-40B4-BE49-F238E27FC236}">
                  <a16:creationId xmlns:a16="http://schemas.microsoft.com/office/drawing/2014/main" id="{A60F15D9-EF0D-4AB1-9594-46752CEEACC3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99;p63">
              <a:extLst>
                <a:ext uri="{FF2B5EF4-FFF2-40B4-BE49-F238E27FC236}">
                  <a16:creationId xmlns:a16="http://schemas.microsoft.com/office/drawing/2014/main" id="{A4A032D8-6298-44B6-9A7C-5F0510B80702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00;p63">
              <a:extLst>
                <a:ext uri="{FF2B5EF4-FFF2-40B4-BE49-F238E27FC236}">
                  <a16:creationId xmlns:a16="http://schemas.microsoft.com/office/drawing/2014/main" id="{4E99839F-533D-439C-A9BE-F9A43E9332FD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01;p63">
              <a:extLst>
                <a:ext uri="{FF2B5EF4-FFF2-40B4-BE49-F238E27FC236}">
                  <a16:creationId xmlns:a16="http://schemas.microsoft.com/office/drawing/2014/main" id="{CB1079D0-EBCD-4437-8FC3-D5A27B106D99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02;p63">
              <a:extLst>
                <a:ext uri="{FF2B5EF4-FFF2-40B4-BE49-F238E27FC236}">
                  <a16:creationId xmlns:a16="http://schemas.microsoft.com/office/drawing/2014/main" id="{9084981E-A136-4399-89EA-8847ABE3133B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03;p63">
              <a:extLst>
                <a:ext uri="{FF2B5EF4-FFF2-40B4-BE49-F238E27FC236}">
                  <a16:creationId xmlns:a16="http://schemas.microsoft.com/office/drawing/2014/main" id="{E23EB11F-8FFD-46E2-ADA6-CD9196E9C782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04;p63">
              <a:extLst>
                <a:ext uri="{FF2B5EF4-FFF2-40B4-BE49-F238E27FC236}">
                  <a16:creationId xmlns:a16="http://schemas.microsoft.com/office/drawing/2014/main" id="{2516D7C8-CA4F-428C-960C-93ED746EDD74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05;p63">
              <a:extLst>
                <a:ext uri="{FF2B5EF4-FFF2-40B4-BE49-F238E27FC236}">
                  <a16:creationId xmlns:a16="http://schemas.microsoft.com/office/drawing/2014/main" id="{4A4F3419-BE3F-4D6C-BE0A-DB9F0AE93DB1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06;p63">
              <a:extLst>
                <a:ext uri="{FF2B5EF4-FFF2-40B4-BE49-F238E27FC236}">
                  <a16:creationId xmlns:a16="http://schemas.microsoft.com/office/drawing/2014/main" id="{E3EF37AA-D7E2-4FBE-A70A-AC0958CFB0E5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07;p63">
              <a:extLst>
                <a:ext uri="{FF2B5EF4-FFF2-40B4-BE49-F238E27FC236}">
                  <a16:creationId xmlns:a16="http://schemas.microsoft.com/office/drawing/2014/main" id="{62578098-CDCD-49BA-B6D7-F5AC77FAEE6F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08;p63">
              <a:extLst>
                <a:ext uri="{FF2B5EF4-FFF2-40B4-BE49-F238E27FC236}">
                  <a16:creationId xmlns:a16="http://schemas.microsoft.com/office/drawing/2014/main" id="{C6731104-8663-4877-9E9B-F0ECEC28355F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109;p63">
              <a:extLst>
                <a:ext uri="{FF2B5EF4-FFF2-40B4-BE49-F238E27FC236}">
                  <a16:creationId xmlns:a16="http://schemas.microsoft.com/office/drawing/2014/main" id="{FE7C23EE-EDEC-475B-A7E7-9EE4639D5CDD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10;p63">
              <a:extLst>
                <a:ext uri="{FF2B5EF4-FFF2-40B4-BE49-F238E27FC236}">
                  <a16:creationId xmlns:a16="http://schemas.microsoft.com/office/drawing/2014/main" id="{D495F78B-A7B5-4707-994F-116BF78F36DC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11;p63">
              <a:extLst>
                <a:ext uri="{FF2B5EF4-FFF2-40B4-BE49-F238E27FC236}">
                  <a16:creationId xmlns:a16="http://schemas.microsoft.com/office/drawing/2014/main" id="{A1F09FAC-CB1E-4F3D-8FA7-8B18DD11CF6E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12;p63">
              <a:extLst>
                <a:ext uri="{FF2B5EF4-FFF2-40B4-BE49-F238E27FC236}">
                  <a16:creationId xmlns:a16="http://schemas.microsoft.com/office/drawing/2014/main" id="{476C8C01-3C7C-4393-8B60-F9ECC930E881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13;p63">
              <a:extLst>
                <a:ext uri="{FF2B5EF4-FFF2-40B4-BE49-F238E27FC236}">
                  <a16:creationId xmlns:a16="http://schemas.microsoft.com/office/drawing/2014/main" id="{42F4CA25-18F1-4F8E-BE29-A7056293440F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Functional Requirements.</a:t>
            </a:r>
            <a:endParaRPr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Hardware Requirements.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Software Requirements.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Design.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  <a:latin typeface="Didact Gothic" panose="020B0604020202020204" charset="0"/>
                <a:ea typeface="Century Gothic"/>
                <a:cs typeface="Century Gothic"/>
                <a:sym typeface="Century Gothic"/>
              </a:rPr>
              <a:t>Project Features: (Function/ module).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  <a:latin typeface="Didact Gothic" panose="020B0604020202020204" charset="0"/>
                <a:ea typeface="Century Gothic"/>
                <a:cs typeface="Century Gothic"/>
                <a:sym typeface="Century Gothic"/>
              </a:rPr>
              <a:t>Project block diagram.</a:t>
            </a:r>
            <a:endParaRPr sz="2000" dirty="0">
              <a:solidFill>
                <a:schemeClr val="accent5"/>
              </a:solidFill>
              <a:latin typeface="Didact Gothic" panose="020B060402020202020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1770128" y="506260"/>
            <a:ext cx="5603744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FUNCTIONAL REQUIREMENTS</a:t>
            </a:r>
            <a:endParaRPr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3771891" y="1573219"/>
            <a:ext cx="5013935" cy="1208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Didact Gothic" panose="020B0604020202020204" charset="0"/>
              </a:rPr>
              <a:t>Users will be able to use Voice assistant to do tasks like: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Give simple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Converting Text to Speech</a:t>
            </a:r>
            <a:endParaRPr lang="en-US" sz="1400" dirty="0">
              <a:latin typeface="Didact Gothic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Sending Email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Opening Browser</a:t>
            </a:r>
            <a:endParaRPr lang="en-US" sz="1400" dirty="0">
              <a:latin typeface="Didact Gothic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Didact Gothic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1C61E-6624-48BE-A273-E4C139C87EED}"/>
              </a:ext>
            </a:extLst>
          </p:cNvPr>
          <p:cNvSpPr txBox="1"/>
          <p:nvPr/>
        </p:nvSpPr>
        <p:spPr>
          <a:xfrm>
            <a:off x="6278858" y="2075016"/>
            <a:ext cx="1898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Didact Gothic" panose="020B0604020202020204" charset="0"/>
              </a:rPr>
              <a:t>Playing Music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Didact Gothic" panose="020B0604020202020204" charset="0"/>
              </a:rPr>
              <a:t>Knowing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Didact Gothic" panose="020B0604020202020204" charset="0"/>
              </a:rPr>
              <a:t>Hearing Jokes</a:t>
            </a:r>
            <a:endParaRPr lang="en-US" sz="1400" dirty="0">
              <a:solidFill>
                <a:schemeClr val="accent5"/>
              </a:solidFill>
              <a:latin typeface="Didact Gothic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Didact Gothic" panose="020B0604020202020204" charset="0"/>
              </a:rPr>
              <a:t>Reminder Function</a:t>
            </a:r>
            <a:endParaRPr lang="en-US" sz="1400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  <p:pic>
        <p:nvPicPr>
          <p:cNvPr id="98" name="Google Shape;2570;p56">
            <a:extLst>
              <a:ext uri="{FF2B5EF4-FFF2-40B4-BE49-F238E27FC236}">
                <a16:creationId xmlns:a16="http://schemas.microsoft.com/office/drawing/2014/main" id="{99801DB2-4D64-4516-B6B3-F7FA3E2973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530117" y="1658047"/>
            <a:ext cx="2731096" cy="182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1770128" y="621893"/>
            <a:ext cx="5603744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H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ARDWARE REQUIREMENTS</a:t>
            </a:r>
            <a:endParaRPr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606511" y="1675912"/>
            <a:ext cx="2977027" cy="119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effectLst/>
                <a:latin typeface="Didact Gothic" panose="020B0604020202020204" charset="0"/>
              </a:rPr>
              <a:t>Recommended: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idact Gothic" panose="020B0604020202020204" charset="0"/>
                <a:ea typeface="Roboto" panose="02000000000000000000" pitchFamily="2" charset="0"/>
              </a:rPr>
              <a:t>Pentium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idact Gothic" panose="020B0604020202020204" charset="0"/>
                <a:ea typeface="Roboto" panose="02000000000000000000" pitchFamily="2" charset="0"/>
              </a:rPr>
              <a:t>1GB of RAM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idact Gothic" panose="020B0604020202020204" charset="0"/>
                <a:ea typeface="Roboto" panose="02000000000000000000" pitchFamily="2" charset="0"/>
              </a:rPr>
              <a:t>500MB of Hard Drive Space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200" dirty="0">
              <a:latin typeface="Didact Gothic" panose="020B0604020202020204" charset="0"/>
            </a:endParaRPr>
          </a:p>
        </p:txBody>
      </p:sp>
      <p:pic>
        <p:nvPicPr>
          <p:cNvPr id="119" name="Google Shape;2578;p56">
            <a:extLst>
              <a:ext uri="{FF2B5EF4-FFF2-40B4-BE49-F238E27FC236}">
                <a16:creationId xmlns:a16="http://schemas.microsoft.com/office/drawing/2014/main" id="{6B284857-5FCD-47F3-8AE1-F4F65C0BA7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708" b="17967"/>
          <a:stretch/>
        </p:blipFill>
        <p:spPr>
          <a:xfrm>
            <a:off x="836902" y="1541885"/>
            <a:ext cx="2929072" cy="2059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3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1770128" y="621893"/>
            <a:ext cx="5603744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SOFTWARE REQUIREMENTS</a:t>
            </a:r>
            <a:endParaRPr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606511" y="1675912"/>
            <a:ext cx="2977027" cy="119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Database- MySQL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Operating System- Windows 10, Linux</a:t>
            </a:r>
            <a:endParaRPr lang="en-US" sz="1400" dirty="0">
              <a:latin typeface="Didact Gothic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ML Model- NLP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Front End- Python GUI</a:t>
            </a:r>
            <a:endParaRPr lang="en-US" sz="1400" dirty="0">
              <a:latin typeface="Didact Gothic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Back End- Python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idact Gothic" panose="020B0604020202020204" charset="0"/>
              </a:rPr>
              <a:t>IDE - PyCharm</a:t>
            </a:r>
            <a:endParaRPr sz="1200" dirty="0">
              <a:latin typeface="Didact Gothic" panose="020B0604020202020204" charset="0"/>
            </a:endParaRPr>
          </a:p>
        </p:txBody>
      </p:sp>
      <p:pic>
        <p:nvPicPr>
          <p:cNvPr id="119" name="Google Shape;2576;p56">
            <a:extLst>
              <a:ext uri="{FF2B5EF4-FFF2-40B4-BE49-F238E27FC236}">
                <a16:creationId xmlns:a16="http://schemas.microsoft.com/office/drawing/2014/main" id="{C69F9695-32EC-4FB1-9419-71940CDFA3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94" t="11228" r="4213" b="8854"/>
          <a:stretch/>
        </p:blipFill>
        <p:spPr>
          <a:xfrm>
            <a:off x="814329" y="1411206"/>
            <a:ext cx="2660392" cy="2321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2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1177118" y="797298"/>
            <a:ext cx="6890391" cy="4025314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722536" y="21165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</a:t>
            </a:r>
            <a:r>
              <a:rPr lang="en-US" dirty="0"/>
              <a:t>STRUCTURE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4305196" y="955570"/>
            <a:ext cx="533608" cy="115139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1E5136-0DBB-45F7-8B84-4B4F88E2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05" y="1281974"/>
            <a:ext cx="5945504" cy="3167838"/>
          </a:xfrm>
          <a:prstGeom prst="rect">
            <a:avLst/>
          </a:prstGeom>
        </p:spPr>
      </p:pic>
      <p:sp>
        <p:nvSpPr>
          <p:cNvPr id="22" name="Google Shape;817;p35">
            <a:extLst>
              <a:ext uri="{FF2B5EF4-FFF2-40B4-BE49-F238E27FC236}">
                <a16:creationId xmlns:a16="http://schemas.microsoft.com/office/drawing/2014/main" id="{2BA02C8F-463C-486F-9A6E-51A1FEFC6291}"/>
              </a:ext>
            </a:extLst>
          </p:cNvPr>
          <p:cNvSpPr/>
          <p:nvPr/>
        </p:nvSpPr>
        <p:spPr>
          <a:xfrm flipH="1">
            <a:off x="1628131" y="1267811"/>
            <a:ext cx="1614651" cy="1028322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18;p35">
            <a:extLst>
              <a:ext uri="{FF2B5EF4-FFF2-40B4-BE49-F238E27FC236}">
                <a16:creationId xmlns:a16="http://schemas.microsoft.com/office/drawing/2014/main" id="{91544850-2A56-4400-931D-936EBE4E5DD7}"/>
              </a:ext>
            </a:extLst>
          </p:cNvPr>
          <p:cNvSpPr/>
          <p:nvPr/>
        </p:nvSpPr>
        <p:spPr>
          <a:xfrm flipH="1">
            <a:off x="2733426" y="1267811"/>
            <a:ext cx="1261989" cy="79781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16;p35">
            <a:extLst>
              <a:ext uri="{FF2B5EF4-FFF2-40B4-BE49-F238E27FC236}">
                <a16:creationId xmlns:a16="http://schemas.microsoft.com/office/drawing/2014/main" id="{4F80DCCE-D796-4D00-97FB-CDD119283C91}"/>
              </a:ext>
            </a:extLst>
          </p:cNvPr>
          <p:cNvSpPr/>
          <p:nvPr/>
        </p:nvSpPr>
        <p:spPr>
          <a:xfrm flipH="1">
            <a:off x="1628131" y="2860010"/>
            <a:ext cx="1012232" cy="809957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19;p35">
            <a:extLst>
              <a:ext uri="{FF2B5EF4-FFF2-40B4-BE49-F238E27FC236}">
                <a16:creationId xmlns:a16="http://schemas.microsoft.com/office/drawing/2014/main" id="{7BE81A89-DB2A-4A3A-B1EC-26077B4A1D87}"/>
              </a:ext>
            </a:extLst>
          </p:cNvPr>
          <p:cNvSpPr/>
          <p:nvPr/>
        </p:nvSpPr>
        <p:spPr>
          <a:xfrm flipH="1">
            <a:off x="3342379" y="3282915"/>
            <a:ext cx="1563749" cy="986768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820;p35">
            <a:extLst>
              <a:ext uri="{FF2B5EF4-FFF2-40B4-BE49-F238E27FC236}">
                <a16:creationId xmlns:a16="http://schemas.microsoft.com/office/drawing/2014/main" id="{B8715C32-3972-4D10-A1FB-C65F684CAFE6}"/>
              </a:ext>
            </a:extLst>
          </p:cNvPr>
          <p:cNvSpPr/>
          <p:nvPr/>
        </p:nvSpPr>
        <p:spPr>
          <a:xfrm rot="10800000" flipH="1">
            <a:off x="6141974" y="2892746"/>
            <a:ext cx="1056465" cy="845197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 (</a:t>
            </a:r>
            <a:r>
              <a:rPr lang="en" dirty="0"/>
              <a:t>Function/Module)</a:t>
            </a:r>
            <a:endParaRPr dirty="0"/>
          </a:p>
        </p:txBody>
      </p:sp>
      <p:grpSp>
        <p:nvGrpSpPr>
          <p:cNvPr id="14" name="Google Shape;2546;p55">
            <a:extLst>
              <a:ext uri="{FF2B5EF4-FFF2-40B4-BE49-F238E27FC236}">
                <a16:creationId xmlns:a16="http://schemas.microsoft.com/office/drawing/2014/main" id="{C5A20BC9-EE85-4C5F-9047-922024A5E8D9}"/>
              </a:ext>
            </a:extLst>
          </p:cNvPr>
          <p:cNvGrpSpPr/>
          <p:nvPr/>
        </p:nvGrpSpPr>
        <p:grpSpPr>
          <a:xfrm>
            <a:off x="957008" y="1370514"/>
            <a:ext cx="7464567" cy="2594700"/>
            <a:chOff x="1392723" y="230340"/>
            <a:chExt cx="7464567" cy="2594700"/>
          </a:xfrm>
        </p:grpSpPr>
        <p:sp>
          <p:nvSpPr>
            <p:cNvPr id="15" name="Google Shape;2547;p55">
              <a:extLst>
                <a:ext uri="{FF2B5EF4-FFF2-40B4-BE49-F238E27FC236}">
                  <a16:creationId xmlns:a16="http://schemas.microsoft.com/office/drawing/2014/main" id="{47EB47A8-DA2F-40F4-AF47-7EB7AED49C25}"/>
                </a:ext>
              </a:extLst>
            </p:cNvPr>
            <p:cNvSpPr/>
            <p:nvPr/>
          </p:nvSpPr>
          <p:spPr>
            <a:xfrm>
              <a:off x="2415154" y="1695281"/>
              <a:ext cx="1185483" cy="1129759"/>
            </a:xfrm>
            <a:prstGeom prst="roundRect">
              <a:avLst>
                <a:gd name="adj" fmla="val 16667"/>
              </a:avLst>
            </a:prstGeom>
            <a:solidFill>
              <a:srgbClr val="4C64D8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548;p55">
              <a:extLst>
                <a:ext uri="{FF2B5EF4-FFF2-40B4-BE49-F238E27FC236}">
                  <a16:creationId xmlns:a16="http://schemas.microsoft.com/office/drawing/2014/main" id="{FB16CEBA-D9A4-4C9F-85D2-3AAF2CC482C8}"/>
                </a:ext>
              </a:extLst>
            </p:cNvPr>
            <p:cNvSpPr/>
            <p:nvPr/>
          </p:nvSpPr>
          <p:spPr>
            <a:xfrm>
              <a:off x="5642065" y="233265"/>
              <a:ext cx="1185482" cy="1129758"/>
            </a:xfrm>
            <a:prstGeom prst="roundRect">
              <a:avLst>
                <a:gd name="adj" fmla="val 16667"/>
              </a:avLst>
            </a:prstGeom>
            <a:solidFill>
              <a:srgbClr val="FF952B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0;p55">
              <a:extLst>
                <a:ext uri="{FF2B5EF4-FFF2-40B4-BE49-F238E27FC236}">
                  <a16:creationId xmlns:a16="http://schemas.microsoft.com/office/drawing/2014/main" id="{D24F2E48-A3BB-42A6-A6EA-957A8AD8C647}"/>
                </a:ext>
              </a:extLst>
            </p:cNvPr>
            <p:cNvSpPr/>
            <p:nvPr/>
          </p:nvSpPr>
          <p:spPr>
            <a:xfrm>
              <a:off x="1392723" y="233211"/>
              <a:ext cx="1185483" cy="1129759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551;p55">
              <a:extLst>
                <a:ext uri="{FF2B5EF4-FFF2-40B4-BE49-F238E27FC236}">
                  <a16:creationId xmlns:a16="http://schemas.microsoft.com/office/drawing/2014/main" id="{800C5794-D0B8-4FD7-98AC-947A8EB99703}"/>
                </a:ext>
              </a:extLst>
            </p:cNvPr>
            <p:cNvSpPr txBox="1"/>
            <p:nvPr/>
          </p:nvSpPr>
          <p:spPr>
            <a:xfrm>
              <a:off x="2547309" y="2068031"/>
              <a:ext cx="921172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Didact Gothic" panose="020B0604020202020204" charset="0"/>
                </a:rPr>
                <a:t>It can convert text inputs into speech</a:t>
              </a:r>
              <a:endParaRPr sz="1100" b="1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0" name="Google Shape;2552;p55">
              <a:extLst>
                <a:ext uri="{FF2B5EF4-FFF2-40B4-BE49-F238E27FC236}">
                  <a16:creationId xmlns:a16="http://schemas.microsoft.com/office/drawing/2014/main" id="{D94ADD6C-C612-4D32-B14A-3ABC64DAA54D}"/>
                </a:ext>
              </a:extLst>
            </p:cNvPr>
            <p:cNvSpPr txBox="1"/>
            <p:nvPr/>
          </p:nvSpPr>
          <p:spPr>
            <a:xfrm>
              <a:off x="5839106" y="575168"/>
              <a:ext cx="849968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Didact Gothic" panose="020B0604020202020204" charset="0"/>
                </a:rPr>
                <a:t>Can send email if given instruction</a:t>
              </a:r>
              <a:endParaRPr sz="1100" b="1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2" name="Google Shape;2554;p55">
              <a:extLst>
                <a:ext uri="{FF2B5EF4-FFF2-40B4-BE49-F238E27FC236}">
                  <a16:creationId xmlns:a16="http://schemas.microsoft.com/office/drawing/2014/main" id="{B1709F44-1A9D-4902-99D3-277501AFE940}"/>
                </a:ext>
              </a:extLst>
            </p:cNvPr>
            <p:cNvSpPr txBox="1"/>
            <p:nvPr/>
          </p:nvSpPr>
          <p:spPr>
            <a:xfrm>
              <a:off x="1589376" y="568395"/>
              <a:ext cx="891886" cy="440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Didact Gothic" panose="020B0604020202020204" charset="0"/>
                </a:rPr>
                <a:t>Capable of executing commands given by user</a:t>
              </a:r>
              <a:endParaRPr sz="1100" b="1" dirty="0">
                <a:solidFill>
                  <a:srgbClr val="000000"/>
                </a:solidFill>
                <a:latin typeface="Didact Gothic" panose="020B0604020202020204" charset="0"/>
              </a:endParaRPr>
            </a:p>
          </p:txBody>
        </p:sp>
        <p:sp>
          <p:nvSpPr>
            <p:cNvPr id="23" name="Google Shape;2555;p55">
              <a:extLst>
                <a:ext uri="{FF2B5EF4-FFF2-40B4-BE49-F238E27FC236}">
                  <a16:creationId xmlns:a16="http://schemas.microsoft.com/office/drawing/2014/main" id="{CA780785-710E-4A20-A577-2D0F70A3C0CD}"/>
                </a:ext>
              </a:extLst>
            </p:cNvPr>
            <p:cNvSpPr/>
            <p:nvPr/>
          </p:nvSpPr>
          <p:spPr>
            <a:xfrm>
              <a:off x="4580445" y="1695281"/>
              <a:ext cx="1185482" cy="1129758"/>
            </a:xfrm>
            <a:prstGeom prst="roundRect">
              <a:avLst>
                <a:gd name="adj" fmla="val 16667"/>
              </a:avLst>
            </a:prstGeom>
            <a:solidFill>
              <a:srgbClr val="A8C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6;p55">
              <a:extLst>
                <a:ext uri="{FF2B5EF4-FFF2-40B4-BE49-F238E27FC236}">
                  <a16:creationId xmlns:a16="http://schemas.microsoft.com/office/drawing/2014/main" id="{A739CA2B-0403-4419-ADAD-8418655E5920}"/>
                </a:ext>
              </a:extLst>
            </p:cNvPr>
            <p:cNvSpPr/>
            <p:nvPr/>
          </p:nvSpPr>
          <p:spPr>
            <a:xfrm>
              <a:off x="3517395" y="230340"/>
              <a:ext cx="1185481" cy="1129757"/>
            </a:xfrm>
            <a:prstGeom prst="roundRect">
              <a:avLst>
                <a:gd name="adj" fmla="val 16667"/>
              </a:avLst>
            </a:prstGeom>
            <a:solidFill>
              <a:srgbClr val="00004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7;p55">
              <a:extLst>
                <a:ext uri="{FF2B5EF4-FFF2-40B4-BE49-F238E27FC236}">
                  <a16:creationId xmlns:a16="http://schemas.microsoft.com/office/drawing/2014/main" id="{F0071928-A8C2-4D25-8B7A-CA7D8985790C}"/>
                </a:ext>
              </a:extLst>
            </p:cNvPr>
            <p:cNvSpPr txBox="1"/>
            <p:nvPr/>
          </p:nvSpPr>
          <p:spPr>
            <a:xfrm>
              <a:off x="4777486" y="2040110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000000"/>
                  </a:solidFill>
                  <a:latin typeface="Didact Gothic" panose="020B0604020202020204" charset="0"/>
                </a:rPr>
                <a:t>Could tell a joke as well</a:t>
              </a:r>
              <a:endParaRPr sz="1100" b="1" dirty="0">
                <a:solidFill>
                  <a:srgbClr val="000000"/>
                </a:solidFill>
                <a:latin typeface="Didact Gothic" panose="020B0604020202020204" charset="0"/>
              </a:endParaRPr>
            </a:p>
          </p:txBody>
        </p:sp>
        <p:sp>
          <p:nvSpPr>
            <p:cNvPr id="26" name="Google Shape;2558;p55">
              <a:extLst>
                <a:ext uri="{FF2B5EF4-FFF2-40B4-BE49-F238E27FC236}">
                  <a16:creationId xmlns:a16="http://schemas.microsoft.com/office/drawing/2014/main" id="{0C6286E2-0C7A-410E-9FB4-14EFD9DA48BE}"/>
                </a:ext>
              </a:extLst>
            </p:cNvPr>
            <p:cNvSpPr txBox="1"/>
            <p:nvPr/>
          </p:nvSpPr>
          <p:spPr>
            <a:xfrm>
              <a:off x="3714436" y="656450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Didact Gothic" panose="020B0604020202020204" charset="0"/>
                </a:rPr>
                <a:t>Let’s us know the time</a:t>
              </a:r>
              <a:endParaRPr sz="1100" b="1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7" name="Google Shape;2559;p55">
              <a:extLst>
                <a:ext uri="{FF2B5EF4-FFF2-40B4-BE49-F238E27FC236}">
                  <a16:creationId xmlns:a16="http://schemas.microsoft.com/office/drawing/2014/main" id="{B16F6B5F-6EE9-42A0-8EBD-A8DCDE1D7659}"/>
                </a:ext>
              </a:extLst>
            </p:cNvPr>
            <p:cNvSpPr/>
            <p:nvPr/>
          </p:nvSpPr>
          <p:spPr>
            <a:xfrm>
              <a:off x="7671808" y="233265"/>
              <a:ext cx="1185482" cy="1129758"/>
            </a:xfrm>
            <a:prstGeom prst="roundRect">
              <a:avLst>
                <a:gd name="adj" fmla="val 16667"/>
              </a:avLst>
            </a:prstGeom>
            <a:solidFill>
              <a:srgbClr val="E9F3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560;p55">
              <a:extLst>
                <a:ext uri="{FF2B5EF4-FFF2-40B4-BE49-F238E27FC236}">
                  <a16:creationId xmlns:a16="http://schemas.microsoft.com/office/drawing/2014/main" id="{1FB98FA6-F742-4B34-9DD0-51479CEE6513}"/>
                </a:ext>
              </a:extLst>
            </p:cNvPr>
            <p:cNvSpPr txBox="1"/>
            <p:nvPr/>
          </p:nvSpPr>
          <p:spPr>
            <a:xfrm>
              <a:off x="7874554" y="611594"/>
              <a:ext cx="858493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latin typeface="Didact Gothic" panose="020B0604020202020204" charset="0"/>
                </a:rPr>
                <a:t>Capable of browsing for queries</a:t>
              </a:r>
              <a:endParaRPr sz="1100" b="1" dirty="0">
                <a:solidFill>
                  <a:srgbClr val="000000"/>
                </a:solidFill>
                <a:latin typeface="Didact Gothic" panose="020B0604020202020204" charset="0"/>
              </a:endParaRPr>
            </a:p>
          </p:txBody>
        </p:sp>
      </p:grpSp>
      <p:sp>
        <p:nvSpPr>
          <p:cNvPr id="31" name="Google Shape;2550;p55">
            <a:extLst>
              <a:ext uri="{FF2B5EF4-FFF2-40B4-BE49-F238E27FC236}">
                <a16:creationId xmlns:a16="http://schemas.microsoft.com/office/drawing/2014/main" id="{ABDCFB99-811E-46E9-930D-69860C6704DD}"/>
              </a:ext>
            </a:extLst>
          </p:cNvPr>
          <p:cNvSpPr/>
          <p:nvPr/>
        </p:nvSpPr>
        <p:spPr>
          <a:xfrm>
            <a:off x="6310020" y="2835455"/>
            <a:ext cx="1185481" cy="1129757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554;p55">
            <a:extLst>
              <a:ext uri="{FF2B5EF4-FFF2-40B4-BE49-F238E27FC236}">
                <a16:creationId xmlns:a16="http://schemas.microsoft.com/office/drawing/2014/main" id="{D25505AF-E687-4660-B5A9-8EAF20D89EE1}"/>
              </a:ext>
            </a:extLst>
          </p:cNvPr>
          <p:cNvSpPr txBox="1"/>
          <p:nvPr/>
        </p:nvSpPr>
        <p:spPr>
          <a:xfrm>
            <a:off x="6420846" y="3162609"/>
            <a:ext cx="978086" cy="4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Didact Gothic" panose="020B0604020202020204" charset="0"/>
              </a:rPr>
              <a:t>Can work as a reminder for any tasks</a:t>
            </a:r>
            <a:endParaRPr sz="1100" b="1" dirty="0">
              <a:solidFill>
                <a:srgbClr val="000000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1278713" y="749883"/>
            <a:ext cx="6971554" cy="4072729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797043" y="85679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BLOCK DIAGRAM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4490835" y="817322"/>
            <a:ext cx="539893" cy="116495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White Screen for Android - APK Download">
            <a:extLst>
              <a:ext uri="{FF2B5EF4-FFF2-40B4-BE49-F238E27FC236}">
                <a16:creationId xmlns:a16="http://schemas.microsoft.com/office/drawing/2014/main" id="{1F558134-68C3-4468-A11F-0A8E5344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64" y="1080851"/>
            <a:ext cx="6054873" cy="34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6E442F42-43D8-46C4-B56C-E21FC9B75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85" y="1240032"/>
            <a:ext cx="5776030" cy="30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END!</a:t>
            </a:r>
            <a:endParaRPr dirty="0"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49"/>
          <p:cNvSpPr txBox="1"/>
          <p:nvPr/>
        </p:nvSpPr>
        <p:spPr>
          <a:xfrm>
            <a:off x="5689014" y="2743775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Thank You!</a:t>
            </a:r>
            <a:endParaRPr sz="24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67" name="Google Shape;1520;p50">
            <a:extLst>
              <a:ext uri="{FF2B5EF4-FFF2-40B4-BE49-F238E27FC236}">
                <a16:creationId xmlns:a16="http://schemas.microsoft.com/office/drawing/2014/main" id="{9FDD0B34-22DD-45B5-AF58-489492C56EF6}"/>
              </a:ext>
            </a:extLst>
          </p:cNvPr>
          <p:cNvGrpSpPr/>
          <p:nvPr/>
        </p:nvGrpSpPr>
        <p:grpSpPr>
          <a:xfrm>
            <a:off x="790109" y="2404945"/>
            <a:ext cx="2907819" cy="2245606"/>
            <a:chOff x="1745938" y="2664450"/>
            <a:chExt cx="493775" cy="381325"/>
          </a:xfrm>
        </p:grpSpPr>
        <p:sp>
          <p:nvSpPr>
            <p:cNvPr id="168" name="Google Shape;1521;p50">
              <a:extLst>
                <a:ext uri="{FF2B5EF4-FFF2-40B4-BE49-F238E27FC236}">
                  <a16:creationId xmlns:a16="http://schemas.microsoft.com/office/drawing/2014/main" id="{875AA629-4D72-4FB8-8794-73FF8EF9A76D}"/>
                </a:ext>
              </a:extLst>
            </p:cNvPr>
            <p:cNvSpPr/>
            <p:nvPr/>
          </p:nvSpPr>
          <p:spPr>
            <a:xfrm>
              <a:off x="1752913" y="2673600"/>
              <a:ext cx="479400" cy="278050"/>
            </a:xfrm>
            <a:custGeom>
              <a:avLst/>
              <a:gdLst/>
              <a:ahLst/>
              <a:cxnLst/>
              <a:rect l="l" t="t" r="r" b="b"/>
              <a:pathLst>
                <a:path w="19176" h="11122" extrusionOk="0">
                  <a:moveTo>
                    <a:pt x="1" y="0"/>
                  </a:moveTo>
                  <a:lnTo>
                    <a:pt x="1" y="11121"/>
                  </a:lnTo>
                  <a:lnTo>
                    <a:pt x="19175" y="11121"/>
                  </a:lnTo>
                  <a:lnTo>
                    <a:pt x="19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22;p50">
              <a:extLst>
                <a:ext uri="{FF2B5EF4-FFF2-40B4-BE49-F238E27FC236}">
                  <a16:creationId xmlns:a16="http://schemas.microsoft.com/office/drawing/2014/main" id="{58184EA1-F75D-4BBB-9215-602C59248988}"/>
                </a:ext>
              </a:extLst>
            </p:cNvPr>
            <p:cNvSpPr/>
            <p:nvPr/>
          </p:nvSpPr>
          <p:spPr>
            <a:xfrm>
              <a:off x="1783863" y="2704525"/>
              <a:ext cx="417500" cy="216175"/>
            </a:xfrm>
            <a:custGeom>
              <a:avLst/>
              <a:gdLst/>
              <a:ahLst/>
              <a:cxnLst/>
              <a:rect l="l" t="t" r="r" b="b"/>
              <a:pathLst>
                <a:path w="16700" h="8647" extrusionOk="0">
                  <a:moveTo>
                    <a:pt x="0" y="1"/>
                  </a:moveTo>
                  <a:lnTo>
                    <a:pt x="0" y="8647"/>
                  </a:lnTo>
                  <a:lnTo>
                    <a:pt x="16700" y="8647"/>
                  </a:lnTo>
                  <a:lnTo>
                    <a:pt x="167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23;p50">
              <a:extLst>
                <a:ext uri="{FF2B5EF4-FFF2-40B4-BE49-F238E27FC236}">
                  <a16:creationId xmlns:a16="http://schemas.microsoft.com/office/drawing/2014/main" id="{BAF95F02-4F23-4F6A-BD7C-212C381E0EBF}"/>
                </a:ext>
              </a:extLst>
            </p:cNvPr>
            <p:cNvSpPr/>
            <p:nvPr/>
          </p:nvSpPr>
          <p:spPr>
            <a:xfrm>
              <a:off x="2108963" y="2897150"/>
              <a:ext cx="45325" cy="130750"/>
            </a:xfrm>
            <a:custGeom>
              <a:avLst/>
              <a:gdLst/>
              <a:ahLst/>
              <a:cxnLst/>
              <a:rect l="l" t="t" r="r" b="b"/>
              <a:pathLst>
                <a:path w="1813" h="5230" extrusionOk="0">
                  <a:moveTo>
                    <a:pt x="0" y="0"/>
                  </a:moveTo>
                  <a:lnTo>
                    <a:pt x="0" y="5230"/>
                  </a:lnTo>
                  <a:lnTo>
                    <a:pt x="1813" y="5230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24;p50">
              <a:extLst>
                <a:ext uri="{FF2B5EF4-FFF2-40B4-BE49-F238E27FC236}">
                  <a16:creationId xmlns:a16="http://schemas.microsoft.com/office/drawing/2014/main" id="{57645C1F-B041-4697-8AA8-893737F6B8A1}"/>
                </a:ext>
              </a:extLst>
            </p:cNvPr>
            <p:cNvSpPr/>
            <p:nvPr/>
          </p:nvSpPr>
          <p:spPr>
            <a:xfrm>
              <a:off x="2092388" y="2827850"/>
              <a:ext cx="78475" cy="76300"/>
            </a:xfrm>
            <a:custGeom>
              <a:avLst/>
              <a:gdLst/>
              <a:ahLst/>
              <a:cxnLst/>
              <a:rect l="l" t="t" r="r" b="b"/>
              <a:pathLst>
                <a:path w="3139" h="3052" extrusionOk="0">
                  <a:moveTo>
                    <a:pt x="1604" y="1"/>
                  </a:moveTo>
                  <a:cubicBezTo>
                    <a:pt x="733" y="1"/>
                    <a:pt x="1" y="663"/>
                    <a:pt x="1" y="1535"/>
                  </a:cubicBezTo>
                  <a:cubicBezTo>
                    <a:pt x="1" y="2406"/>
                    <a:pt x="733" y="3051"/>
                    <a:pt x="1604" y="3051"/>
                  </a:cubicBezTo>
                  <a:cubicBezTo>
                    <a:pt x="2406" y="3051"/>
                    <a:pt x="3138" y="2406"/>
                    <a:pt x="3138" y="1535"/>
                  </a:cubicBezTo>
                  <a:cubicBezTo>
                    <a:pt x="3138" y="663"/>
                    <a:pt x="2406" y="1"/>
                    <a:pt x="1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25;p50">
              <a:extLst>
                <a:ext uri="{FF2B5EF4-FFF2-40B4-BE49-F238E27FC236}">
                  <a16:creationId xmlns:a16="http://schemas.microsoft.com/office/drawing/2014/main" id="{6F5385B8-8415-4F7B-9994-37F8F0D0FAA6}"/>
                </a:ext>
              </a:extLst>
            </p:cNvPr>
            <p:cNvSpPr/>
            <p:nvPr/>
          </p:nvSpPr>
          <p:spPr>
            <a:xfrm>
              <a:off x="2070613" y="2735475"/>
              <a:ext cx="100250" cy="61475"/>
            </a:xfrm>
            <a:custGeom>
              <a:avLst/>
              <a:gdLst/>
              <a:ahLst/>
              <a:cxnLst/>
              <a:rect l="l" t="t" r="r" b="b"/>
              <a:pathLst>
                <a:path w="4010" h="2459" extrusionOk="0">
                  <a:moveTo>
                    <a:pt x="0" y="0"/>
                  </a:moveTo>
                  <a:lnTo>
                    <a:pt x="0" y="2458"/>
                  </a:lnTo>
                  <a:lnTo>
                    <a:pt x="4009" y="2458"/>
                  </a:lnTo>
                  <a:lnTo>
                    <a:pt x="4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26;p50">
              <a:extLst>
                <a:ext uri="{FF2B5EF4-FFF2-40B4-BE49-F238E27FC236}">
                  <a16:creationId xmlns:a16="http://schemas.microsoft.com/office/drawing/2014/main" id="{41D689DD-48C5-4287-A74E-728B227DE328}"/>
                </a:ext>
              </a:extLst>
            </p:cNvPr>
            <p:cNvSpPr/>
            <p:nvPr/>
          </p:nvSpPr>
          <p:spPr>
            <a:xfrm>
              <a:off x="1745938" y="2664450"/>
              <a:ext cx="493775" cy="294175"/>
            </a:xfrm>
            <a:custGeom>
              <a:avLst/>
              <a:gdLst/>
              <a:ahLst/>
              <a:cxnLst/>
              <a:rect l="l" t="t" r="r" b="b"/>
              <a:pathLst>
                <a:path w="19751" h="11767" extrusionOk="0">
                  <a:moveTo>
                    <a:pt x="1" y="0"/>
                  </a:moveTo>
                  <a:lnTo>
                    <a:pt x="1" y="11766"/>
                  </a:lnTo>
                  <a:lnTo>
                    <a:pt x="13859" y="11766"/>
                  </a:lnTo>
                  <a:lnTo>
                    <a:pt x="13859" y="11121"/>
                  </a:lnTo>
                  <a:lnTo>
                    <a:pt x="646" y="11121"/>
                  </a:lnTo>
                  <a:lnTo>
                    <a:pt x="646" y="662"/>
                  </a:lnTo>
                  <a:lnTo>
                    <a:pt x="19175" y="662"/>
                  </a:lnTo>
                  <a:lnTo>
                    <a:pt x="19175" y="11121"/>
                  </a:lnTo>
                  <a:lnTo>
                    <a:pt x="16996" y="11121"/>
                  </a:lnTo>
                  <a:lnTo>
                    <a:pt x="16996" y="11766"/>
                  </a:lnTo>
                  <a:lnTo>
                    <a:pt x="19750" y="11766"/>
                  </a:lnTo>
                  <a:lnTo>
                    <a:pt x="19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27;p50">
              <a:extLst>
                <a:ext uri="{FF2B5EF4-FFF2-40B4-BE49-F238E27FC236}">
                  <a16:creationId xmlns:a16="http://schemas.microsoft.com/office/drawing/2014/main" id="{6B3B7054-D8A2-44C8-9979-A225F64B551F}"/>
                </a:ext>
              </a:extLst>
            </p:cNvPr>
            <p:cNvSpPr/>
            <p:nvPr/>
          </p:nvSpPr>
          <p:spPr>
            <a:xfrm>
              <a:off x="1807388" y="2726325"/>
              <a:ext cx="201800" cy="16150"/>
            </a:xfrm>
            <a:custGeom>
              <a:avLst/>
              <a:gdLst/>
              <a:ahLst/>
              <a:cxnLst/>
              <a:rect l="l" t="t" r="r" b="b"/>
              <a:pathLst>
                <a:path w="8072" h="646" extrusionOk="0">
                  <a:moveTo>
                    <a:pt x="1" y="0"/>
                  </a:moveTo>
                  <a:lnTo>
                    <a:pt x="1" y="645"/>
                  </a:lnTo>
                  <a:lnTo>
                    <a:pt x="8071" y="645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28;p50">
              <a:extLst>
                <a:ext uri="{FF2B5EF4-FFF2-40B4-BE49-F238E27FC236}">
                  <a16:creationId xmlns:a16="http://schemas.microsoft.com/office/drawing/2014/main" id="{30E36DD1-8729-455E-9FEA-DA02B913757D}"/>
                </a:ext>
              </a:extLst>
            </p:cNvPr>
            <p:cNvSpPr/>
            <p:nvPr/>
          </p:nvSpPr>
          <p:spPr>
            <a:xfrm>
              <a:off x="1807388" y="2757250"/>
              <a:ext cx="92850" cy="16150"/>
            </a:xfrm>
            <a:custGeom>
              <a:avLst/>
              <a:gdLst/>
              <a:ahLst/>
              <a:cxnLst/>
              <a:rect l="l" t="t" r="r" b="b"/>
              <a:pathLst>
                <a:path w="3714" h="646" extrusionOk="0">
                  <a:moveTo>
                    <a:pt x="1" y="1"/>
                  </a:moveTo>
                  <a:lnTo>
                    <a:pt x="1" y="646"/>
                  </a:lnTo>
                  <a:lnTo>
                    <a:pt x="3714" y="646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29;p50">
              <a:extLst>
                <a:ext uri="{FF2B5EF4-FFF2-40B4-BE49-F238E27FC236}">
                  <a16:creationId xmlns:a16="http://schemas.microsoft.com/office/drawing/2014/main" id="{F7A8A2C0-22F8-4658-8B8A-FEFF7D3DD83B}"/>
                </a:ext>
              </a:extLst>
            </p:cNvPr>
            <p:cNvSpPr/>
            <p:nvPr/>
          </p:nvSpPr>
          <p:spPr>
            <a:xfrm>
              <a:off x="1807388" y="2788200"/>
              <a:ext cx="216175" cy="16150"/>
            </a:xfrm>
            <a:custGeom>
              <a:avLst/>
              <a:gdLst/>
              <a:ahLst/>
              <a:cxnLst/>
              <a:rect l="l" t="t" r="r" b="b"/>
              <a:pathLst>
                <a:path w="8647" h="646" extrusionOk="0">
                  <a:moveTo>
                    <a:pt x="1" y="0"/>
                  </a:moveTo>
                  <a:lnTo>
                    <a:pt x="1" y="645"/>
                  </a:lnTo>
                  <a:lnTo>
                    <a:pt x="8647" y="645"/>
                  </a:lnTo>
                  <a:lnTo>
                    <a:pt x="8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30;p50">
              <a:extLst>
                <a:ext uri="{FF2B5EF4-FFF2-40B4-BE49-F238E27FC236}">
                  <a16:creationId xmlns:a16="http://schemas.microsoft.com/office/drawing/2014/main" id="{184CEF0A-06AE-4D5F-BB87-D48668F6F7E7}"/>
                </a:ext>
              </a:extLst>
            </p:cNvPr>
            <p:cNvSpPr/>
            <p:nvPr/>
          </p:nvSpPr>
          <p:spPr>
            <a:xfrm>
              <a:off x="2085413" y="2818700"/>
              <a:ext cx="92425" cy="92850"/>
            </a:xfrm>
            <a:custGeom>
              <a:avLst/>
              <a:gdLst/>
              <a:ahLst/>
              <a:cxnLst/>
              <a:rect l="l" t="t" r="r" b="b"/>
              <a:pathLst>
                <a:path w="3697" h="3714" extrusionOk="0">
                  <a:moveTo>
                    <a:pt x="1883" y="663"/>
                  </a:moveTo>
                  <a:cubicBezTo>
                    <a:pt x="2546" y="663"/>
                    <a:pt x="3121" y="1169"/>
                    <a:pt x="3121" y="1901"/>
                  </a:cubicBezTo>
                  <a:cubicBezTo>
                    <a:pt x="3121" y="2546"/>
                    <a:pt x="2546" y="3138"/>
                    <a:pt x="1883" y="3138"/>
                  </a:cubicBezTo>
                  <a:cubicBezTo>
                    <a:pt x="1151" y="3138"/>
                    <a:pt x="646" y="2546"/>
                    <a:pt x="646" y="1901"/>
                  </a:cubicBezTo>
                  <a:cubicBezTo>
                    <a:pt x="646" y="1169"/>
                    <a:pt x="1151" y="663"/>
                    <a:pt x="1883" y="663"/>
                  </a:cubicBezTo>
                  <a:close/>
                  <a:moveTo>
                    <a:pt x="1883" y="1"/>
                  </a:moveTo>
                  <a:cubicBezTo>
                    <a:pt x="872" y="1"/>
                    <a:pt x="1" y="872"/>
                    <a:pt x="1" y="1901"/>
                  </a:cubicBezTo>
                  <a:cubicBezTo>
                    <a:pt x="1" y="2912"/>
                    <a:pt x="872" y="3713"/>
                    <a:pt x="1883" y="3713"/>
                  </a:cubicBezTo>
                  <a:cubicBezTo>
                    <a:pt x="2894" y="3713"/>
                    <a:pt x="3696" y="2912"/>
                    <a:pt x="3696" y="1901"/>
                  </a:cubicBezTo>
                  <a:cubicBezTo>
                    <a:pt x="3696" y="872"/>
                    <a:pt x="2894" y="1"/>
                    <a:pt x="1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31;p50">
              <a:extLst>
                <a:ext uri="{FF2B5EF4-FFF2-40B4-BE49-F238E27FC236}">
                  <a16:creationId xmlns:a16="http://schemas.microsoft.com/office/drawing/2014/main" id="{95EA1A9D-63DA-4688-9D5A-9016EDC169BA}"/>
                </a:ext>
              </a:extLst>
            </p:cNvPr>
            <p:cNvSpPr/>
            <p:nvPr/>
          </p:nvSpPr>
          <p:spPr>
            <a:xfrm>
              <a:off x="2101538" y="2897150"/>
              <a:ext cx="60175" cy="148625"/>
            </a:xfrm>
            <a:custGeom>
              <a:avLst/>
              <a:gdLst/>
              <a:ahLst/>
              <a:cxnLst/>
              <a:rect l="l" t="t" r="r" b="b"/>
              <a:pathLst>
                <a:path w="2407" h="5945" extrusionOk="0">
                  <a:moveTo>
                    <a:pt x="1" y="0"/>
                  </a:moveTo>
                  <a:lnTo>
                    <a:pt x="1" y="5944"/>
                  </a:lnTo>
                  <a:lnTo>
                    <a:pt x="1238" y="5508"/>
                  </a:lnTo>
                  <a:lnTo>
                    <a:pt x="2406" y="5944"/>
                  </a:lnTo>
                  <a:lnTo>
                    <a:pt x="2406" y="0"/>
                  </a:lnTo>
                  <a:lnTo>
                    <a:pt x="1814" y="0"/>
                  </a:lnTo>
                  <a:lnTo>
                    <a:pt x="1814" y="5073"/>
                  </a:lnTo>
                  <a:lnTo>
                    <a:pt x="1238" y="4933"/>
                  </a:lnTo>
                  <a:lnTo>
                    <a:pt x="593" y="5073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32;p50">
              <a:extLst>
                <a:ext uri="{FF2B5EF4-FFF2-40B4-BE49-F238E27FC236}">
                  <a16:creationId xmlns:a16="http://schemas.microsoft.com/office/drawing/2014/main" id="{F21A43E0-1259-4DBD-B7B1-D3E09846D43E}"/>
                </a:ext>
              </a:extLst>
            </p:cNvPr>
            <p:cNvSpPr/>
            <p:nvPr/>
          </p:nvSpPr>
          <p:spPr>
            <a:xfrm>
              <a:off x="2123338" y="2849650"/>
              <a:ext cx="16575" cy="30950"/>
            </a:xfrm>
            <a:custGeom>
              <a:avLst/>
              <a:gdLst/>
              <a:ahLst/>
              <a:cxnLst/>
              <a:rect l="l" t="t" r="r" b="b"/>
              <a:pathLst>
                <a:path w="663" h="1238" extrusionOk="0">
                  <a:moveTo>
                    <a:pt x="0" y="0"/>
                  </a:moveTo>
                  <a:lnTo>
                    <a:pt x="0" y="1238"/>
                  </a:lnTo>
                  <a:lnTo>
                    <a:pt x="663" y="1238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33;p50">
              <a:extLst>
                <a:ext uri="{FF2B5EF4-FFF2-40B4-BE49-F238E27FC236}">
                  <a16:creationId xmlns:a16="http://schemas.microsoft.com/office/drawing/2014/main" id="{51570E62-E4D4-4DF4-A28A-A99843F52F45}"/>
                </a:ext>
              </a:extLst>
            </p:cNvPr>
            <p:cNvSpPr/>
            <p:nvPr/>
          </p:nvSpPr>
          <p:spPr>
            <a:xfrm>
              <a:off x="1961663" y="2880575"/>
              <a:ext cx="78450" cy="16600"/>
            </a:xfrm>
            <a:custGeom>
              <a:avLst/>
              <a:gdLst/>
              <a:ahLst/>
              <a:cxnLst/>
              <a:rect l="l" t="t" r="r" b="b"/>
              <a:pathLst>
                <a:path w="3138" h="664" extrusionOk="0">
                  <a:moveTo>
                    <a:pt x="0" y="1"/>
                  </a:moveTo>
                  <a:lnTo>
                    <a:pt x="0" y="663"/>
                  </a:lnTo>
                  <a:lnTo>
                    <a:pt x="3138" y="663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34;p50">
              <a:extLst>
                <a:ext uri="{FF2B5EF4-FFF2-40B4-BE49-F238E27FC236}">
                  <a16:creationId xmlns:a16="http://schemas.microsoft.com/office/drawing/2014/main" id="{FDD87110-16AC-4B80-9FAD-443B77EC550B}"/>
                </a:ext>
              </a:extLst>
            </p:cNvPr>
            <p:cNvSpPr/>
            <p:nvPr/>
          </p:nvSpPr>
          <p:spPr>
            <a:xfrm>
              <a:off x="1807388" y="2880575"/>
              <a:ext cx="78025" cy="16600"/>
            </a:xfrm>
            <a:custGeom>
              <a:avLst/>
              <a:gdLst/>
              <a:ahLst/>
              <a:cxnLst/>
              <a:rect l="l" t="t" r="r" b="b"/>
              <a:pathLst>
                <a:path w="3121" h="664" extrusionOk="0">
                  <a:moveTo>
                    <a:pt x="1" y="1"/>
                  </a:moveTo>
                  <a:lnTo>
                    <a:pt x="1" y="663"/>
                  </a:lnTo>
                  <a:lnTo>
                    <a:pt x="3121" y="663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35;p50">
              <a:extLst>
                <a:ext uri="{FF2B5EF4-FFF2-40B4-BE49-F238E27FC236}">
                  <a16:creationId xmlns:a16="http://schemas.microsoft.com/office/drawing/2014/main" id="{59A3FED1-242A-4E43-BCFF-3AAA8CD17EE6}"/>
                </a:ext>
              </a:extLst>
            </p:cNvPr>
            <p:cNvSpPr/>
            <p:nvPr/>
          </p:nvSpPr>
          <p:spPr>
            <a:xfrm>
              <a:off x="2061888" y="2726325"/>
              <a:ext cx="115950" cy="78025"/>
            </a:xfrm>
            <a:custGeom>
              <a:avLst/>
              <a:gdLst/>
              <a:ahLst/>
              <a:cxnLst/>
              <a:rect l="l" t="t" r="r" b="b"/>
              <a:pathLst>
                <a:path w="4638" h="3121" extrusionOk="0">
                  <a:moveTo>
                    <a:pt x="4062" y="645"/>
                  </a:moveTo>
                  <a:lnTo>
                    <a:pt x="4062" y="2475"/>
                  </a:lnTo>
                  <a:lnTo>
                    <a:pt x="645" y="2475"/>
                  </a:lnTo>
                  <a:lnTo>
                    <a:pt x="645" y="645"/>
                  </a:lnTo>
                  <a:close/>
                  <a:moveTo>
                    <a:pt x="1" y="0"/>
                  </a:moveTo>
                  <a:lnTo>
                    <a:pt x="1" y="3120"/>
                  </a:lnTo>
                  <a:lnTo>
                    <a:pt x="4637" y="3120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36;p50">
              <a:extLst>
                <a:ext uri="{FF2B5EF4-FFF2-40B4-BE49-F238E27FC236}">
                  <a16:creationId xmlns:a16="http://schemas.microsoft.com/office/drawing/2014/main" id="{07CAE4BA-9FBD-41E8-8BBF-4FD8A4BA2752}"/>
                </a:ext>
              </a:extLst>
            </p:cNvPr>
            <p:cNvSpPr/>
            <p:nvPr/>
          </p:nvSpPr>
          <p:spPr>
            <a:xfrm>
              <a:off x="2085413" y="2757250"/>
              <a:ext cx="68875" cy="16150"/>
            </a:xfrm>
            <a:custGeom>
              <a:avLst/>
              <a:gdLst/>
              <a:ahLst/>
              <a:cxnLst/>
              <a:rect l="l" t="t" r="r" b="b"/>
              <a:pathLst>
                <a:path w="2755" h="646" extrusionOk="0">
                  <a:moveTo>
                    <a:pt x="1" y="1"/>
                  </a:moveTo>
                  <a:lnTo>
                    <a:pt x="1" y="646"/>
                  </a:lnTo>
                  <a:lnTo>
                    <a:pt x="2755" y="646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37;p50">
              <a:extLst>
                <a:ext uri="{FF2B5EF4-FFF2-40B4-BE49-F238E27FC236}">
                  <a16:creationId xmlns:a16="http://schemas.microsoft.com/office/drawing/2014/main" id="{02D173FD-773D-4E1D-AE0C-B6E84839E483}"/>
                </a:ext>
              </a:extLst>
            </p:cNvPr>
            <p:cNvSpPr/>
            <p:nvPr/>
          </p:nvSpPr>
          <p:spPr>
            <a:xfrm>
              <a:off x="1776463" y="2695375"/>
              <a:ext cx="432300" cy="232300"/>
            </a:xfrm>
            <a:custGeom>
              <a:avLst/>
              <a:gdLst/>
              <a:ahLst/>
              <a:cxnLst/>
              <a:rect l="l" t="t" r="r" b="b"/>
              <a:pathLst>
                <a:path w="17292" h="9292" extrusionOk="0">
                  <a:moveTo>
                    <a:pt x="0" y="1"/>
                  </a:moveTo>
                  <a:lnTo>
                    <a:pt x="0" y="9291"/>
                  </a:lnTo>
                  <a:lnTo>
                    <a:pt x="12638" y="9291"/>
                  </a:lnTo>
                  <a:lnTo>
                    <a:pt x="12638" y="8646"/>
                  </a:lnTo>
                  <a:lnTo>
                    <a:pt x="662" y="8646"/>
                  </a:lnTo>
                  <a:lnTo>
                    <a:pt x="662" y="663"/>
                  </a:lnTo>
                  <a:lnTo>
                    <a:pt x="16717" y="663"/>
                  </a:lnTo>
                  <a:lnTo>
                    <a:pt x="16717" y="8646"/>
                  </a:lnTo>
                  <a:lnTo>
                    <a:pt x="15775" y="8646"/>
                  </a:lnTo>
                  <a:lnTo>
                    <a:pt x="15775" y="9291"/>
                  </a:lnTo>
                  <a:lnTo>
                    <a:pt x="17292" y="9291"/>
                  </a:lnTo>
                  <a:lnTo>
                    <a:pt x="172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38;p50">
              <a:extLst>
                <a:ext uri="{FF2B5EF4-FFF2-40B4-BE49-F238E27FC236}">
                  <a16:creationId xmlns:a16="http://schemas.microsoft.com/office/drawing/2014/main" id="{DD4D09CF-87A8-4DDE-966D-9383F74D2FD6}"/>
                </a:ext>
              </a:extLst>
            </p:cNvPr>
            <p:cNvSpPr/>
            <p:nvPr/>
          </p:nvSpPr>
          <p:spPr>
            <a:xfrm>
              <a:off x="1807388" y="2818700"/>
              <a:ext cx="216175" cy="16600"/>
            </a:xfrm>
            <a:custGeom>
              <a:avLst/>
              <a:gdLst/>
              <a:ahLst/>
              <a:cxnLst/>
              <a:rect l="l" t="t" r="r" b="b"/>
              <a:pathLst>
                <a:path w="8647" h="664" extrusionOk="0">
                  <a:moveTo>
                    <a:pt x="1" y="1"/>
                  </a:moveTo>
                  <a:lnTo>
                    <a:pt x="1" y="663"/>
                  </a:lnTo>
                  <a:lnTo>
                    <a:pt x="8647" y="663"/>
                  </a:lnTo>
                  <a:lnTo>
                    <a:pt x="8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164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Century Gothic</vt:lpstr>
      <vt:lpstr>Arial</vt:lpstr>
      <vt:lpstr>Didact Gothic</vt:lpstr>
      <vt:lpstr>Aldrich</vt:lpstr>
      <vt:lpstr>Virtual Slides for Education Day by Slidesgo</vt:lpstr>
      <vt:lpstr>JARVIS Voice Assistant </vt:lpstr>
      <vt:lpstr>CONTENTS </vt:lpstr>
      <vt:lpstr>FUNCTIONAL REQUIREMENTS</vt:lpstr>
      <vt:lpstr>HARDWARE REQUIREMENTS</vt:lpstr>
      <vt:lpstr>SOFTWARE REQUIREMENTS</vt:lpstr>
      <vt:lpstr>DESIGN STRUCTURE</vt:lpstr>
      <vt:lpstr>PROJECT FEATURES (Function/Module)</vt:lpstr>
      <vt:lpstr>PROJECT BLOCK DIAGRAM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Voice Assistant</dc:title>
  <dc:creator>Kaniz Fatima</dc:creator>
  <cp:lastModifiedBy>Mehedi Hasan</cp:lastModifiedBy>
  <cp:revision>21</cp:revision>
  <dcterms:modified xsi:type="dcterms:W3CDTF">2022-02-15T23:20:47Z</dcterms:modified>
</cp:coreProperties>
</file>