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70" r:id="rId3"/>
    <p:sldId id="272" r:id="rId4"/>
    <p:sldId id="273" r:id="rId5"/>
    <p:sldId id="275" r:id="rId6"/>
    <p:sldId id="276" r:id="rId7"/>
    <p:sldId id="277" r:id="rId8"/>
    <p:sldId id="279" r:id="rId9"/>
    <p:sldId id="281" r:id="rId10"/>
    <p:sldId id="284" r:id="rId11"/>
    <p:sldId id="291" r:id="rId12"/>
    <p:sldId id="286" r:id="rId13"/>
    <p:sldId id="285" r:id="rId14"/>
    <p:sldId id="288" r:id="rId15"/>
    <p:sldId id="289" r:id="rId16"/>
    <p:sldId id="29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710" autoAdjust="0"/>
  </p:normalViewPr>
  <p:slideViewPr>
    <p:cSldViewPr>
      <p:cViewPr>
        <p:scale>
          <a:sx n="75" d="100"/>
          <a:sy n="75" d="100"/>
        </p:scale>
        <p:origin x="-78" y="-10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8E300-AE24-43B8-A670-FC35AF5BEFA6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33D7-B5BC-4063-BD3A-21FEB2EFB2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O(Nlog2(N))</a:t>
            </a:r>
            <a:r>
              <a:rPr lang="en-US" baseline="0" dirty="0" smtClean="0"/>
              <a:t> performance instead of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F33D7-B5BC-4063-BD3A-21FEB2EFB2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5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6217E4-D277-42BB-BF69-861AE02060AC}" type="datetimeFigureOut">
              <a:rPr lang="en-US" smtClean="0"/>
              <a:t>10/24/2012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6D963C-2491-488B-8AA4-BFA3A5C837E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848600" cy="1774825"/>
          </a:xfrm>
        </p:spPr>
        <p:txBody>
          <a:bodyPr/>
          <a:lstStyle/>
          <a:p>
            <a:pPr algn="ctr"/>
            <a:r>
              <a:rPr lang="en-US" sz="3600" b="1" cap="none" dirty="0" smtClean="0"/>
              <a:t>Implementation of the Cooley-Tukey Fast Fourier Transform on a 16-bit Microcontroller</a:t>
            </a:r>
            <a:endParaRPr lang="en-US" sz="36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981200"/>
          </a:xfrm>
        </p:spPr>
        <p:txBody>
          <a:bodyPr numCol="1"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Slides by Greg Larmore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Presented on 10/24/12 by Greg Larmore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FFT Algorithm </a:t>
            </a:r>
            <a:r>
              <a:rPr lang="en-US" sz="3200" b="1" dirty="0"/>
              <a:t>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b="1" dirty="0" smtClean="0"/>
              <a:t>3 - Perform </a:t>
            </a:r>
            <a:r>
              <a:rPr lang="en-US" sz="2000" b="1" dirty="0"/>
              <a:t>larger butterflies with appropriate twiddle </a:t>
            </a:r>
            <a:r>
              <a:rPr lang="en-US" sz="2000" b="1" dirty="0" smtClean="0"/>
              <a:t>factors</a:t>
            </a:r>
          </a:p>
          <a:p>
            <a:pPr>
              <a:lnSpc>
                <a:spcPct val="160000"/>
              </a:lnSpc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(n = 2, m = HALF_LENGTH; n &lt; LENGTH; n &lt;&lt;= 1, m &gt;&gt;= 1)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for (i = 0; i &lt; LENGTH; i += n &lt;&lt; 1) {</a:t>
            </a:r>
          </a:p>
          <a:p>
            <a:pPr marL="0" indent="0">
              <a:buNone/>
            </a:pPr>
            <a:r>
              <a:rPr lang="en-US" sz="2000" dirty="0"/>
              <a:t>        for (j = 0, k = 0; j &lt; n; j++, k += m) {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 smtClean="0"/>
              <a:t>  uint16_t </a:t>
            </a:r>
            <a:r>
              <a:rPr lang="en-US" sz="2000" dirty="0"/>
              <a:t>a = i + j;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 smtClean="0"/>
              <a:t>  uint16_t </a:t>
            </a:r>
            <a:r>
              <a:rPr lang="en-US" sz="2000" dirty="0"/>
              <a:t>b = a + n</a:t>
            </a:r>
            <a:r>
              <a:rPr lang="en-US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4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Decimation in Time FFT Flow Graph</a:t>
            </a:r>
            <a:endParaRPr lang="en-US" sz="3200" b="1" dirty="0"/>
          </a:p>
        </p:txBody>
      </p:sp>
      <p:sp>
        <p:nvSpPr>
          <p:cNvPr id="3" name="Flowchart: Or 2"/>
          <p:cNvSpPr/>
          <p:nvPr/>
        </p:nvSpPr>
        <p:spPr>
          <a:xfrm>
            <a:off x="2902504" y="1981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Or 4"/>
          <p:cNvSpPr/>
          <p:nvPr/>
        </p:nvSpPr>
        <p:spPr>
          <a:xfrm>
            <a:off x="2902504" y="2590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509439" y="20574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09439" y="26670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</p:cNvCxnSpPr>
          <p:nvPr/>
        </p:nvCxnSpPr>
        <p:spPr>
          <a:xfrm flipH="1">
            <a:off x="2216704" y="2111282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1"/>
          </p:cNvCxnSpPr>
          <p:nvPr/>
        </p:nvCxnSpPr>
        <p:spPr>
          <a:xfrm flipH="1" flipV="1">
            <a:off x="2216704" y="2057400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Flowchart: Or 61"/>
          <p:cNvSpPr/>
          <p:nvPr/>
        </p:nvSpPr>
        <p:spPr>
          <a:xfrm>
            <a:off x="2902504" y="3200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lowchart: Or 62"/>
          <p:cNvSpPr/>
          <p:nvPr/>
        </p:nvSpPr>
        <p:spPr>
          <a:xfrm>
            <a:off x="2902504" y="38100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1509439" y="32766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509439" y="38862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3"/>
          </p:cNvCxnSpPr>
          <p:nvPr/>
        </p:nvCxnSpPr>
        <p:spPr>
          <a:xfrm flipH="1">
            <a:off x="2216704" y="3330482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1"/>
          </p:cNvCxnSpPr>
          <p:nvPr/>
        </p:nvCxnSpPr>
        <p:spPr>
          <a:xfrm flipH="1" flipV="1">
            <a:off x="2216704" y="3276600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Flowchart: Or 67"/>
          <p:cNvSpPr/>
          <p:nvPr/>
        </p:nvSpPr>
        <p:spPr>
          <a:xfrm>
            <a:off x="2902504" y="44196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lowchart: Or 68"/>
          <p:cNvSpPr/>
          <p:nvPr/>
        </p:nvSpPr>
        <p:spPr>
          <a:xfrm>
            <a:off x="2902504" y="5029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1509439" y="44958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509439" y="51054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3"/>
          </p:cNvCxnSpPr>
          <p:nvPr/>
        </p:nvCxnSpPr>
        <p:spPr>
          <a:xfrm flipH="1">
            <a:off x="2216704" y="4549682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1"/>
          </p:cNvCxnSpPr>
          <p:nvPr/>
        </p:nvCxnSpPr>
        <p:spPr>
          <a:xfrm flipH="1" flipV="1">
            <a:off x="2216704" y="4495800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Flowchart: Or 73"/>
          <p:cNvSpPr/>
          <p:nvPr/>
        </p:nvSpPr>
        <p:spPr>
          <a:xfrm>
            <a:off x="2902504" y="5638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lowchart: Or 74"/>
          <p:cNvSpPr/>
          <p:nvPr/>
        </p:nvSpPr>
        <p:spPr>
          <a:xfrm>
            <a:off x="2902504" y="6248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1509439" y="57150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509439" y="63246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3"/>
          </p:cNvCxnSpPr>
          <p:nvPr/>
        </p:nvCxnSpPr>
        <p:spPr>
          <a:xfrm flipH="1">
            <a:off x="2216704" y="5768882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1"/>
          </p:cNvCxnSpPr>
          <p:nvPr/>
        </p:nvCxnSpPr>
        <p:spPr>
          <a:xfrm flipH="1" flipV="1">
            <a:off x="2216704" y="5715000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Flowchart: Or 79"/>
          <p:cNvSpPr/>
          <p:nvPr/>
        </p:nvSpPr>
        <p:spPr>
          <a:xfrm>
            <a:off x="4883704" y="1981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lowchart: Or 80"/>
          <p:cNvSpPr/>
          <p:nvPr/>
        </p:nvSpPr>
        <p:spPr>
          <a:xfrm>
            <a:off x="6864904" y="1981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lowchart: Or 82"/>
          <p:cNvSpPr/>
          <p:nvPr/>
        </p:nvSpPr>
        <p:spPr>
          <a:xfrm>
            <a:off x="4883704" y="2590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lowchart: Or 83"/>
          <p:cNvSpPr/>
          <p:nvPr/>
        </p:nvSpPr>
        <p:spPr>
          <a:xfrm>
            <a:off x="6864904" y="2590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lowchart: Or 85"/>
          <p:cNvSpPr/>
          <p:nvPr/>
        </p:nvSpPr>
        <p:spPr>
          <a:xfrm>
            <a:off x="4883704" y="3200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lowchart: Or 86"/>
          <p:cNvSpPr/>
          <p:nvPr/>
        </p:nvSpPr>
        <p:spPr>
          <a:xfrm>
            <a:off x="6864904" y="3200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lowchart: Or 88"/>
          <p:cNvSpPr/>
          <p:nvPr/>
        </p:nvSpPr>
        <p:spPr>
          <a:xfrm>
            <a:off x="4883704" y="38100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lowchart: Or 89"/>
          <p:cNvSpPr/>
          <p:nvPr/>
        </p:nvSpPr>
        <p:spPr>
          <a:xfrm>
            <a:off x="6864904" y="38100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lowchart: Or 91"/>
          <p:cNvSpPr/>
          <p:nvPr/>
        </p:nvSpPr>
        <p:spPr>
          <a:xfrm>
            <a:off x="4883704" y="44196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lowchart: Or 92"/>
          <p:cNvSpPr/>
          <p:nvPr/>
        </p:nvSpPr>
        <p:spPr>
          <a:xfrm>
            <a:off x="6864904" y="44196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lowchart: Or 94"/>
          <p:cNvSpPr/>
          <p:nvPr/>
        </p:nvSpPr>
        <p:spPr>
          <a:xfrm>
            <a:off x="4883704" y="5029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lowchart: Or 95"/>
          <p:cNvSpPr/>
          <p:nvPr/>
        </p:nvSpPr>
        <p:spPr>
          <a:xfrm>
            <a:off x="6864904" y="5029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lowchart: Or 100"/>
          <p:cNvSpPr/>
          <p:nvPr/>
        </p:nvSpPr>
        <p:spPr>
          <a:xfrm>
            <a:off x="4883704" y="5638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lowchart: Or 101"/>
          <p:cNvSpPr/>
          <p:nvPr/>
        </p:nvSpPr>
        <p:spPr>
          <a:xfrm>
            <a:off x="6864904" y="5638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Flowchart: Or 103"/>
          <p:cNvSpPr/>
          <p:nvPr/>
        </p:nvSpPr>
        <p:spPr>
          <a:xfrm>
            <a:off x="4883704" y="6248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lowchart: Or 104"/>
          <p:cNvSpPr/>
          <p:nvPr/>
        </p:nvSpPr>
        <p:spPr>
          <a:xfrm>
            <a:off x="6864904" y="6248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3435904" y="2057400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3435904" y="2667000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3435904" y="4495800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4" idx="1"/>
          </p:cNvCxnSpPr>
          <p:nvPr/>
        </p:nvCxnSpPr>
        <p:spPr>
          <a:xfrm flipH="1" flipV="1">
            <a:off x="3413586" y="5105400"/>
            <a:ext cx="1492436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3" idx="1"/>
          </p:cNvCxnSpPr>
          <p:nvPr/>
        </p:nvCxnSpPr>
        <p:spPr>
          <a:xfrm flipH="1" flipV="1">
            <a:off x="5417104" y="2057401"/>
            <a:ext cx="1470118" cy="2384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6" idx="1"/>
          </p:cNvCxnSpPr>
          <p:nvPr/>
        </p:nvCxnSpPr>
        <p:spPr>
          <a:xfrm flipH="1" flipV="1">
            <a:off x="5417104" y="2667001"/>
            <a:ext cx="1470118" cy="2384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2" idx="1"/>
          </p:cNvCxnSpPr>
          <p:nvPr/>
        </p:nvCxnSpPr>
        <p:spPr>
          <a:xfrm flipH="1" flipV="1">
            <a:off x="5417104" y="3272748"/>
            <a:ext cx="1470118" cy="23883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1"/>
          </p:cNvCxnSpPr>
          <p:nvPr/>
        </p:nvCxnSpPr>
        <p:spPr>
          <a:xfrm flipH="1" flipV="1">
            <a:off x="5417104" y="3882348"/>
            <a:ext cx="1470118" cy="23883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81" idx="3"/>
          </p:cNvCxnSpPr>
          <p:nvPr/>
        </p:nvCxnSpPr>
        <p:spPr>
          <a:xfrm flipV="1">
            <a:off x="5417104" y="2111282"/>
            <a:ext cx="1470118" cy="2384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5417104" y="2717800"/>
            <a:ext cx="1470118" cy="2384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417104" y="3330482"/>
            <a:ext cx="1470118" cy="2384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417104" y="3940082"/>
            <a:ext cx="1470118" cy="2384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80" idx="3"/>
          </p:cNvCxnSpPr>
          <p:nvPr/>
        </p:nvCxnSpPr>
        <p:spPr>
          <a:xfrm flipH="1">
            <a:off x="3435904" y="2111282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435904" y="2717030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3435904" y="4549682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435904" y="5159282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1661839" y="2286000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39" y="2286000"/>
                <a:ext cx="59016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>
                <a:off x="2976677" y="29072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77" y="2907268"/>
                <a:ext cx="59016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/>
              <p:cNvSpPr txBox="1"/>
              <p:nvPr/>
            </p:nvSpPr>
            <p:spPr>
              <a:xfrm>
                <a:off x="1661839" y="3505200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39" y="3505200"/>
                <a:ext cx="59016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1661839" y="47360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39" y="4736068"/>
                <a:ext cx="5901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1661839" y="59552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39" y="5955268"/>
                <a:ext cx="5901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2976677" y="53456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77" y="5345668"/>
                <a:ext cx="59016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4957877" y="41264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77" y="4126468"/>
                <a:ext cx="59016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/>
              <p:cNvSpPr txBox="1"/>
              <p:nvPr/>
            </p:nvSpPr>
            <p:spPr>
              <a:xfrm>
                <a:off x="2976677" y="3505200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77" y="3505200"/>
                <a:ext cx="5901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/>
              <p:cNvSpPr txBox="1"/>
              <p:nvPr/>
            </p:nvSpPr>
            <p:spPr>
              <a:xfrm>
                <a:off x="2976677" y="5943600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77" y="5943600"/>
                <a:ext cx="5901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/>
              <p:cNvSpPr txBox="1"/>
              <p:nvPr/>
            </p:nvSpPr>
            <p:spPr>
              <a:xfrm>
                <a:off x="4957877" y="4736068"/>
                <a:ext cx="585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77" y="4736068"/>
                <a:ext cx="58522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4957877" y="5334000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77" y="5334000"/>
                <a:ext cx="5901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4957877" y="59552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77" y="5955268"/>
                <a:ext cx="59016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2504753" y="38100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53" y="38100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2534477" y="25908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77" y="2590800"/>
                <a:ext cx="55015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/>
              <p:cNvSpPr txBox="1"/>
              <p:nvPr/>
            </p:nvSpPr>
            <p:spPr>
              <a:xfrm>
                <a:off x="4485953" y="3212068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53" y="3212068"/>
                <a:ext cx="5501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/>
              <p:nvPr/>
            </p:nvSpPr>
            <p:spPr>
              <a:xfrm>
                <a:off x="2504753" y="62484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53" y="62484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/>
              <p:nvPr/>
            </p:nvSpPr>
            <p:spPr>
              <a:xfrm>
                <a:off x="2504752" y="50292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52" y="50292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4485953" y="5623527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53" y="5623527"/>
                <a:ext cx="55015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4485953" y="38100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53" y="38100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6475918" y="4415995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918" y="4415995"/>
                <a:ext cx="5501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/>
              <p:cNvSpPr txBox="1"/>
              <p:nvPr/>
            </p:nvSpPr>
            <p:spPr>
              <a:xfrm>
                <a:off x="6467153" y="50292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53" y="50292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6467153" y="56388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53" y="56388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6467153" y="62484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53" y="62484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/>
              <p:cNvSpPr txBox="1"/>
              <p:nvPr/>
            </p:nvSpPr>
            <p:spPr>
              <a:xfrm>
                <a:off x="4494718" y="62484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18" y="6248400"/>
                <a:ext cx="55015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/>
              <p:cNvSpPr txBox="1"/>
              <p:nvPr/>
            </p:nvSpPr>
            <p:spPr>
              <a:xfrm>
                <a:off x="518840" y="18727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000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1872735"/>
                <a:ext cx="990599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7603952" y="1866902"/>
                <a:ext cx="934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000</a:t>
                </a:r>
                <a:endParaRPr lang="en-US" dirty="0"/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1866902"/>
                <a:ext cx="93480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518840" y="24823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2482335"/>
                <a:ext cx="990599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/>
              <p:cNvSpPr txBox="1"/>
              <p:nvPr/>
            </p:nvSpPr>
            <p:spPr>
              <a:xfrm>
                <a:off x="518840" y="30919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010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3091935"/>
                <a:ext cx="990599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/>
              <p:cNvSpPr txBox="1"/>
              <p:nvPr/>
            </p:nvSpPr>
            <p:spPr>
              <a:xfrm>
                <a:off x="518840" y="37015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110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3701535"/>
                <a:ext cx="990599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518840" y="43111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001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4311135"/>
                <a:ext cx="990599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518840" y="49207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4920735"/>
                <a:ext cx="990599" cy="369332"/>
              </a:xfrm>
              <a:prstGeom prst="rect">
                <a:avLst/>
              </a:prstGeom>
              <a:blipFill rotWithShape="1">
                <a:blip r:embed="rId21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518840" y="6139934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111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𝟕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6139934"/>
                <a:ext cx="990599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/>
              <p:cNvSpPr txBox="1"/>
              <p:nvPr/>
            </p:nvSpPr>
            <p:spPr>
              <a:xfrm>
                <a:off x="518840" y="55303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011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5530335"/>
                <a:ext cx="990599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/>
              <p:cNvSpPr txBox="1"/>
              <p:nvPr/>
            </p:nvSpPr>
            <p:spPr>
              <a:xfrm>
                <a:off x="7603952" y="2477775"/>
                <a:ext cx="934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001</a:t>
                </a:r>
                <a:endParaRPr lang="en-US" dirty="0"/>
              </a:p>
            </p:txBody>
          </p:sp>
        </mc:Choice>
        <mc:Fallback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2477775"/>
                <a:ext cx="93480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/>
              <p:cNvSpPr txBox="1"/>
              <p:nvPr/>
            </p:nvSpPr>
            <p:spPr>
              <a:xfrm>
                <a:off x="7603952" y="3088648"/>
                <a:ext cx="934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010</a:t>
                </a:r>
                <a:endParaRPr lang="en-US" dirty="0"/>
              </a:p>
            </p:txBody>
          </p:sp>
        </mc:Choice>
        <mc:Fallback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3088648"/>
                <a:ext cx="934808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333" r="-45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/>
              <p:cNvSpPr txBox="1"/>
              <p:nvPr/>
            </p:nvSpPr>
            <p:spPr>
              <a:xfrm>
                <a:off x="7603952" y="3699521"/>
                <a:ext cx="917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011</a:t>
                </a:r>
                <a:endParaRPr lang="en-US" dirty="0"/>
              </a:p>
            </p:txBody>
          </p:sp>
        </mc:Choice>
        <mc:Fallback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3699521"/>
                <a:ext cx="917687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46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7603952" y="4310394"/>
                <a:ext cx="934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100</a:t>
                </a:r>
                <a:endParaRPr lang="en-US" dirty="0"/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4310394"/>
                <a:ext cx="934808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/>
              <p:cNvSpPr txBox="1"/>
              <p:nvPr/>
            </p:nvSpPr>
            <p:spPr>
              <a:xfrm>
                <a:off x="7603952" y="4921267"/>
                <a:ext cx="934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101</a:t>
                </a:r>
                <a:endParaRPr lang="en-US" dirty="0"/>
              </a:p>
            </p:txBody>
          </p:sp>
        </mc:Choice>
        <mc:Fallback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4921267"/>
                <a:ext cx="9348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/>
              <p:cNvSpPr txBox="1"/>
              <p:nvPr/>
            </p:nvSpPr>
            <p:spPr>
              <a:xfrm>
                <a:off x="7603952" y="5532140"/>
                <a:ext cx="917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110</a:t>
                </a:r>
                <a:endParaRPr lang="en-US" dirty="0"/>
              </a:p>
            </p:txBody>
          </p:sp>
        </mc:Choice>
        <mc:Fallback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5532140"/>
                <a:ext cx="917687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333" r="-46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/>
              <p:cNvSpPr txBox="1"/>
              <p:nvPr/>
            </p:nvSpPr>
            <p:spPr>
              <a:xfrm>
                <a:off x="7603952" y="6143016"/>
                <a:ext cx="90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111</a:t>
                </a:r>
                <a:endParaRPr lang="en-US" dirty="0"/>
              </a:p>
            </p:txBody>
          </p:sp>
        </mc:Choice>
        <mc:Fallback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6143016"/>
                <a:ext cx="900568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333" r="-47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7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FFT Algorithm </a:t>
            </a:r>
            <a:r>
              <a:rPr lang="en-US" sz="3200" b="1" dirty="0"/>
              <a:t>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 smtClean="0"/>
              <a:t>switch </a:t>
            </a:r>
            <a:r>
              <a:rPr lang="en-US" sz="1400" dirty="0"/>
              <a:t>(k) </a:t>
            </a:r>
            <a:r>
              <a:rPr lang="en-US" sz="1400" dirty="0" smtClean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smtClean="0"/>
              <a:t>    case </a:t>
            </a:r>
            <a:r>
              <a:rPr lang="en-US" sz="1400" dirty="0"/>
              <a:t>0: //This twiddle is 1 + j0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</a:t>
            </a:r>
            <a:r>
              <a:rPr lang="en-US" sz="1400" dirty="0" smtClean="0"/>
              <a:t>    twidd </a:t>
            </a:r>
            <a:r>
              <a:rPr lang="en-US" sz="1400" dirty="0"/>
              <a:t>= data[b];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break</a:t>
            </a:r>
            <a:r>
              <a:rPr lang="en-US" sz="14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</a:t>
            </a:r>
            <a:r>
              <a:rPr lang="en-US" sz="1400" dirty="0" smtClean="0"/>
              <a:t>case </a:t>
            </a:r>
            <a:r>
              <a:rPr lang="en-US" sz="1400" dirty="0"/>
              <a:t>HALF_LENGTH: //This twiddle is 0 - j1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</a:t>
            </a:r>
            <a:r>
              <a:rPr lang="en-US" sz="1400" dirty="0" smtClean="0"/>
              <a:t>    </a:t>
            </a:r>
            <a:r>
              <a:rPr lang="en-US" sz="1400" dirty="0"/>
              <a:t>twidd.real(data[b].imag());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 </a:t>
            </a:r>
            <a:r>
              <a:rPr lang="en-US" sz="1400" dirty="0" smtClean="0"/>
              <a:t>   </a:t>
            </a:r>
            <a:r>
              <a:rPr lang="en-US" sz="1400" dirty="0"/>
              <a:t>twidd.imag(-data[b].real());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</a:t>
            </a:r>
            <a:r>
              <a:rPr lang="en-US" sz="1400" dirty="0" smtClean="0"/>
              <a:t>    </a:t>
            </a:r>
            <a:r>
              <a:rPr lang="en-US" sz="1400" dirty="0"/>
              <a:t>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</a:t>
            </a:r>
            <a:r>
              <a:rPr lang="en-US" sz="1400" dirty="0" smtClean="0"/>
              <a:t>default</a:t>
            </a:r>
            <a:r>
              <a:rPr lang="en-US" sz="14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</a:t>
            </a:r>
            <a:r>
              <a:rPr lang="en-US" sz="1400" dirty="0" smtClean="0"/>
              <a:t>    </a:t>
            </a:r>
            <a:r>
              <a:rPr lang="en-US" sz="1400" dirty="0"/>
              <a:t>twidd.real(TWIDD[k]);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</a:t>
            </a:r>
            <a:r>
              <a:rPr lang="en-US" sz="1400" dirty="0" smtClean="0"/>
              <a:t>    </a:t>
            </a:r>
            <a:r>
              <a:rPr lang="en-US" sz="1400" dirty="0"/>
              <a:t>twidd.imag(TWIDD[k+1]);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 </a:t>
            </a:r>
            <a:r>
              <a:rPr lang="en-US" sz="1400" dirty="0" smtClean="0"/>
              <a:t>   </a:t>
            </a:r>
            <a:r>
              <a:rPr lang="en-US" sz="1400" dirty="0"/>
              <a:t>twidd *= data[b];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</a:t>
            </a:r>
            <a:r>
              <a:rPr lang="en-US" sz="1400" dirty="0" smtClean="0"/>
              <a:t>    </a:t>
            </a:r>
            <a:r>
              <a:rPr lang="en-US" sz="1400" dirty="0"/>
              <a:t>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smtClean="0"/>
              <a:t>data[b</a:t>
            </a:r>
            <a:r>
              <a:rPr lang="en-US" sz="1400" dirty="0"/>
              <a:t>] = data[a] - twidd;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smtClean="0"/>
              <a:t>data[a</a:t>
            </a:r>
            <a:r>
              <a:rPr lang="en-US" sz="1400" dirty="0"/>
              <a:t>] += twidd;</a:t>
            </a:r>
          </a:p>
        </p:txBody>
      </p:sp>
    </p:spTree>
    <p:extLst>
      <p:ext uri="{BB962C8B-B14F-4D97-AF65-F5344CB8AC3E}">
        <p14:creationId xmlns:p14="http://schemas.microsoft.com/office/powerpoint/2010/main" val="2043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FFT Algorithm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876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b="1" dirty="0" smtClean="0"/>
              <a:t>4 - Divide </a:t>
            </a:r>
            <a:r>
              <a:rPr lang="en-US" sz="2000" b="1" dirty="0"/>
              <a:t>by N for inverse fast Fourier </a:t>
            </a:r>
            <a:r>
              <a:rPr lang="en-US" sz="2000" b="1" dirty="0" smtClean="0"/>
              <a:t>transform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i </a:t>
            </a:r>
            <a:r>
              <a:rPr lang="en-US" sz="2000" dirty="0"/>
              <a:t>= HALF_LENGTH;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n </a:t>
            </a:r>
            <a:r>
              <a:rPr lang="en-US" sz="2000" dirty="0"/>
              <a:t>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while </a:t>
            </a:r>
            <a:r>
              <a:rPr lang="en-US" sz="2000" dirty="0"/>
              <a:t>(i != 0)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i </a:t>
            </a:r>
            <a:r>
              <a:rPr lang="en-US" sz="2000" dirty="0"/>
              <a:t>&gt;&gt;= 1;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</a:t>
            </a:r>
            <a:r>
              <a:rPr lang="en-US" sz="2000" dirty="0" smtClean="0"/>
              <a:t>n</a:t>
            </a:r>
            <a:r>
              <a:rPr lang="en-US" sz="2000" dirty="0"/>
              <a:t>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for </a:t>
            </a:r>
            <a:r>
              <a:rPr lang="en-US" sz="2000" dirty="0"/>
              <a:t>(i = 0; i &lt; LENGTH; i++)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/>
              <a:t>data[i].real(Q1_15(data[i].real().full()&gt;&gt;n));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/>
              <a:t>data[i].imag(Q1_15(data[i].imag().full()&gt;&gt;n));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lnSpc>
                <a:spcPct val="16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60000"/>
              </a:lnSpc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400800" y="2667000"/>
                <a:ext cx="1947521" cy="1148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latin typeface="Cambria Math"/>
                  </a:rPr>
                  <a:t>DFT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𝑟𝑘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667000"/>
                <a:ext cx="1947521" cy="1148456"/>
              </a:xfrm>
              <a:prstGeom prst="rect">
                <a:avLst/>
              </a:prstGeom>
              <a:blipFill rotWithShape="1">
                <a:blip r:embed="rId2"/>
                <a:stretch>
                  <a:fillRect l="-2508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400800" y="4191000"/>
                <a:ext cx="2278957" cy="1148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latin typeface="Cambria Math"/>
                  </a:rPr>
                  <a:t>IDFT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191000"/>
                <a:ext cx="2278957" cy="1148456"/>
              </a:xfrm>
              <a:prstGeom prst="rect">
                <a:avLst/>
              </a:prstGeom>
              <a:blipFill rotWithShape="1">
                <a:blip r:embed="rId3"/>
                <a:stretch>
                  <a:fillRect l="-2139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5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Results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 smtClean="0"/>
              <a:t>Running at the default 1MHz, 1 FFT was completed in 4,723 cycles when N=8 (4.723ms)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There were some mismatches between the original and the recreated. 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These mismatches seem to be due to rounding error from the fixed point arithmetic.</a:t>
            </a:r>
          </a:p>
          <a:p>
            <a:pPr>
              <a:lnSpc>
                <a:spcPct val="160000"/>
              </a:lnSpc>
            </a:pPr>
            <a:endParaRPr lang="en-US" sz="2000" dirty="0"/>
          </a:p>
          <a:p>
            <a:pPr>
              <a:lnSpc>
                <a:spcPct val="160000"/>
              </a:lnSpc>
            </a:pPr>
            <a:endParaRPr lang="en-US" sz="2000" dirty="0" smtClean="0"/>
          </a:p>
          <a:p>
            <a:pPr>
              <a:lnSpc>
                <a:spcPct val="16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48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Conclusions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dirty="0" smtClean="0"/>
              <a:t>While the FFT is an effective tool for embedded DSP systems, it is not well suited for a 16-bit microcontroller like the MSP430.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 smtClean="0"/>
              <a:t>Why?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No floating point arithmetic unit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Insufficient clock speed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Limited memory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16-bit limitation</a:t>
            </a:r>
          </a:p>
          <a:p>
            <a:pPr>
              <a:lnSpc>
                <a:spcPct val="160000"/>
              </a:lnSpc>
            </a:pPr>
            <a:endParaRPr lang="en-US" sz="2000" dirty="0"/>
          </a:p>
          <a:p>
            <a:pPr>
              <a:lnSpc>
                <a:spcPct val="160000"/>
              </a:lnSpc>
            </a:pPr>
            <a:endParaRPr lang="en-US" sz="2000" dirty="0" smtClean="0"/>
          </a:p>
          <a:p>
            <a:pPr>
              <a:lnSpc>
                <a:spcPct val="16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67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Questions?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88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About the Presenter</a:t>
            </a:r>
            <a:endParaRPr lang="en-US" sz="3200" b="1" dirty="0"/>
          </a:p>
        </p:txBody>
      </p:sp>
      <p:pic>
        <p:nvPicPr>
          <p:cNvPr id="6" name="Picture 4" descr="http://www.rose-hulman.edu/sga/Rose%20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4064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Attends </a:t>
            </a:r>
            <a:r>
              <a:rPr lang="en-US" b="1" dirty="0" smtClean="0"/>
              <a:t>Rose-Hulman Institute of Technology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Bachelor of Science </a:t>
            </a:r>
            <a:r>
              <a:rPr lang="en-US" b="1" dirty="0" smtClean="0"/>
              <a:t>Electrical Engineering</a:t>
            </a:r>
            <a:r>
              <a:rPr lang="en-US" dirty="0" smtClean="0"/>
              <a:t> – May 2013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Previous experience in low level </a:t>
            </a:r>
            <a:r>
              <a:rPr lang="en-US" b="1" dirty="0" smtClean="0"/>
              <a:t>embedded software and firmware </a:t>
            </a:r>
            <a:r>
              <a:rPr lang="en-US" dirty="0" smtClean="0"/>
              <a:t>development and code maintenance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The </a:t>
            </a:r>
            <a:r>
              <a:rPr lang="en-US" sz="3200" b="1" dirty="0" smtClean="0"/>
              <a:t>Fast </a:t>
            </a:r>
            <a:r>
              <a:rPr lang="en-US" sz="3200" b="1" dirty="0" smtClean="0"/>
              <a:t>Fourier Transform (FFT)</a:t>
            </a:r>
            <a:endParaRPr lang="en-US" sz="32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362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Cooley and Tukey reported in 1965 a method for computing Fourier coefficients which required much less computational effort than the traditional discrete </a:t>
            </a:r>
            <a:r>
              <a:rPr lang="en-US" dirty="0"/>
              <a:t>F</a:t>
            </a:r>
            <a:r>
              <a:rPr lang="en-US" dirty="0" smtClean="0"/>
              <a:t>ourier transform (DFT):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1543" y="4495799"/>
                <a:ext cx="4889415" cy="1883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𝑟𝑘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     </m:t>
                      </m:r>
                      <m:r>
                        <a:rPr lang="en-US" sz="2400" b="0" i="1" smtClean="0">
                          <a:latin typeface="Cambria Math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</a:rPr>
                        <m:t>=0, …, </m:t>
                      </m:r>
                      <m:r>
                        <a:rPr lang="en-US" sz="2400" b="0" i="1" smtClean="0"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endParaRPr lang="en-US" sz="2400" dirty="0" smtClean="0"/>
              </a:p>
              <a:p>
                <a:pPr algn="ctr"/>
                <a:r>
                  <a:rPr lang="en-US" sz="2400" dirty="0" smtClean="0"/>
                  <a:t>Where</a:t>
                </a:r>
                <a:r>
                  <a:rPr 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𝑊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</a:rPr>
                          <m:t>π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543" y="4495799"/>
                <a:ext cx="4889415" cy="1883593"/>
              </a:xfrm>
              <a:prstGeom prst="rect">
                <a:avLst/>
              </a:prstGeom>
              <a:blipFill rotWithShape="1">
                <a:blip r:embed="rId3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7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The </a:t>
            </a:r>
            <a:r>
              <a:rPr lang="en-US" sz="3200" b="1" dirty="0" smtClean="0"/>
              <a:t>Cooley-Tukey FFT</a:t>
            </a:r>
            <a:endParaRPr lang="en-US" sz="32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This reduction can continue as long as N is divisible by 2.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This method </a:t>
            </a:r>
            <a:r>
              <a:rPr lang="en-US" dirty="0"/>
              <a:t>became known as the </a:t>
            </a:r>
            <a:r>
              <a:rPr lang="en-US" b="1" dirty="0" smtClean="0"/>
              <a:t>decimation in time</a:t>
            </a:r>
            <a:r>
              <a:rPr lang="en-US" dirty="0" smtClean="0"/>
              <a:t> (radix-2) fast </a:t>
            </a:r>
            <a:r>
              <a:rPr lang="en-US" dirty="0"/>
              <a:t>Fourier </a:t>
            </a:r>
            <a:r>
              <a:rPr lang="en-US" dirty="0" smtClean="0"/>
              <a:t>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00200" y="2664828"/>
                <a:ext cx="6019800" cy="86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b="0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/>
                          </a:rPr>
                          <m:t>/2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b="0" i="1" dirty="0" smtClean="0">
                    <a:latin typeface="Cambria Math"/>
                  </a:rPr>
                  <a:t>	</a:t>
                </a:r>
                <a:r>
                  <a:rPr lang="en-US" sz="2400" b="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0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endParaRPr lang="en-US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664828"/>
                <a:ext cx="6019800" cy="864147"/>
              </a:xfrm>
              <a:prstGeom prst="rect">
                <a:avLst/>
              </a:prstGeom>
              <a:blipFill rotWithShape="1">
                <a:blip r:embed="rId3"/>
                <a:stretch>
                  <a:fillRect l="-304"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17188" y="1600200"/>
                <a:ext cx="9161187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𝐿</m:t>
                      </m:r>
                      <m:r>
                        <a:rPr lang="en-US" sz="2400" b="0" i="1" smtClean="0">
                          <a:latin typeface="Cambria Math"/>
                        </a:rPr>
                        <m:t>𝑒𝑡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=0, 1, …,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88" y="1600200"/>
                <a:ext cx="9161187" cy="7813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733800"/>
                <a:ext cx="914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𝑊</m:t>
                      </m:r>
                      <m:r>
                        <a:rPr lang="en-US" sz="2400" b="0" i="1" smtClean="0">
                          <a:latin typeface="Cambria Math"/>
                        </a:rPr>
                        <m:t>h𝑒𝑟𝑒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𝑖𝑠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𝑡h𝑒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𝐹𝑜𝑢𝑟𝑖𝑒𝑟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𝑡𝑟𝑎𝑛𝑠𝑓𝑜𝑟𝑚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𝑜𝑓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39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4267200"/>
                <a:ext cx="914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𝑖𝑠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𝑡h𝑒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𝐹𝑜𝑢𝑟𝑖𝑒𝑟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𝑡𝑟𝑎𝑛𝑠𝑓𝑜𝑟𝑚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𝑜𝑓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914399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5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Decimation in Time FFT Flow Graph</a:t>
            </a:r>
            <a:endParaRPr lang="en-US" sz="3200" b="1" dirty="0"/>
          </a:p>
        </p:txBody>
      </p:sp>
      <p:sp>
        <p:nvSpPr>
          <p:cNvPr id="3" name="Flowchart: Or 2"/>
          <p:cNvSpPr/>
          <p:nvPr/>
        </p:nvSpPr>
        <p:spPr>
          <a:xfrm>
            <a:off x="2902504" y="1981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Or 4"/>
          <p:cNvSpPr/>
          <p:nvPr/>
        </p:nvSpPr>
        <p:spPr>
          <a:xfrm>
            <a:off x="2902504" y="2590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509439" y="20574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09439" y="26670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</p:cNvCxnSpPr>
          <p:nvPr/>
        </p:nvCxnSpPr>
        <p:spPr>
          <a:xfrm flipH="1">
            <a:off x="2216704" y="2111282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1"/>
          </p:cNvCxnSpPr>
          <p:nvPr/>
        </p:nvCxnSpPr>
        <p:spPr>
          <a:xfrm flipH="1" flipV="1">
            <a:off x="2216704" y="2057400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Flowchart: Or 61"/>
          <p:cNvSpPr/>
          <p:nvPr/>
        </p:nvSpPr>
        <p:spPr>
          <a:xfrm>
            <a:off x="2902504" y="3200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lowchart: Or 62"/>
          <p:cNvSpPr/>
          <p:nvPr/>
        </p:nvSpPr>
        <p:spPr>
          <a:xfrm>
            <a:off x="2902504" y="38100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1509439" y="32766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509439" y="38862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3"/>
          </p:cNvCxnSpPr>
          <p:nvPr/>
        </p:nvCxnSpPr>
        <p:spPr>
          <a:xfrm flipH="1">
            <a:off x="2216704" y="3330482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1"/>
          </p:cNvCxnSpPr>
          <p:nvPr/>
        </p:nvCxnSpPr>
        <p:spPr>
          <a:xfrm flipH="1" flipV="1">
            <a:off x="2216704" y="3276600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Flowchart: Or 67"/>
          <p:cNvSpPr/>
          <p:nvPr/>
        </p:nvSpPr>
        <p:spPr>
          <a:xfrm>
            <a:off x="2902504" y="44196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lowchart: Or 68"/>
          <p:cNvSpPr/>
          <p:nvPr/>
        </p:nvSpPr>
        <p:spPr>
          <a:xfrm>
            <a:off x="2902504" y="5029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1509439" y="44958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509439" y="51054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3"/>
          </p:cNvCxnSpPr>
          <p:nvPr/>
        </p:nvCxnSpPr>
        <p:spPr>
          <a:xfrm flipH="1">
            <a:off x="2216704" y="4549682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1"/>
          </p:cNvCxnSpPr>
          <p:nvPr/>
        </p:nvCxnSpPr>
        <p:spPr>
          <a:xfrm flipH="1" flipV="1">
            <a:off x="2216704" y="4495800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Flowchart: Or 73"/>
          <p:cNvSpPr/>
          <p:nvPr/>
        </p:nvSpPr>
        <p:spPr>
          <a:xfrm>
            <a:off x="2902504" y="5638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lowchart: Or 74"/>
          <p:cNvSpPr/>
          <p:nvPr/>
        </p:nvSpPr>
        <p:spPr>
          <a:xfrm>
            <a:off x="2902504" y="6248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1509439" y="57150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509439" y="6324600"/>
            <a:ext cx="6074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3"/>
          </p:cNvCxnSpPr>
          <p:nvPr/>
        </p:nvCxnSpPr>
        <p:spPr>
          <a:xfrm flipH="1">
            <a:off x="2216704" y="5768882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1"/>
          </p:cNvCxnSpPr>
          <p:nvPr/>
        </p:nvCxnSpPr>
        <p:spPr>
          <a:xfrm flipH="1" flipV="1">
            <a:off x="2216704" y="5715000"/>
            <a:ext cx="708118" cy="555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Flowchart: Or 79"/>
          <p:cNvSpPr/>
          <p:nvPr/>
        </p:nvSpPr>
        <p:spPr>
          <a:xfrm>
            <a:off x="4883704" y="1981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lowchart: Or 80"/>
          <p:cNvSpPr/>
          <p:nvPr/>
        </p:nvSpPr>
        <p:spPr>
          <a:xfrm>
            <a:off x="6864904" y="1981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lowchart: Or 82"/>
          <p:cNvSpPr/>
          <p:nvPr/>
        </p:nvSpPr>
        <p:spPr>
          <a:xfrm>
            <a:off x="4883704" y="2590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lowchart: Or 83"/>
          <p:cNvSpPr/>
          <p:nvPr/>
        </p:nvSpPr>
        <p:spPr>
          <a:xfrm>
            <a:off x="6864904" y="2590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lowchart: Or 85"/>
          <p:cNvSpPr/>
          <p:nvPr/>
        </p:nvSpPr>
        <p:spPr>
          <a:xfrm>
            <a:off x="4883704" y="3200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lowchart: Or 86"/>
          <p:cNvSpPr/>
          <p:nvPr/>
        </p:nvSpPr>
        <p:spPr>
          <a:xfrm>
            <a:off x="6864904" y="3200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lowchart: Or 88"/>
          <p:cNvSpPr/>
          <p:nvPr/>
        </p:nvSpPr>
        <p:spPr>
          <a:xfrm>
            <a:off x="4883704" y="38100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lowchart: Or 89"/>
          <p:cNvSpPr/>
          <p:nvPr/>
        </p:nvSpPr>
        <p:spPr>
          <a:xfrm>
            <a:off x="6864904" y="38100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lowchart: Or 91"/>
          <p:cNvSpPr/>
          <p:nvPr/>
        </p:nvSpPr>
        <p:spPr>
          <a:xfrm>
            <a:off x="4883704" y="44196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lowchart: Or 92"/>
          <p:cNvSpPr/>
          <p:nvPr/>
        </p:nvSpPr>
        <p:spPr>
          <a:xfrm>
            <a:off x="6864904" y="44196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lowchart: Or 94"/>
          <p:cNvSpPr/>
          <p:nvPr/>
        </p:nvSpPr>
        <p:spPr>
          <a:xfrm>
            <a:off x="4883704" y="5029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lowchart: Or 95"/>
          <p:cNvSpPr/>
          <p:nvPr/>
        </p:nvSpPr>
        <p:spPr>
          <a:xfrm>
            <a:off x="6864904" y="50292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lowchart: Or 100"/>
          <p:cNvSpPr/>
          <p:nvPr/>
        </p:nvSpPr>
        <p:spPr>
          <a:xfrm>
            <a:off x="4883704" y="5638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lowchart: Or 101"/>
          <p:cNvSpPr/>
          <p:nvPr/>
        </p:nvSpPr>
        <p:spPr>
          <a:xfrm>
            <a:off x="6864904" y="56388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Flowchart: Or 103"/>
          <p:cNvSpPr/>
          <p:nvPr/>
        </p:nvSpPr>
        <p:spPr>
          <a:xfrm>
            <a:off x="4883704" y="6248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lowchart: Or 104"/>
          <p:cNvSpPr/>
          <p:nvPr/>
        </p:nvSpPr>
        <p:spPr>
          <a:xfrm>
            <a:off x="6864904" y="6248400"/>
            <a:ext cx="152400" cy="1524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3435904" y="2057400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3435904" y="2667000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3435904" y="4495800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4" idx="1"/>
          </p:cNvCxnSpPr>
          <p:nvPr/>
        </p:nvCxnSpPr>
        <p:spPr>
          <a:xfrm flipH="1" flipV="1">
            <a:off x="3413586" y="5105400"/>
            <a:ext cx="1492436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3" idx="1"/>
          </p:cNvCxnSpPr>
          <p:nvPr/>
        </p:nvCxnSpPr>
        <p:spPr>
          <a:xfrm flipH="1" flipV="1">
            <a:off x="5417104" y="2057401"/>
            <a:ext cx="1470118" cy="2384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6" idx="1"/>
          </p:cNvCxnSpPr>
          <p:nvPr/>
        </p:nvCxnSpPr>
        <p:spPr>
          <a:xfrm flipH="1" flipV="1">
            <a:off x="5417104" y="2667001"/>
            <a:ext cx="1470118" cy="2384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2" idx="1"/>
          </p:cNvCxnSpPr>
          <p:nvPr/>
        </p:nvCxnSpPr>
        <p:spPr>
          <a:xfrm flipH="1" flipV="1">
            <a:off x="5417104" y="3272748"/>
            <a:ext cx="1470118" cy="23883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1"/>
          </p:cNvCxnSpPr>
          <p:nvPr/>
        </p:nvCxnSpPr>
        <p:spPr>
          <a:xfrm flipH="1" flipV="1">
            <a:off x="5417104" y="3882348"/>
            <a:ext cx="1470118" cy="23883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81" idx="3"/>
          </p:cNvCxnSpPr>
          <p:nvPr/>
        </p:nvCxnSpPr>
        <p:spPr>
          <a:xfrm flipV="1">
            <a:off x="5417104" y="2111282"/>
            <a:ext cx="1470118" cy="2384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5417104" y="2717800"/>
            <a:ext cx="1470118" cy="2384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417104" y="3330482"/>
            <a:ext cx="1470118" cy="2384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417104" y="3940082"/>
            <a:ext cx="1470118" cy="2384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80" idx="3"/>
          </p:cNvCxnSpPr>
          <p:nvPr/>
        </p:nvCxnSpPr>
        <p:spPr>
          <a:xfrm flipH="1">
            <a:off x="3435904" y="2111282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435904" y="2717030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3435904" y="4549682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435904" y="5159282"/>
            <a:ext cx="1470118" cy="1165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1661839" y="2286000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39" y="2286000"/>
                <a:ext cx="59016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>
                <a:off x="2976677" y="29072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77" y="2907268"/>
                <a:ext cx="59016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/>
              <p:cNvSpPr txBox="1"/>
              <p:nvPr/>
            </p:nvSpPr>
            <p:spPr>
              <a:xfrm>
                <a:off x="1661839" y="3505200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39" y="3505200"/>
                <a:ext cx="59016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1661839" y="47360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39" y="4736068"/>
                <a:ext cx="5901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1661839" y="59552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39" y="5955268"/>
                <a:ext cx="5901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2976677" y="53456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77" y="5345668"/>
                <a:ext cx="59016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4957877" y="41264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77" y="4126468"/>
                <a:ext cx="59016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/>
              <p:cNvSpPr txBox="1"/>
              <p:nvPr/>
            </p:nvSpPr>
            <p:spPr>
              <a:xfrm>
                <a:off x="2976677" y="3505200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77" y="3505200"/>
                <a:ext cx="5901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/>
              <p:cNvSpPr txBox="1"/>
              <p:nvPr/>
            </p:nvSpPr>
            <p:spPr>
              <a:xfrm>
                <a:off x="2976677" y="5943600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77" y="5943600"/>
                <a:ext cx="5901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/>
              <p:cNvSpPr txBox="1"/>
              <p:nvPr/>
            </p:nvSpPr>
            <p:spPr>
              <a:xfrm>
                <a:off x="4957877" y="4736068"/>
                <a:ext cx="585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77" y="4736068"/>
                <a:ext cx="58522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4957877" y="5334000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77" y="5334000"/>
                <a:ext cx="5901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4957877" y="5955268"/>
                <a:ext cx="59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77" y="5955268"/>
                <a:ext cx="59016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2504753" y="38100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53" y="38100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2534477" y="25908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77" y="2590800"/>
                <a:ext cx="55015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/>
              <p:cNvSpPr txBox="1"/>
              <p:nvPr/>
            </p:nvSpPr>
            <p:spPr>
              <a:xfrm>
                <a:off x="4485953" y="3212068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53" y="3212068"/>
                <a:ext cx="5501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/>
              <p:nvPr/>
            </p:nvSpPr>
            <p:spPr>
              <a:xfrm>
                <a:off x="2504753" y="62484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53" y="62484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/>
              <p:nvPr/>
            </p:nvSpPr>
            <p:spPr>
              <a:xfrm>
                <a:off x="2504752" y="50292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52" y="50292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4485953" y="5623527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53" y="5623527"/>
                <a:ext cx="55015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4485953" y="38100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53" y="38100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6475918" y="4415995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918" y="4415995"/>
                <a:ext cx="5501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/>
              <p:cNvSpPr txBox="1"/>
              <p:nvPr/>
            </p:nvSpPr>
            <p:spPr>
              <a:xfrm>
                <a:off x="6467153" y="50292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53" y="50292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6467153" y="56388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53" y="56388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6467153" y="62484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53" y="6248400"/>
                <a:ext cx="5501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/>
              <p:cNvSpPr txBox="1"/>
              <p:nvPr/>
            </p:nvSpPr>
            <p:spPr>
              <a:xfrm>
                <a:off x="4494718" y="62484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18" y="6248400"/>
                <a:ext cx="55015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/>
              <p:cNvSpPr txBox="1"/>
              <p:nvPr/>
            </p:nvSpPr>
            <p:spPr>
              <a:xfrm>
                <a:off x="518840" y="18727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000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1872735"/>
                <a:ext cx="990599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7603952" y="1866902"/>
                <a:ext cx="934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000</a:t>
                </a:r>
                <a:endParaRPr lang="en-US" dirty="0"/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1866902"/>
                <a:ext cx="93480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518840" y="24823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2482335"/>
                <a:ext cx="990599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/>
              <p:cNvSpPr txBox="1"/>
              <p:nvPr/>
            </p:nvSpPr>
            <p:spPr>
              <a:xfrm>
                <a:off x="518840" y="30919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010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3091935"/>
                <a:ext cx="990599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/>
              <p:cNvSpPr txBox="1"/>
              <p:nvPr/>
            </p:nvSpPr>
            <p:spPr>
              <a:xfrm>
                <a:off x="518840" y="37015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110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3701535"/>
                <a:ext cx="990599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518840" y="43111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001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4311135"/>
                <a:ext cx="990599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518840" y="49207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4920735"/>
                <a:ext cx="990599" cy="369332"/>
              </a:xfrm>
              <a:prstGeom prst="rect">
                <a:avLst/>
              </a:prstGeom>
              <a:blipFill rotWithShape="1">
                <a:blip r:embed="rId21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518840" y="6139934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111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𝟕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6139934"/>
                <a:ext cx="990599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/>
              <p:cNvSpPr txBox="1"/>
              <p:nvPr/>
            </p:nvSpPr>
            <p:spPr>
              <a:xfrm>
                <a:off x="518840" y="5530335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011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0" y="5530335"/>
                <a:ext cx="990599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/>
              <p:cNvSpPr txBox="1"/>
              <p:nvPr/>
            </p:nvSpPr>
            <p:spPr>
              <a:xfrm>
                <a:off x="7603952" y="2477775"/>
                <a:ext cx="934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001</a:t>
                </a:r>
                <a:endParaRPr lang="en-US" dirty="0"/>
              </a:p>
            </p:txBody>
          </p:sp>
        </mc:Choice>
        <mc:Fallback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2477775"/>
                <a:ext cx="93480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/>
              <p:cNvSpPr txBox="1"/>
              <p:nvPr/>
            </p:nvSpPr>
            <p:spPr>
              <a:xfrm>
                <a:off x="7603952" y="3088648"/>
                <a:ext cx="934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010</a:t>
                </a:r>
                <a:endParaRPr lang="en-US" dirty="0"/>
              </a:p>
            </p:txBody>
          </p:sp>
        </mc:Choice>
        <mc:Fallback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3088648"/>
                <a:ext cx="934808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333" r="-45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/>
              <p:cNvSpPr txBox="1"/>
              <p:nvPr/>
            </p:nvSpPr>
            <p:spPr>
              <a:xfrm>
                <a:off x="7603952" y="3699521"/>
                <a:ext cx="917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011</a:t>
                </a:r>
                <a:endParaRPr lang="en-US" dirty="0"/>
              </a:p>
            </p:txBody>
          </p:sp>
        </mc:Choice>
        <mc:Fallback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3699521"/>
                <a:ext cx="917687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46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7603952" y="4310394"/>
                <a:ext cx="934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100</a:t>
                </a:r>
                <a:endParaRPr lang="en-US" dirty="0"/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4310394"/>
                <a:ext cx="934808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/>
              <p:cNvSpPr txBox="1"/>
              <p:nvPr/>
            </p:nvSpPr>
            <p:spPr>
              <a:xfrm>
                <a:off x="7603952" y="4921267"/>
                <a:ext cx="934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101</a:t>
                </a:r>
                <a:endParaRPr lang="en-US" dirty="0"/>
              </a:p>
            </p:txBody>
          </p:sp>
        </mc:Choice>
        <mc:Fallback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4921267"/>
                <a:ext cx="9348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/>
              <p:cNvSpPr txBox="1"/>
              <p:nvPr/>
            </p:nvSpPr>
            <p:spPr>
              <a:xfrm>
                <a:off x="7603952" y="5532140"/>
                <a:ext cx="917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110</a:t>
                </a:r>
                <a:endParaRPr lang="en-US" dirty="0"/>
              </a:p>
            </p:txBody>
          </p:sp>
        </mc:Choice>
        <mc:Fallback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5532140"/>
                <a:ext cx="917687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333" r="-46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/>
              <p:cNvSpPr txBox="1"/>
              <p:nvPr/>
            </p:nvSpPr>
            <p:spPr>
              <a:xfrm>
                <a:off x="7603952" y="6143016"/>
                <a:ext cx="90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111</a:t>
                </a:r>
                <a:endParaRPr lang="en-US" dirty="0"/>
              </a:p>
            </p:txBody>
          </p:sp>
        </mc:Choice>
        <mc:Fallback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2" y="6143016"/>
                <a:ext cx="900568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333" r="-47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7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digikey.com/Photos/Texas%20Instr%20Photos/MSP-EXP430FR57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6700"/>
            <a:ext cx="4572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The Hardware</a:t>
            </a:r>
            <a:endParaRPr lang="en-US" sz="32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MSP430FR5739</a:t>
            </a:r>
            <a:r>
              <a:rPr lang="en-US" dirty="0" smtClean="0"/>
              <a:t> </a:t>
            </a:r>
            <a:r>
              <a:rPr lang="en-US" dirty="0" smtClean="0"/>
              <a:t>Specifications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16-bit RISC architecture with up to 24MHz clock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16kB </a:t>
            </a:r>
            <a:r>
              <a:rPr lang="en-US" dirty="0" smtClean="0"/>
              <a:t>FRAM and 1kB SRAM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32-bit </a:t>
            </a:r>
            <a:r>
              <a:rPr lang="en-US" dirty="0" smtClean="0"/>
              <a:t>hardware </a:t>
            </a:r>
            <a:r>
              <a:rPr lang="en-US" dirty="0" smtClean="0"/>
              <a:t>multiplier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Ultra-low power operation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81.4µA/MHz active mode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6.3µA standby mode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1.5µA real-time clock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0.32µA shutdown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981700"/>
            <a:ext cx="4648200" cy="495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1800" b="1" dirty="0" smtClean="0"/>
              <a:t>MSP-EXP430FR5739 </a:t>
            </a:r>
            <a:r>
              <a:rPr lang="en-US" sz="1800" dirty="0"/>
              <a:t>e</a:t>
            </a:r>
            <a:r>
              <a:rPr lang="en-US" sz="1800" dirty="0" smtClean="0"/>
              <a:t>xperimenter board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6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Firmware Implementation</a:t>
            </a:r>
            <a:endParaRPr lang="en-US" sz="32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The firmware to implement the Cooley-Tukey algorithm was written in C++ and uses Q1.15 (signed) fixed point arithmetic accelerated by the </a:t>
            </a:r>
            <a:r>
              <a:rPr lang="en-US" sz="2000" dirty="0" smtClean="0"/>
              <a:t>32</a:t>
            </a:r>
            <a:r>
              <a:rPr lang="en-US" sz="2000" dirty="0" smtClean="0"/>
              <a:t>-bit </a:t>
            </a:r>
            <a:r>
              <a:rPr lang="en-US" sz="2000" dirty="0" smtClean="0"/>
              <a:t>hardware multiplier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dirty="0" smtClean="0"/>
              <a:t>void </a:t>
            </a:r>
            <a:r>
              <a:rPr lang="fr-FR" sz="2000" b="1" dirty="0"/>
              <a:t>FFT(complex&lt;Q1_15&gt; *data, uint8_t inv);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33800"/>
            <a:ext cx="8229600" cy="25908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Q1_15</a:t>
            </a:r>
            <a:r>
              <a:rPr lang="en-US" sz="2000" dirty="0"/>
              <a:t>&amp; operator*=(const Q1_15 &amp;x) {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//Q1.15 fixed point multiply (hardware)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MPYS = _full;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OP2 = x._full;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_full = RESHI;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return *this;</a:t>
            </a:r>
          </a:p>
          <a:p>
            <a:pPr marL="0" indent="0">
              <a:buNone/>
            </a:pPr>
            <a:r>
              <a:rPr lang="en-US" sz="2000" dirty="0" smtClean="0"/>
              <a:t>};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39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Firmware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Twiddle factors for the forward and inverse transforms as well as bit reversal tables are stored as constant arrays based on a predefined </a:t>
            </a:r>
            <a:r>
              <a:rPr lang="en-US" dirty="0" smtClean="0"/>
              <a:t>length</a:t>
            </a:r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1700" b="1" dirty="0" smtClean="0"/>
              <a:t>#</a:t>
            </a:r>
            <a:r>
              <a:rPr lang="en-US" sz="1700" b="1" dirty="0"/>
              <a:t>if (LENGTH == 4)</a:t>
            </a:r>
          </a:p>
          <a:p>
            <a:pPr marL="0" indent="0">
              <a:buNone/>
            </a:pPr>
            <a:r>
              <a:rPr lang="fr-FR" sz="1700" dirty="0"/>
              <a:t>const uint16_t BRT[] = {0, 2, 1, 3};</a:t>
            </a:r>
          </a:p>
          <a:p>
            <a:pPr marL="0" indent="0">
              <a:buNone/>
            </a:pPr>
            <a:r>
              <a:rPr lang="en-US" sz="1700" dirty="0"/>
              <a:t>const uint16_t TWIDD[] = {0x7FFF, 0x0000, 0x0000, 0x8000};</a:t>
            </a:r>
          </a:p>
          <a:p>
            <a:pPr marL="0" indent="0">
              <a:buNone/>
            </a:pPr>
            <a:r>
              <a:rPr lang="en-US" sz="1700" dirty="0"/>
              <a:t>const uint16_t INV_TWIDD[] = {0x7FFF, 0x0000, 0x0000, 0x7FFF};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#elif (LENGTH == 8)</a:t>
            </a:r>
          </a:p>
          <a:p>
            <a:pPr marL="0" indent="0">
              <a:buNone/>
            </a:pPr>
            <a:r>
              <a:rPr lang="fr-FR" sz="1700" dirty="0"/>
              <a:t>const uint16_t BRT[] = {0, 4, 2, 6, 1, 5, 3, 7};</a:t>
            </a:r>
          </a:p>
          <a:p>
            <a:pPr marL="0" indent="0">
              <a:buNone/>
            </a:pPr>
            <a:r>
              <a:rPr lang="en-US" sz="1700" dirty="0"/>
              <a:t>const uint16_t TWIDD[] = {0x7FFF, 0x0000, 0x5A82, 0xA57F, 0x0000, 0x8000, 0xA57F, 0xA57F};</a:t>
            </a:r>
          </a:p>
          <a:p>
            <a:pPr marL="0" indent="0">
              <a:buNone/>
            </a:pPr>
            <a:r>
              <a:rPr lang="en-US" sz="1700" dirty="0"/>
              <a:t>const uint16_t INV_TWIDD[] = {0x7FFF, 0x0000, 0x5A82, 0x5A82, 0x0000, 0x7FFF, 0xA57F, 0x5A82</a:t>
            </a:r>
            <a:r>
              <a:rPr lang="en-US" sz="1700" dirty="0" smtClean="0"/>
              <a:t>};</a:t>
            </a:r>
            <a:endParaRPr lang="en-US" sz="17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FFT Algorithm </a:t>
            </a:r>
            <a:r>
              <a:rPr lang="en-US" sz="3200" b="1" dirty="0"/>
              <a:t>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b="1" dirty="0" smtClean="0"/>
              <a:t>1 - Bit reverse input</a:t>
            </a:r>
          </a:p>
          <a:p>
            <a:pPr>
              <a:lnSpc>
                <a:spcPct val="160000"/>
              </a:lnSpc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</a:t>
            </a:r>
            <a:r>
              <a:rPr lang="en-US" sz="2000" dirty="0"/>
              <a:t>(i = 0; i &lt; LENGTH; i++) {</a:t>
            </a:r>
          </a:p>
          <a:p>
            <a:pPr marL="0" indent="0">
              <a:buNone/>
            </a:pPr>
            <a:r>
              <a:rPr lang="en-US" sz="2000" dirty="0" smtClean="0"/>
              <a:t>    j </a:t>
            </a:r>
            <a:r>
              <a:rPr lang="en-US" sz="2000" dirty="0"/>
              <a:t>= BRT[i];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if </a:t>
            </a:r>
            <a:r>
              <a:rPr lang="en-US" sz="2000" dirty="0"/>
              <a:t>(j &lt; i)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temp </a:t>
            </a:r>
            <a:r>
              <a:rPr lang="en-US" sz="2000" dirty="0"/>
              <a:t>= data[i];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data[i</a:t>
            </a:r>
            <a:r>
              <a:rPr lang="en-US" sz="2000" dirty="0"/>
              <a:t>] = data[j];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data[j</a:t>
            </a:r>
            <a:r>
              <a:rPr lang="en-US" sz="2000" dirty="0"/>
              <a:t>] = temp;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>
              <a:lnSpc>
                <a:spcPct val="160000"/>
              </a:lnSpc>
            </a:pPr>
            <a:endParaRPr lang="en-US" sz="200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 smtClean="0"/>
              <a:t>2 - Perform </a:t>
            </a:r>
            <a:r>
              <a:rPr lang="en-US" sz="2000" b="1" dirty="0"/>
              <a:t>radix-2 butterflies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(i = 0; i &lt; LENGTH; i += 2) {</a:t>
            </a:r>
          </a:p>
          <a:p>
            <a:pPr marL="0" indent="0">
              <a:buNone/>
            </a:pPr>
            <a:r>
              <a:rPr lang="en-US" sz="2000" dirty="0"/>
              <a:t>    uint16_t a = i;</a:t>
            </a:r>
          </a:p>
          <a:p>
            <a:pPr marL="0" indent="0">
              <a:buNone/>
            </a:pPr>
            <a:r>
              <a:rPr lang="en-US" sz="2000" dirty="0"/>
              <a:t>    uint16_t b = i + 1;</a:t>
            </a:r>
          </a:p>
          <a:p>
            <a:pPr marL="0" indent="0">
              <a:buNone/>
            </a:pPr>
            <a:r>
              <a:rPr lang="en-US" sz="2000" dirty="0"/>
              <a:t>    temp = data[a] - data[b];</a:t>
            </a:r>
          </a:p>
          <a:p>
            <a:pPr marL="0" indent="0">
              <a:buNone/>
            </a:pPr>
            <a:r>
              <a:rPr lang="en-US" sz="2000" dirty="0"/>
              <a:t>    data[a] += data[b];</a:t>
            </a:r>
          </a:p>
          <a:p>
            <a:pPr marL="0" indent="0">
              <a:buNone/>
            </a:pPr>
            <a:r>
              <a:rPr lang="en-US" sz="2000" dirty="0"/>
              <a:t>    data[b] = temp;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>
              <a:lnSpc>
                <a:spcPct val="16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2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9">
      <a:dk1>
        <a:srgbClr val="292934"/>
      </a:dk1>
      <a:lt1>
        <a:srgbClr val="FFFFFF"/>
      </a:lt1>
      <a:dk2>
        <a:srgbClr val="D44444"/>
      </a:dk2>
      <a:lt2>
        <a:srgbClr val="F2F2F2"/>
      </a:lt2>
      <a:accent1>
        <a:srgbClr val="7F7F7F"/>
      </a:accent1>
      <a:accent2>
        <a:srgbClr val="6565FF"/>
      </a:accent2>
      <a:accent3>
        <a:srgbClr val="FF0000"/>
      </a:accent3>
      <a:accent4>
        <a:srgbClr val="E7E5B9"/>
      </a:accent4>
      <a:accent5>
        <a:srgbClr val="FFCBCC"/>
      </a:accent5>
      <a:accent6>
        <a:srgbClr val="B37467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661</TotalTime>
  <Words>1392</Words>
  <Application>Microsoft Office PowerPoint</Application>
  <PresentationFormat>On-screen Show (4:3)</PresentationFormat>
  <Paragraphs>214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Implementation of the Cooley-Tukey Fast Fourier Transform on a 16-bit Microcontroller</vt:lpstr>
      <vt:lpstr>About the Presenter</vt:lpstr>
      <vt:lpstr>The Fast Fourier Transform (FFT)</vt:lpstr>
      <vt:lpstr>The Cooley-Tukey FFT</vt:lpstr>
      <vt:lpstr>Decimation in Time FFT Flow Graph</vt:lpstr>
      <vt:lpstr>The Hardware</vt:lpstr>
      <vt:lpstr>Firmware Implementation</vt:lpstr>
      <vt:lpstr>Firmware Implementation</vt:lpstr>
      <vt:lpstr>FFT Algorithm Implementation</vt:lpstr>
      <vt:lpstr>FFT Algorithm Implementation</vt:lpstr>
      <vt:lpstr>Decimation in Time FFT Flow Graph</vt:lpstr>
      <vt:lpstr>FFT Algorithm Implementation</vt:lpstr>
      <vt:lpstr>FFT Algorithm Implementation</vt:lpstr>
      <vt:lpstr>Results</vt:lpstr>
      <vt:lpstr>Conclusions</vt:lpstr>
      <vt:lpstr>Questions?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Following Moving Objects in Video Images</dc:title>
  <dc:creator>Gregory S Larmore</dc:creator>
  <cp:lastModifiedBy>Gregory S Larmore</cp:lastModifiedBy>
  <cp:revision>168</cp:revision>
  <dcterms:created xsi:type="dcterms:W3CDTF">2012-10-14T17:34:11Z</dcterms:created>
  <dcterms:modified xsi:type="dcterms:W3CDTF">2012-10-24T10:09:13Z</dcterms:modified>
</cp:coreProperties>
</file>