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4509A250-FF31-4206-8172-F9D3106AACB1}" type="datetimeFigureOut">
              <a:rPr lang="en-US" dirty="0"/>
              <a:t>11/4/2022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509A250-FF31-4206-8172-F9D3106AACB1}"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Domain_Name_System_Security_Extens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osts_(fil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487680" y="252985"/>
            <a:ext cx="9322245" cy="1185672"/>
          </a:xfrm>
        </p:spPr>
        <p:txBody>
          <a:bodyPr/>
          <a:lstStyle/>
          <a:p>
            <a:r>
              <a:rPr lang="tr-TR" dirty="0" smtClean="0"/>
              <a:t>DNS (</a:t>
            </a:r>
            <a:r>
              <a:rPr lang="tr-TR" sz="4400" dirty="0" smtClean="0"/>
              <a:t>Domain Name Server</a:t>
            </a:r>
            <a:r>
              <a:rPr lang="tr-TR" dirty="0" smtClean="0"/>
              <a:t>)	</a:t>
            </a:r>
            <a:endParaRPr lang="tr-TR" dirty="0"/>
          </a:p>
        </p:txBody>
      </p:sp>
      <p:sp>
        <p:nvSpPr>
          <p:cNvPr id="3" name="Alt Başlık 2"/>
          <p:cNvSpPr>
            <a:spLocks noGrp="1"/>
          </p:cNvSpPr>
          <p:nvPr>
            <p:ph type="subTitle" idx="1"/>
          </p:nvPr>
        </p:nvSpPr>
        <p:spPr>
          <a:xfrm>
            <a:off x="633984" y="1597152"/>
            <a:ext cx="9346629" cy="4041648"/>
          </a:xfrm>
        </p:spPr>
        <p:txBody>
          <a:bodyPr/>
          <a:lstStyle/>
          <a:p>
            <a:pPr algn="ctr"/>
            <a:r>
              <a:rPr lang="tr-TR" b="1" dirty="0" err="1"/>
              <a:t>Unıversıty</a:t>
            </a:r>
            <a:r>
              <a:rPr lang="tr-TR" b="1" dirty="0"/>
              <a:t> of Çukurova </a:t>
            </a:r>
          </a:p>
          <a:p>
            <a:pPr algn="ctr"/>
            <a:r>
              <a:rPr lang="tr-TR" b="1" dirty="0" err="1"/>
              <a:t>Computer</a:t>
            </a:r>
            <a:r>
              <a:rPr lang="tr-TR" b="1" dirty="0"/>
              <a:t> </a:t>
            </a:r>
            <a:r>
              <a:rPr lang="tr-TR" b="1" dirty="0" err="1"/>
              <a:t>engıneerıng</a:t>
            </a:r>
            <a:r>
              <a:rPr lang="tr-TR" b="1" dirty="0"/>
              <a:t> </a:t>
            </a:r>
            <a:r>
              <a:rPr lang="tr-TR" b="1" dirty="0" err="1"/>
              <a:t>departmant</a:t>
            </a:r>
            <a:endParaRPr lang="tr-TR" b="1" dirty="0"/>
          </a:p>
          <a:p>
            <a:pPr algn="ctr"/>
            <a:r>
              <a:rPr lang="tr-TR" b="1" dirty="0"/>
              <a:t>Internet Architecture </a:t>
            </a:r>
            <a:r>
              <a:rPr lang="tr-TR" b="1" dirty="0" err="1"/>
              <a:t>and</a:t>
            </a:r>
            <a:r>
              <a:rPr lang="tr-TR" b="1" dirty="0"/>
              <a:t> </a:t>
            </a:r>
            <a:r>
              <a:rPr lang="tr-TR" b="1" dirty="0" err="1"/>
              <a:t>Protocols</a:t>
            </a:r>
            <a:endParaRPr lang="tr-TR" b="1" dirty="0"/>
          </a:p>
          <a:p>
            <a:endParaRPr lang="tr-TR" dirty="0" smtClean="0"/>
          </a:p>
          <a:p>
            <a:endParaRPr lang="tr-TR" dirty="0"/>
          </a:p>
          <a:p>
            <a:endParaRPr lang="tr-TR" dirty="0" smtClean="0"/>
          </a:p>
          <a:p>
            <a:r>
              <a:rPr lang="tr-TR" b="1" dirty="0" err="1"/>
              <a:t>Student</a:t>
            </a:r>
            <a:r>
              <a:rPr lang="tr-TR" dirty="0"/>
              <a:t> :Mehmet Harun Gülen</a:t>
            </a:r>
          </a:p>
          <a:p>
            <a:r>
              <a:rPr lang="tr-TR" b="1" dirty="0" err="1"/>
              <a:t>Instructor</a:t>
            </a:r>
            <a:r>
              <a:rPr lang="tr-TR" dirty="0" err="1"/>
              <a:t>:Prof.Dr.Fatih</a:t>
            </a:r>
            <a:r>
              <a:rPr lang="tr-TR" dirty="0"/>
              <a:t> Akay</a:t>
            </a:r>
          </a:p>
          <a:p>
            <a:endParaRPr lang="tr-TR" dirty="0"/>
          </a:p>
        </p:txBody>
      </p:sp>
    </p:spTree>
    <p:extLst>
      <p:ext uri="{BB962C8B-B14F-4D97-AF65-F5344CB8AC3E}">
        <p14:creationId xmlns:p14="http://schemas.microsoft.com/office/powerpoint/2010/main" val="2672183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839634"/>
          </a:xfrm>
        </p:spPr>
        <p:txBody>
          <a:bodyPr/>
          <a:lstStyle/>
          <a:p>
            <a:r>
              <a:rPr lang="tr-TR" dirty="0" err="1"/>
              <a:t>What</a:t>
            </a:r>
            <a:r>
              <a:rPr lang="tr-TR" dirty="0"/>
              <a:t> is Open DNS?</a:t>
            </a:r>
          </a:p>
        </p:txBody>
      </p:sp>
      <p:pic>
        <p:nvPicPr>
          <p:cNvPr id="4" name="İçerik Yer Tutucusu 3"/>
          <p:cNvPicPr>
            <a:picLocks noGrp="1" noChangeAspect="1"/>
          </p:cNvPicPr>
          <p:nvPr>
            <p:ph idx="1"/>
          </p:nvPr>
        </p:nvPicPr>
        <p:blipFill>
          <a:blip r:embed="rId2"/>
          <a:stretch>
            <a:fillRect/>
          </a:stretch>
        </p:blipFill>
        <p:spPr>
          <a:xfrm>
            <a:off x="6872002" y="1292352"/>
            <a:ext cx="3743325" cy="2305050"/>
          </a:xfrm>
          <a:prstGeom prst="rect">
            <a:avLst/>
          </a:prstGeom>
        </p:spPr>
      </p:pic>
      <p:sp>
        <p:nvSpPr>
          <p:cNvPr id="6" name="Dikdörtgen 5"/>
          <p:cNvSpPr/>
          <p:nvPr/>
        </p:nvSpPr>
        <p:spPr>
          <a:xfrm>
            <a:off x="524256" y="1723751"/>
            <a:ext cx="6096000" cy="1477328"/>
          </a:xfrm>
          <a:prstGeom prst="rect">
            <a:avLst/>
          </a:prstGeom>
        </p:spPr>
        <p:txBody>
          <a:bodyPr>
            <a:spAutoFit/>
          </a:bodyPr>
          <a:lstStyle/>
          <a:p>
            <a:pPr marL="285750" indent="-285750">
              <a:buFont typeface="Wingdings" panose="05000000000000000000" pitchFamily="2" charset="2"/>
              <a:buChar char="Ø"/>
            </a:pPr>
            <a:r>
              <a:rPr lang="tr-TR" dirty="0"/>
              <a:t>Open DNS </a:t>
            </a:r>
            <a:r>
              <a:rPr lang="tr-TR" dirty="0" err="1"/>
              <a:t>gives</a:t>
            </a:r>
            <a:r>
              <a:rPr lang="tr-TR" dirty="0"/>
              <a:t> </a:t>
            </a:r>
            <a:r>
              <a:rPr lang="tr-TR" dirty="0" err="1"/>
              <a:t>you</a:t>
            </a:r>
            <a:r>
              <a:rPr lang="tr-TR" dirty="0"/>
              <a:t> </a:t>
            </a:r>
            <a:r>
              <a:rPr lang="tr-TR" dirty="0" err="1"/>
              <a:t>the</a:t>
            </a:r>
            <a:r>
              <a:rPr lang="tr-TR" dirty="0"/>
              <a:t> </a:t>
            </a:r>
            <a:r>
              <a:rPr lang="tr-TR" dirty="0" err="1"/>
              <a:t>addresses</a:t>
            </a:r>
            <a:r>
              <a:rPr lang="tr-TR" dirty="0"/>
              <a:t> of </a:t>
            </a:r>
            <a:r>
              <a:rPr lang="tr-TR" dirty="0" err="1"/>
              <a:t>its</a:t>
            </a:r>
            <a:r>
              <a:rPr lang="tr-TR" dirty="0"/>
              <a:t> </a:t>
            </a:r>
            <a:r>
              <a:rPr lang="tr-TR" dirty="0" err="1"/>
              <a:t>own</a:t>
            </a:r>
            <a:r>
              <a:rPr lang="tr-TR" dirty="0"/>
              <a:t> DNS </a:t>
            </a:r>
            <a:r>
              <a:rPr lang="tr-TR" dirty="0" err="1"/>
              <a:t>servers</a:t>
            </a:r>
            <a:r>
              <a:rPr lang="tr-TR" dirty="0"/>
              <a:t>, </a:t>
            </a:r>
            <a:r>
              <a:rPr lang="tr-TR" dirty="0" err="1"/>
              <a:t>allowing</a:t>
            </a:r>
            <a:r>
              <a:rPr lang="tr-TR" dirty="0"/>
              <a:t> </a:t>
            </a:r>
            <a:r>
              <a:rPr lang="tr-TR" dirty="0" err="1"/>
              <a:t>you</a:t>
            </a:r>
            <a:r>
              <a:rPr lang="tr-TR" dirty="0"/>
              <a:t> </a:t>
            </a:r>
            <a:r>
              <a:rPr lang="tr-TR" dirty="0" err="1"/>
              <a:t>to</a:t>
            </a:r>
            <a:r>
              <a:rPr lang="tr-TR" dirty="0"/>
              <a:t> </a:t>
            </a:r>
            <a:r>
              <a:rPr lang="tr-TR" dirty="0" err="1"/>
              <a:t>open</a:t>
            </a:r>
            <a:r>
              <a:rPr lang="tr-TR" dirty="0"/>
              <a:t> </a:t>
            </a:r>
            <a:r>
              <a:rPr lang="tr-TR" dirty="0" err="1"/>
              <a:t>to</a:t>
            </a:r>
            <a:r>
              <a:rPr lang="tr-TR" dirty="0"/>
              <a:t> </a:t>
            </a:r>
            <a:r>
              <a:rPr lang="tr-TR" dirty="0" err="1"/>
              <a:t>the</a:t>
            </a:r>
            <a:r>
              <a:rPr lang="tr-TR" dirty="0"/>
              <a:t> internet </a:t>
            </a:r>
            <a:r>
              <a:rPr lang="tr-TR" dirty="0" err="1"/>
              <a:t>through</a:t>
            </a:r>
            <a:r>
              <a:rPr lang="tr-TR" dirty="0"/>
              <a:t> </a:t>
            </a:r>
            <a:r>
              <a:rPr lang="tr-TR" dirty="0" err="1"/>
              <a:t>those</a:t>
            </a:r>
            <a:r>
              <a:rPr lang="tr-TR" dirty="0"/>
              <a:t> </a:t>
            </a:r>
            <a:r>
              <a:rPr lang="tr-TR" dirty="0" err="1"/>
              <a:t>servers</a:t>
            </a:r>
            <a:r>
              <a:rPr lang="tr-TR" dirty="0" smtClean="0"/>
              <a:t>.</a:t>
            </a:r>
          </a:p>
          <a:p>
            <a:endParaRPr lang="tr-TR" dirty="0"/>
          </a:p>
          <a:p>
            <a:pPr marL="285750" indent="-285750">
              <a:buFont typeface="Wingdings" panose="05000000000000000000" pitchFamily="2" charset="2"/>
              <a:buChar char="Ø"/>
            </a:pPr>
            <a:r>
              <a:rPr lang="en-US" dirty="0"/>
              <a:t>Open DNS is an open and free DNS service.</a:t>
            </a:r>
            <a:endParaRPr lang="tr-TR" dirty="0"/>
          </a:p>
        </p:txBody>
      </p:sp>
    </p:spTree>
    <p:extLst>
      <p:ext uri="{BB962C8B-B14F-4D97-AF65-F5344CB8AC3E}">
        <p14:creationId xmlns:p14="http://schemas.microsoft.com/office/powerpoint/2010/main" val="1029981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60308" y="433592"/>
            <a:ext cx="9404723" cy="700265"/>
          </a:xfrm>
        </p:spPr>
        <p:txBody>
          <a:bodyPr/>
          <a:lstStyle/>
          <a:p>
            <a:r>
              <a:rPr lang="tr-TR" b="1" dirty="0" smtClean="0"/>
              <a:t>DNS </a:t>
            </a:r>
            <a:r>
              <a:rPr lang="tr-TR" b="1" dirty="0" err="1" smtClean="0"/>
              <a:t>Caching</a:t>
            </a:r>
            <a:endParaRPr lang="tr-TR" dirty="0"/>
          </a:p>
        </p:txBody>
      </p:sp>
      <p:sp>
        <p:nvSpPr>
          <p:cNvPr id="3" name="İçerik Yer Tutucusu 2"/>
          <p:cNvSpPr>
            <a:spLocks noGrp="1"/>
          </p:cNvSpPr>
          <p:nvPr>
            <p:ph idx="1"/>
          </p:nvPr>
        </p:nvSpPr>
        <p:spPr>
          <a:xfrm>
            <a:off x="475488" y="1133857"/>
            <a:ext cx="9574365" cy="1072896"/>
          </a:xfrm>
        </p:spPr>
        <p:txBody>
          <a:bodyPr>
            <a:normAutofit lnSpcReduction="10000"/>
          </a:bodyPr>
          <a:lstStyle/>
          <a:p>
            <a:r>
              <a:rPr lang="en-US" dirty="0"/>
              <a:t>DNS resolution operations is kept in the cache, eliminating the need for a new query each time</a:t>
            </a:r>
            <a:r>
              <a:rPr lang="en-US" dirty="0" smtClean="0"/>
              <a:t>.</a:t>
            </a:r>
            <a:endParaRPr lang="tr-TR" dirty="0" smtClean="0"/>
          </a:p>
          <a:p>
            <a:r>
              <a:rPr lang="tr-TR" dirty="0"/>
              <a:t> </a:t>
            </a:r>
            <a:r>
              <a:rPr lang="tr-TR" b="1" dirty="0"/>
              <a:t>TTL (Time </a:t>
            </a:r>
            <a:r>
              <a:rPr lang="tr-TR" b="1" dirty="0" err="1"/>
              <a:t>To</a:t>
            </a:r>
            <a:r>
              <a:rPr lang="tr-TR" b="1" dirty="0"/>
              <a:t> Live)</a:t>
            </a:r>
            <a:r>
              <a:rPr lang="tr-TR" dirty="0"/>
              <a:t> </a:t>
            </a:r>
            <a:endParaRPr lang="tr-TR" dirty="0"/>
          </a:p>
        </p:txBody>
      </p:sp>
      <p:sp>
        <p:nvSpPr>
          <p:cNvPr id="5" name="Unvan 1"/>
          <p:cNvSpPr txBox="1">
            <a:spLocks/>
          </p:cNvSpPr>
          <p:nvPr/>
        </p:nvSpPr>
        <p:spPr>
          <a:xfrm>
            <a:off x="475488" y="2305064"/>
            <a:ext cx="9404723" cy="7002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smtClean="0"/>
              <a:t>DNS </a:t>
            </a:r>
            <a:r>
              <a:rPr lang="tr-TR" b="1" dirty="0"/>
              <a:t>Query </a:t>
            </a:r>
            <a:r>
              <a:rPr lang="tr-TR" b="1" dirty="0" err="1"/>
              <a:t>Types</a:t>
            </a:r>
            <a:endParaRPr lang="tr-TR" b="1" dirty="0"/>
          </a:p>
        </p:txBody>
      </p:sp>
      <p:sp>
        <p:nvSpPr>
          <p:cNvPr id="7" name="Dikdörtgen 6"/>
          <p:cNvSpPr/>
          <p:nvPr/>
        </p:nvSpPr>
        <p:spPr>
          <a:xfrm>
            <a:off x="560308" y="3103640"/>
            <a:ext cx="6096000" cy="646331"/>
          </a:xfrm>
          <a:prstGeom prst="rect">
            <a:avLst/>
          </a:prstGeom>
        </p:spPr>
        <p:txBody>
          <a:bodyPr>
            <a:spAutoFit/>
          </a:bodyPr>
          <a:lstStyle/>
          <a:p>
            <a:pPr marL="285750" indent="-285750">
              <a:buFont typeface="Wingdings" panose="05000000000000000000" pitchFamily="2" charset="2"/>
              <a:buChar char="Ø"/>
            </a:pPr>
            <a:r>
              <a:rPr lang="tr-TR" dirty="0" err="1"/>
              <a:t>Recursive</a:t>
            </a:r>
            <a:r>
              <a:rPr lang="tr-TR" dirty="0"/>
              <a:t> Query</a:t>
            </a:r>
          </a:p>
          <a:p>
            <a:pPr marL="285750" indent="-285750">
              <a:buFont typeface="Wingdings" panose="05000000000000000000" pitchFamily="2" charset="2"/>
              <a:buChar char="Ø"/>
            </a:pPr>
            <a:r>
              <a:rPr lang="tr-TR" dirty="0" err="1"/>
              <a:t>İterative</a:t>
            </a:r>
            <a:r>
              <a:rPr lang="tr-TR" dirty="0"/>
              <a:t> Query</a:t>
            </a:r>
          </a:p>
        </p:txBody>
      </p:sp>
    </p:spTree>
    <p:extLst>
      <p:ext uri="{BB962C8B-B14F-4D97-AF65-F5344CB8AC3E}">
        <p14:creationId xmlns:p14="http://schemas.microsoft.com/office/powerpoint/2010/main" val="199040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36383" y="0"/>
            <a:ext cx="9278177" cy="841248"/>
          </a:xfrm>
        </p:spPr>
        <p:txBody>
          <a:bodyPr/>
          <a:lstStyle/>
          <a:p>
            <a:r>
              <a:rPr lang="tr-TR" dirty="0" smtClean="0"/>
              <a:t>Transport </a:t>
            </a:r>
            <a:r>
              <a:rPr lang="tr-TR" dirty="0" err="1" smtClean="0"/>
              <a:t>Layer</a:t>
            </a:r>
            <a:r>
              <a:rPr lang="tr-TR" dirty="0" smtClean="0"/>
              <a:t> (TCP </a:t>
            </a:r>
            <a:r>
              <a:rPr lang="tr-TR" dirty="0" err="1"/>
              <a:t>o</a:t>
            </a:r>
            <a:r>
              <a:rPr lang="tr-TR" dirty="0" err="1" smtClean="0"/>
              <a:t>r</a:t>
            </a:r>
            <a:r>
              <a:rPr lang="tr-TR" dirty="0" smtClean="0"/>
              <a:t> UDP)</a:t>
            </a:r>
            <a:endParaRPr lang="tr-TR" dirty="0"/>
          </a:p>
        </p:txBody>
      </p:sp>
      <p:sp>
        <p:nvSpPr>
          <p:cNvPr id="3" name="İçerik Yer Tutucusu 2"/>
          <p:cNvSpPr>
            <a:spLocks noGrp="1"/>
          </p:cNvSpPr>
          <p:nvPr>
            <p:ph idx="1"/>
          </p:nvPr>
        </p:nvSpPr>
        <p:spPr>
          <a:xfrm>
            <a:off x="438912" y="841248"/>
            <a:ext cx="11204448" cy="5779008"/>
          </a:xfrm>
        </p:spPr>
        <p:txBody>
          <a:bodyPr/>
          <a:lstStyle/>
          <a:p>
            <a:r>
              <a:rPr lang="en-US" dirty="0"/>
              <a:t>UDP is primary protocol because it is faster. </a:t>
            </a:r>
            <a:endParaRPr lang="tr-TR" dirty="0" smtClean="0"/>
          </a:p>
          <a:p>
            <a:r>
              <a:rPr lang="en-US" dirty="0" smtClean="0"/>
              <a:t>There </a:t>
            </a:r>
            <a:r>
              <a:rPr lang="en-US" dirty="0"/>
              <a:t>is no cost of connection setup and tear down. </a:t>
            </a:r>
            <a:endParaRPr lang="tr-TR" dirty="0" smtClean="0"/>
          </a:p>
          <a:p>
            <a:r>
              <a:rPr lang="en-US" dirty="0" smtClean="0"/>
              <a:t>But </a:t>
            </a:r>
            <a:r>
              <a:rPr lang="en-US" dirty="0"/>
              <a:t>UDP has limited length of packet. Maximal length of DNS response in an UDP packet was defined to be 512 bytes because this is most likely to be delivered. This size is not enough for modern DNS services like </a:t>
            </a:r>
            <a:r>
              <a:rPr lang="en-US" dirty="0">
                <a:hlinkClick r:id="rId2" tooltip="en.wikipedia.org"/>
              </a:rPr>
              <a:t>Domain Name System Security Extensions - Wikipedia</a:t>
            </a:r>
            <a:r>
              <a:rPr lang="en-US" dirty="0"/>
              <a:t> so DNS was updated to use TCP connection too</a:t>
            </a:r>
            <a:r>
              <a:rPr lang="en-US" dirty="0" smtClean="0"/>
              <a:t>.</a:t>
            </a:r>
            <a:endParaRPr lang="tr-TR" dirty="0" smtClean="0"/>
          </a:p>
          <a:p>
            <a:r>
              <a:rPr lang="en-US" dirty="0" smtClean="0"/>
              <a:t> </a:t>
            </a:r>
            <a:r>
              <a:rPr lang="en-US" dirty="0"/>
              <a:t>TCP does not have request and reply size limit.</a:t>
            </a:r>
            <a:endParaRPr lang="tr-TR" dirty="0"/>
          </a:p>
        </p:txBody>
      </p:sp>
    </p:spTree>
    <p:extLst>
      <p:ext uri="{BB962C8B-B14F-4D97-AF65-F5344CB8AC3E}">
        <p14:creationId xmlns:p14="http://schemas.microsoft.com/office/powerpoint/2010/main" val="2259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096447" y="2049870"/>
            <a:ext cx="4413569" cy="1400530"/>
          </a:xfrm>
        </p:spPr>
        <p:txBody>
          <a:bodyPr/>
          <a:lstStyle/>
          <a:p>
            <a:r>
              <a:rPr lang="tr-TR" dirty="0" smtClean="0"/>
              <a:t>Teşekkürler</a:t>
            </a:r>
            <a:endParaRPr lang="tr-TR" dirty="0"/>
          </a:p>
        </p:txBody>
      </p:sp>
    </p:spTree>
    <p:extLst>
      <p:ext uri="{BB962C8B-B14F-4D97-AF65-F5344CB8AC3E}">
        <p14:creationId xmlns:p14="http://schemas.microsoft.com/office/powerpoint/2010/main" val="198770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van 9"/>
          <p:cNvSpPr>
            <a:spLocks noGrp="1"/>
          </p:cNvSpPr>
          <p:nvPr>
            <p:ph type="title"/>
          </p:nvPr>
        </p:nvSpPr>
        <p:spPr>
          <a:xfrm>
            <a:off x="533400" y="448056"/>
            <a:ext cx="9573768" cy="584659"/>
          </a:xfrm>
        </p:spPr>
        <p:txBody>
          <a:bodyPr/>
          <a:lstStyle/>
          <a:p>
            <a:r>
              <a:rPr lang="tr-TR" dirty="0" smtClean="0"/>
              <a:t>WHAT IS DNS?</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80" y="2307844"/>
            <a:ext cx="4743450" cy="2457450"/>
          </a:xfrm>
        </p:spPr>
      </p:pic>
      <p:sp>
        <p:nvSpPr>
          <p:cNvPr id="12" name="Rectangle 1"/>
          <p:cNvSpPr>
            <a:spLocks noGrp="1" noChangeArrowheads="1"/>
          </p:cNvSpPr>
          <p:nvPr>
            <p:ph type="body" sz="half" idx="2"/>
          </p:nvPr>
        </p:nvSpPr>
        <p:spPr bwMode="auto">
          <a:xfrm>
            <a:off x="4924330" y="798490"/>
            <a:ext cx="7067550" cy="56586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342900" lvl="0" indent="-342900" defTabSz="914400" eaLnBrk="0" fontAlgn="base" hangingPunct="0">
              <a:spcBef>
                <a:spcPct val="0"/>
              </a:spcBef>
              <a:spcAft>
                <a:spcPct val="0"/>
              </a:spcAft>
              <a:buClrTx/>
              <a:buSzTx/>
              <a:buFont typeface="Wingdings" panose="05000000000000000000" pitchFamily="2" charset="2"/>
              <a:buChar char="v"/>
            </a:pPr>
            <a:r>
              <a:rPr lang="en-US" altLang="tr-TR" sz="2100" dirty="0">
                <a:solidFill>
                  <a:srgbClr val="202124"/>
                </a:solidFill>
                <a:latin typeface="inherit"/>
              </a:rPr>
              <a:t>The Domain Name System (DNS) is the </a:t>
            </a:r>
            <a:r>
              <a:rPr lang="en-US" altLang="tr-TR" sz="2100" dirty="0" smtClean="0">
                <a:solidFill>
                  <a:srgbClr val="202124"/>
                </a:solidFill>
                <a:latin typeface="inherit"/>
              </a:rPr>
              <a:t>hierarchical and </a:t>
            </a:r>
            <a:r>
              <a:rPr lang="en-US" altLang="tr-TR" sz="2100" dirty="0">
                <a:solidFill>
                  <a:srgbClr val="202124"/>
                </a:solidFill>
                <a:latin typeface="inherit"/>
              </a:rPr>
              <a:t>distributed naming system </a:t>
            </a:r>
            <a:r>
              <a:rPr lang="en-US" altLang="tr-TR" sz="2100" dirty="0" smtClean="0">
                <a:solidFill>
                  <a:srgbClr val="202124"/>
                </a:solidFill>
                <a:latin typeface="inherit"/>
              </a:rPr>
              <a:t>used </a:t>
            </a:r>
            <a:r>
              <a:rPr lang="en-US" altLang="tr-TR" sz="2100" dirty="0">
                <a:solidFill>
                  <a:srgbClr val="202124"/>
                </a:solidFill>
                <a:latin typeface="inherit"/>
              </a:rPr>
              <a:t>to identify computers reachable through the Internet or other Internet Protocol (IP) networks</a:t>
            </a:r>
            <a:r>
              <a:rPr lang="en-US" altLang="tr-TR" sz="2100" dirty="0" smtClean="0">
                <a:solidFill>
                  <a:srgbClr val="202124"/>
                </a:solidFill>
                <a:latin typeface="inherit"/>
              </a:rPr>
              <a:t>.</a:t>
            </a:r>
            <a:endParaRPr lang="tr-TR" altLang="tr-TR" sz="2100" dirty="0" smtClean="0">
              <a:solidFill>
                <a:srgbClr val="202124"/>
              </a:solidFill>
              <a:latin typeface="inherit"/>
            </a:endParaRPr>
          </a:p>
          <a:p>
            <a:pPr lvl="0" defTabSz="914400" eaLnBrk="0" fontAlgn="base" hangingPunct="0">
              <a:spcBef>
                <a:spcPct val="0"/>
              </a:spcBef>
              <a:spcAft>
                <a:spcPct val="0"/>
              </a:spcAft>
              <a:buClrTx/>
              <a:buSzTx/>
            </a:pPr>
            <a:endParaRPr lang="tr-TR" altLang="tr-TR" sz="2100" dirty="0" smtClean="0">
              <a:solidFill>
                <a:srgbClr val="202124"/>
              </a:solidFill>
              <a:latin typeface="inherit"/>
            </a:endParaRPr>
          </a:p>
          <a:p>
            <a:pPr marL="342900" lvl="0" indent="-342900" defTabSz="914400" eaLnBrk="0" fontAlgn="base" hangingPunct="0">
              <a:spcBef>
                <a:spcPct val="0"/>
              </a:spcBef>
              <a:spcAft>
                <a:spcPct val="0"/>
              </a:spcAft>
              <a:buClrTx/>
              <a:buSzTx/>
              <a:buFont typeface="Wingdings" panose="05000000000000000000" pitchFamily="2" charset="2"/>
              <a:buChar char="ü"/>
            </a:pPr>
            <a:r>
              <a:rPr lang="en-US" altLang="tr-TR" sz="2100" dirty="0">
                <a:solidFill>
                  <a:srgbClr val="202124"/>
                </a:solidFill>
                <a:latin typeface="inherit"/>
              </a:rPr>
              <a:t>Domain Name System (DNS) in Application Layer </a:t>
            </a:r>
            <a:endParaRPr kumimoji="0" lang="tr-TR" altLang="tr-TR" sz="2100" b="0" i="0" u="none" strike="noStrike" cap="none" normalizeH="0" baseline="0" dirty="0" smtClean="0">
              <a:ln>
                <a:noFill/>
              </a:ln>
              <a:solidFill>
                <a:srgbClr val="202124"/>
              </a:solidFill>
              <a:effectLst/>
              <a:latin typeface="inheri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tr-TR" altLang="tr-TR" sz="2100" b="0" i="0" u="none" strike="noStrike" cap="none" normalizeH="0" baseline="0" dirty="0" smtClean="0">
                <a:ln>
                  <a:noFill/>
                </a:ln>
                <a:solidFill>
                  <a:srgbClr val="202124"/>
                </a:solidFill>
                <a:effectLst/>
                <a:latin typeface="inherit"/>
              </a:rPr>
              <a:t>DNS is </a:t>
            </a:r>
            <a:r>
              <a:rPr kumimoji="0" lang="tr-TR" altLang="tr-TR" sz="2100" b="0" i="0" u="none" strike="noStrike" cap="none" normalizeH="0" baseline="0" dirty="0" err="1" smtClean="0">
                <a:ln>
                  <a:noFill/>
                </a:ln>
                <a:solidFill>
                  <a:srgbClr val="202124"/>
                </a:solidFill>
                <a:effectLst/>
                <a:latin typeface="inherit"/>
              </a:rPr>
              <a:t>the</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phone</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book</a:t>
            </a:r>
            <a:r>
              <a:rPr kumimoji="0" lang="tr-TR" altLang="tr-TR" sz="2100" b="0" i="0" u="none" strike="noStrike" cap="none" normalizeH="0" baseline="0" dirty="0" smtClean="0">
                <a:ln>
                  <a:noFill/>
                </a:ln>
                <a:solidFill>
                  <a:srgbClr val="202124"/>
                </a:solidFill>
                <a:effectLst/>
                <a:latin typeface="inherit"/>
              </a:rPr>
              <a:t> of </a:t>
            </a:r>
            <a:r>
              <a:rPr kumimoji="0" lang="tr-TR" altLang="tr-TR" sz="2100" b="0" i="0" u="none" strike="noStrike" cap="none" normalizeH="0" baseline="0" dirty="0" err="1" smtClean="0">
                <a:ln>
                  <a:noFill/>
                </a:ln>
                <a:solidFill>
                  <a:srgbClr val="202124"/>
                </a:solidFill>
                <a:effectLst/>
                <a:latin typeface="inherit"/>
              </a:rPr>
              <a:t>the</a:t>
            </a:r>
            <a:r>
              <a:rPr kumimoji="0" lang="tr-TR" altLang="tr-TR" sz="2100" b="0" i="0" u="none" strike="noStrike" cap="none" normalizeH="0" baseline="0" dirty="0" smtClean="0">
                <a:ln>
                  <a:noFill/>
                </a:ln>
                <a:solidFill>
                  <a:srgbClr val="202124"/>
                </a:solidFill>
                <a:effectLst/>
                <a:latin typeface="inherit"/>
              </a:rPr>
              <a:t> internet.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tr-TR" altLang="tr-TR" sz="2100" b="0" i="0" u="none" strike="noStrike" cap="none" normalizeH="0" baseline="0" dirty="0" smtClean="0">
                <a:ln>
                  <a:noFill/>
                </a:ln>
                <a:solidFill>
                  <a:srgbClr val="202124"/>
                </a:solidFill>
                <a:effectLst/>
                <a:latin typeface="inherit"/>
              </a:rPr>
              <a:t>DNS </a:t>
            </a:r>
            <a:r>
              <a:rPr kumimoji="0" lang="tr-TR" altLang="tr-TR" sz="2100" b="0" i="0" u="none" strike="noStrike" cap="none" normalizeH="0" baseline="0" dirty="0" err="1" smtClean="0">
                <a:ln>
                  <a:noFill/>
                </a:ln>
                <a:solidFill>
                  <a:srgbClr val="202124"/>
                </a:solidFill>
                <a:effectLst/>
                <a:latin typeface="inherit"/>
              </a:rPr>
              <a:t>system</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to</a:t>
            </a:r>
            <a:r>
              <a:rPr kumimoji="0" lang="tr-TR" altLang="tr-TR" sz="2100" b="0" i="0" u="none" strike="noStrike" cap="none" normalizeH="0" baseline="0" dirty="0" smtClean="0">
                <a:ln>
                  <a:noFill/>
                </a:ln>
                <a:solidFill>
                  <a:srgbClr val="202124"/>
                </a:solidFill>
                <a:effectLst/>
                <a:latin typeface="inherit"/>
              </a:rPr>
              <a:t> a </a:t>
            </a:r>
            <a:r>
              <a:rPr kumimoji="0" lang="tr-TR" altLang="tr-TR" sz="2100" b="0" i="0" u="none" strike="noStrike" cap="none" normalizeH="0" baseline="0" dirty="0" err="1" smtClean="0">
                <a:ln>
                  <a:noFill/>
                </a:ln>
                <a:solidFill>
                  <a:srgbClr val="202124"/>
                </a:solidFill>
                <a:effectLst/>
                <a:latin typeface="inherit"/>
              </a:rPr>
              <a:t>giant</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phone</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book</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where</a:t>
            </a:r>
            <a:r>
              <a:rPr kumimoji="0" lang="tr-TR" altLang="tr-TR" sz="2100" b="0" i="0" u="none" strike="noStrike" cap="none" normalizeH="0" baseline="0" dirty="0" smtClean="0">
                <a:ln>
                  <a:noFill/>
                </a:ln>
                <a:solidFill>
                  <a:srgbClr val="202124"/>
                </a:solidFill>
                <a:effectLst/>
                <a:latin typeface="inherit"/>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tr-TR" altLang="tr-TR" sz="2100" b="0" i="0" u="none" strike="noStrike" cap="none" normalizeH="0" baseline="0" dirty="0" err="1" smtClean="0">
                <a:ln>
                  <a:noFill/>
                </a:ln>
                <a:solidFill>
                  <a:srgbClr val="202124"/>
                </a:solidFill>
                <a:effectLst/>
                <a:latin typeface="inherit"/>
              </a:rPr>
              <a:t>If</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the</a:t>
            </a:r>
            <a:r>
              <a:rPr kumimoji="0" lang="tr-TR" altLang="tr-TR" sz="2100" b="0" i="0" u="none" strike="noStrike" cap="none" normalizeH="0" baseline="0" dirty="0" smtClean="0">
                <a:ln>
                  <a:noFill/>
                </a:ln>
                <a:solidFill>
                  <a:srgbClr val="202124"/>
                </a:solidFill>
                <a:effectLst/>
                <a:latin typeface="inherit"/>
              </a:rPr>
              <a:t> DNS </a:t>
            </a:r>
            <a:r>
              <a:rPr kumimoji="0" lang="tr-TR" altLang="tr-TR" sz="2100" b="0" i="0" u="none" strike="noStrike" cap="none" normalizeH="0" baseline="0" dirty="0" err="1" smtClean="0">
                <a:ln>
                  <a:noFill/>
                </a:ln>
                <a:solidFill>
                  <a:srgbClr val="202124"/>
                </a:solidFill>
                <a:effectLst/>
                <a:latin typeface="inherit"/>
              </a:rPr>
              <a:t>system</a:t>
            </a:r>
            <a:r>
              <a:rPr kumimoji="0" lang="tr-TR" altLang="tr-TR" sz="2100" b="0" i="0" u="none" strike="noStrike" cap="none" normalizeH="0" baseline="0" dirty="0" smtClean="0">
                <a:ln>
                  <a:noFill/>
                </a:ln>
                <a:solidFill>
                  <a:srgbClr val="202124"/>
                </a:solidFill>
                <a:effectLst/>
                <a:latin typeface="inherit"/>
              </a:rPr>
              <a:t> had not </a:t>
            </a:r>
            <a:r>
              <a:rPr kumimoji="0" lang="tr-TR" altLang="tr-TR" sz="2100" b="0" i="0" u="none" strike="noStrike" cap="none" normalizeH="0" baseline="0" dirty="0" err="1" smtClean="0">
                <a:ln>
                  <a:noFill/>
                </a:ln>
                <a:solidFill>
                  <a:srgbClr val="202124"/>
                </a:solidFill>
                <a:effectLst/>
                <a:latin typeface="inherit"/>
              </a:rPr>
              <a:t>been</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established</a:t>
            </a:r>
            <a:r>
              <a:rPr kumimoji="0" lang="tr-TR" altLang="tr-TR" sz="2100" b="0" i="0" u="none" strike="noStrike" cap="none" normalizeH="0" baseline="0" dirty="0" smtClean="0">
                <a:ln>
                  <a:noFill/>
                </a:ln>
                <a:solidFill>
                  <a:srgbClr val="202124"/>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100" b="0" i="0" u="none" strike="noStrike" cap="none" normalizeH="0" baseline="0" dirty="0" err="1" smtClean="0">
                <a:ln>
                  <a:noFill/>
                </a:ln>
                <a:solidFill>
                  <a:srgbClr val="202124"/>
                </a:solidFill>
                <a:effectLst/>
                <a:latin typeface="inherit"/>
              </a:rPr>
              <a:t>we</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would</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have</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to</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keep</a:t>
            </a:r>
            <a:r>
              <a:rPr kumimoji="0" lang="tr-TR" altLang="tr-TR" sz="2100" b="0" i="0" u="none" strike="noStrike" cap="none" normalizeH="0" baseline="0" dirty="0" smtClean="0">
                <a:ln>
                  <a:noFill/>
                </a:ln>
                <a:solidFill>
                  <a:srgbClr val="202124"/>
                </a:solidFill>
                <a:effectLst/>
                <a:latin typeface="inherit"/>
              </a:rPr>
              <a:t> in </a:t>
            </a:r>
            <a:r>
              <a:rPr kumimoji="0" lang="tr-TR" altLang="tr-TR" sz="2100" b="0" i="0" u="none" strike="noStrike" cap="none" normalizeH="0" baseline="0" dirty="0" err="1" smtClean="0">
                <a:ln>
                  <a:noFill/>
                </a:ln>
                <a:solidFill>
                  <a:srgbClr val="202124"/>
                </a:solidFill>
                <a:effectLst/>
                <a:latin typeface="inherit"/>
              </a:rPr>
              <a:t>mind</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the</a:t>
            </a:r>
            <a:r>
              <a:rPr kumimoji="0" lang="tr-TR" altLang="tr-TR" sz="2100" b="0" i="0" u="none" strike="noStrike" cap="none" normalizeH="0" baseline="0" dirty="0" smtClean="0">
                <a:ln>
                  <a:noFill/>
                </a:ln>
                <a:solidFill>
                  <a:srgbClr val="202124"/>
                </a:solidFill>
                <a:effectLst/>
                <a:latin typeface="inherit"/>
              </a:rPr>
              <a:t> IP </a:t>
            </a:r>
            <a:r>
              <a:rPr kumimoji="0" lang="tr-TR" altLang="tr-TR" sz="2100" b="0" i="0" u="none" strike="noStrike" cap="none" normalizeH="0" baseline="0" dirty="0" err="1" smtClean="0">
                <a:ln>
                  <a:noFill/>
                </a:ln>
                <a:solidFill>
                  <a:srgbClr val="202124"/>
                </a:solidFill>
                <a:effectLst/>
                <a:latin typeface="inherit"/>
              </a:rPr>
              <a:t>address</a:t>
            </a:r>
            <a:r>
              <a:rPr kumimoji="0" lang="tr-TR" altLang="tr-TR" sz="2100" b="0" i="0" u="none" strike="noStrike" cap="none" normalizeH="0" baseline="0" dirty="0" smtClean="0">
                <a:ln>
                  <a:noFill/>
                </a:ln>
                <a:solidFill>
                  <a:srgbClr val="202124"/>
                </a:solidFill>
                <a:effectLst/>
                <a:latin typeface="inherit"/>
              </a:rPr>
              <a:t> of </a:t>
            </a:r>
            <a:r>
              <a:rPr kumimoji="0" lang="tr-TR" altLang="tr-TR" sz="2100" b="0" i="0" u="none" strike="noStrike" cap="none" normalizeH="0" baseline="0" dirty="0" err="1" smtClean="0">
                <a:ln>
                  <a:noFill/>
                </a:ln>
                <a:solidFill>
                  <a:srgbClr val="202124"/>
                </a:solidFill>
                <a:effectLst/>
                <a:latin typeface="inherit"/>
              </a:rPr>
              <a:t>each</a:t>
            </a:r>
            <a:r>
              <a:rPr kumimoji="0" lang="tr-TR" altLang="tr-TR" sz="2100" b="0" i="0" u="none" strike="noStrike" cap="none" normalizeH="0" baseline="0" dirty="0" smtClean="0">
                <a:ln>
                  <a:noFill/>
                </a:ln>
                <a:solidFill>
                  <a:srgbClr val="202124"/>
                </a:solidFill>
                <a:effectLst/>
                <a:latin typeface="inherit"/>
              </a:rPr>
              <a:t> </a:t>
            </a:r>
            <a:r>
              <a:rPr kumimoji="0" lang="tr-TR" altLang="tr-TR" sz="2100" b="0" i="0" u="none" strike="noStrike" cap="none" normalizeH="0" baseline="0" dirty="0" err="1" smtClean="0">
                <a:ln>
                  <a:noFill/>
                </a:ln>
                <a:solidFill>
                  <a:srgbClr val="202124"/>
                </a:solidFill>
                <a:effectLst/>
                <a:latin typeface="inherit"/>
              </a:rPr>
              <a:t>website</a:t>
            </a:r>
            <a:r>
              <a:rPr kumimoji="0" lang="tr-TR" altLang="tr-TR" sz="2100" b="0" i="0" u="none" strike="noStrike" cap="none" normalizeH="0" baseline="0" dirty="0" smtClean="0">
                <a:ln>
                  <a:noFill/>
                </a:ln>
                <a:solidFill>
                  <a:srgbClr val="202124"/>
                </a:solidFill>
                <a:effectLst/>
                <a:latin typeface="inherit"/>
              </a:rPr>
              <a:t>.</a:t>
            </a:r>
            <a:r>
              <a:rPr kumimoji="0" lang="tr-TR" altLang="tr-TR" sz="11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1100" dirty="0" smtClean="0">
                <a:latin typeface="Arial" panose="020B0604020202020204" pitchFamily="34" charset="0"/>
              </a:rPr>
              <a:t>d</a:t>
            </a:r>
            <a:endParaRPr lang="tr-TR" altLang="tr-TR"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418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645130" y="262218"/>
            <a:ext cx="9404723" cy="931582"/>
          </a:xfrm>
        </p:spPr>
        <p:txBody>
          <a:bodyPr/>
          <a:lstStyle/>
          <a:p>
            <a:r>
              <a:rPr lang="tr-TR" dirty="0" smtClean="0"/>
              <a:t>First </a:t>
            </a:r>
            <a:r>
              <a:rPr lang="tr-TR" dirty="0" err="1" smtClean="0"/>
              <a:t>Usage</a:t>
            </a:r>
            <a:r>
              <a:rPr lang="tr-TR" dirty="0"/>
              <a:t> </a:t>
            </a:r>
            <a:r>
              <a:rPr lang="tr-TR" dirty="0" smtClean="0"/>
              <a:t>(ARPANET)</a:t>
            </a:r>
            <a:r>
              <a:rPr lang="tr-TR" dirty="0"/>
              <a:t/>
            </a:r>
            <a:br>
              <a:rPr lang="tr-TR" dirty="0"/>
            </a:br>
            <a:endParaRPr lang="tr-TR" dirty="0"/>
          </a:p>
        </p:txBody>
      </p:sp>
      <p:pic>
        <p:nvPicPr>
          <p:cNvPr id="7" name="İçerik Yer Tutucusu 6"/>
          <p:cNvPicPr>
            <a:picLocks noGrp="1" noChangeAspect="1"/>
          </p:cNvPicPr>
          <p:nvPr>
            <p:ph idx="1"/>
          </p:nvPr>
        </p:nvPicPr>
        <p:blipFill>
          <a:blip r:embed="rId2"/>
          <a:stretch>
            <a:fillRect/>
          </a:stretch>
        </p:blipFill>
        <p:spPr>
          <a:xfrm>
            <a:off x="281150" y="1066800"/>
            <a:ext cx="7160887" cy="5156200"/>
          </a:xfrm>
          <a:prstGeom prst="rect">
            <a:avLst/>
          </a:prstGeom>
        </p:spPr>
      </p:pic>
      <p:sp>
        <p:nvSpPr>
          <p:cNvPr id="8" name="Dikdörtgen 7"/>
          <p:cNvSpPr/>
          <p:nvPr/>
        </p:nvSpPr>
        <p:spPr>
          <a:xfrm>
            <a:off x="7442037" y="1848535"/>
            <a:ext cx="4529747" cy="1477328"/>
          </a:xfrm>
          <a:prstGeom prst="rect">
            <a:avLst/>
          </a:prstGeom>
        </p:spPr>
        <p:txBody>
          <a:bodyPr wrap="square">
            <a:spAutoFit/>
          </a:bodyPr>
          <a:lstStyle/>
          <a:p>
            <a:r>
              <a:rPr lang="tr-TR" dirty="0" smtClean="0">
                <a:solidFill>
                  <a:srgbClr val="202122"/>
                </a:solidFill>
                <a:latin typeface="Arial" panose="020B0604020202020204" pitchFamily="34" charset="0"/>
              </a:rPr>
              <a:t>A</a:t>
            </a:r>
            <a:r>
              <a:rPr lang="en-US" dirty="0" smtClean="0">
                <a:solidFill>
                  <a:srgbClr val="202122"/>
                </a:solidFill>
                <a:latin typeface="Arial" panose="020B0604020202020204" pitchFamily="34" charset="0"/>
              </a:rPr>
              <a:t> </a:t>
            </a:r>
            <a:r>
              <a:rPr lang="en-US" dirty="0">
                <a:solidFill>
                  <a:srgbClr val="202122"/>
                </a:solidFill>
                <a:latin typeface="Arial" panose="020B0604020202020204" pitchFamily="34" charset="0"/>
              </a:rPr>
              <a:t>text file named </a:t>
            </a:r>
            <a:r>
              <a:rPr lang="en-US" dirty="0">
                <a:solidFill>
                  <a:srgbClr val="0645AD"/>
                </a:solidFill>
                <a:latin typeface="Arial" panose="020B0604020202020204" pitchFamily="34" charset="0"/>
                <a:hlinkClick r:id="rId3" tooltip="Hosts (file)"/>
              </a:rPr>
              <a:t>HOSTS.TXT</a:t>
            </a:r>
            <a:r>
              <a:rPr lang="en-US" dirty="0">
                <a:solidFill>
                  <a:srgbClr val="202122"/>
                </a:solidFill>
                <a:latin typeface="Arial" panose="020B0604020202020204" pitchFamily="34" charset="0"/>
              </a:rPr>
              <a:t> that mapped host names to the numerical addresses of computers on the </a:t>
            </a:r>
            <a:r>
              <a:rPr lang="en-US" dirty="0" smtClean="0">
                <a:solidFill>
                  <a:srgbClr val="202122"/>
                </a:solidFill>
                <a:latin typeface="Arial" panose="020B0604020202020204" pitchFamily="34" charset="0"/>
              </a:rPr>
              <a:t>ARPANET</a:t>
            </a:r>
            <a:endParaRPr lang="tr-TR" dirty="0" smtClean="0">
              <a:solidFill>
                <a:srgbClr val="202122"/>
              </a:solidFill>
              <a:latin typeface="Arial" panose="020B0604020202020204" pitchFamily="34" charset="0"/>
            </a:endParaRPr>
          </a:p>
          <a:p>
            <a:endParaRPr lang="tr-TR" dirty="0">
              <a:solidFill>
                <a:srgbClr val="202122"/>
              </a:solidFill>
              <a:latin typeface="Arial" panose="020B0604020202020204" pitchFamily="34" charset="0"/>
            </a:endParaRPr>
          </a:p>
          <a:p>
            <a:r>
              <a:rPr lang="tr-TR" dirty="0" smtClean="0">
                <a:solidFill>
                  <a:srgbClr val="202122"/>
                </a:solidFill>
                <a:latin typeface="Arial" panose="020B0604020202020204" pitchFamily="34" charset="0"/>
              </a:rPr>
              <a:t>DNS Server</a:t>
            </a:r>
            <a:endParaRPr lang="tr-TR" dirty="0"/>
          </a:p>
        </p:txBody>
      </p:sp>
    </p:spTree>
    <p:extLst>
      <p:ext uri="{BB962C8B-B14F-4D97-AF65-F5344CB8AC3E}">
        <p14:creationId xmlns:p14="http://schemas.microsoft.com/office/powerpoint/2010/main" val="175780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868082"/>
          </a:xfrm>
        </p:spPr>
        <p:txBody>
          <a:bodyPr/>
          <a:lstStyle/>
          <a:p>
            <a:r>
              <a:rPr lang="tr-TR" dirty="0" err="1"/>
              <a:t>What</a:t>
            </a:r>
            <a:r>
              <a:rPr lang="tr-TR" dirty="0"/>
              <a:t> is DNS </a:t>
            </a:r>
            <a:r>
              <a:rPr lang="tr-TR" dirty="0" smtClean="0"/>
              <a:t>Server?</a:t>
            </a:r>
            <a:endParaRPr lang="tr-TR" dirty="0"/>
          </a:p>
        </p:txBody>
      </p:sp>
      <p:pic>
        <p:nvPicPr>
          <p:cNvPr id="5" name="İçerik Yer Tutucusu 4"/>
          <p:cNvPicPr>
            <a:picLocks noGrp="1" noChangeAspect="1"/>
          </p:cNvPicPr>
          <p:nvPr>
            <p:ph idx="1"/>
          </p:nvPr>
        </p:nvPicPr>
        <p:blipFill>
          <a:blip r:embed="rId2"/>
          <a:stretch>
            <a:fillRect/>
          </a:stretch>
        </p:blipFill>
        <p:spPr>
          <a:xfrm>
            <a:off x="6908800" y="2057876"/>
            <a:ext cx="4876800" cy="3457575"/>
          </a:xfrm>
          <a:prstGeom prst="rect">
            <a:avLst/>
          </a:prstGeom>
        </p:spPr>
      </p:pic>
      <p:sp>
        <p:nvSpPr>
          <p:cNvPr id="7" name="Dikdörtgen 6"/>
          <p:cNvSpPr/>
          <p:nvPr/>
        </p:nvSpPr>
        <p:spPr>
          <a:xfrm>
            <a:off x="317500" y="1623536"/>
            <a:ext cx="6362700" cy="4801314"/>
          </a:xfrm>
          <a:prstGeom prst="rect">
            <a:avLst/>
          </a:prstGeom>
        </p:spPr>
        <p:txBody>
          <a:bodyPr wrap="square">
            <a:spAutoFit/>
          </a:bodyPr>
          <a:lstStyle/>
          <a:p>
            <a:pPr marL="285750" indent="-285750">
              <a:buFont typeface="Wingdings" panose="05000000000000000000" pitchFamily="2" charset="2"/>
              <a:buChar char="§"/>
            </a:pPr>
            <a:r>
              <a:rPr lang="en-US" b="1" dirty="0"/>
              <a:t>Special servers working for Domain Name System are called DNS Servers.</a:t>
            </a:r>
            <a:endParaRPr lang="tr-TR" b="1" dirty="0" smtClean="0"/>
          </a:p>
          <a:p>
            <a:pPr marL="285750" indent="-285750">
              <a:buFont typeface="Wingdings" panose="05000000000000000000" pitchFamily="2" charset="2"/>
              <a:buChar char="§"/>
            </a:pPr>
            <a:endParaRPr lang="tr-TR" b="1" dirty="0"/>
          </a:p>
          <a:p>
            <a:pPr marL="285750" indent="-285750">
              <a:buFont typeface="Wingdings" panose="05000000000000000000" pitchFamily="2" charset="2"/>
              <a:buChar char="§"/>
            </a:pPr>
            <a:r>
              <a:rPr lang="en-US" b="1" dirty="0" smtClean="0"/>
              <a:t>DNS </a:t>
            </a:r>
            <a:r>
              <a:rPr lang="en-US" b="1" dirty="0"/>
              <a:t>resolves names to numbers, to be more specific it resolves domain names to IP addresses</a:t>
            </a:r>
            <a:r>
              <a:rPr lang="en-US" b="1" dirty="0" smtClean="0"/>
              <a:t>.</a:t>
            </a:r>
            <a:endParaRPr lang="tr-TR" b="1" dirty="0" smtClean="0"/>
          </a:p>
          <a:p>
            <a:endParaRPr lang="tr-TR" b="1" dirty="0" smtClean="0"/>
          </a:p>
          <a:p>
            <a:pPr marL="285750" indent="-285750">
              <a:buFont typeface="Arial" panose="020B0604020202020204" pitchFamily="34" charset="0"/>
              <a:buChar char="•"/>
            </a:pPr>
            <a:r>
              <a:rPr lang="en-US" b="1" dirty="0"/>
              <a:t>Each unit on the Internet is defined by its IP addresses</a:t>
            </a:r>
            <a:r>
              <a:rPr lang="en-US" b="1" dirty="0" smtClean="0"/>
              <a:t>.</a:t>
            </a:r>
            <a:endParaRPr lang="tr-TR" b="1" dirty="0" smtClean="0"/>
          </a:p>
          <a:p>
            <a:endParaRPr lang="tr-TR" b="1" dirty="0"/>
          </a:p>
          <a:p>
            <a:endParaRPr lang="en-US" b="1" dirty="0"/>
          </a:p>
          <a:p>
            <a:pPr marL="342900" indent="-342900">
              <a:buFont typeface="+mj-lt"/>
              <a:buAutoNum type="arabicPeriod"/>
            </a:pPr>
            <a:r>
              <a:rPr lang="en-US" b="1" dirty="0" smtClean="0"/>
              <a:t>So </a:t>
            </a:r>
            <a:r>
              <a:rPr lang="en-US" b="1" dirty="0"/>
              <a:t>if you type in a web address in your web browser, </a:t>
            </a:r>
            <a:endParaRPr lang="tr-TR" b="1" dirty="0" smtClean="0"/>
          </a:p>
          <a:p>
            <a:endParaRPr lang="en-US" b="1" dirty="0"/>
          </a:p>
          <a:p>
            <a:r>
              <a:rPr lang="tr-TR" b="1" dirty="0" smtClean="0"/>
              <a:t>2. </a:t>
            </a:r>
            <a:r>
              <a:rPr lang="en-US" b="1" dirty="0" smtClean="0"/>
              <a:t>DNS </a:t>
            </a:r>
            <a:r>
              <a:rPr lang="en-US" b="1" dirty="0"/>
              <a:t>will resolve the name to a number </a:t>
            </a:r>
            <a:endParaRPr lang="tr-TR" b="1" dirty="0"/>
          </a:p>
          <a:p>
            <a:endParaRPr lang="tr-TR" b="1" dirty="0" smtClean="0"/>
          </a:p>
          <a:p>
            <a:r>
              <a:rPr lang="tr-TR" b="1" dirty="0" smtClean="0"/>
              <a:t>3. C</a:t>
            </a:r>
            <a:r>
              <a:rPr lang="en-US" b="1" dirty="0" err="1" smtClean="0"/>
              <a:t>omputers</a:t>
            </a:r>
            <a:r>
              <a:rPr lang="en-US" b="1" dirty="0" smtClean="0"/>
              <a:t> </a:t>
            </a:r>
            <a:r>
              <a:rPr lang="en-US" b="1" dirty="0"/>
              <a:t>know are </a:t>
            </a:r>
            <a:r>
              <a:rPr lang="en-US" b="1" dirty="0" smtClean="0"/>
              <a:t>numbers</a:t>
            </a:r>
            <a:r>
              <a:rPr lang="tr-TR" b="1" dirty="0" smtClean="0"/>
              <a:t> </a:t>
            </a:r>
            <a:r>
              <a:rPr lang="tr-TR" b="1" dirty="0" err="1" smtClean="0"/>
              <a:t>and</a:t>
            </a:r>
            <a:r>
              <a:rPr lang="tr-TR" b="1" dirty="0" smtClean="0"/>
              <a:t> can </a:t>
            </a:r>
            <a:r>
              <a:rPr lang="tr-TR" b="1" dirty="0" err="1" smtClean="0"/>
              <a:t>go</a:t>
            </a:r>
            <a:r>
              <a:rPr lang="tr-TR" b="1" dirty="0" smtClean="0"/>
              <a:t> </a:t>
            </a:r>
            <a:r>
              <a:rPr lang="tr-TR" b="1" dirty="0" err="1" smtClean="0"/>
              <a:t>host</a:t>
            </a:r>
            <a:endParaRPr lang="tr-TR" b="1" dirty="0" smtClean="0"/>
          </a:p>
          <a:p>
            <a:endParaRPr lang="tr-TR" b="1" dirty="0"/>
          </a:p>
          <a:p>
            <a:endParaRPr lang="tr-TR" b="1" dirty="0"/>
          </a:p>
        </p:txBody>
      </p:sp>
    </p:spTree>
    <p:extLst>
      <p:ext uri="{BB962C8B-B14F-4D97-AF65-F5344CB8AC3E}">
        <p14:creationId xmlns:p14="http://schemas.microsoft.com/office/powerpoint/2010/main" val="312724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12064" y="0"/>
            <a:ext cx="9404723" cy="1033182"/>
          </a:xfrm>
        </p:spPr>
        <p:txBody>
          <a:bodyPr/>
          <a:lstStyle/>
          <a:p>
            <a:r>
              <a:rPr lang="tr-TR" dirty="0" smtClean="0"/>
              <a:t>DNS Server TYPE</a:t>
            </a:r>
            <a:endParaRPr lang="tr-TR" dirty="0"/>
          </a:p>
        </p:txBody>
      </p:sp>
      <p:sp>
        <p:nvSpPr>
          <p:cNvPr id="3" name="İçerik Yer Tutucusu 2"/>
          <p:cNvSpPr>
            <a:spLocks noGrp="1"/>
          </p:cNvSpPr>
          <p:nvPr>
            <p:ph idx="1"/>
          </p:nvPr>
        </p:nvSpPr>
        <p:spPr>
          <a:xfrm>
            <a:off x="512064" y="1121664"/>
            <a:ext cx="10241280" cy="5522976"/>
          </a:xfrm>
        </p:spPr>
        <p:txBody>
          <a:bodyPr>
            <a:normAutofit fontScale="85000" lnSpcReduction="20000"/>
          </a:bodyPr>
          <a:lstStyle/>
          <a:p>
            <a:r>
              <a:rPr lang="en-US" dirty="0"/>
              <a:t>DNS Resolver (Internet Service Provider)</a:t>
            </a:r>
          </a:p>
          <a:p>
            <a:r>
              <a:rPr lang="en-US" dirty="0"/>
              <a:t>Root Server</a:t>
            </a:r>
          </a:p>
          <a:p>
            <a:r>
              <a:rPr lang="en-US" dirty="0"/>
              <a:t>TLD Name Server (Top Level Domain Server)</a:t>
            </a:r>
          </a:p>
          <a:p>
            <a:r>
              <a:rPr lang="en-US" dirty="0"/>
              <a:t>Authorized Name </a:t>
            </a:r>
            <a:r>
              <a:rPr lang="en-US" dirty="0" smtClean="0"/>
              <a:t>Server</a:t>
            </a:r>
            <a:endParaRPr lang="tr-TR" dirty="0" smtClean="0"/>
          </a:p>
          <a:p>
            <a:pPr marL="0" indent="0">
              <a:buNone/>
            </a:pPr>
            <a:endParaRPr lang="tr-TR" dirty="0" smtClean="0"/>
          </a:p>
          <a:p>
            <a:pPr marL="0" indent="0">
              <a:buNone/>
            </a:pPr>
            <a:r>
              <a:rPr lang="en-US" dirty="0"/>
              <a:t>Step 1: (Internet Service Provider)</a:t>
            </a:r>
          </a:p>
          <a:p>
            <a:pPr marL="0" indent="0">
              <a:buNone/>
            </a:pPr>
            <a:r>
              <a:rPr lang="en-US" dirty="0"/>
              <a:t>	</a:t>
            </a:r>
            <a:r>
              <a:rPr lang="en-US" dirty="0" smtClean="0"/>
              <a:t>An </a:t>
            </a:r>
            <a:r>
              <a:rPr lang="en-US" dirty="0"/>
              <a:t>IP address query is made to the Internet Service Provider. </a:t>
            </a:r>
          </a:p>
          <a:p>
            <a:pPr marL="0" indent="0">
              <a:buNone/>
            </a:pPr>
            <a:r>
              <a:rPr lang="en-US" dirty="0"/>
              <a:t>	The DNS resolver goes to the Root Server </a:t>
            </a:r>
            <a:endParaRPr lang="tr-TR" dirty="0"/>
          </a:p>
          <a:p>
            <a:pPr marL="0" indent="0">
              <a:buNone/>
            </a:pPr>
            <a:r>
              <a:rPr lang="en-US" dirty="0" smtClean="0"/>
              <a:t>Step </a:t>
            </a:r>
            <a:r>
              <a:rPr lang="en-US" dirty="0"/>
              <a:t>2:(Root Server)</a:t>
            </a:r>
          </a:p>
          <a:p>
            <a:pPr marL="0" indent="0">
              <a:buNone/>
            </a:pPr>
            <a:r>
              <a:rPr lang="en-US" dirty="0"/>
              <a:t>	Root Server directs you to the TLD Server of the extension </a:t>
            </a:r>
            <a:endParaRPr lang="tr-TR" dirty="0" smtClean="0"/>
          </a:p>
          <a:p>
            <a:pPr marL="0" indent="0">
              <a:buNone/>
            </a:pPr>
            <a:r>
              <a:rPr lang="en-US" dirty="0" smtClean="0"/>
              <a:t>Step </a:t>
            </a:r>
            <a:r>
              <a:rPr lang="en-US" dirty="0"/>
              <a:t>3:(Name Server) </a:t>
            </a:r>
          </a:p>
          <a:p>
            <a:pPr marL="0" indent="0">
              <a:buNone/>
            </a:pPr>
            <a:r>
              <a:rPr lang="en-US" dirty="0"/>
              <a:t>	TLD Server finds the Name Server where the domain name is hosted according to its extension </a:t>
            </a:r>
          </a:p>
          <a:p>
            <a:pPr marL="0" indent="0">
              <a:buNone/>
            </a:pPr>
            <a:r>
              <a:rPr lang="en-US" dirty="0"/>
              <a:t>	Directs you to the authorized Name Server.</a:t>
            </a:r>
          </a:p>
          <a:p>
            <a:pPr marL="0" indent="0">
              <a:buNone/>
            </a:pPr>
            <a:r>
              <a:rPr lang="en-US" dirty="0"/>
              <a:t>Step 4: </a:t>
            </a:r>
          </a:p>
          <a:p>
            <a:pPr marL="0" indent="0">
              <a:buNone/>
            </a:pPr>
            <a:r>
              <a:rPr lang="en-US" dirty="0"/>
              <a:t>	Finally, the authorized Name Server (Name Server) gives the IP address information of the domain name it contains, </a:t>
            </a:r>
          </a:p>
          <a:p>
            <a:endParaRPr lang="tr-TR" dirty="0"/>
          </a:p>
        </p:txBody>
      </p:sp>
    </p:spTree>
    <p:extLst>
      <p:ext uri="{BB962C8B-B14F-4D97-AF65-F5344CB8AC3E}">
        <p14:creationId xmlns:p14="http://schemas.microsoft.com/office/powerpoint/2010/main" val="94156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928688" y="327819"/>
            <a:ext cx="9385744" cy="6285096"/>
          </a:xfrm>
          <a:prstGeom prst="rect">
            <a:avLst/>
          </a:prstGeom>
        </p:spPr>
      </p:pic>
    </p:spTree>
    <p:extLst>
      <p:ext uri="{BB962C8B-B14F-4D97-AF65-F5344CB8AC3E}">
        <p14:creationId xmlns:p14="http://schemas.microsoft.com/office/powerpoint/2010/main" val="128475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864018"/>
          </a:xfrm>
        </p:spPr>
        <p:txBody>
          <a:bodyPr/>
          <a:lstStyle/>
          <a:p>
            <a:r>
              <a:rPr lang="en-US" dirty="0" smtClean="0"/>
              <a:t>What </a:t>
            </a:r>
            <a:r>
              <a:rPr lang="en-US" dirty="0"/>
              <a:t>are DNS Record Types?</a:t>
            </a:r>
            <a:r>
              <a:rPr lang="tr-TR" b="1" dirty="0"/>
              <a:t/>
            </a:r>
            <a:br>
              <a:rPr lang="tr-TR" b="1" dirty="0"/>
            </a:br>
            <a:endParaRPr lang="tr-TR" dirty="0"/>
          </a:p>
        </p:txBody>
      </p:sp>
      <p:sp>
        <p:nvSpPr>
          <p:cNvPr id="3" name="İçerik Yer Tutucusu 2"/>
          <p:cNvSpPr>
            <a:spLocks noGrp="1"/>
          </p:cNvSpPr>
          <p:nvPr>
            <p:ph idx="1"/>
          </p:nvPr>
        </p:nvSpPr>
        <p:spPr>
          <a:xfrm>
            <a:off x="646112" y="1231392"/>
            <a:ext cx="9403742" cy="5017007"/>
          </a:xfrm>
        </p:spPr>
        <p:txBody>
          <a:bodyPr/>
          <a:lstStyle/>
          <a:p>
            <a:r>
              <a:rPr lang="en-US" b="1" dirty="0"/>
              <a:t>A</a:t>
            </a:r>
            <a:r>
              <a:rPr lang="en-US" dirty="0"/>
              <a:t> (Address)</a:t>
            </a:r>
          </a:p>
          <a:p>
            <a:r>
              <a:rPr lang="en-US" b="1" dirty="0"/>
              <a:t>CNAME </a:t>
            </a:r>
            <a:r>
              <a:rPr lang="en-US" dirty="0"/>
              <a:t>(Canonical Name) </a:t>
            </a:r>
          </a:p>
          <a:p>
            <a:r>
              <a:rPr lang="en-US" b="1" dirty="0"/>
              <a:t>NS</a:t>
            </a:r>
            <a:r>
              <a:rPr lang="en-US" dirty="0"/>
              <a:t> (Name Server )</a:t>
            </a:r>
          </a:p>
          <a:p>
            <a:r>
              <a:rPr lang="en-US" b="1" dirty="0"/>
              <a:t>MX</a:t>
            </a:r>
            <a:r>
              <a:rPr lang="en-US" dirty="0"/>
              <a:t> (Mail Exchange)</a:t>
            </a:r>
          </a:p>
          <a:p>
            <a:r>
              <a:rPr lang="en-US" b="1" dirty="0"/>
              <a:t>PTR </a:t>
            </a:r>
            <a:r>
              <a:rPr lang="en-US" dirty="0"/>
              <a:t>(Pointer)</a:t>
            </a:r>
          </a:p>
          <a:p>
            <a:r>
              <a:rPr lang="en-US" b="1" dirty="0"/>
              <a:t>TXT </a:t>
            </a:r>
            <a:r>
              <a:rPr lang="en-US" dirty="0"/>
              <a:t>(Text )     </a:t>
            </a:r>
          </a:p>
          <a:p>
            <a:pPr marL="0" indent="0">
              <a:buNone/>
            </a:pPr>
            <a:endParaRPr lang="tr-TR" dirty="0"/>
          </a:p>
        </p:txBody>
      </p:sp>
    </p:spTree>
    <p:extLst>
      <p:ext uri="{BB962C8B-B14F-4D97-AF65-F5344CB8AC3E}">
        <p14:creationId xmlns:p14="http://schemas.microsoft.com/office/powerpoint/2010/main" val="416644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888402"/>
          </a:xfrm>
        </p:spPr>
        <p:txBody>
          <a:bodyPr/>
          <a:lstStyle/>
          <a:p>
            <a:r>
              <a:rPr lang="tr-TR" b="1" dirty="0"/>
              <a:t>DNS </a:t>
            </a:r>
            <a:r>
              <a:rPr lang="tr-TR" b="1" dirty="0" err="1"/>
              <a:t>Recursion</a:t>
            </a:r>
            <a:r>
              <a:rPr lang="tr-TR" b="1" dirty="0"/>
              <a:t> </a:t>
            </a:r>
            <a:br>
              <a:rPr lang="tr-TR" b="1" dirty="0"/>
            </a:br>
            <a:endParaRPr lang="tr-TR" dirty="0"/>
          </a:p>
        </p:txBody>
      </p:sp>
      <p:pic>
        <p:nvPicPr>
          <p:cNvPr id="4" name="İçerik Yer Tutucusu 3"/>
          <p:cNvPicPr>
            <a:picLocks noGrp="1" noChangeAspect="1"/>
          </p:cNvPicPr>
          <p:nvPr>
            <p:ph idx="1"/>
          </p:nvPr>
        </p:nvPicPr>
        <p:blipFill>
          <a:blip r:embed="rId2"/>
          <a:stretch>
            <a:fillRect/>
          </a:stretch>
        </p:blipFill>
        <p:spPr>
          <a:xfrm>
            <a:off x="1831848" y="2229522"/>
            <a:ext cx="6553200" cy="4333875"/>
          </a:xfrm>
          <a:prstGeom prst="rect">
            <a:avLst/>
          </a:prstGeom>
        </p:spPr>
      </p:pic>
      <p:sp>
        <p:nvSpPr>
          <p:cNvPr id="6" name="Dikdörtgen 5"/>
          <p:cNvSpPr/>
          <p:nvPr/>
        </p:nvSpPr>
        <p:spPr>
          <a:xfrm>
            <a:off x="548640" y="1341120"/>
            <a:ext cx="10326624" cy="646331"/>
          </a:xfrm>
          <a:prstGeom prst="rect">
            <a:avLst/>
          </a:prstGeom>
        </p:spPr>
        <p:txBody>
          <a:bodyPr wrap="square">
            <a:spAutoFit/>
          </a:bodyPr>
          <a:lstStyle/>
          <a:p>
            <a:r>
              <a:rPr lang="en-US" dirty="0"/>
              <a:t>DNS Recursion is the process of querying the next level of the server, </a:t>
            </a:r>
          </a:p>
          <a:p>
            <a:r>
              <a:rPr lang="en-US" dirty="0"/>
              <a:t>which cannot find the DNS resolution information within itself.</a:t>
            </a:r>
            <a:r>
              <a:rPr lang="tr-TR" dirty="0" smtClean="0"/>
              <a:t>.</a:t>
            </a:r>
            <a:endParaRPr lang="tr-TR" dirty="0"/>
          </a:p>
        </p:txBody>
      </p:sp>
    </p:spTree>
    <p:extLst>
      <p:ext uri="{BB962C8B-B14F-4D97-AF65-F5344CB8AC3E}">
        <p14:creationId xmlns:p14="http://schemas.microsoft.com/office/powerpoint/2010/main" val="104863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912786"/>
          </a:xfrm>
        </p:spPr>
        <p:txBody>
          <a:bodyPr/>
          <a:lstStyle/>
          <a:p>
            <a:r>
              <a:rPr lang="tr-TR" dirty="0" err="1" smtClean="0"/>
              <a:t>What</a:t>
            </a:r>
            <a:r>
              <a:rPr lang="tr-TR" dirty="0" smtClean="0"/>
              <a:t> </a:t>
            </a:r>
            <a:r>
              <a:rPr lang="tr-TR" dirty="0"/>
              <a:t>is </a:t>
            </a:r>
            <a:r>
              <a:rPr lang="tr-TR" dirty="0" err="1"/>
              <a:t>Reverse</a:t>
            </a:r>
            <a:r>
              <a:rPr lang="tr-TR" dirty="0"/>
              <a:t> </a:t>
            </a:r>
            <a:r>
              <a:rPr lang="tr-TR" dirty="0" smtClean="0"/>
              <a:t>DNS?</a:t>
            </a:r>
            <a:r>
              <a:rPr lang="tr-TR" b="1" dirty="0"/>
              <a:t/>
            </a:r>
            <a:br>
              <a:rPr lang="tr-TR" b="1" dirty="0"/>
            </a:br>
            <a:endParaRPr lang="tr-TR" dirty="0"/>
          </a:p>
        </p:txBody>
      </p:sp>
      <p:pic>
        <p:nvPicPr>
          <p:cNvPr id="4" name="İçerik Yer Tutucusu 3"/>
          <p:cNvPicPr>
            <a:picLocks noGrp="1" noChangeAspect="1"/>
          </p:cNvPicPr>
          <p:nvPr>
            <p:ph idx="1"/>
          </p:nvPr>
        </p:nvPicPr>
        <p:blipFill>
          <a:blip r:embed="rId2"/>
          <a:stretch>
            <a:fillRect/>
          </a:stretch>
        </p:blipFill>
        <p:spPr>
          <a:xfrm>
            <a:off x="1348169" y="2652776"/>
            <a:ext cx="7219950" cy="3600450"/>
          </a:xfrm>
          <a:prstGeom prst="rect">
            <a:avLst/>
          </a:prstGeom>
        </p:spPr>
      </p:pic>
      <p:sp>
        <p:nvSpPr>
          <p:cNvPr id="6" name="Dikdörtgen 5"/>
          <p:cNvSpPr/>
          <p:nvPr/>
        </p:nvSpPr>
        <p:spPr>
          <a:xfrm>
            <a:off x="1014984" y="1639808"/>
            <a:ext cx="9555479" cy="369332"/>
          </a:xfrm>
          <a:prstGeom prst="rect">
            <a:avLst/>
          </a:prstGeom>
        </p:spPr>
        <p:txBody>
          <a:bodyPr wrap="square">
            <a:spAutoFit/>
          </a:bodyPr>
          <a:lstStyle/>
          <a:p>
            <a:r>
              <a:rPr lang="tr-TR" b="1" dirty="0" err="1"/>
              <a:t>Basically</a:t>
            </a:r>
            <a:r>
              <a:rPr lang="tr-TR" b="1" dirty="0"/>
              <a:t>, a </a:t>
            </a:r>
            <a:r>
              <a:rPr lang="tr-TR" b="1" dirty="0" err="1"/>
              <a:t>reverse</a:t>
            </a:r>
            <a:r>
              <a:rPr lang="tr-TR" b="1" dirty="0"/>
              <a:t> DNS </a:t>
            </a:r>
            <a:r>
              <a:rPr lang="tr-TR" b="1" dirty="0" err="1"/>
              <a:t>lookup</a:t>
            </a:r>
            <a:r>
              <a:rPr lang="tr-TR" b="1" dirty="0"/>
              <a:t> </a:t>
            </a:r>
            <a:r>
              <a:rPr lang="tr-TR" b="1" dirty="0" err="1"/>
              <a:t>returns</a:t>
            </a:r>
            <a:r>
              <a:rPr lang="tr-TR" b="1" dirty="0"/>
              <a:t> </a:t>
            </a:r>
            <a:r>
              <a:rPr lang="tr-TR" b="1" dirty="0" err="1"/>
              <a:t>the</a:t>
            </a:r>
            <a:r>
              <a:rPr lang="tr-TR" b="1" dirty="0"/>
              <a:t> </a:t>
            </a:r>
            <a:r>
              <a:rPr lang="tr-TR" b="1" dirty="0" err="1"/>
              <a:t>hostname</a:t>
            </a:r>
            <a:r>
              <a:rPr lang="tr-TR" b="1" dirty="0"/>
              <a:t> of an IP </a:t>
            </a:r>
            <a:r>
              <a:rPr lang="tr-TR" b="1" dirty="0" err="1"/>
              <a:t>address</a:t>
            </a:r>
            <a:endParaRPr lang="tr-TR" b="1" dirty="0"/>
          </a:p>
        </p:txBody>
      </p:sp>
    </p:spTree>
    <p:extLst>
      <p:ext uri="{BB962C8B-B14F-4D97-AF65-F5344CB8AC3E}">
        <p14:creationId xmlns:p14="http://schemas.microsoft.com/office/powerpoint/2010/main" val="4235564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103</TotalTime>
  <Words>377</Words>
  <Application>Microsoft Office PowerPoint</Application>
  <PresentationFormat>Geniş ekran</PresentationFormat>
  <Paragraphs>88</Paragraphs>
  <Slides>13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Century Gothic</vt:lpstr>
      <vt:lpstr>inherit</vt:lpstr>
      <vt:lpstr>Wingdings</vt:lpstr>
      <vt:lpstr>Wingdings 3</vt:lpstr>
      <vt:lpstr>İyon</vt:lpstr>
      <vt:lpstr>DNS (Domain Name Server) </vt:lpstr>
      <vt:lpstr>WHAT IS DNS?</vt:lpstr>
      <vt:lpstr>First Usage (ARPANET) </vt:lpstr>
      <vt:lpstr>What is DNS Server?</vt:lpstr>
      <vt:lpstr>DNS Server TYPE</vt:lpstr>
      <vt:lpstr>PowerPoint Sunusu</vt:lpstr>
      <vt:lpstr>What are DNS Record Types? </vt:lpstr>
      <vt:lpstr>DNS Recursion  </vt:lpstr>
      <vt:lpstr>What is Reverse DNS? </vt:lpstr>
      <vt:lpstr>What is Open DNS?</vt:lpstr>
      <vt:lpstr>DNS Caching</vt:lpstr>
      <vt:lpstr>Transport Layer (TCP or UDP)</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(Domain Name Server) </dc:title>
  <dc:creator>Windows Kullanıcısı</dc:creator>
  <cp:lastModifiedBy>Windows Kullanıcısı</cp:lastModifiedBy>
  <cp:revision>13</cp:revision>
  <dcterms:created xsi:type="dcterms:W3CDTF">2022-11-04T15:50:31Z</dcterms:created>
  <dcterms:modified xsi:type="dcterms:W3CDTF">2022-11-04T17:33:34Z</dcterms:modified>
</cp:coreProperties>
</file>