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E745-EE48-4A8A-8DCE-F8299DBB54F8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B52A-C5F6-4B38-9163-C3E6208B98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67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E745-EE48-4A8A-8DCE-F8299DBB54F8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B52A-C5F6-4B38-9163-C3E6208B98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41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E745-EE48-4A8A-8DCE-F8299DBB54F8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B52A-C5F6-4B38-9163-C3E6208B98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82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E745-EE48-4A8A-8DCE-F8299DBB54F8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B52A-C5F6-4B38-9163-C3E6208B98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005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E745-EE48-4A8A-8DCE-F8299DBB54F8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B52A-C5F6-4B38-9163-C3E6208B98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911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E745-EE48-4A8A-8DCE-F8299DBB54F8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B52A-C5F6-4B38-9163-C3E6208B98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541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E745-EE48-4A8A-8DCE-F8299DBB54F8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B52A-C5F6-4B38-9163-C3E6208B9820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E745-EE48-4A8A-8DCE-F8299DBB54F8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B52A-C5F6-4B38-9163-C3E6208B982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E745-EE48-4A8A-8DCE-F8299DBB54F8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B52A-C5F6-4B38-9163-C3E6208B98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60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E745-EE48-4A8A-8DCE-F8299DBB54F8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B52A-C5F6-4B38-9163-C3E6208B98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407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E745-EE48-4A8A-8DCE-F8299DBB54F8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B52A-C5F6-4B38-9163-C3E6208B98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33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92E745-EE48-4A8A-8DCE-F8299DBB54F8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B52A-C5F6-4B38-9163-C3E6208B98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440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cure_She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58900" y="271463"/>
            <a:ext cx="9144000" cy="1036637"/>
          </a:xfrm>
        </p:spPr>
        <p:txBody>
          <a:bodyPr>
            <a:normAutofit/>
          </a:bodyPr>
          <a:lstStyle/>
          <a:p>
            <a:r>
              <a:rPr lang="tr-TR" dirty="0"/>
              <a:t>File Transfer </a:t>
            </a:r>
            <a:r>
              <a:rPr lang="tr-TR" dirty="0" smtClean="0"/>
              <a:t>Protocol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03300" y="1473200"/>
            <a:ext cx="10363200" cy="4356100"/>
          </a:xfrm>
        </p:spPr>
        <p:txBody>
          <a:bodyPr>
            <a:normAutofit/>
          </a:bodyPr>
          <a:lstStyle/>
          <a:p>
            <a:r>
              <a:rPr lang="tr-TR" b="1" dirty="0" smtClean="0"/>
              <a:t>Internet Architecture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Protocols</a:t>
            </a:r>
            <a:endParaRPr lang="tr-TR" b="1" dirty="0" smtClean="0"/>
          </a:p>
          <a:p>
            <a:r>
              <a:rPr lang="tr-TR" sz="3200" dirty="0" err="1" smtClean="0"/>
              <a:t>Department</a:t>
            </a:r>
            <a:r>
              <a:rPr lang="tr-TR" sz="3200" dirty="0" smtClean="0"/>
              <a:t> of </a:t>
            </a:r>
            <a:r>
              <a:rPr lang="tr-TR" sz="3200" dirty="0" err="1" smtClean="0"/>
              <a:t>Computer</a:t>
            </a:r>
            <a:r>
              <a:rPr lang="tr-TR" sz="3200" dirty="0" smtClean="0"/>
              <a:t> </a:t>
            </a:r>
            <a:r>
              <a:rPr lang="tr-TR" sz="3200" dirty="0" err="1" smtClean="0"/>
              <a:t>Engineering</a:t>
            </a:r>
            <a:endParaRPr lang="tr-TR" sz="3200" dirty="0" smtClean="0"/>
          </a:p>
          <a:p>
            <a:pPr algn="l"/>
            <a:endParaRPr lang="tr-TR" dirty="0" smtClean="0"/>
          </a:p>
          <a:p>
            <a:pPr algn="l"/>
            <a:endParaRPr lang="tr-TR" dirty="0"/>
          </a:p>
          <a:p>
            <a:pPr algn="l"/>
            <a:endParaRPr lang="tr-TR" dirty="0"/>
          </a:p>
          <a:p>
            <a:pPr algn="l"/>
            <a:endParaRPr lang="tr-TR" dirty="0" smtClean="0"/>
          </a:p>
          <a:p>
            <a:pPr algn="l"/>
            <a:r>
              <a:rPr lang="tr-TR" b="1" dirty="0" err="1" smtClean="0"/>
              <a:t>Student</a:t>
            </a:r>
            <a:r>
              <a:rPr lang="tr-TR" dirty="0" smtClean="0"/>
              <a:t> :Mehmet Harun Gülen</a:t>
            </a:r>
          </a:p>
          <a:p>
            <a:pPr algn="l"/>
            <a:r>
              <a:rPr lang="tr-TR" b="1" dirty="0" err="1" smtClean="0"/>
              <a:t>Instructor</a:t>
            </a:r>
            <a:r>
              <a:rPr lang="tr-TR" dirty="0" err="1" smtClean="0"/>
              <a:t>:Prof.Dr.Fatih</a:t>
            </a:r>
            <a:r>
              <a:rPr lang="tr-TR" dirty="0" smtClean="0"/>
              <a:t> Akay</a:t>
            </a:r>
          </a:p>
          <a:p>
            <a:pPr algn="l"/>
            <a:endParaRPr lang="tr-TR" dirty="0"/>
          </a:p>
          <a:p>
            <a:pPr algn="l"/>
            <a:endParaRPr lang="tr-TR" dirty="0" smtClean="0"/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6516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005840"/>
          </a:xfrm>
        </p:spPr>
        <p:txBody>
          <a:bodyPr/>
          <a:lstStyle/>
          <a:p>
            <a:r>
              <a:rPr lang="tr-TR" dirty="0" smtClean="0"/>
              <a:t>FTP Server</a:t>
            </a:r>
            <a:r>
              <a:rPr lang="tr-TR" dirty="0"/>
              <a:t> 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5194300"/>
          </a:xfrm>
        </p:spPr>
        <p:txBody>
          <a:bodyPr/>
          <a:lstStyle/>
          <a:p>
            <a:r>
              <a:rPr lang="tr-TR" dirty="0" smtClean="0"/>
              <a:t>M</a:t>
            </a:r>
            <a:r>
              <a:rPr lang="en-US" dirty="0" err="1" smtClean="0"/>
              <a:t>aintain</a:t>
            </a:r>
            <a:r>
              <a:rPr lang="en-US" dirty="0"/>
              <a:t> </a:t>
            </a:r>
            <a:r>
              <a:rPr lang="en-US" b="1" dirty="0"/>
              <a:t>state</a:t>
            </a:r>
            <a:r>
              <a:rPr lang="en-US" dirty="0"/>
              <a:t> about the </a:t>
            </a:r>
            <a:r>
              <a:rPr lang="en-US" dirty="0" smtClean="0"/>
              <a:t>user</a:t>
            </a:r>
            <a:endParaRPr lang="tr-TR" dirty="0" smtClean="0"/>
          </a:p>
          <a:p>
            <a:r>
              <a:rPr lang="tr-TR" dirty="0"/>
              <a:t>S</a:t>
            </a:r>
            <a:r>
              <a:rPr lang="en-US" dirty="0" err="1" smtClean="0"/>
              <a:t>erver</a:t>
            </a:r>
            <a:r>
              <a:rPr lang="en-US" dirty="0" smtClean="0"/>
              <a:t> </a:t>
            </a:r>
            <a:r>
              <a:rPr lang="en-US" dirty="0"/>
              <a:t>must keep track of the user's current directory as the user wanders about the remote directory </a:t>
            </a:r>
            <a:r>
              <a:rPr lang="en-US" dirty="0" smtClean="0"/>
              <a:t>tree</a:t>
            </a:r>
            <a:endParaRPr lang="tr-TR" dirty="0" smtClean="0"/>
          </a:p>
          <a:p>
            <a:r>
              <a:rPr lang="en-US" dirty="0">
                <a:solidFill>
                  <a:srgbClr val="FF0000"/>
                </a:solidFill>
              </a:rPr>
              <a:t>HTTP, on the other hand, is </a:t>
            </a:r>
            <a:r>
              <a:rPr lang="en-US" b="1" dirty="0">
                <a:solidFill>
                  <a:srgbClr val="FF0000"/>
                </a:solidFill>
              </a:rPr>
              <a:t>stateless</a:t>
            </a:r>
            <a:r>
              <a:rPr lang="en-US" dirty="0">
                <a:solidFill>
                  <a:srgbClr val="FF0000"/>
                </a:solidFill>
              </a:rPr>
              <a:t> -- it does not have to keep track of any user state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042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564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FTP COMMAND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5127" y="1041400"/>
            <a:ext cx="10515600" cy="5138737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S</a:t>
            </a:r>
            <a:r>
              <a:rPr lang="en-US" dirty="0" err="1" smtClean="0"/>
              <a:t>ent</a:t>
            </a:r>
            <a:r>
              <a:rPr lang="en-US" dirty="0" smtClean="0"/>
              <a:t> </a:t>
            </a:r>
            <a:r>
              <a:rPr lang="en-US" dirty="0"/>
              <a:t>across the control TCP connection in 7-bit ASCII </a:t>
            </a:r>
            <a:r>
              <a:rPr lang="en-US" dirty="0" smtClean="0"/>
              <a:t>format</a:t>
            </a:r>
            <a:endParaRPr lang="tr-TR" dirty="0" smtClean="0"/>
          </a:p>
          <a:p>
            <a:r>
              <a:rPr lang="en-US" dirty="0"/>
              <a:t>FTP commands are readable by </a:t>
            </a:r>
            <a:r>
              <a:rPr lang="en-US" dirty="0" smtClean="0"/>
              <a:t>people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HTTP</a:t>
            </a:r>
          </a:p>
          <a:p>
            <a:r>
              <a:rPr lang="en-US" dirty="0"/>
              <a:t>Each command consists of  </a:t>
            </a:r>
            <a:r>
              <a:rPr lang="en-US" dirty="0" smtClean="0"/>
              <a:t>four</a:t>
            </a:r>
            <a:r>
              <a:rPr lang="tr-TR" dirty="0" smtClean="0"/>
              <a:t>(4)</a:t>
            </a:r>
            <a:r>
              <a:rPr lang="en-US" dirty="0" smtClean="0"/>
              <a:t> </a:t>
            </a:r>
            <a:r>
              <a:rPr lang="en-US" dirty="0"/>
              <a:t>uppercase ASCII </a:t>
            </a:r>
            <a:r>
              <a:rPr lang="en-US" dirty="0" smtClean="0"/>
              <a:t>characters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of the more common commands are given </a:t>
            </a:r>
            <a:r>
              <a:rPr lang="en-US" dirty="0" smtClean="0"/>
              <a:t>below</a:t>
            </a:r>
            <a:endParaRPr lang="tr-T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USER</a:t>
            </a:r>
            <a:r>
              <a:rPr lang="en-US" dirty="0"/>
              <a:t> </a:t>
            </a:r>
            <a:r>
              <a:rPr lang="en-US" i="1" dirty="0"/>
              <a:t>username</a:t>
            </a:r>
            <a:r>
              <a:rPr lang="en-US" dirty="0"/>
              <a:t> : Used to send the user identification to server.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PASS</a:t>
            </a:r>
            <a:r>
              <a:rPr lang="en-US" dirty="0"/>
              <a:t> </a:t>
            </a:r>
            <a:r>
              <a:rPr lang="en-US" i="1" dirty="0"/>
              <a:t>password</a:t>
            </a:r>
            <a:r>
              <a:rPr lang="en-US" b="1" i="1" dirty="0"/>
              <a:t> </a:t>
            </a:r>
            <a:r>
              <a:rPr lang="en-US" dirty="0"/>
              <a:t>: Used to send the user password to the server.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LIST</a:t>
            </a:r>
            <a:r>
              <a:rPr lang="en-US" dirty="0"/>
              <a:t> : Used to ask the server to send back a list of all the files in the current remote directory. The list of files is sent over a (new and non-persistent) data TCP connection and not over the control TCP connection.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RETR</a:t>
            </a:r>
            <a:r>
              <a:rPr lang="en-US" dirty="0"/>
              <a:t> </a:t>
            </a:r>
            <a:r>
              <a:rPr lang="en-US" i="1" dirty="0"/>
              <a:t>filename</a:t>
            </a:r>
            <a:r>
              <a:rPr lang="en-US" dirty="0"/>
              <a:t> : Used to retrieve (i.e., get) a file from the current directory of the remote host.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STOR</a:t>
            </a:r>
            <a:r>
              <a:rPr lang="en-US" dirty="0"/>
              <a:t> </a:t>
            </a:r>
            <a:r>
              <a:rPr lang="en-US" i="1" dirty="0"/>
              <a:t>filename</a:t>
            </a:r>
            <a:r>
              <a:rPr lang="en-US" dirty="0"/>
              <a:t> : Used to store (i.e., put) a file into the current directory of the remote host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075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5127" y="101600"/>
            <a:ext cx="10515600" cy="65786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r-TR" b="1" dirty="0"/>
              <a:t>TYPE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b="1" dirty="0" smtClean="0"/>
              <a:t>Data </a:t>
            </a:r>
            <a:r>
              <a:rPr lang="tr-TR" b="1" dirty="0" err="1"/>
              <a:t>types</a:t>
            </a:r>
            <a:endParaRPr lang="tr-TR" b="1" dirty="0"/>
          </a:p>
          <a:p>
            <a:r>
              <a:rPr lang="en-US" dirty="0"/>
              <a:t>While transferring data over the network, four data types are </a:t>
            </a:r>
            <a:r>
              <a:rPr lang="en-US" dirty="0" smtClean="0"/>
              <a:t>defined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solidFill>
                  <a:srgbClr val="0070C0"/>
                </a:solidFill>
              </a:rPr>
              <a:t>(TYPE) ASCII</a:t>
            </a:r>
            <a:r>
              <a:rPr lang="tr-TR" dirty="0">
                <a:solidFill>
                  <a:srgbClr val="0070C0"/>
                </a:solidFill>
              </a:rPr>
              <a:t> , Image, EBCDIC, </a:t>
            </a:r>
            <a:r>
              <a:rPr lang="tr-TR" dirty="0" smtClean="0">
                <a:solidFill>
                  <a:srgbClr val="0070C0"/>
                </a:solidFill>
              </a:rPr>
              <a:t>Unicode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STRU</a:t>
            </a:r>
            <a:r>
              <a:rPr lang="en-US" dirty="0"/>
              <a:t> </a:t>
            </a:r>
            <a:r>
              <a:rPr lang="tr-TR" b="1" dirty="0" smtClean="0"/>
              <a:t>File </a:t>
            </a:r>
            <a:r>
              <a:rPr lang="tr-TR" b="1" dirty="0" err="1"/>
              <a:t>structures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File organization is specified using the STRU command</a:t>
            </a:r>
            <a:r>
              <a:rPr lang="en-US" dirty="0" smtClean="0"/>
              <a:t>.</a:t>
            </a:r>
            <a:endParaRPr lang="tr-TR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/>
              <a:t>F</a:t>
            </a:r>
            <a:r>
              <a:rPr lang="en-US" dirty="0"/>
              <a:t> or FILE structure (stream-oriented). Files are viewed as an arbitrary sequence of bytes, characters or words</a:t>
            </a:r>
            <a:r>
              <a:rPr lang="en-US" dirty="0" smtClean="0"/>
              <a:t>.</a:t>
            </a:r>
            <a:endParaRPr lang="tr-TR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/>
              <a:t>R</a:t>
            </a:r>
            <a:r>
              <a:rPr lang="en-US" dirty="0"/>
              <a:t> or RECORD structure (record-oriented). Files are viewed as divided into </a:t>
            </a:r>
            <a:r>
              <a:rPr lang="en-US" dirty="0" smtClean="0"/>
              <a:t>records</a:t>
            </a:r>
            <a:endParaRPr lang="tr-TR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/>
              <a:t>P</a:t>
            </a:r>
            <a:r>
              <a:rPr lang="en-US" dirty="0"/>
              <a:t> or PAGE structure (page-oriented). Files are divided into </a:t>
            </a:r>
            <a:r>
              <a:rPr lang="en-US" dirty="0" smtClean="0"/>
              <a:t>pages</a:t>
            </a:r>
            <a:endParaRPr lang="tr-T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tr-TR" b="1" dirty="0"/>
              <a:t>MODE</a:t>
            </a:r>
            <a:r>
              <a:rPr lang="tr-TR" dirty="0"/>
              <a:t> </a:t>
            </a:r>
            <a:r>
              <a:rPr lang="tr-TR" b="1" dirty="0"/>
              <a:t> Data transfer </a:t>
            </a:r>
            <a:r>
              <a:rPr lang="tr-TR" b="1" dirty="0" err="1"/>
              <a:t>modes</a:t>
            </a:r>
            <a:endParaRPr lang="tr-TR" b="1" dirty="0"/>
          </a:p>
          <a:p>
            <a:pPr marL="0" indent="0">
              <a:buNone/>
            </a:pPr>
            <a:r>
              <a:rPr lang="tr-TR" dirty="0" err="1"/>
              <a:t>Stream</a:t>
            </a:r>
            <a:r>
              <a:rPr lang="tr-TR" dirty="0"/>
              <a:t> </a:t>
            </a:r>
            <a:r>
              <a:rPr lang="tr-TR" dirty="0" err="1" smtClean="0"/>
              <a:t>mode</a:t>
            </a:r>
            <a:r>
              <a:rPr lang="tr-TR" dirty="0" smtClean="0"/>
              <a:t>,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</a:t>
            </a:r>
            <a:r>
              <a:rPr lang="tr-TR" dirty="0" smtClean="0"/>
              <a:t>,</a:t>
            </a:r>
            <a:r>
              <a:rPr lang="tr-TR" dirty="0"/>
              <a:t> </a:t>
            </a:r>
            <a:r>
              <a:rPr lang="tr-TR" dirty="0" err="1"/>
              <a:t>Compressed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 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9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840740"/>
          </a:xfrm>
        </p:spPr>
        <p:txBody>
          <a:bodyPr/>
          <a:lstStyle/>
          <a:p>
            <a:r>
              <a:rPr lang="tr-TR" dirty="0" smtClean="0"/>
              <a:t>REPLY CODE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5127" y="1054100"/>
            <a:ext cx="10515600" cy="51260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command is followed by a reply, sent from server to </a:t>
            </a:r>
            <a:r>
              <a:rPr lang="en-US" dirty="0" smtClean="0"/>
              <a:t>client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replies are three-digit </a:t>
            </a:r>
            <a:r>
              <a:rPr lang="en-US" dirty="0" smtClean="0"/>
              <a:t>numbers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O</a:t>
            </a:r>
            <a:r>
              <a:rPr lang="en-US" dirty="0" err="1" smtClean="0"/>
              <a:t>ptional</a:t>
            </a:r>
            <a:r>
              <a:rPr lang="en-US" dirty="0" smtClean="0"/>
              <a:t> </a:t>
            </a:r>
            <a:r>
              <a:rPr lang="en-US" dirty="0"/>
              <a:t>message following the </a:t>
            </a:r>
            <a:r>
              <a:rPr lang="en-US" dirty="0" smtClean="0"/>
              <a:t>number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</a:t>
            </a:r>
            <a:r>
              <a:rPr lang="en-US" dirty="0" err="1" smtClean="0"/>
              <a:t>imilar</a:t>
            </a:r>
            <a:r>
              <a:rPr lang="en-US" dirty="0" smtClean="0"/>
              <a:t> to the </a:t>
            </a:r>
            <a:r>
              <a:rPr lang="en-US" dirty="0"/>
              <a:t>status line of the HTTP response </a:t>
            </a:r>
            <a:r>
              <a:rPr lang="en-US" dirty="0" err="1" smtClean="0"/>
              <a:t>messag</a:t>
            </a:r>
            <a:r>
              <a:rPr lang="tr-TR" dirty="0" smtClean="0"/>
              <a:t>e</a:t>
            </a:r>
          </a:p>
          <a:p>
            <a:pPr marL="0" indent="0">
              <a:buNone/>
            </a:pPr>
            <a:r>
              <a:rPr lang="en-US" dirty="0"/>
              <a:t> Some typical replies, along with their possible </a:t>
            </a:r>
            <a:r>
              <a:rPr lang="en-US" dirty="0" smtClean="0"/>
              <a:t>messages</a:t>
            </a:r>
            <a:endParaRPr lang="tr-TR" dirty="0" smtClean="0"/>
          </a:p>
          <a:p>
            <a:r>
              <a:rPr lang="en-US" dirty="0"/>
              <a:t>331 Username OK, password required</a:t>
            </a:r>
          </a:p>
          <a:p>
            <a:r>
              <a:rPr lang="en-US" dirty="0"/>
              <a:t>125 Data connection already open; transfer starting</a:t>
            </a:r>
          </a:p>
          <a:p>
            <a:r>
              <a:rPr lang="en-US" dirty="0"/>
              <a:t>425 Can't open data connection</a:t>
            </a:r>
          </a:p>
          <a:p>
            <a:r>
              <a:rPr lang="en-US" dirty="0"/>
              <a:t>452 Error writing file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345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535940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of </a:t>
            </a:r>
            <a:r>
              <a:rPr lang="en-US" dirty="0" smtClean="0"/>
              <a:t>FTP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511333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Speed</a:t>
            </a:r>
            <a:r>
              <a:rPr lang="en-US" b="1" dirty="0"/>
              <a:t>:</a:t>
            </a:r>
            <a:r>
              <a:rPr lang="en-US" dirty="0"/>
              <a:t> One of the biggest advantages of FTP is speed. The FTP is one of the fastest way to transfer the files from one computer to another computer.</a:t>
            </a:r>
          </a:p>
          <a:p>
            <a:r>
              <a:rPr lang="en-US" b="1" dirty="0"/>
              <a:t>Efficient:</a:t>
            </a:r>
            <a:r>
              <a:rPr lang="en-US" dirty="0"/>
              <a:t> It is more efficient </a:t>
            </a:r>
            <a:r>
              <a:rPr lang="en-US" dirty="0" smtClean="0"/>
              <a:t>to </a:t>
            </a:r>
            <a:r>
              <a:rPr lang="en-US" dirty="0"/>
              <a:t>get the entire file.</a:t>
            </a:r>
          </a:p>
          <a:p>
            <a:r>
              <a:rPr lang="en-US" b="1" dirty="0"/>
              <a:t>Security:</a:t>
            </a:r>
            <a:r>
              <a:rPr lang="en-US" dirty="0"/>
              <a:t> To access the FTP server, we need to login with the username and password. Therefore, we can say that FTP is more secure. Brute-</a:t>
            </a:r>
            <a:r>
              <a:rPr lang="en-US" dirty="0" err="1"/>
              <a:t>force,FTP</a:t>
            </a:r>
            <a:r>
              <a:rPr lang="en-US" dirty="0"/>
              <a:t> </a:t>
            </a:r>
            <a:r>
              <a:rPr lang="en-US" dirty="0" err="1"/>
              <a:t>bounce,Spoofing,DoS</a:t>
            </a:r>
            <a:r>
              <a:rPr lang="en-US" dirty="0"/>
              <a:t> or </a:t>
            </a:r>
            <a:r>
              <a:rPr lang="en-US" dirty="0" err="1"/>
              <a:t>DDoS</a:t>
            </a:r>
            <a:r>
              <a:rPr lang="en-US" dirty="0"/>
              <a:t>  attack, Packet </a:t>
            </a:r>
            <a:r>
              <a:rPr lang="en-US" dirty="0" smtClean="0"/>
              <a:t>capture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 </a:t>
            </a:r>
            <a:r>
              <a:rPr lang="tr-TR" dirty="0" err="1"/>
              <a:t>Derivatives</a:t>
            </a:r>
            <a:endParaRPr lang="tr-T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 smtClean="0"/>
              <a:t>FTPS </a:t>
            </a:r>
            <a:r>
              <a:rPr lang="en-US" dirty="0"/>
              <a:t>use of a SSL or TLS connection. It was specified to use different ports than plain FTP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SSH File Transfer Protocol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uses </a:t>
            </a:r>
            <a:r>
              <a:rPr lang="en-US" dirty="0"/>
              <a:t>the </a:t>
            </a:r>
            <a:r>
              <a:rPr lang="en-US" dirty="0">
                <a:hlinkClick r:id="rId2" tooltip="Secure Shell"/>
              </a:rPr>
              <a:t>Secure Shell</a:t>
            </a:r>
            <a:r>
              <a:rPr lang="en-US" dirty="0"/>
              <a:t> protocol (SSH) to transfer </a:t>
            </a:r>
            <a:r>
              <a:rPr lang="en-US" dirty="0" smtClean="0"/>
              <a:t>files</a:t>
            </a:r>
            <a:endParaRPr lang="tr-TR" b="1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Back &amp; forth movement:</a:t>
            </a:r>
            <a:r>
              <a:rPr lang="en-US" dirty="0"/>
              <a:t> FTP allows us to transfer the files back and forth. Suppose you are a manager of the company, you send some information to all the employees, and they all send information back on the same server.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893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39140"/>
          </a:xfrm>
        </p:spPr>
        <p:txBody>
          <a:bodyPr>
            <a:normAutofit/>
          </a:bodyPr>
          <a:lstStyle/>
          <a:p>
            <a:r>
              <a:rPr lang="en-US" dirty="0"/>
              <a:t>Disadvantages of </a:t>
            </a:r>
            <a:r>
              <a:rPr lang="en-US" dirty="0" smtClean="0"/>
              <a:t>FTP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5127" y="1003300"/>
            <a:ext cx="10515600" cy="5176837"/>
          </a:xfrm>
        </p:spPr>
        <p:txBody>
          <a:bodyPr>
            <a:normAutofit/>
          </a:bodyPr>
          <a:lstStyle/>
          <a:p>
            <a:r>
              <a:rPr lang="tr-TR" b="1" dirty="0" smtClean="0"/>
              <a:t>E</a:t>
            </a:r>
            <a:r>
              <a:rPr lang="en-US" b="1" dirty="0" err="1" smtClean="0"/>
              <a:t>ncrypt</a:t>
            </a:r>
            <a:r>
              <a:rPr lang="tr-TR" b="1" dirty="0" err="1" smtClean="0"/>
              <a:t>ion</a:t>
            </a:r>
            <a:r>
              <a:rPr lang="tr-TR" b="1" dirty="0" smtClean="0"/>
              <a:t> ,</a:t>
            </a:r>
            <a:r>
              <a:rPr lang="en-US" dirty="0" smtClean="0"/>
              <a:t>not </a:t>
            </a:r>
            <a:r>
              <a:rPr lang="en-US" dirty="0"/>
              <a:t>all the FTP providers are equal and not all the providers offer encryption. So, we will have to look out for the FTP providers that provides encryption.</a:t>
            </a:r>
          </a:p>
          <a:p>
            <a:r>
              <a:rPr lang="tr-TR" b="1" dirty="0" smtClean="0"/>
              <a:t>File Size Limit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Lack</a:t>
            </a:r>
            <a:r>
              <a:rPr lang="tr-TR" b="1" dirty="0" smtClean="0"/>
              <a:t> of </a:t>
            </a:r>
            <a:r>
              <a:rPr lang="tr-TR" b="1" dirty="0" err="1" smtClean="0"/>
              <a:t>Simultaneous</a:t>
            </a:r>
            <a:r>
              <a:rPr lang="en-US" dirty="0" smtClean="0"/>
              <a:t>. </a:t>
            </a:r>
            <a:r>
              <a:rPr lang="en-US" dirty="0"/>
              <a:t>However, the size limit of the file is 2GB that can be sent. It also doesn't allow you to run simultaneous transfers to multiple receivers.</a:t>
            </a:r>
          </a:p>
          <a:p>
            <a:r>
              <a:rPr lang="en-US" b="1" dirty="0"/>
              <a:t>Passwords</a:t>
            </a:r>
            <a:r>
              <a:rPr lang="en-US" dirty="0"/>
              <a:t> and file contents are sent in </a:t>
            </a:r>
            <a:r>
              <a:rPr lang="en-US" b="1" dirty="0"/>
              <a:t>clear text </a:t>
            </a:r>
            <a:r>
              <a:rPr lang="en-US" dirty="0"/>
              <a:t>that allows unwanted eavesdropping. So, it is quite possible that attackers can carry out the </a:t>
            </a:r>
            <a:r>
              <a:rPr lang="en-US" b="1" dirty="0"/>
              <a:t>brute force </a:t>
            </a:r>
            <a:r>
              <a:rPr lang="en-US" dirty="0"/>
              <a:t>attack by trying to guess the FTP password.</a:t>
            </a:r>
          </a:p>
          <a:p>
            <a:r>
              <a:rPr lang="en-US" dirty="0"/>
              <a:t>It is not compatible with every system.</a:t>
            </a:r>
          </a:p>
        </p:txBody>
      </p:sp>
    </p:spTree>
    <p:extLst>
      <p:ext uri="{BB962C8B-B14F-4D97-AF65-F5344CB8AC3E}">
        <p14:creationId xmlns:p14="http://schemas.microsoft.com/office/powerpoint/2010/main" val="31700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Thanks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listening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81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0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What</a:t>
            </a:r>
            <a:r>
              <a:rPr lang="tr-TR" dirty="0" smtClean="0"/>
              <a:t> is FTP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4200" y="688976"/>
            <a:ext cx="10858500" cy="2854324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FTP is a standard internet protocol provided by TCP/IP used for transmitting the files from one host to another</a:t>
            </a:r>
            <a:r>
              <a:rPr lang="en-US" sz="4000" dirty="0" smtClean="0"/>
              <a:t>.</a:t>
            </a:r>
            <a:endParaRPr lang="tr-TR" sz="4000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endParaRPr lang="en-US" dirty="0"/>
          </a:p>
          <a:p>
            <a:r>
              <a:rPr lang="en-US" dirty="0"/>
              <a:t>FTP is built on a </a:t>
            </a:r>
            <a:r>
              <a:rPr lang="en-US" dirty="0">
                <a:solidFill>
                  <a:srgbClr val="FF0000"/>
                </a:solidFill>
              </a:rPr>
              <a:t>client–server model</a:t>
            </a:r>
            <a:r>
              <a:rPr lang="en-US" dirty="0"/>
              <a:t> </a:t>
            </a:r>
          </a:p>
          <a:p>
            <a:r>
              <a:rPr lang="en-US" dirty="0" smtClean="0"/>
              <a:t>FTP </a:t>
            </a:r>
            <a:r>
              <a:rPr lang="en-US" dirty="0"/>
              <a:t>is often secured with </a:t>
            </a:r>
            <a:r>
              <a:rPr lang="en-US" dirty="0">
                <a:solidFill>
                  <a:srgbClr val="FF0000"/>
                </a:solidFill>
              </a:rPr>
              <a:t>SSL/TLS</a:t>
            </a:r>
            <a:r>
              <a:rPr lang="en-US" dirty="0"/>
              <a:t> (</a:t>
            </a:r>
            <a:r>
              <a:rPr lang="en-US" dirty="0">
                <a:solidFill>
                  <a:srgbClr val="FF0000"/>
                </a:solidFill>
              </a:rPr>
              <a:t>FTPS</a:t>
            </a:r>
            <a:r>
              <a:rPr lang="en-US" dirty="0"/>
              <a:t>) or </a:t>
            </a:r>
            <a:r>
              <a:rPr lang="en-US" dirty="0">
                <a:solidFill>
                  <a:srgbClr val="FF0000"/>
                </a:solidFill>
              </a:rPr>
              <a:t>SSH</a:t>
            </a:r>
            <a:r>
              <a:rPr lang="en-US" dirty="0"/>
              <a:t> File Transfer Protocol (</a:t>
            </a:r>
            <a:r>
              <a:rPr lang="en-US" dirty="0">
                <a:solidFill>
                  <a:srgbClr val="FF0000"/>
                </a:solidFill>
              </a:rPr>
              <a:t>SFTP</a:t>
            </a:r>
            <a:r>
              <a:rPr lang="en-US" dirty="0"/>
              <a:t>).</a:t>
            </a:r>
            <a:endParaRPr lang="tr-TR" dirty="0"/>
          </a:p>
          <a:p>
            <a:r>
              <a:rPr lang="en-US" dirty="0"/>
              <a:t>The first FTP client applications were </a:t>
            </a:r>
            <a:r>
              <a:rPr lang="en-US" dirty="0">
                <a:solidFill>
                  <a:srgbClr val="FF0000"/>
                </a:solidFill>
              </a:rPr>
              <a:t>command-line</a:t>
            </a:r>
            <a:r>
              <a:rPr lang="en-US" dirty="0"/>
              <a:t> programs</a:t>
            </a:r>
            <a:endParaRPr lang="tr-TR" dirty="0"/>
          </a:p>
          <a:p>
            <a:r>
              <a:rPr lang="tr-TR" dirty="0"/>
              <a:t>S</a:t>
            </a:r>
            <a:r>
              <a:rPr lang="en-US" dirty="0"/>
              <a:t>till shipped with most </a:t>
            </a:r>
            <a:r>
              <a:rPr lang="en-US" dirty="0">
                <a:solidFill>
                  <a:srgbClr val="FF0000"/>
                </a:solidFill>
              </a:rPr>
              <a:t>Windows, Unix, and Linux </a:t>
            </a:r>
            <a:r>
              <a:rPr lang="en-US" dirty="0"/>
              <a:t>operating systems</a:t>
            </a:r>
            <a:endParaRPr lang="tr-TR" dirty="0"/>
          </a:p>
          <a:p>
            <a:r>
              <a:rPr lang="tr-TR" dirty="0" err="1"/>
              <a:t>Integrated</a:t>
            </a:r>
            <a:r>
              <a:rPr lang="tr-TR" dirty="0"/>
              <a:t> in web </a:t>
            </a:r>
            <a:r>
              <a:rPr lang="tr-TR" dirty="0" err="1"/>
              <a:t>browsers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ftp://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584200" y="3543300"/>
            <a:ext cx="10515600" cy="52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 smtClean="0"/>
              <a:t>Why</a:t>
            </a:r>
            <a:r>
              <a:rPr lang="tr-TR" sz="4000" dirty="0" smtClean="0"/>
              <a:t> FTP</a:t>
            </a:r>
            <a:endParaRPr lang="tr-TR" sz="4000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711200" y="4165601"/>
            <a:ext cx="105156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Although transferring files from one system to another is very simple and straightforward, but sometimes it can cause problems.</a:t>
            </a:r>
            <a:endParaRPr lang="tr-TR" dirty="0" smtClean="0"/>
          </a:p>
          <a:p>
            <a:pPr marL="571500" indent="-571500">
              <a:buFont typeface="+mj-lt"/>
              <a:buAutoNum type="romanLcPeriod"/>
            </a:pPr>
            <a:r>
              <a:rPr lang="tr-TR" dirty="0" smtClean="0"/>
              <a:t>T</a:t>
            </a:r>
            <a:r>
              <a:rPr lang="en-US" dirty="0" smtClean="0"/>
              <a:t>wo systems may have different file conventions. </a:t>
            </a:r>
            <a:endParaRPr lang="tr-TR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Two systems may have different ways to represent text and data. </a:t>
            </a:r>
            <a:endParaRPr lang="tr-TR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Two systems may have different directory structures.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 smtClean="0"/>
              <a:t>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9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714375"/>
          </a:xfrm>
        </p:spPr>
        <p:txBody>
          <a:bodyPr>
            <a:normAutofit/>
          </a:bodyPr>
          <a:lstStyle/>
          <a:p>
            <a:r>
              <a:rPr lang="tr-TR" dirty="0" err="1"/>
              <a:t>Mechanism</a:t>
            </a:r>
            <a:r>
              <a:rPr lang="tr-TR" dirty="0"/>
              <a:t> of </a:t>
            </a:r>
            <a:r>
              <a:rPr lang="tr-TR" dirty="0" smtClean="0"/>
              <a:t>FTP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714375"/>
            <a:ext cx="5415101" cy="293052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17500" y="3644900"/>
            <a:ext cx="11557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FTP protocol overcomes these problems by establishing two connections between hosts. One connection is used for data transfer, and another connection is used for the control connection.</a:t>
            </a:r>
          </a:p>
          <a:p>
            <a:endParaRPr lang="tr-TR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The above figure shows the basic model of the FTP. </a:t>
            </a:r>
            <a:endParaRPr lang="tr-TR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endParaRPr lang="tr-TR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 smtClean="0">
                <a:solidFill>
                  <a:srgbClr val="FF0000"/>
                </a:solidFill>
                <a:effectLst/>
                <a:latin typeface="inter-regular"/>
              </a:rPr>
              <a:t>The FTP client has three components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: the user interface, control process, and data transfer process. </a:t>
            </a:r>
            <a:endParaRPr lang="tr-TR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endParaRPr lang="tr-TR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 smtClean="0">
                <a:solidFill>
                  <a:srgbClr val="FF0000"/>
                </a:solidFill>
                <a:effectLst/>
                <a:latin typeface="inter-regular"/>
              </a:rPr>
              <a:t>The server has two components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: the server control process and the server data transfer process.</a:t>
            </a:r>
            <a:endParaRPr lang="tr-TR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endParaRPr lang="tr-TR" dirty="0">
              <a:solidFill>
                <a:srgbClr val="333333"/>
              </a:solidFill>
              <a:latin typeface="inter-regular"/>
            </a:endParaRPr>
          </a:p>
          <a:p>
            <a:endParaRPr lang="tr-TR" dirty="0" smtClean="0">
              <a:solidFill>
                <a:srgbClr val="333333"/>
              </a:solidFill>
              <a:latin typeface="inter-regular"/>
            </a:endParaRPr>
          </a:p>
          <a:p>
            <a:endParaRPr lang="tr-TR" dirty="0">
              <a:solidFill>
                <a:srgbClr val="333333"/>
              </a:solidFill>
              <a:latin typeface="inter-regular"/>
            </a:endParaRPr>
          </a:p>
          <a:p>
            <a:endParaRPr lang="tr-TR" dirty="0" smtClean="0">
              <a:solidFill>
                <a:srgbClr val="333333"/>
              </a:solidFill>
              <a:latin typeface="inter-regular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87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687" y="3640217"/>
            <a:ext cx="3095625" cy="235267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238750" y="9530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i="0" dirty="0" smtClean="0">
                <a:solidFill>
                  <a:srgbClr val="000000"/>
                </a:solidFill>
                <a:effectLst/>
                <a:latin typeface="inter-bold"/>
              </a:rPr>
              <a:t>Control Connection: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The control connection uses very simple rules for communication</a:t>
            </a:r>
            <a:r>
              <a:rPr lang="tr-TR" b="0" i="0" dirty="0" smtClean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tr-TR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dirty="0">
                <a:solidFill>
                  <a:srgbClr val="000000"/>
                </a:solidFill>
                <a:latin typeface="inter-regular"/>
              </a:rPr>
              <a:t>T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inter-regular"/>
              </a:rPr>
              <a:t>ransfer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 a line of command or line of response at a time. </a:t>
            </a:r>
            <a:endParaRPr lang="tr-TR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b="0" i="0" dirty="0" smtClean="0">
                <a:solidFill>
                  <a:srgbClr val="000000"/>
                </a:solidFill>
                <a:effectLst/>
                <a:latin typeface="inter-regular"/>
              </a:rPr>
              <a:t>B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inter-regular"/>
              </a:rPr>
              <a:t>etween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 the control processes. </a:t>
            </a:r>
            <a:endParaRPr lang="tr-TR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dirty="0">
                <a:solidFill>
                  <a:srgbClr val="000000"/>
                </a:solidFill>
                <a:latin typeface="inter-regular"/>
              </a:rPr>
              <a:t>R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inter-regular"/>
              </a:rPr>
              <a:t>emains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 connected during the entire interactive FTP session.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238750" y="3435718"/>
            <a:ext cx="5880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0" dirty="0" smtClean="0">
                <a:solidFill>
                  <a:srgbClr val="000000"/>
                </a:solidFill>
                <a:effectLst/>
                <a:latin typeface="inter-bold"/>
              </a:rPr>
              <a:t>Data Connection: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The Data Connection uses very complex rules as data types may vary.</a:t>
            </a:r>
            <a:endParaRPr lang="tr-TR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tr-TR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b="0" i="0" dirty="0" smtClean="0">
                <a:solidFill>
                  <a:srgbClr val="000000"/>
                </a:solidFill>
                <a:effectLst/>
                <a:latin typeface="inter-regular"/>
              </a:rPr>
              <a:t>B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inter-regular"/>
              </a:rPr>
              <a:t>etween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 data transfer processes. </a:t>
            </a:r>
            <a:endParaRPr lang="tr-TR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The data connection opens when a command comes for transferring the files and closes when the file is transferred.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7" name="İçerik Yer Tutucusu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26" y="778610"/>
            <a:ext cx="4909874" cy="26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6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Ftp </a:t>
            </a:r>
            <a:r>
              <a:rPr lang="tr-TR" dirty="0" err="1" smtClean="0"/>
              <a:t>Session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275" y="1683266"/>
            <a:ext cx="7372350" cy="240030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346200" y="1036935"/>
            <a:ext cx="1007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a typical FTP session, the user is sitting in front of one host (the local host) and wants to transfer files to or from a remote host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346200" y="4209534"/>
            <a:ext cx="8318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 </a:t>
            </a:r>
            <a:r>
              <a:rPr lang="tr-TR" dirty="0" smtClean="0"/>
              <a:t>P</a:t>
            </a:r>
            <a:r>
              <a:rPr lang="en-US" dirty="0" err="1" smtClean="0"/>
              <a:t>rovides</a:t>
            </a:r>
            <a:r>
              <a:rPr lang="en-US" dirty="0" smtClean="0"/>
              <a:t> </a:t>
            </a:r>
            <a:r>
              <a:rPr lang="en-US" dirty="0"/>
              <a:t>the hostname of the remote </a:t>
            </a:r>
            <a:r>
              <a:rPr lang="en-US" dirty="0" smtClean="0"/>
              <a:t>host</a:t>
            </a:r>
            <a:r>
              <a:rPr lang="tr-TR" dirty="0" smtClean="0"/>
              <a:t> (ftp://dosyalar.kurum.com.tr/sunumlar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Access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remote</a:t>
            </a:r>
            <a:r>
              <a:rPr lang="tr-TR" dirty="0"/>
              <a:t> </a:t>
            </a:r>
            <a:r>
              <a:rPr lang="tr-TR" dirty="0" err="1"/>
              <a:t>account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P</a:t>
            </a:r>
            <a:r>
              <a:rPr lang="en-US" dirty="0" err="1" smtClean="0"/>
              <a:t>rovide</a:t>
            </a:r>
            <a:r>
              <a:rPr lang="en-US" dirty="0" smtClean="0"/>
              <a:t> </a:t>
            </a:r>
            <a:r>
              <a:rPr lang="en-US" dirty="0"/>
              <a:t>a user identification and a </a:t>
            </a:r>
            <a:r>
              <a:rPr lang="en-US" dirty="0" smtClean="0"/>
              <a:t>password</a:t>
            </a:r>
            <a:endParaRPr lang="tr-TR" dirty="0" smtClean="0"/>
          </a:p>
          <a:p>
            <a:pPr marL="342900" indent="-342900">
              <a:buFont typeface="+mj-lt"/>
              <a:buAutoNum type="arabicPeriod"/>
            </a:pPr>
            <a:r>
              <a:rPr lang="tr-TR" dirty="0" err="1" smtClean="0"/>
              <a:t>Authorization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endParaRPr lang="tr-TR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 </a:t>
            </a:r>
            <a:r>
              <a:rPr lang="tr-TR" dirty="0" smtClean="0"/>
              <a:t>T</a:t>
            </a:r>
            <a:r>
              <a:rPr lang="en-US" dirty="0" err="1" smtClean="0"/>
              <a:t>ransfer</a:t>
            </a:r>
            <a:r>
              <a:rPr lang="en-US" dirty="0" smtClean="0"/>
              <a:t> </a:t>
            </a:r>
            <a:r>
              <a:rPr lang="en-US" dirty="0"/>
              <a:t>files from the local file system to the remote file system and vice versa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344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13740"/>
          </a:xfrm>
        </p:spPr>
        <p:txBody>
          <a:bodyPr/>
          <a:lstStyle/>
          <a:p>
            <a:r>
              <a:rPr lang="tr-TR" dirty="0"/>
              <a:t>HTTP </a:t>
            </a:r>
            <a:r>
              <a:rPr lang="tr-TR" dirty="0" err="1"/>
              <a:t>and</a:t>
            </a:r>
            <a:r>
              <a:rPr lang="tr-TR" dirty="0"/>
              <a:t> FTP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5126" y="1079500"/>
            <a:ext cx="10788073" cy="5638800"/>
          </a:xfrm>
        </p:spPr>
        <p:txBody>
          <a:bodyPr/>
          <a:lstStyle/>
          <a:p>
            <a:r>
              <a:rPr lang="tr-TR" dirty="0" smtClean="0"/>
              <a:t>B</a:t>
            </a:r>
            <a:r>
              <a:rPr lang="en-US" dirty="0" err="1" smtClean="0"/>
              <a:t>oth</a:t>
            </a:r>
            <a:r>
              <a:rPr lang="en-US" dirty="0" smtClean="0"/>
              <a:t> </a:t>
            </a:r>
            <a:r>
              <a:rPr lang="en-US" dirty="0"/>
              <a:t>file transfer protocols and have many common </a:t>
            </a:r>
            <a:r>
              <a:rPr lang="en-US" dirty="0" smtClean="0"/>
              <a:t>characteristics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R</a:t>
            </a:r>
            <a:r>
              <a:rPr lang="en-US" dirty="0" smtClean="0"/>
              <a:t>un </a:t>
            </a:r>
            <a:r>
              <a:rPr lang="en-US" dirty="0"/>
              <a:t>on top of </a:t>
            </a:r>
            <a:r>
              <a:rPr lang="en-US" dirty="0" smtClean="0"/>
              <a:t>TCP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Internet's connection-oriented, transport-layer, reliable data transfer </a:t>
            </a:r>
            <a:r>
              <a:rPr lang="en-US" dirty="0" smtClean="0"/>
              <a:t>protocol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the two application-layer protocols have some important differences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most striking difference is that FTP uses two parallel TCP connections to transfer a file</a:t>
            </a:r>
            <a:r>
              <a:rPr lang="en-US" dirty="0" smtClean="0"/>
              <a:t>,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a </a:t>
            </a:r>
            <a:r>
              <a:rPr lang="en-US" b="1" dirty="0"/>
              <a:t>control connection</a:t>
            </a:r>
            <a:r>
              <a:rPr lang="en-US" dirty="0"/>
              <a:t> and a </a:t>
            </a:r>
            <a:r>
              <a:rPr lang="en-US" b="1" dirty="0"/>
              <a:t>data connection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957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13740"/>
          </a:xfrm>
        </p:spPr>
        <p:txBody>
          <a:bodyPr/>
          <a:lstStyle/>
          <a:p>
            <a:r>
              <a:rPr lang="tr-TR" dirty="0" smtClean="0"/>
              <a:t>FTP TCP Control Connection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5127" y="1079500"/>
            <a:ext cx="10515600" cy="5100637"/>
          </a:xfrm>
        </p:spPr>
        <p:txBody>
          <a:bodyPr/>
          <a:lstStyle/>
          <a:p>
            <a:r>
              <a:rPr lang="en-US" b="1" dirty="0"/>
              <a:t>The control connection </a:t>
            </a:r>
            <a:r>
              <a:rPr lang="en-US" dirty="0"/>
              <a:t>is used for sending control </a:t>
            </a:r>
            <a:r>
              <a:rPr lang="en-US" dirty="0" smtClean="0"/>
              <a:t>information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identification</a:t>
            </a:r>
            <a:r>
              <a:rPr lang="en-US" dirty="0" smtClean="0"/>
              <a:t>,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password, 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commands </a:t>
            </a:r>
            <a:r>
              <a:rPr lang="en-US" dirty="0"/>
              <a:t>to change remote directory, 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</a:t>
            </a:r>
            <a:r>
              <a:rPr lang="en-US" dirty="0"/>
              <a:t>commands to "put" and "get" files</a:t>
            </a:r>
            <a:r>
              <a:rPr lang="en-US" dirty="0" smtClean="0"/>
              <a:t>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839354" y="5402445"/>
            <a:ext cx="9989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data connection is used to actually send a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file</a:t>
            </a:r>
            <a:endParaRPr lang="tr-TR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/>
              <a:t>FTP is said to send its control information </a:t>
            </a:r>
            <a:r>
              <a:rPr lang="en-US" b="1" dirty="0"/>
              <a:t>out-of-band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190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5127" y="149860"/>
            <a:ext cx="10515600" cy="891540"/>
          </a:xfrm>
        </p:spPr>
        <p:txBody>
          <a:bodyPr/>
          <a:lstStyle/>
          <a:p>
            <a:r>
              <a:rPr lang="tr-TR" dirty="0"/>
              <a:t>FTP TCP Control Connection</a:t>
            </a:r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>
          <a:xfrm>
            <a:off x="635000" y="1041400"/>
            <a:ext cx="10725727" cy="5138737"/>
          </a:xfrm>
        </p:spPr>
        <p:txBody>
          <a:bodyPr/>
          <a:lstStyle/>
          <a:p>
            <a:r>
              <a:rPr lang="en-US" dirty="0"/>
              <a:t>RTSP protocol like FTP also out of band</a:t>
            </a:r>
          </a:p>
          <a:p>
            <a:r>
              <a:rPr lang="en-US" dirty="0"/>
              <a:t>SMTP protocol like HTTP also in-band</a:t>
            </a:r>
          </a:p>
          <a:p>
            <a:r>
              <a:rPr lang="en-US" dirty="0"/>
              <a:t>HTTP is in-band</a:t>
            </a:r>
          </a:p>
          <a:p>
            <a:endParaRPr lang="en-US" dirty="0"/>
          </a:p>
          <a:p>
            <a:r>
              <a:rPr lang="en-US" dirty="0"/>
              <a:t>HTTP, sends request and response header lines into the same TCP connection that carries the transferred file itself. For this reason, HTTP is said to send its control information in-band. In the next section we shall see that SMTP, the main protocol for electronic mail, also sends control information  in-band. The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836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FTP TCP Port </a:t>
            </a:r>
            <a:r>
              <a:rPr lang="tr-TR" dirty="0" err="1" smtClean="0"/>
              <a:t>Usage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2" y="1335721"/>
            <a:ext cx="5227638" cy="142476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845127" y="2853286"/>
            <a:ext cx="10248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ser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starts an FTP session with a remote host, </a:t>
            </a:r>
            <a:endParaRPr lang="tr-TR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FTP first sets up a control TCP connection on server port number 21. The client side of FTP sends the user identification and password over this control connection.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C</a:t>
            </a:r>
            <a:r>
              <a:rPr lang="en-US" dirty="0" err="1" smtClean="0"/>
              <a:t>lient</a:t>
            </a:r>
            <a:r>
              <a:rPr lang="en-US" dirty="0" smtClean="0"/>
              <a:t> </a:t>
            </a:r>
            <a:r>
              <a:rPr lang="en-US" dirty="0"/>
              <a:t>side of FTP also sends, over the control connection, commands to change the remote </a:t>
            </a:r>
            <a:r>
              <a:rPr lang="en-US" dirty="0" smtClean="0"/>
              <a:t>directory</a:t>
            </a:r>
            <a:endParaRPr lang="tr-TR" dirty="0" smtClean="0"/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User </a:t>
            </a:r>
            <a:r>
              <a:rPr lang="en-US" dirty="0" smtClean="0"/>
              <a:t>requests </a:t>
            </a:r>
            <a:r>
              <a:rPr lang="en-US" dirty="0"/>
              <a:t>a file transfer </a:t>
            </a:r>
            <a:r>
              <a:rPr lang="en-US" dirty="0" smtClean="0"/>
              <a:t>(either to, or from, the remote host), FTP </a:t>
            </a:r>
            <a:r>
              <a:rPr lang="en-US" dirty="0"/>
              <a:t>opens a  TCP data connection on server port number </a:t>
            </a:r>
            <a:r>
              <a:rPr lang="en-US" dirty="0" smtClean="0"/>
              <a:t>20</a:t>
            </a:r>
            <a:endParaRPr lang="tr-TR" dirty="0" smtClean="0"/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Close Data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Close Control Connection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845126" y="5128910"/>
            <a:ext cx="10089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FTP sends exactly one file over the data connection and then closes the data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connection</a:t>
            </a:r>
            <a:endParaRPr lang="tr-TR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another </a:t>
            </a:r>
            <a:r>
              <a:rPr lang="en-US" dirty="0"/>
              <a:t>file, FTP opens another data TCP connection</a:t>
            </a:r>
            <a:r>
              <a:rPr lang="en-US" dirty="0" smtClean="0"/>
              <a:t>.</a:t>
            </a:r>
            <a:endParaRPr lang="tr-T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b="1" dirty="0" smtClean="0"/>
              <a:t>T</a:t>
            </a:r>
            <a:r>
              <a:rPr lang="en-US" b="1" dirty="0" smtClean="0"/>
              <a:t>he </a:t>
            </a:r>
            <a:r>
              <a:rPr lang="en-US" b="1" dirty="0"/>
              <a:t>control connection remains open throughout the duration of the user session,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6492350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Duman</Template>
  <TotalTime>469</TotalTime>
  <Words>694</Words>
  <Application>Microsoft Office PowerPoint</Application>
  <PresentationFormat>Geniş ekran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inter-bold</vt:lpstr>
      <vt:lpstr>inter-regular</vt:lpstr>
      <vt:lpstr>Times New Roman</vt:lpstr>
      <vt:lpstr>Wingdings</vt:lpstr>
      <vt:lpstr>Wingdings 2</vt:lpstr>
      <vt:lpstr>HDOfficeLightV0</vt:lpstr>
      <vt:lpstr>File Transfer Protocol</vt:lpstr>
      <vt:lpstr>What is FTP</vt:lpstr>
      <vt:lpstr>Mechanism of FTP</vt:lpstr>
      <vt:lpstr>PowerPoint Sunusu</vt:lpstr>
      <vt:lpstr>Ftp Session</vt:lpstr>
      <vt:lpstr>HTTP and FTP</vt:lpstr>
      <vt:lpstr>FTP TCP Control Connection</vt:lpstr>
      <vt:lpstr>FTP TCP Control Connection</vt:lpstr>
      <vt:lpstr>FTP TCP Port Usage</vt:lpstr>
      <vt:lpstr>FTP Server </vt:lpstr>
      <vt:lpstr>FTP COMMAND</vt:lpstr>
      <vt:lpstr>PowerPoint Sunusu</vt:lpstr>
      <vt:lpstr>REPLY CODE</vt:lpstr>
      <vt:lpstr>Advantages of FTP</vt:lpstr>
      <vt:lpstr>Disadvantages of FTP</vt:lpstr>
      <vt:lpstr>Thanks to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Transfer Protocol</dc:title>
  <dc:creator>Windows Kullanıcısı</dc:creator>
  <cp:lastModifiedBy>Windows Kullanıcısı</cp:lastModifiedBy>
  <cp:revision>27</cp:revision>
  <dcterms:created xsi:type="dcterms:W3CDTF">2022-10-22T15:28:12Z</dcterms:created>
  <dcterms:modified xsi:type="dcterms:W3CDTF">2022-10-29T08:25:56Z</dcterms:modified>
</cp:coreProperties>
</file>