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 id="269" r:id="rId14"/>
    <p:sldId id="268" r:id="rId15"/>
    <p:sldId id="270" r:id="rId16"/>
    <p:sldId id="271" r:id="rId17"/>
    <p:sldId id="272" r:id="rId1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9EB777BB-A9E8-407B-8D5C-1433C1C1B032}" type="datetimeFigureOut">
              <a:rPr lang="tr-TR" smtClean="0"/>
              <a:t>21.10.2022</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23DBF74-432B-4CEB-937E-CA20D56AA25E}" type="slidenum">
              <a:rPr lang="tr-TR" smtClean="0"/>
              <a:t>‹#›</a:t>
            </a:fld>
            <a:endParaRPr lang="tr-TR"/>
          </a:p>
        </p:txBody>
      </p:sp>
    </p:spTree>
    <p:extLst>
      <p:ext uri="{BB962C8B-B14F-4D97-AF65-F5344CB8AC3E}">
        <p14:creationId xmlns:p14="http://schemas.microsoft.com/office/powerpoint/2010/main" val="4125613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9EB777BB-A9E8-407B-8D5C-1433C1C1B032}" type="datetimeFigureOut">
              <a:rPr lang="tr-TR" smtClean="0"/>
              <a:t>21.10.2022</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3DBF74-432B-4CEB-937E-CA20D56AA25E}" type="slidenum">
              <a:rPr lang="tr-TR" smtClean="0"/>
              <a:t>‹#›</a:t>
            </a:fld>
            <a:endParaRPr lang="tr-TR"/>
          </a:p>
        </p:txBody>
      </p:sp>
    </p:spTree>
    <p:extLst>
      <p:ext uri="{BB962C8B-B14F-4D97-AF65-F5344CB8AC3E}">
        <p14:creationId xmlns:p14="http://schemas.microsoft.com/office/powerpoint/2010/main" val="2816391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9EB777BB-A9E8-407B-8D5C-1433C1C1B032}" type="datetimeFigureOut">
              <a:rPr lang="tr-TR" smtClean="0"/>
              <a:t>21.10.2022</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3DBF74-432B-4CEB-937E-CA20D56AA25E}"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71387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9EB777BB-A9E8-407B-8D5C-1433C1C1B032}" type="datetimeFigureOut">
              <a:rPr lang="tr-TR" smtClean="0"/>
              <a:t>21.10.2022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3DBF74-432B-4CEB-937E-CA20D56AA25E}" type="slidenum">
              <a:rPr lang="tr-TR" smtClean="0"/>
              <a:t>‹#›</a:t>
            </a:fld>
            <a:endParaRPr lang="tr-TR"/>
          </a:p>
        </p:txBody>
      </p:sp>
    </p:spTree>
    <p:extLst>
      <p:ext uri="{BB962C8B-B14F-4D97-AF65-F5344CB8AC3E}">
        <p14:creationId xmlns:p14="http://schemas.microsoft.com/office/powerpoint/2010/main" val="2154349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9EB777BB-A9E8-407B-8D5C-1433C1C1B032}" type="datetimeFigureOut">
              <a:rPr lang="tr-TR" smtClean="0"/>
              <a:t>21.10.2022</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3DBF74-432B-4CEB-937E-CA20D56AA25E}"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30448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9EB777BB-A9E8-407B-8D5C-1433C1C1B032}" type="datetimeFigureOut">
              <a:rPr lang="tr-TR" smtClean="0"/>
              <a:t>21.10.2022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3DBF74-432B-4CEB-937E-CA20D56AA25E}" type="slidenum">
              <a:rPr lang="tr-TR" smtClean="0"/>
              <a:t>‹#›</a:t>
            </a:fld>
            <a:endParaRPr lang="tr-TR"/>
          </a:p>
        </p:txBody>
      </p:sp>
    </p:spTree>
    <p:extLst>
      <p:ext uri="{BB962C8B-B14F-4D97-AF65-F5344CB8AC3E}">
        <p14:creationId xmlns:p14="http://schemas.microsoft.com/office/powerpoint/2010/main" val="1532474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9EB777BB-A9E8-407B-8D5C-1433C1C1B032}" type="datetimeFigureOut">
              <a:rPr lang="tr-TR" smtClean="0"/>
              <a:t>21.10.2022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3DBF74-432B-4CEB-937E-CA20D56AA25E}" type="slidenum">
              <a:rPr lang="tr-TR" smtClean="0"/>
              <a:t>‹#›</a:t>
            </a:fld>
            <a:endParaRPr lang="tr-TR"/>
          </a:p>
        </p:txBody>
      </p:sp>
    </p:spTree>
    <p:extLst>
      <p:ext uri="{BB962C8B-B14F-4D97-AF65-F5344CB8AC3E}">
        <p14:creationId xmlns:p14="http://schemas.microsoft.com/office/powerpoint/2010/main" val="202930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9EB777BB-A9E8-407B-8D5C-1433C1C1B032}" type="datetimeFigureOut">
              <a:rPr lang="tr-TR" smtClean="0"/>
              <a:t>21.10.2022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3DBF74-432B-4CEB-937E-CA20D56AA25E}" type="slidenum">
              <a:rPr lang="tr-TR" smtClean="0"/>
              <a:t>‹#›</a:t>
            </a:fld>
            <a:endParaRPr lang="tr-TR"/>
          </a:p>
        </p:txBody>
      </p:sp>
    </p:spTree>
    <p:extLst>
      <p:ext uri="{BB962C8B-B14F-4D97-AF65-F5344CB8AC3E}">
        <p14:creationId xmlns:p14="http://schemas.microsoft.com/office/powerpoint/2010/main" val="1983599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9EB777BB-A9E8-407B-8D5C-1433C1C1B032}" type="datetimeFigureOut">
              <a:rPr lang="tr-TR" smtClean="0"/>
              <a:t>21.10.2022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3DBF74-432B-4CEB-937E-CA20D56AA25E}" type="slidenum">
              <a:rPr lang="tr-TR" smtClean="0"/>
              <a:t>‹#›</a:t>
            </a:fld>
            <a:endParaRPr lang="tr-TR"/>
          </a:p>
        </p:txBody>
      </p:sp>
    </p:spTree>
    <p:extLst>
      <p:ext uri="{BB962C8B-B14F-4D97-AF65-F5344CB8AC3E}">
        <p14:creationId xmlns:p14="http://schemas.microsoft.com/office/powerpoint/2010/main" val="397942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9EB777BB-A9E8-407B-8D5C-1433C1C1B032}" type="datetimeFigureOut">
              <a:rPr lang="tr-TR" smtClean="0"/>
              <a:t>21.10.2022</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3DBF74-432B-4CEB-937E-CA20D56AA25E}" type="slidenum">
              <a:rPr lang="tr-TR" smtClean="0"/>
              <a:t>‹#›</a:t>
            </a:fld>
            <a:endParaRPr lang="tr-TR"/>
          </a:p>
        </p:txBody>
      </p:sp>
    </p:spTree>
    <p:extLst>
      <p:ext uri="{BB962C8B-B14F-4D97-AF65-F5344CB8AC3E}">
        <p14:creationId xmlns:p14="http://schemas.microsoft.com/office/powerpoint/2010/main" val="4119263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9EB777BB-A9E8-407B-8D5C-1433C1C1B032}" type="datetimeFigureOut">
              <a:rPr lang="tr-TR" smtClean="0"/>
              <a:t>21.10.2022</a:t>
            </a:fld>
            <a:endParaRPr lang="tr-TR"/>
          </a:p>
        </p:txBody>
      </p:sp>
      <p:sp>
        <p:nvSpPr>
          <p:cNvPr id="6" name="Footer Placeholder 5"/>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23DBF74-432B-4CEB-937E-CA20D56AA25E}" type="slidenum">
              <a:rPr lang="tr-TR" smtClean="0"/>
              <a:t>‹#›</a:t>
            </a:fld>
            <a:endParaRPr lang="tr-TR"/>
          </a:p>
        </p:txBody>
      </p:sp>
    </p:spTree>
    <p:extLst>
      <p:ext uri="{BB962C8B-B14F-4D97-AF65-F5344CB8AC3E}">
        <p14:creationId xmlns:p14="http://schemas.microsoft.com/office/powerpoint/2010/main" val="735326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9EB777BB-A9E8-407B-8D5C-1433C1C1B032}" type="datetimeFigureOut">
              <a:rPr lang="tr-TR" smtClean="0"/>
              <a:t>21.10.2022</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23DBF74-432B-4CEB-937E-CA20D56AA25E}" type="slidenum">
              <a:rPr lang="tr-TR" smtClean="0"/>
              <a:t>‹#›</a:t>
            </a:fld>
            <a:endParaRPr lang="tr-TR"/>
          </a:p>
        </p:txBody>
      </p:sp>
    </p:spTree>
    <p:extLst>
      <p:ext uri="{BB962C8B-B14F-4D97-AF65-F5344CB8AC3E}">
        <p14:creationId xmlns:p14="http://schemas.microsoft.com/office/powerpoint/2010/main" val="270039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9EB777BB-A9E8-407B-8D5C-1433C1C1B032}" type="datetimeFigureOut">
              <a:rPr lang="tr-TR" smtClean="0"/>
              <a:t>21.10.2022</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23DBF74-432B-4CEB-937E-CA20D56AA25E}" type="slidenum">
              <a:rPr lang="tr-TR" smtClean="0"/>
              <a:t>‹#›</a:t>
            </a:fld>
            <a:endParaRPr lang="tr-TR"/>
          </a:p>
        </p:txBody>
      </p:sp>
    </p:spTree>
    <p:extLst>
      <p:ext uri="{BB962C8B-B14F-4D97-AF65-F5344CB8AC3E}">
        <p14:creationId xmlns:p14="http://schemas.microsoft.com/office/powerpoint/2010/main" val="1707499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777BB-A9E8-407B-8D5C-1433C1C1B032}" type="datetimeFigureOut">
              <a:rPr lang="tr-TR" smtClean="0"/>
              <a:t>21.10.2022</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23DBF74-432B-4CEB-937E-CA20D56AA25E}" type="slidenum">
              <a:rPr lang="tr-TR" smtClean="0"/>
              <a:t>‹#›</a:t>
            </a:fld>
            <a:endParaRPr lang="tr-TR"/>
          </a:p>
        </p:txBody>
      </p:sp>
    </p:spTree>
    <p:extLst>
      <p:ext uri="{BB962C8B-B14F-4D97-AF65-F5344CB8AC3E}">
        <p14:creationId xmlns:p14="http://schemas.microsoft.com/office/powerpoint/2010/main" val="3895950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smtClean="0"/>
              <a:t>Asıl başlık stili için tıklatın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9EB777BB-A9E8-407B-8D5C-1433C1C1B032}" type="datetimeFigureOut">
              <a:rPr lang="tr-TR" smtClean="0"/>
              <a:t>21.10.2022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23DBF74-432B-4CEB-937E-CA20D56AA25E}" type="slidenum">
              <a:rPr lang="tr-TR" smtClean="0"/>
              <a:t>‹#›</a:t>
            </a:fld>
            <a:endParaRPr lang="tr-TR"/>
          </a:p>
        </p:txBody>
      </p:sp>
    </p:spTree>
    <p:extLst>
      <p:ext uri="{BB962C8B-B14F-4D97-AF65-F5344CB8AC3E}">
        <p14:creationId xmlns:p14="http://schemas.microsoft.com/office/powerpoint/2010/main" val="195117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9EB777BB-A9E8-407B-8D5C-1433C1C1B032}" type="datetimeFigureOut">
              <a:rPr lang="tr-TR" smtClean="0"/>
              <a:t>21.10.2022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3DBF74-432B-4CEB-937E-CA20D56AA25E}" type="slidenum">
              <a:rPr lang="tr-TR" smtClean="0"/>
              <a:t>‹#›</a:t>
            </a:fld>
            <a:endParaRPr lang="tr-TR"/>
          </a:p>
        </p:txBody>
      </p:sp>
    </p:spTree>
    <p:extLst>
      <p:ext uri="{BB962C8B-B14F-4D97-AF65-F5344CB8AC3E}">
        <p14:creationId xmlns:p14="http://schemas.microsoft.com/office/powerpoint/2010/main" val="3471220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EB777BB-A9E8-407B-8D5C-1433C1C1B032}" type="datetimeFigureOut">
              <a:rPr lang="tr-TR" smtClean="0"/>
              <a:t>21.10.2022</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23DBF74-432B-4CEB-937E-CA20D56AA25E}" type="slidenum">
              <a:rPr lang="tr-TR" smtClean="0"/>
              <a:t>‹#›</a:t>
            </a:fld>
            <a:endParaRPr lang="tr-TR"/>
          </a:p>
        </p:txBody>
      </p:sp>
    </p:spTree>
    <p:extLst>
      <p:ext uri="{BB962C8B-B14F-4D97-AF65-F5344CB8AC3E}">
        <p14:creationId xmlns:p14="http://schemas.microsoft.com/office/powerpoint/2010/main" val="1989383142"/>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atatracker.ietf.org/doc/html/draft-ietf-quic-htt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487680" y="414529"/>
            <a:ext cx="11423904" cy="999743"/>
          </a:xfrm>
        </p:spPr>
        <p:txBody>
          <a:bodyPr>
            <a:normAutofit fontScale="90000"/>
          </a:bodyPr>
          <a:lstStyle/>
          <a:p>
            <a:r>
              <a:rPr lang="en-US" dirty="0">
                <a:latin typeface="MMFOKH+TrebuchetMS"/>
                <a:cs typeface="MMFOKH+TrebuchetMS"/>
              </a:rPr>
              <a:t>HTTP:</a:t>
            </a:r>
            <a:r>
              <a:rPr lang="en-US" spc="-65" dirty="0">
                <a:latin typeface="MMFOKH+TrebuchetMS"/>
                <a:cs typeface="MMFOKH+TrebuchetMS"/>
              </a:rPr>
              <a:t> </a:t>
            </a:r>
            <a:r>
              <a:rPr lang="en-US" dirty="0">
                <a:latin typeface="MMFOKH+TrebuchetMS"/>
                <a:cs typeface="MMFOKH+TrebuchetMS"/>
              </a:rPr>
              <a:t>The Hypertext</a:t>
            </a:r>
            <a:r>
              <a:rPr lang="en-US" spc="-58" dirty="0">
                <a:latin typeface="MMFOKH+TrebuchetMS"/>
                <a:cs typeface="MMFOKH+TrebuchetMS"/>
              </a:rPr>
              <a:t> </a:t>
            </a:r>
            <a:r>
              <a:rPr lang="en-US" spc="-39" dirty="0">
                <a:latin typeface="MMFOKH+TrebuchetMS"/>
                <a:cs typeface="MMFOKH+TrebuchetMS"/>
              </a:rPr>
              <a:t>Transfer</a:t>
            </a:r>
            <a:r>
              <a:rPr lang="en-US" spc="42" dirty="0">
                <a:latin typeface="MMFOKH+TrebuchetMS"/>
                <a:cs typeface="MMFOKH+TrebuchetMS"/>
              </a:rPr>
              <a:t> </a:t>
            </a:r>
            <a:r>
              <a:rPr lang="en-US" spc="-18" dirty="0" smtClean="0">
                <a:latin typeface="MMFOKH+TrebuchetMS"/>
                <a:cs typeface="MMFOKH+TrebuchetMS"/>
              </a:rPr>
              <a:t>Protocol</a:t>
            </a:r>
            <a:endParaRPr lang="tr-TR" dirty="0"/>
          </a:p>
        </p:txBody>
      </p:sp>
      <p:sp>
        <p:nvSpPr>
          <p:cNvPr id="3" name="Alt Başlık 2"/>
          <p:cNvSpPr>
            <a:spLocks noGrp="1"/>
          </p:cNvSpPr>
          <p:nvPr>
            <p:ph type="subTitle" idx="1"/>
          </p:nvPr>
        </p:nvSpPr>
        <p:spPr>
          <a:xfrm>
            <a:off x="3925824" y="2048257"/>
            <a:ext cx="6742176" cy="3209543"/>
          </a:xfrm>
        </p:spPr>
        <p:txBody>
          <a:bodyPr/>
          <a:lstStyle/>
          <a:p>
            <a:r>
              <a:rPr lang="tr-TR" dirty="0" err="1" smtClean="0"/>
              <a:t>Student</a:t>
            </a:r>
            <a:r>
              <a:rPr lang="tr-TR" dirty="0" smtClean="0"/>
              <a:t> :Mehmet Harun Gülen</a:t>
            </a:r>
          </a:p>
          <a:p>
            <a:r>
              <a:rPr lang="tr-TR" dirty="0" err="1" smtClean="0"/>
              <a:t>Instructor:Prof.Dr.Fatih</a:t>
            </a:r>
            <a:r>
              <a:rPr lang="tr-TR" dirty="0" smtClean="0"/>
              <a:t> Akay</a:t>
            </a:r>
          </a:p>
          <a:p>
            <a:r>
              <a:rPr lang="tr-TR" dirty="0"/>
              <a:t>Internet Architecture </a:t>
            </a:r>
            <a:r>
              <a:rPr lang="tr-TR" dirty="0" err="1"/>
              <a:t>and</a:t>
            </a:r>
            <a:r>
              <a:rPr lang="tr-TR" dirty="0"/>
              <a:t> </a:t>
            </a:r>
            <a:r>
              <a:rPr lang="tr-TR" dirty="0" err="1"/>
              <a:t>Protocols</a:t>
            </a:r>
            <a:endParaRPr lang="tr-TR" dirty="0" smtClean="0"/>
          </a:p>
        </p:txBody>
      </p:sp>
    </p:spTree>
    <p:extLst>
      <p:ext uri="{BB962C8B-B14F-4D97-AF65-F5344CB8AC3E}">
        <p14:creationId xmlns:p14="http://schemas.microsoft.com/office/powerpoint/2010/main" val="1163206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656050"/>
          </a:xfrm>
        </p:spPr>
        <p:txBody>
          <a:bodyPr>
            <a:normAutofit fontScale="90000"/>
          </a:bodyPr>
          <a:lstStyle/>
          <a:p>
            <a:r>
              <a:rPr lang="tr-TR" b="1" spc="-27" dirty="0" err="1">
                <a:solidFill>
                  <a:schemeClr val="tx1"/>
                </a:solidFill>
                <a:latin typeface="OFRSBK+TrebuchetMS"/>
                <a:cs typeface="OFRSBK+TrebuchetMS"/>
              </a:rPr>
              <a:t>Transaction</a:t>
            </a:r>
            <a:r>
              <a:rPr lang="tr-TR" b="1" spc="-27" dirty="0">
                <a:solidFill>
                  <a:schemeClr val="tx1"/>
                </a:solidFill>
                <a:latin typeface="OFRSBK+TrebuchetMS"/>
                <a:cs typeface="OFRSBK+TrebuchetMS"/>
              </a:rPr>
              <a:t>-TCP</a:t>
            </a:r>
            <a:r>
              <a:rPr lang="tr-TR" spc="-27" dirty="0">
                <a:solidFill>
                  <a:srgbClr val="90C226"/>
                </a:solidFill>
                <a:latin typeface="OFRSBK+TrebuchetMS"/>
                <a:cs typeface="OFRSBK+TrebuchetMS"/>
              </a:rPr>
              <a:t/>
            </a:r>
            <a:br>
              <a:rPr lang="tr-TR" spc="-27" dirty="0">
                <a:solidFill>
                  <a:srgbClr val="90C226"/>
                </a:solidFill>
                <a:latin typeface="OFRSBK+TrebuchetMS"/>
                <a:cs typeface="OFRSBK+TrebuchetMS"/>
              </a:rPr>
            </a:br>
            <a:endParaRPr lang="tr-TR" dirty="0"/>
          </a:p>
        </p:txBody>
      </p:sp>
      <p:pic>
        <p:nvPicPr>
          <p:cNvPr id="4" name="İçerik Yer Tutucusu 3"/>
          <p:cNvPicPr>
            <a:picLocks noGrp="1" noChangeAspect="1"/>
          </p:cNvPicPr>
          <p:nvPr>
            <p:ph idx="1"/>
          </p:nvPr>
        </p:nvPicPr>
        <p:blipFill>
          <a:blip r:embed="rId2"/>
          <a:stretch>
            <a:fillRect/>
          </a:stretch>
        </p:blipFill>
        <p:spPr>
          <a:xfrm>
            <a:off x="3093466" y="1599819"/>
            <a:ext cx="6750364" cy="4130421"/>
          </a:xfrm>
          <a:prstGeom prst="rect">
            <a:avLst/>
          </a:prstGeom>
        </p:spPr>
      </p:pic>
    </p:spTree>
    <p:extLst>
      <p:ext uri="{BB962C8B-B14F-4D97-AF65-F5344CB8AC3E}">
        <p14:creationId xmlns:p14="http://schemas.microsoft.com/office/powerpoint/2010/main" val="4282025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804417" y="195072"/>
            <a:ext cx="9700196" cy="999744"/>
          </a:xfrm>
        </p:spPr>
        <p:txBody>
          <a:bodyPr>
            <a:normAutofit/>
          </a:bodyPr>
          <a:lstStyle/>
          <a:p>
            <a:r>
              <a:rPr lang="tr-TR" dirty="0" smtClean="0"/>
              <a:t>UDP</a:t>
            </a:r>
            <a:r>
              <a:rPr lang="tr-TR" dirty="0" smtClean="0">
                <a:latin typeface="72 Black" panose="020B0A04030603020204" pitchFamily="34" charset="0"/>
                <a:cs typeface="72 Black" panose="020B0A04030603020204" pitchFamily="34" charset="0"/>
              </a:rPr>
              <a:t>?</a:t>
            </a:r>
            <a:endParaRPr lang="tr-TR" dirty="0"/>
          </a:p>
        </p:txBody>
      </p:sp>
      <p:sp>
        <p:nvSpPr>
          <p:cNvPr id="3" name="İçerik Yer Tutucusu 2"/>
          <p:cNvSpPr>
            <a:spLocks noGrp="1"/>
          </p:cNvSpPr>
          <p:nvPr>
            <p:ph idx="1"/>
          </p:nvPr>
        </p:nvSpPr>
        <p:spPr>
          <a:xfrm>
            <a:off x="1804417" y="950976"/>
            <a:ext cx="9700195" cy="4960246"/>
          </a:xfrm>
        </p:spPr>
        <p:txBody>
          <a:bodyPr/>
          <a:lstStyle/>
          <a:p>
            <a:r>
              <a:rPr lang="en-US" dirty="0"/>
              <a:t>HTTP communication usually takes place over TCP/IP connections. The default port is TCP 80, but other ports can be used. This does not preclude HTTP from being implemented on top of any other protocol on the Internet, or on other networks. HTTP only presumes a reliable transport; any protocol that provides such guarantees can be used; the mapping of the HTTP/1.1 request and response structures onto the transport data units of the protocol in question is outside the scope of this specification</a:t>
            </a:r>
            <a:r>
              <a:rPr lang="en-US" dirty="0" smtClean="0"/>
              <a:t>.</a:t>
            </a:r>
            <a:endParaRPr lang="tr-TR" dirty="0" smtClean="0"/>
          </a:p>
          <a:p>
            <a:r>
              <a:rPr lang="en-US" dirty="0"/>
              <a:t>So although it doesn't explicitly say so, UDP is not used because it is not a "reliable transport</a:t>
            </a:r>
            <a:r>
              <a:rPr lang="en-US" dirty="0" smtClean="0"/>
              <a:t>".</a:t>
            </a:r>
            <a:endParaRPr lang="tr-TR" dirty="0" smtClean="0"/>
          </a:p>
          <a:p>
            <a:r>
              <a:rPr lang="en-US" dirty="0"/>
              <a:t>more recently, the QUIC protocol (which is more strictly a pseudo-transport or a session layer protocol) does use UDP for carrying HTTP/2.0 traffic and much of Google's traffic already uses this protocol. It's currently progressing towards </a:t>
            </a:r>
            <a:r>
              <a:rPr lang="en-US" dirty="0" err="1"/>
              <a:t>standardisation</a:t>
            </a:r>
            <a:r>
              <a:rPr lang="en-US" dirty="0"/>
              <a:t> as </a:t>
            </a:r>
            <a:r>
              <a:rPr lang="en-US" u="sng" dirty="0">
                <a:hlinkClick r:id="rId2"/>
              </a:rPr>
              <a:t>HTTP/3</a:t>
            </a:r>
            <a:r>
              <a:rPr lang="en-US" dirty="0"/>
              <a:t>.</a:t>
            </a:r>
            <a:endParaRPr lang="tr-TR" dirty="0"/>
          </a:p>
        </p:txBody>
      </p:sp>
    </p:spTree>
    <p:extLst>
      <p:ext uri="{BB962C8B-B14F-4D97-AF65-F5344CB8AC3E}">
        <p14:creationId xmlns:p14="http://schemas.microsoft.com/office/powerpoint/2010/main" val="96751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458813" y="112046"/>
            <a:ext cx="8911687" cy="668242"/>
          </a:xfrm>
        </p:spPr>
        <p:txBody>
          <a:bodyPr>
            <a:normAutofit fontScale="90000"/>
          </a:bodyPr>
          <a:lstStyle/>
          <a:p>
            <a:r>
              <a:rPr lang="tr-TR" b="1" dirty="0" smtClean="0">
                <a:solidFill>
                  <a:schemeClr val="tx1"/>
                </a:solidFill>
              </a:rPr>
              <a:t>HTTP </a:t>
            </a:r>
            <a:r>
              <a:rPr lang="tr-TR" b="1" dirty="0" err="1" smtClean="0">
                <a:solidFill>
                  <a:schemeClr val="tx1"/>
                </a:solidFill>
              </a:rPr>
              <a:t>Methods</a:t>
            </a:r>
            <a:r>
              <a:rPr lang="tr-TR" b="1" dirty="0" smtClean="0">
                <a:solidFill>
                  <a:schemeClr val="tx1"/>
                </a:solidFill>
              </a:rPr>
              <a:t> </a:t>
            </a:r>
            <a:r>
              <a:rPr lang="tr-TR" b="1" dirty="0" err="1" smtClean="0">
                <a:solidFill>
                  <a:schemeClr val="tx1"/>
                </a:solidFill>
              </a:rPr>
              <a:t>and</a:t>
            </a:r>
            <a:r>
              <a:rPr lang="tr-TR" b="1" dirty="0" smtClean="0">
                <a:solidFill>
                  <a:schemeClr val="tx1"/>
                </a:solidFill>
              </a:rPr>
              <a:t> Message</a:t>
            </a:r>
            <a:r>
              <a:rPr lang="tr-TR" dirty="0"/>
              <a:t/>
            </a:r>
            <a:br>
              <a:rPr lang="tr-TR" dirty="0"/>
            </a:br>
            <a:endParaRPr lang="tr-TR" dirty="0">
              <a:solidFill>
                <a:schemeClr val="tx1"/>
              </a:solidFill>
            </a:endParaRPr>
          </a:p>
        </p:txBody>
      </p:sp>
      <p:sp>
        <p:nvSpPr>
          <p:cNvPr id="3" name="İçerik Yer Tutucusu 2"/>
          <p:cNvSpPr>
            <a:spLocks noGrp="1"/>
          </p:cNvSpPr>
          <p:nvPr>
            <p:ph idx="1"/>
          </p:nvPr>
        </p:nvSpPr>
        <p:spPr>
          <a:xfrm>
            <a:off x="2243328" y="950976"/>
            <a:ext cx="9261284" cy="4960246"/>
          </a:xfrm>
        </p:spPr>
        <p:txBody>
          <a:bodyPr/>
          <a:lstStyle/>
          <a:p>
            <a:r>
              <a:rPr lang="en-US" b="1" dirty="0"/>
              <a:t>GET</a:t>
            </a:r>
            <a:endParaRPr lang="en-US" dirty="0"/>
          </a:p>
          <a:p>
            <a:r>
              <a:rPr lang="en-US" b="1" dirty="0"/>
              <a:t>POST</a:t>
            </a:r>
            <a:endParaRPr lang="en-US" dirty="0"/>
          </a:p>
          <a:p>
            <a:r>
              <a:rPr lang="en-US" b="1" dirty="0"/>
              <a:t>PUT</a:t>
            </a:r>
            <a:endParaRPr lang="en-US" dirty="0"/>
          </a:p>
          <a:p>
            <a:r>
              <a:rPr lang="en-US" b="1" dirty="0"/>
              <a:t>HEAD</a:t>
            </a:r>
            <a:endParaRPr lang="en-US" dirty="0"/>
          </a:p>
          <a:p>
            <a:r>
              <a:rPr lang="en-US" b="1" dirty="0"/>
              <a:t>DELETE</a:t>
            </a:r>
            <a:endParaRPr lang="en-US" dirty="0"/>
          </a:p>
          <a:p>
            <a:r>
              <a:rPr lang="en-US" b="1" dirty="0"/>
              <a:t>PATCH</a:t>
            </a:r>
            <a:endParaRPr lang="en-US" dirty="0"/>
          </a:p>
          <a:p>
            <a:r>
              <a:rPr lang="en-US" b="1" dirty="0"/>
              <a:t>OPTIONS</a:t>
            </a:r>
            <a:endParaRPr lang="en-US" dirty="0"/>
          </a:p>
          <a:p>
            <a:r>
              <a:rPr lang="en-US" b="1" dirty="0"/>
              <a:t>CONNECT</a:t>
            </a:r>
            <a:endParaRPr lang="en-US" dirty="0"/>
          </a:p>
          <a:p>
            <a:r>
              <a:rPr lang="en-US" b="1" dirty="0"/>
              <a:t>TRACE</a:t>
            </a:r>
            <a:endParaRPr lang="en-US" dirty="0"/>
          </a:p>
          <a:p>
            <a:endParaRPr lang="tr-TR" dirty="0"/>
          </a:p>
        </p:txBody>
      </p:sp>
      <p:pic>
        <p:nvPicPr>
          <p:cNvPr id="4" name="Resim 3"/>
          <p:cNvPicPr>
            <a:picLocks noChangeAspect="1"/>
          </p:cNvPicPr>
          <p:nvPr/>
        </p:nvPicPr>
        <p:blipFill>
          <a:blip r:embed="rId2"/>
          <a:stretch>
            <a:fillRect/>
          </a:stretch>
        </p:blipFill>
        <p:spPr>
          <a:xfrm>
            <a:off x="4924806" y="865632"/>
            <a:ext cx="5829300" cy="2381250"/>
          </a:xfrm>
          <a:prstGeom prst="rect">
            <a:avLst/>
          </a:prstGeom>
        </p:spPr>
      </p:pic>
      <p:sp>
        <p:nvSpPr>
          <p:cNvPr id="6" name="Dikdörtgen 5"/>
          <p:cNvSpPr/>
          <p:nvPr/>
        </p:nvSpPr>
        <p:spPr>
          <a:xfrm>
            <a:off x="4376928" y="3431099"/>
            <a:ext cx="6681216" cy="369332"/>
          </a:xfrm>
          <a:prstGeom prst="rect">
            <a:avLst/>
          </a:prstGeom>
        </p:spPr>
        <p:txBody>
          <a:bodyPr wrap="square">
            <a:spAutoFit/>
          </a:bodyPr>
          <a:lstStyle/>
          <a:p>
            <a:r>
              <a:rPr lang="en-US" b="0" i="0" dirty="0" smtClean="0">
                <a:solidFill>
                  <a:srgbClr val="000000"/>
                </a:solidFill>
                <a:effectLst/>
                <a:latin typeface="Verdana" panose="020B0604030504040204" pitchFamily="34" charset="0"/>
              </a:rPr>
              <a:t>GET is used to request data from a specified resource.</a:t>
            </a:r>
            <a:endParaRPr lang="tr-TR" dirty="0"/>
          </a:p>
        </p:txBody>
      </p:sp>
      <p:sp>
        <p:nvSpPr>
          <p:cNvPr id="7" name="Dikdörtgen 6"/>
          <p:cNvSpPr/>
          <p:nvPr/>
        </p:nvSpPr>
        <p:spPr>
          <a:xfrm>
            <a:off x="4376928" y="3885775"/>
            <a:ext cx="6790944" cy="2308324"/>
          </a:xfrm>
          <a:prstGeom prst="rect">
            <a:avLst/>
          </a:prstGeom>
        </p:spPr>
        <p:txBody>
          <a:bodyPr wrap="square">
            <a:spAutoFit/>
          </a:bodyPr>
          <a:lstStyle/>
          <a:p>
            <a:r>
              <a:rPr lang="tr-TR" b="0" i="0" dirty="0" smtClean="0">
                <a:solidFill>
                  <a:srgbClr val="000000"/>
                </a:solidFill>
                <a:effectLst/>
                <a:latin typeface="Verdana" panose="020B0604030504040204" pitchFamily="34" charset="0"/>
              </a:rPr>
              <a:t>P</a:t>
            </a:r>
            <a:r>
              <a:rPr lang="en-US" b="0" i="0" dirty="0" smtClean="0">
                <a:solidFill>
                  <a:srgbClr val="000000"/>
                </a:solidFill>
                <a:effectLst/>
                <a:latin typeface="Verdana" panose="020B0604030504040204" pitchFamily="34" charset="0"/>
              </a:rPr>
              <a:t>OST is used to send data to a server to create/update a resource.</a:t>
            </a:r>
            <a:endParaRPr lang="tr-TR" b="0" i="0" dirty="0" smtClean="0">
              <a:solidFill>
                <a:srgbClr val="000000"/>
              </a:solidFill>
              <a:effectLst/>
              <a:latin typeface="Verdana" panose="020B0604030504040204" pitchFamily="34" charset="0"/>
            </a:endParaRPr>
          </a:p>
          <a:p>
            <a:endParaRPr lang="tr-TR" b="0" i="0" dirty="0" smtClean="0">
              <a:solidFill>
                <a:srgbClr val="000000"/>
              </a:solidFill>
              <a:effectLst/>
              <a:latin typeface="Verdana" panose="020B0604030504040204" pitchFamily="34" charset="0"/>
            </a:endParaRPr>
          </a:p>
          <a:p>
            <a:r>
              <a:rPr lang="en-US" dirty="0">
                <a:solidFill>
                  <a:srgbClr val="000000"/>
                </a:solidFill>
                <a:latin typeface="Verdana" panose="020B0604030504040204" pitchFamily="34" charset="0"/>
              </a:rPr>
              <a:t>PUT is used to send data to a server to create/update a resource</a:t>
            </a:r>
            <a:r>
              <a:rPr lang="en-US" dirty="0" smtClean="0">
                <a:solidFill>
                  <a:srgbClr val="000000"/>
                </a:solidFill>
                <a:latin typeface="Verdana" panose="020B0604030504040204" pitchFamily="34" charset="0"/>
              </a:rPr>
              <a:t>.</a:t>
            </a:r>
            <a:endParaRPr lang="tr-TR" dirty="0" smtClean="0">
              <a:solidFill>
                <a:srgbClr val="000000"/>
              </a:solidFill>
              <a:latin typeface="Verdana" panose="020B0604030504040204" pitchFamily="34" charset="0"/>
            </a:endParaRPr>
          </a:p>
          <a:p>
            <a:endParaRPr lang="tr-TR" dirty="0" smtClean="0">
              <a:solidFill>
                <a:srgbClr val="000000"/>
              </a:solidFill>
              <a:latin typeface="Verdana" panose="020B0604030504040204" pitchFamily="34" charset="0"/>
            </a:endParaRPr>
          </a:p>
          <a:p>
            <a:r>
              <a:rPr lang="en-US" dirty="0">
                <a:solidFill>
                  <a:srgbClr val="000000"/>
                </a:solidFill>
                <a:latin typeface="Verdana" panose="020B0604030504040204" pitchFamily="34" charset="0"/>
              </a:rPr>
              <a:t>HEAD is almost identical to GET, but without the response body.</a:t>
            </a:r>
            <a:endParaRPr lang="tr-TR" dirty="0">
              <a:solidFill>
                <a:srgbClr val="000000"/>
              </a:solidFill>
              <a:latin typeface="Verdana" panose="020B0604030504040204" pitchFamily="34" charset="0"/>
            </a:endParaRPr>
          </a:p>
        </p:txBody>
      </p:sp>
    </p:spTree>
    <p:extLst>
      <p:ext uri="{BB962C8B-B14F-4D97-AF65-F5344CB8AC3E}">
        <p14:creationId xmlns:p14="http://schemas.microsoft.com/office/powerpoint/2010/main" val="1353784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971133" y="112046"/>
            <a:ext cx="8911687" cy="631666"/>
          </a:xfrm>
        </p:spPr>
        <p:txBody>
          <a:bodyPr>
            <a:normAutofit fontScale="90000"/>
          </a:bodyPr>
          <a:lstStyle/>
          <a:p>
            <a:r>
              <a:rPr lang="tr-TR" b="1" dirty="0">
                <a:solidFill>
                  <a:schemeClr val="tx1"/>
                </a:solidFill>
              </a:rPr>
              <a:t>HTTP </a:t>
            </a:r>
            <a:r>
              <a:rPr lang="tr-TR" b="1" dirty="0" err="1">
                <a:solidFill>
                  <a:schemeClr val="tx1"/>
                </a:solidFill>
              </a:rPr>
              <a:t>Methods</a:t>
            </a:r>
            <a:r>
              <a:rPr lang="tr-TR" b="1" dirty="0">
                <a:solidFill>
                  <a:schemeClr val="tx1"/>
                </a:solidFill>
              </a:rPr>
              <a:t> </a:t>
            </a:r>
            <a:r>
              <a:rPr lang="tr-TR" b="1" dirty="0" err="1">
                <a:solidFill>
                  <a:schemeClr val="tx1"/>
                </a:solidFill>
              </a:rPr>
              <a:t>and</a:t>
            </a:r>
            <a:r>
              <a:rPr lang="tr-TR" b="1" dirty="0">
                <a:solidFill>
                  <a:schemeClr val="tx1"/>
                </a:solidFill>
              </a:rPr>
              <a:t> Message</a:t>
            </a:r>
            <a:endParaRPr lang="tr-TR" dirty="0"/>
          </a:p>
        </p:txBody>
      </p:sp>
      <p:sp>
        <p:nvSpPr>
          <p:cNvPr id="3" name="İçerik Yer Tutucusu 2"/>
          <p:cNvSpPr>
            <a:spLocks noGrp="1"/>
          </p:cNvSpPr>
          <p:nvPr>
            <p:ph idx="1"/>
          </p:nvPr>
        </p:nvSpPr>
        <p:spPr>
          <a:xfrm>
            <a:off x="1971133" y="1536192"/>
            <a:ext cx="9001667" cy="3560064"/>
          </a:xfrm>
        </p:spPr>
        <p:txBody>
          <a:bodyPr/>
          <a:lstStyle/>
          <a:p>
            <a:r>
              <a:rPr lang="en-US" dirty="0"/>
              <a:t>The DELETE method deletes the specified resource</a:t>
            </a:r>
            <a:r>
              <a:rPr lang="en-US" dirty="0" smtClean="0"/>
              <a:t>.</a:t>
            </a:r>
            <a:endParaRPr lang="tr-TR" dirty="0" smtClean="0"/>
          </a:p>
          <a:p>
            <a:r>
              <a:rPr lang="en-US" dirty="0"/>
              <a:t>The PATCH method is used to apply partial modifications to a resource</a:t>
            </a:r>
            <a:r>
              <a:rPr lang="en-US" dirty="0" smtClean="0"/>
              <a:t>.</a:t>
            </a:r>
            <a:endParaRPr lang="tr-TR" dirty="0" smtClean="0"/>
          </a:p>
          <a:p>
            <a:r>
              <a:rPr lang="en-US" dirty="0"/>
              <a:t>The OPTIONS method describes the communication options for the target resource</a:t>
            </a:r>
            <a:r>
              <a:rPr lang="en-US" dirty="0" smtClean="0"/>
              <a:t>.</a:t>
            </a:r>
            <a:endParaRPr lang="tr-TR" dirty="0" smtClean="0"/>
          </a:p>
          <a:p>
            <a:r>
              <a:rPr lang="en-US" dirty="0"/>
              <a:t>The CONNECT method is used to start a two-way communications (a tunnel) with the requested resource</a:t>
            </a:r>
            <a:r>
              <a:rPr lang="en-US" dirty="0" smtClean="0"/>
              <a:t>.</a:t>
            </a:r>
            <a:endParaRPr lang="tr-TR" dirty="0" smtClean="0"/>
          </a:p>
          <a:p>
            <a:r>
              <a:rPr lang="en-US" dirty="0"/>
              <a:t>The TRACE method is used to perform a message loop-back test that tests the path for the target resource (useful for debugging purposes).</a:t>
            </a:r>
            <a:endParaRPr lang="tr-TR" dirty="0"/>
          </a:p>
        </p:txBody>
      </p:sp>
    </p:spTree>
    <p:extLst>
      <p:ext uri="{BB962C8B-B14F-4D97-AF65-F5344CB8AC3E}">
        <p14:creationId xmlns:p14="http://schemas.microsoft.com/office/powerpoint/2010/main" val="3909661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89212" y="221774"/>
            <a:ext cx="8911687" cy="717010"/>
          </a:xfrm>
        </p:spPr>
        <p:txBody>
          <a:bodyPr/>
          <a:lstStyle/>
          <a:p>
            <a:r>
              <a:rPr lang="tr-TR" b="1" dirty="0">
                <a:solidFill>
                  <a:schemeClr val="tx1"/>
                </a:solidFill>
              </a:rPr>
              <a:t>HTTP </a:t>
            </a:r>
            <a:r>
              <a:rPr lang="tr-TR" b="1" dirty="0" err="1">
                <a:solidFill>
                  <a:schemeClr val="tx1"/>
                </a:solidFill>
              </a:rPr>
              <a:t>response</a:t>
            </a:r>
            <a:r>
              <a:rPr lang="tr-TR" b="1" dirty="0">
                <a:solidFill>
                  <a:schemeClr val="tx1"/>
                </a:solidFill>
              </a:rPr>
              <a:t> </a:t>
            </a:r>
            <a:r>
              <a:rPr lang="tr-TR" b="1" dirty="0" err="1">
                <a:solidFill>
                  <a:schemeClr val="tx1"/>
                </a:solidFill>
              </a:rPr>
              <a:t>status</a:t>
            </a:r>
            <a:r>
              <a:rPr lang="tr-TR" b="1" dirty="0">
                <a:solidFill>
                  <a:schemeClr val="tx1"/>
                </a:solidFill>
              </a:rPr>
              <a:t> </a:t>
            </a:r>
            <a:r>
              <a:rPr lang="tr-TR" b="1" dirty="0" err="1">
                <a:solidFill>
                  <a:schemeClr val="tx1"/>
                </a:solidFill>
              </a:rPr>
              <a:t>codes</a:t>
            </a:r>
            <a:endParaRPr lang="tr-TR" b="1" dirty="0">
              <a:solidFill>
                <a:schemeClr val="tx1"/>
              </a:solidFill>
            </a:endParaRPr>
          </a:p>
        </p:txBody>
      </p:sp>
      <p:sp>
        <p:nvSpPr>
          <p:cNvPr id="3" name="İçerik Yer Tutucusu 2"/>
          <p:cNvSpPr>
            <a:spLocks noGrp="1"/>
          </p:cNvSpPr>
          <p:nvPr>
            <p:ph idx="1"/>
          </p:nvPr>
        </p:nvSpPr>
        <p:spPr>
          <a:xfrm>
            <a:off x="2589212" y="938784"/>
            <a:ext cx="8915400" cy="4972438"/>
          </a:xfrm>
        </p:spPr>
        <p:txBody>
          <a:bodyPr/>
          <a:lstStyle/>
          <a:p>
            <a:r>
              <a:rPr lang="fr-FR" b="1" dirty="0" err="1"/>
              <a:t>Informational</a:t>
            </a:r>
            <a:r>
              <a:rPr lang="fr-FR" b="1" dirty="0"/>
              <a:t> </a:t>
            </a:r>
            <a:r>
              <a:rPr lang="fr-FR" b="1" dirty="0" err="1"/>
              <a:t>responses</a:t>
            </a:r>
            <a:r>
              <a:rPr lang="fr-FR" b="1" dirty="0"/>
              <a:t> (100–199)</a:t>
            </a:r>
          </a:p>
          <a:p>
            <a:r>
              <a:rPr lang="fr-FR" b="1" dirty="0" err="1"/>
              <a:t>Successful</a:t>
            </a:r>
            <a:r>
              <a:rPr lang="fr-FR" b="1" dirty="0"/>
              <a:t> </a:t>
            </a:r>
            <a:r>
              <a:rPr lang="fr-FR" b="1" dirty="0" err="1"/>
              <a:t>responses</a:t>
            </a:r>
            <a:r>
              <a:rPr lang="fr-FR" b="1" dirty="0"/>
              <a:t> (200–299)</a:t>
            </a:r>
          </a:p>
          <a:p>
            <a:r>
              <a:rPr lang="fr-FR" b="1" dirty="0"/>
              <a:t>Redirection messages (300–399)</a:t>
            </a:r>
          </a:p>
          <a:p>
            <a:r>
              <a:rPr lang="fr-FR" b="1" dirty="0"/>
              <a:t>Client </a:t>
            </a:r>
            <a:r>
              <a:rPr lang="fr-FR" b="1" dirty="0" err="1"/>
              <a:t>error</a:t>
            </a:r>
            <a:r>
              <a:rPr lang="fr-FR" b="1" dirty="0"/>
              <a:t> </a:t>
            </a:r>
            <a:r>
              <a:rPr lang="fr-FR" b="1" dirty="0" err="1"/>
              <a:t>responses</a:t>
            </a:r>
            <a:r>
              <a:rPr lang="fr-FR" b="1" dirty="0"/>
              <a:t> (400–499)</a:t>
            </a:r>
          </a:p>
          <a:p>
            <a:r>
              <a:rPr lang="fr-FR" b="1" dirty="0"/>
              <a:t>Server </a:t>
            </a:r>
            <a:r>
              <a:rPr lang="fr-FR" b="1" dirty="0" err="1"/>
              <a:t>error</a:t>
            </a:r>
            <a:r>
              <a:rPr lang="fr-FR" b="1" dirty="0"/>
              <a:t> </a:t>
            </a:r>
            <a:r>
              <a:rPr lang="fr-FR" b="1" dirty="0" err="1"/>
              <a:t>responses</a:t>
            </a:r>
            <a:r>
              <a:rPr lang="fr-FR" b="1" dirty="0"/>
              <a:t> (500–599</a:t>
            </a:r>
            <a:r>
              <a:rPr lang="fr-FR" b="1" dirty="0" smtClean="0"/>
              <a:t>)</a:t>
            </a:r>
            <a:endParaRPr lang="tr-TR" b="1" dirty="0" smtClean="0"/>
          </a:p>
          <a:p>
            <a:endParaRPr lang="tr-TR" b="1" dirty="0"/>
          </a:p>
          <a:p>
            <a:endParaRPr lang="tr-TR" b="1" dirty="0"/>
          </a:p>
        </p:txBody>
      </p:sp>
      <p:pic>
        <p:nvPicPr>
          <p:cNvPr id="4" name="Resim 3"/>
          <p:cNvPicPr>
            <a:picLocks noChangeAspect="1"/>
          </p:cNvPicPr>
          <p:nvPr/>
        </p:nvPicPr>
        <p:blipFill>
          <a:blip r:embed="rId2"/>
          <a:stretch>
            <a:fillRect/>
          </a:stretch>
        </p:blipFill>
        <p:spPr>
          <a:xfrm>
            <a:off x="5159374" y="3980693"/>
            <a:ext cx="6858000" cy="2076450"/>
          </a:xfrm>
          <a:prstGeom prst="rect">
            <a:avLst/>
          </a:prstGeom>
        </p:spPr>
      </p:pic>
      <p:pic>
        <p:nvPicPr>
          <p:cNvPr id="5" name="Resim 4"/>
          <p:cNvPicPr>
            <a:picLocks noChangeAspect="1"/>
          </p:cNvPicPr>
          <p:nvPr/>
        </p:nvPicPr>
        <p:blipFill>
          <a:blip r:embed="rId3"/>
          <a:stretch>
            <a:fillRect/>
          </a:stretch>
        </p:blipFill>
        <p:spPr>
          <a:xfrm>
            <a:off x="7045055" y="1050038"/>
            <a:ext cx="4152900" cy="1485900"/>
          </a:xfrm>
          <a:prstGeom prst="rect">
            <a:avLst/>
          </a:prstGeom>
        </p:spPr>
      </p:pic>
      <p:pic>
        <p:nvPicPr>
          <p:cNvPr id="6" name="Resim 5"/>
          <p:cNvPicPr>
            <a:picLocks noChangeAspect="1"/>
          </p:cNvPicPr>
          <p:nvPr/>
        </p:nvPicPr>
        <p:blipFill>
          <a:blip r:embed="rId4"/>
          <a:stretch>
            <a:fillRect/>
          </a:stretch>
        </p:blipFill>
        <p:spPr>
          <a:xfrm>
            <a:off x="1901824" y="3869439"/>
            <a:ext cx="3257550" cy="2333625"/>
          </a:xfrm>
          <a:prstGeom prst="rect">
            <a:avLst/>
          </a:prstGeom>
        </p:spPr>
      </p:pic>
    </p:spTree>
    <p:extLst>
      <p:ext uri="{BB962C8B-B14F-4D97-AF65-F5344CB8AC3E}">
        <p14:creationId xmlns:p14="http://schemas.microsoft.com/office/powerpoint/2010/main" val="3277508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HTTP </a:t>
            </a:r>
            <a:r>
              <a:rPr lang="tr-TR" dirty="0" err="1" smtClean="0"/>
              <a:t>vs</a:t>
            </a:r>
            <a:r>
              <a:rPr lang="tr-TR" dirty="0" smtClean="0"/>
              <a:t> HTML</a:t>
            </a:r>
            <a:endParaRPr lang="tr-TR" dirty="0"/>
          </a:p>
        </p:txBody>
      </p:sp>
      <p:sp>
        <p:nvSpPr>
          <p:cNvPr id="3" name="İçerik Yer Tutucusu 2"/>
          <p:cNvSpPr>
            <a:spLocks noGrp="1"/>
          </p:cNvSpPr>
          <p:nvPr>
            <p:ph idx="1"/>
          </p:nvPr>
        </p:nvSpPr>
        <p:spPr>
          <a:xfrm>
            <a:off x="2438400" y="1377696"/>
            <a:ext cx="9066212" cy="4533526"/>
          </a:xfrm>
        </p:spPr>
        <p:txBody>
          <a:bodyPr/>
          <a:lstStyle/>
          <a:p>
            <a:r>
              <a:rPr lang="en-US" b="1" dirty="0"/>
              <a:t>HTTP is an application protocol that dictates how the information on the World Wide Web travels, whereas HTML dictates how the Web pages are formatted and displayed</a:t>
            </a:r>
            <a:r>
              <a:rPr lang="en-US" dirty="0"/>
              <a:t>. </a:t>
            </a:r>
            <a:endParaRPr lang="tr-TR" dirty="0" smtClean="0"/>
          </a:p>
          <a:p>
            <a:r>
              <a:rPr lang="en-US" dirty="0" smtClean="0"/>
              <a:t>HTTP </a:t>
            </a:r>
            <a:r>
              <a:rPr lang="en-US" dirty="0"/>
              <a:t>is the system that tells Web data how to go from one place to another, while HTML is the language in which Web pages are written</a:t>
            </a:r>
            <a:endParaRPr lang="tr-TR" dirty="0"/>
          </a:p>
        </p:txBody>
      </p:sp>
      <p:pic>
        <p:nvPicPr>
          <p:cNvPr id="4" name="Resim 3"/>
          <p:cNvPicPr>
            <a:picLocks noChangeAspect="1"/>
          </p:cNvPicPr>
          <p:nvPr/>
        </p:nvPicPr>
        <p:blipFill>
          <a:blip r:embed="rId2"/>
          <a:stretch>
            <a:fillRect/>
          </a:stretch>
        </p:blipFill>
        <p:spPr>
          <a:xfrm>
            <a:off x="3770947" y="3191446"/>
            <a:ext cx="5381625" cy="3571875"/>
          </a:xfrm>
          <a:prstGeom prst="rect">
            <a:avLst/>
          </a:prstGeom>
        </p:spPr>
      </p:pic>
    </p:spTree>
    <p:extLst>
      <p:ext uri="{BB962C8B-B14F-4D97-AF65-F5344CB8AC3E}">
        <p14:creationId xmlns:p14="http://schemas.microsoft.com/office/powerpoint/2010/main" val="3119958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729202"/>
          </a:xfrm>
        </p:spPr>
        <p:txBody>
          <a:bodyPr>
            <a:normAutofit fontScale="90000"/>
          </a:bodyPr>
          <a:lstStyle/>
          <a:p>
            <a:r>
              <a:rPr lang="tr-TR" b="1" spc="-57" dirty="0">
                <a:solidFill>
                  <a:schemeClr val="tx1"/>
                </a:solidFill>
                <a:latin typeface="OFRSBK+TrebuchetMS"/>
                <a:cs typeface="OFRSBK+TrebuchetMS"/>
              </a:rPr>
              <a:t>Web</a:t>
            </a:r>
            <a:r>
              <a:rPr lang="tr-TR" b="1" spc="55" dirty="0">
                <a:solidFill>
                  <a:schemeClr val="tx1"/>
                </a:solidFill>
                <a:latin typeface="OFRSBK+TrebuchetMS"/>
                <a:cs typeface="OFRSBK+TrebuchetMS"/>
              </a:rPr>
              <a:t> </a:t>
            </a:r>
            <a:r>
              <a:rPr lang="tr-TR" b="1" dirty="0" err="1">
                <a:solidFill>
                  <a:schemeClr val="tx1"/>
                </a:solidFill>
                <a:latin typeface="OFRSBK+TrebuchetMS"/>
                <a:cs typeface="OFRSBK+TrebuchetMS"/>
              </a:rPr>
              <a:t>technologies</a:t>
            </a:r>
            <a:r>
              <a:rPr lang="tr-TR" b="1" dirty="0">
                <a:solidFill>
                  <a:schemeClr val="tx1"/>
                </a:solidFill>
                <a:latin typeface="OFRSBK+TrebuchetMS"/>
                <a:cs typeface="OFRSBK+TrebuchetMS"/>
              </a:rPr>
              <a:t> </a:t>
            </a:r>
            <a:r>
              <a:rPr lang="tr-TR" b="1" dirty="0" err="1">
                <a:solidFill>
                  <a:schemeClr val="tx1"/>
                </a:solidFill>
                <a:latin typeface="OFRSBK+TrebuchetMS"/>
                <a:cs typeface="OFRSBK+TrebuchetMS"/>
              </a:rPr>
              <a:t>and</a:t>
            </a:r>
            <a:r>
              <a:rPr lang="tr-TR" b="1" dirty="0">
                <a:solidFill>
                  <a:schemeClr val="tx1"/>
                </a:solidFill>
                <a:latin typeface="OFRSBK+TrebuchetMS"/>
                <a:cs typeface="OFRSBK+TrebuchetMS"/>
              </a:rPr>
              <a:t> OSI</a:t>
            </a:r>
            <a:r>
              <a:rPr lang="tr-TR" dirty="0">
                <a:solidFill>
                  <a:srgbClr val="90C226"/>
                </a:solidFill>
                <a:latin typeface="OFRSBK+TrebuchetMS"/>
                <a:cs typeface="OFRSBK+TrebuchetMS"/>
              </a:rPr>
              <a:t/>
            </a:r>
            <a:br>
              <a:rPr lang="tr-TR" dirty="0">
                <a:solidFill>
                  <a:srgbClr val="90C226"/>
                </a:solidFill>
                <a:latin typeface="OFRSBK+TrebuchetMS"/>
                <a:cs typeface="OFRSBK+TrebuchetMS"/>
              </a:rPr>
            </a:br>
            <a:endParaRPr lang="tr-TR" dirty="0"/>
          </a:p>
        </p:txBody>
      </p:sp>
      <p:pic>
        <p:nvPicPr>
          <p:cNvPr id="4" name="İçerik Yer Tutucusu 3"/>
          <p:cNvPicPr>
            <a:picLocks noGrp="1" noChangeAspect="1"/>
          </p:cNvPicPr>
          <p:nvPr>
            <p:ph idx="1"/>
          </p:nvPr>
        </p:nvPicPr>
        <p:blipFill>
          <a:blip r:embed="rId2"/>
          <a:stretch>
            <a:fillRect/>
          </a:stretch>
        </p:blipFill>
        <p:spPr>
          <a:xfrm>
            <a:off x="3150997" y="1701959"/>
            <a:ext cx="5133975" cy="3629025"/>
          </a:xfrm>
          <a:prstGeom prst="rect">
            <a:avLst/>
          </a:prstGeom>
        </p:spPr>
      </p:pic>
    </p:spTree>
    <p:extLst>
      <p:ext uri="{BB962C8B-B14F-4D97-AF65-F5344CB8AC3E}">
        <p14:creationId xmlns:p14="http://schemas.microsoft.com/office/powerpoint/2010/main" val="3206780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589212" y="365760"/>
            <a:ext cx="8915400" cy="5545462"/>
          </a:xfrm>
        </p:spPr>
        <p:txBody>
          <a:bodyPr/>
          <a:lstStyle/>
          <a:p>
            <a:pPr marL="0" indent="0" algn="ctr">
              <a:buNone/>
            </a:pPr>
            <a:endParaRPr lang="tr-TR" dirty="0" smtClean="0"/>
          </a:p>
          <a:p>
            <a:pPr marL="0" indent="0" algn="ctr">
              <a:buNone/>
            </a:pPr>
            <a:endParaRPr lang="tr-TR" dirty="0"/>
          </a:p>
          <a:p>
            <a:pPr marL="0" indent="0" algn="ctr">
              <a:buNone/>
            </a:pPr>
            <a:endParaRPr lang="tr-TR" dirty="0" smtClean="0"/>
          </a:p>
          <a:p>
            <a:pPr marL="0" indent="0" algn="ctr">
              <a:buNone/>
            </a:pPr>
            <a:endParaRPr lang="tr-TR" dirty="0"/>
          </a:p>
          <a:p>
            <a:pPr marL="0" indent="0" algn="ctr">
              <a:buNone/>
            </a:pPr>
            <a:endParaRPr lang="tr-TR" dirty="0" smtClean="0"/>
          </a:p>
          <a:p>
            <a:pPr marL="0" indent="0" algn="ctr">
              <a:buNone/>
            </a:pPr>
            <a:endParaRPr lang="tr-TR" dirty="0"/>
          </a:p>
          <a:p>
            <a:pPr marL="0" indent="0" algn="ctr">
              <a:buNone/>
            </a:pPr>
            <a:r>
              <a:rPr lang="tr-TR" sz="4800" dirty="0" smtClean="0"/>
              <a:t>TEŞEKKÜRLER</a:t>
            </a:r>
            <a:endParaRPr lang="tr-TR" sz="4800" dirty="0"/>
          </a:p>
        </p:txBody>
      </p:sp>
    </p:spTree>
    <p:extLst>
      <p:ext uri="{BB962C8B-B14F-4D97-AF65-F5344CB8AC3E}">
        <p14:creationId xmlns:p14="http://schemas.microsoft.com/office/powerpoint/2010/main" val="3971025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743456" y="87662"/>
            <a:ext cx="9761156" cy="668242"/>
          </a:xfrm>
        </p:spPr>
        <p:txBody>
          <a:bodyPr/>
          <a:lstStyle/>
          <a:p>
            <a:r>
              <a:rPr lang="tr-TR" dirty="0" smtClean="0"/>
              <a:t>HTTP</a:t>
            </a:r>
            <a:endParaRPr lang="tr-TR" dirty="0"/>
          </a:p>
        </p:txBody>
      </p:sp>
      <p:sp>
        <p:nvSpPr>
          <p:cNvPr id="3" name="İçerik Yer Tutucusu 2"/>
          <p:cNvSpPr>
            <a:spLocks noGrp="1"/>
          </p:cNvSpPr>
          <p:nvPr>
            <p:ph idx="1"/>
          </p:nvPr>
        </p:nvSpPr>
        <p:spPr>
          <a:xfrm>
            <a:off x="1743457" y="853440"/>
            <a:ext cx="9761156" cy="5057782"/>
          </a:xfrm>
        </p:spPr>
        <p:txBody>
          <a:bodyPr/>
          <a:lstStyle/>
          <a:p>
            <a:r>
              <a:rPr lang="en-US" sz="2400" b="1" dirty="0"/>
              <a:t>HTTP is a protocol, or a definite set of rules, for accessing resources on the web. Resources could mean anything from HTML files to data from a database, photos, text, and so on.</a:t>
            </a:r>
          </a:p>
          <a:p>
            <a:endParaRPr lang="en-US" sz="2400" b="1" dirty="0"/>
          </a:p>
          <a:p>
            <a:r>
              <a:rPr lang="en-US" sz="2400" b="1" dirty="0"/>
              <a:t>These resources are made available to us via an API and we make requests to these APIs via the HTTP protocol. API stands for application programming interface. It is the mechanism that allows developers to request resources.</a:t>
            </a:r>
          </a:p>
          <a:p>
            <a:endParaRPr lang="en-US" dirty="0"/>
          </a:p>
        </p:txBody>
      </p:sp>
    </p:spTree>
    <p:extLst>
      <p:ext uri="{BB962C8B-B14F-4D97-AF65-F5344CB8AC3E}">
        <p14:creationId xmlns:p14="http://schemas.microsoft.com/office/powerpoint/2010/main" val="1955038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717010"/>
          </a:xfrm>
        </p:spPr>
        <p:txBody>
          <a:bodyPr/>
          <a:lstStyle/>
          <a:p>
            <a:r>
              <a:rPr lang="tr-TR" dirty="0" smtClean="0"/>
              <a:t>General </a:t>
            </a:r>
            <a:r>
              <a:rPr lang="tr-TR" dirty="0" err="1" smtClean="0"/>
              <a:t>Properties</a:t>
            </a:r>
            <a:endParaRPr lang="tr-TR" dirty="0"/>
          </a:p>
        </p:txBody>
      </p:sp>
      <p:sp>
        <p:nvSpPr>
          <p:cNvPr id="3" name="İçerik Yer Tutucusu 2"/>
          <p:cNvSpPr>
            <a:spLocks noGrp="1"/>
          </p:cNvSpPr>
          <p:nvPr>
            <p:ph idx="1"/>
          </p:nvPr>
        </p:nvSpPr>
        <p:spPr>
          <a:xfrm>
            <a:off x="2589212" y="1341120"/>
            <a:ext cx="8915400" cy="4570102"/>
          </a:xfrm>
        </p:spPr>
        <p:txBody>
          <a:bodyPr/>
          <a:lstStyle/>
          <a:p>
            <a:r>
              <a:rPr lang="en-US" dirty="0"/>
              <a:t>HTTP is based on the TCP protocol.</a:t>
            </a:r>
          </a:p>
          <a:p>
            <a:r>
              <a:rPr lang="en-US" dirty="0"/>
              <a:t>The web server uses the TCP port 80 by default.</a:t>
            </a:r>
          </a:p>
          <a:p>
            <a:r>
              <a:rPr lang="en-US" dirty="0"/>
              <a:t>HTTP is a stateless request / response protocol.</a:t>
            </a:r>
          </a:p>
          <a:p>
            <a:r>
              <a:rPr lang="en-US" dirty="0"/>
              <a:t>HTTP is text </a:t>
            </a:r>
            <a:r>
              <a:rPr lang="en-US" dirty="0" smtClean="0"/>
              <a:t>oriented</a:t>
            </a:r>
            <a:endParaRPr lang="tr-TR" dirty="0" smtClean="0"/>
          </a:p>
          <a:p>
            <a:r>
              <a:rPr lang="tr-TR" dirty="0" err="1" smtClean="0"/>
              <a:t>Method</a:t>
            </a:r>
            <a:r>
              <a:rPr lang="tr-TR" dirty="0" smtClean="0"/>
              <a:t> (</a:t>
            </a:r>
            <a:r>
              <a:rPr lang="tr-TR" dirty="0" err="1" smtClean="0"/>
              <a:t>Get</a:t>
            </a:r>
            <a:r>
              <a:rPr lang="tr-TR" dirty="0" smtClean="0"/>
              <a:t>, </a:t>
            </a:r>
            <a:r>
              <a:rPr lang="tr-TR" dirty="0" err="1" smtClean="0"/>
              <a:t>Post,Head</a:t>
            </a:r>
            <a:r>
              <a:rPr lang="tr-TR" dirty="0" smtClean="0"/>
              <a:t>)</a:t>
            </a:r>
          </a:p>
          <a:p>
            <a:pPr marL="0" indent="0">
              <a:buNone/>
            </a:pPr>
            <a:endParaRPr lang="tr-TR" dirty="0" smtClean="0"/>
          </a:p>
          <a:p>
            <a:r>
              <a:rPr lang="en-US" spc="-13" dirty="0">
                <a:solidFill>
                  <a:srgbClr val="404040"/>
                </a:solidFill>
                <a:latin typeface="NHSISC+ArialMT"/>
                <a:cs typeface="NHSISC+ArialMT"/>
              </a:rPr>
              <a:t>Design</a:t>
            </a:r>
            <a:r>
              <a:rPr lang="en-US" dirty="0">
                <a:solidFill>
                  <a:srgbClr val="404040"/>
                </a:solidFill>
                <a:latin typeface="NHSISC+ArialMT"/>
                <a:cs typeface="NHSISC+ArialMT"/>
              </a:rPr>
              <a:t> </a:t>
            </a:r>
            <a:r>
              <a:rPr lang="en-US" spc="-13" dirty="0">
                <a:solidFill>
                  <a:srgbClr val="404040"/>
                </a:solidFill>
                <a:latin typeface="NHSISC+ArialMT"/>
                <a:cs typeface="NHSISC+ArialMT"/>
              </a:rPr>
              <a:t>goals</a:t>
            </a:r>
            <a:r>
              <a:rPr lang="en-US" dirty="0">
                <a:solidFill>
                  <a:srgbClr val="404040"/>
                </a:solidFill>
                <a:latin typeface="NHSISC+ArialMT"/>
                <a:cs typeface="NHSISC+ArialMT"/>
              </a:rPr>
              <a:t> </a:t>
            </a:r>
            <a:r>
              <a:rPr lang="en-US" spc="-12" dirty="0">
                <a:solidFill>
                  <a:srgbClr val="404040"/>
                </a:solidFill>
                <a:latin typeface="NHSISC+ArialMT"/>
                <a:cs typeface="NHSISC+ArialMT"/>
              </a:rPr>
              <a:t>of</a:t>
            </a:r>
            <a:r>
              <a:rPr lang="en-US" dirty="0">
                <a:solidFill>
                  <a:srgbClr val="404040"/>
                </a:solidFill>
                <a:latin typeface="NHSISC+ArialMT"/>
                <a:cs typeface="NHSISC+ArialMT"/>
              </a:rPr>
              <a:t> </a:t>
            </a:r>
            <a:r>
              <a:rPr lang="en-US" spc="-13" dirty="0">
                <a:solidFill>
                  <a:srgbClr val="404040"/>
                </a:solidFill>
                <a:latin typeface="NHSISC+ArialMT"/>
                <a:cs typeface="NHSISC+ArialMT"/>
              </a:rPr>
              <a:t>HTTP</a:t>
            </a:r>
            <a:r>
              <a:rPr lang="en-US" spc="-35" dirty="0">
                <a:solidFill>
                  <a:srgbClr val="404040"/>
                </a:solidFill>
                <a:latin typeface="NHSISC+ArialMT"/>
                <a:cs typeface="NHSISC+ArialMT"/>
              </a:rPr>
              <a:t> </a:t>
            </a:r>
            <a:r>
              <a:rPr lang="en-US" spc="-10" dirty="0">
                <a:solidFill>
                  <a:srgbClr val="404040"/>
                </a:solidFill>
                <a:latin typeface="NHSISC+ArialMT"/>
                <a:cs typeface="NHSISC+ArialMT"/>
              </a:rPr>
              <a:t>are:</a:t>
            </a:r>
          </a:p>
          <a:p>
            <a:r>
              <a:rPr lang="en-US" dirty="0" smtClean="0">
                <a:solidFill>
                  <a:srgbClr val="000000"/>
                </a:solidFill>
                <a:latin typeface="EOGUAA+Arial-BoldMT"/>
                <a:cs typeface="EOGUAA+Arial-BoldMT"/>
              </a:rPr>
              <a:t>Simplicity</a:t>
            </a:r>
            <a:endParaRPr lang="tr-TR" dirty="0" smtClean="0">
              <a:solidFill>
                <a:srgbClr val="000000"/>
              </a:solidFill>
              <a:latin typeface="EOGUAA+Arial-BoldMT"/>
              <a:cs typeface="EOGUAA+Arial-BoldMT"/>
            </a:endParaRPr>
          </a:p>
          <a:p>
            <a:r>
              <a:rPr lang="tr-TR" dirty="0" err="1" smtClean="0">
                <a:solidFill>
                  <a:srgbClr val="000000"/>
                </a:solidFill>
                <a:latin typeface="EOGUAA+Arial-BoldMT"/>
                <a:cs typeface="EOGUAA+Arial-BoldMT"/>
              </a:rPr>
              <a:t>Performance</a:t>
            </a:r>
            <a:endParaRPr lang="tr-TR" dirty="0" smtClean="0">
              <a:solidFill>
                <a:srgbClr val="000000"/>
              </a:solidFill>
              <a:latin typeface="EOGUAA+Arial-BoldMT"/>
              <a:cs typeface="EOGUAA+Arial-BoldMT"/>
            </a:endParaRPr>
          </a:p>
          <a:p>
            <a:endParaRPr lang="tr-TR" dirty="0"/>
          </a:p>
        </p:txBody>
      </p:sp>
    </p:spTree>
    <p:extLst>
      <p:ext uri="{BB962C8B-B14F-4D97-AF65-F5344CB8AC3E}">
        <p14:creationId xmlns:p14="http://schemas.microsoft.com/office/powerpoint/2010/main" val="3765281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219456"/>
            <a:ext cx="8911687" cy="670560"/>
          </a:xfrm>
        </p:spPr>
        <p:txBody>
          <a:bodyPr>
            <a:normAutofit fontScale="90000"/>
          </a:bodyPr>
          <a:lstStyle/>
          <a:p>
            <a:r>
              <a:rPr lang="en-US" dirty="0"/>
              <a:t>HTTP is an application layer protocol</a:t>
            </a:r>
            <a:br>
              <a:rPr lang="en-US" dirty="0"/>
            </a:br>
            <a:endParaRPr lang="tr-TR" dirty="0"/>
          </a:p>
        </p:txBody>
      </p:sp>
      <p:pic>
        <p:nvPicPr>
          <p:cNvPr id="5" name="İçerik Yer Tutucusu 4"/>
          <p:cNvPicPr>
            <a:picLocks noGrp="1" noChangeAspect="1"/>
          </p:cNvPicPr>
          <p:nvPr>
            <p:ph idx="1"/>
          </p:nvPr>
        </p:nvPicPr>
        <p:blipFill>
          <a:blip r:embed="rId2"/>
          <a:stretch>
            <a:fillRect/>
          </a:stretch>
        </p:blipFill>
        <p:spPr>
          <a:xfrm>
            <a:off x="2158053" y="743712"/>
            <a:ext cx="3731055" cy="2242756"/>
          </a:xfrm>
          <a:prstGeom prst="rect">
            <a:avLst/>
          </a:prstGeom>
        </p:spPr>
      </p:pic>
      <p:pic>
        <p:nvPicPr>
          <p:cNvPr id="6" name="Resim 5"/>
          <p:cNvPicPr>
            <a:picLocks noChangeAspect="1"/>
          </p:cNvPicPr>
          <p:nvPr/>
        </p:nvPicPr>
        <p:blipFill>
          <a:blip r:embed="rId3"/>
          <a:stretch>
            <a:fillRect/>
          </a:stretch>
        </p:blipFill>
        <p:spPr>
          <a:xfrm>
            <a:off x="1694757" y="2986468"/>
            <a:ext cx="5467350" cy="3762375"/>
          </a:xfrm>
          <a:prstGeom prst="rect">
            <a:avLst/>
          </a:prstGeom>
        </p:spPr>
      </p:pic>
      <p:sp>
        <p:nvSpPr>
          <p:cNvPr id="7" name="Dikdörtgen 6"/>
          <p:cNvSpPr/>
          <p:nvPr/>
        </p:nvSpPr>
        <p:spPr>
          <a:xfrm>
            <a:off x="5779380" y="890016"/>
            <a:ext cx="7832295" cy="369332"/>
          </a:xfrm>
          <a:prstGeom prst="rect">
            <a:avLst/>
          </a:prstGeom>
        </p:spPr>
        <p:txBody>
          <a:bodyPr wrap="square">
            <a:spAutoFit/>
          </a:bodyPr>
          <a:lstStyle/>
          <a:p>
            <a:r>
              <a:rPr lang="en-US" dirty="0">
                <a:solidFill>
                  <a:srgbClr val="404040"/>
                </a:solidFill>
                <a:latin typeface="NQMRNK+TrebuchetMS"/>
                <a:cs typeface="NQMRNK+TrebuchetMS"/>
              </a:rPr>
              <a:t>The </a:t>
            </a:r>
            <a:r>
              <a:rPr lang="en-US" spc="-33" dirty="0">
                <a:solidFill>
                  <a:srgbClr val="404040"/>
                </a:solidFill>
                <a:latin typeface="NQMRNK+TrebuchetMS"/>
                <a:cs typeface="NQMRNK+TrebuchetMS"/>
              </a:rPr>
              <a:t>Web</a:t>
            </a:r>
            <a:r>
              <a:rPr lang="en-US" spc="32" dirty="0">
                <a:solidFill>
                  <a:srgbClr val="404040"/>
                </a:solidFill>
                <a:latin typeface="NQMRNK+TrebuchetMS"/>
                <a:cs typeface="NQMRNK+TrebuchetMS"/>
              </a:rPr>
              <a:t> </a:t>
            </a:r>
            <a:r>
              <a:rPr lang="en-US" dirty="0">
                <a:solidFill>
                  <a:srgbClr val="404040"/>
                </a:solidFill>
                <a:latin typeface="NQMRNK+TrebuchetMS"/>
                <a:cs typeface="NQMRNK+TrebuchetMS"/>
              </a:rPr>
              <a:t>client and the </a:t>
            </a:r>
            <a:r>
              <a:rPr lang="en-US" spc="-33" dirty="0">
                <a:solidFill>
                  <a:srgbClr val="404040"/>
                </a:solidFill>
                <a:latin typeface="NQMRNK+TrebuchetMS"/>
                <a:cs typeface="NQMRNK+TrebuchetMS"/>
              </a:rPr>
              <a:t>Web</a:t>
            </a:r>
            <a:r>
              <a:rPr lang="en-US" spc="32" dirty="0">
                <a:solidFill>
                  <a:srgbClr val="404040"/>
                </a:solidFill>
                <a:latin typeface="NQMRNK+TrebuchetMS"/>
                <a:cs typeface="NQMRNK+TrebuchetMS"/>
              </a:rPr>
              <a:t> </a:t>
            </a:r>
            <a:r>
              <a:rPr lang="en-US" dirty="0">
                <a:solidFill>
                  <a:srgbClr val="404040"/>
                </a:solidFill>
                <a:latin typeface="NQMRNK+TrebuchetMS"/>
                <a:cs typeface="NQMRNK+TrebuchetMS"/>
              </a:rPr>
              <a:t>server are application programs</a:t>
            </a:r>
            <a:endParaRPr lang="tr-TR" dirty="0"/>
          </a:p>
        </p:txBody>
      </p:sp>
      <p:sp>
        <p:nvSpPr>
          <p:cNvPr id="8" name="Dikdörtgen 7"/>
          <p:cNvSpPr/>
          <p:nvPr/>
        </p:nvSpPr>
        <p:spPr>
          <a:xfrm>
            <a:off x="5889108" y="1405652"/>
            <a:ext cx="6096000" cy="2157001"/>
          </a:xfrm>
          <a:prstGeom prst="rect">
            <a:avLst/>
          </a:prstGeom>
        </p:spPr>
        <p:txBody>
          <a:bodyPr>
            <a:spAutoFit/>
          </a:bodyPr>
          <a:lstStyle/>
          <a:p>
            <a:pPr>
              <a:lnSpc>
                <a:spcPts val="2292"/>
              </a:lnSpc>
            </a:pPr>
            <a:r>
              <a:rPr lang="en-US" dirty="0">
                <a:solidFill>
                  <a:srgbClr val="404040"/>
                </a:solidFill>
                <a:latin typeface="NQMRNK+TrebuchetMS"/>
                <a:cs typeface="NQMRNK+TrebuchetMS"/>
              </a:rPr>
              <a:t>The client and server send messages and data without </a:t>
            </a:r>
            <a:r>
              <a:rPr lang="en-US" dirty="0" smtClean="0">
                <a:solidFill>
                  <a:srgbClr val="404040"/>
                </a:solidFill>
                <a:latin typeface="NQMRNK+TrebuchetMS"/>
                <a:cs typeface="NQMRNK+TrebuchetMS"/>
              </a:rPr>
              <a:t>knowing</a:t>
            </a:r>
            <a:r>
              <a:rPr lang="tr-TR" dirty="0" smtClean="0">
                <a:solidFill>
                  <a:srgbClr val="404040"/>
                </a:solidFill>
                <a:latin typeface="NQMRNK+TrebuchetMS"/>
                <a:cs typeface="NQMRNK+TrebuchetMS"/>
              </a:rPr>
              <a:t> </a:t>
            </a:r>
            <a:r>
              <a:rPr lang="tr-TR" dirty="0" err="1">
                <a:solidFill>
                  <a:srgbClr val="404040"/>
                </a:solidFill>
                <a:latin typeface="NQMRNK+TrebuchetMS"/>
                <a:cs typeface="NQMRNK+TrebuchetMS"/>
              </a:rPr>
              <a:t>about</a:t>
            </a:r>
            <a:r>
              <a:rPr lang="tr-TR" dirty="0">
                <a:solidFill>
                  <a:srgbClr val="404040"/>
                </a:solidFill>
                <a:latin typeface="NQMRNK+TrebuchetMS"/>
                <a:cs typeface="NQMRNK+TrebuchetMS"/>
              </a:rPr>
              <a:t> </a:t>
            </a:r>
            <a:r>
              <a:rPr lang="tr-TR" dirty="0" err="1">
                <a:solidFill>
                  <a:srgbClr val="404040"/>
                </a:solidFill>
                <a:latin typeface="NQMRNK+TrebuchetMS"/>
                <a:cs typeface="NQMRNK+TrebuchetMS"/>
              </a:rPr>
              <a:t>the</a:t>
            </a:r>
            <a:r>
              <a:rPr lang="tr-TR" dirty="0">
                <a:solidFill>
                  <a:srgbClr val="404040"/>
                </a:solidFill>
                <a:latin typeface="NQMRNK+TrebuchetMS"/>
                <a:cs typeface="NQMRNK+TrebuchetMS"/>
              </a:rPr>
              <a:t> </a:t>
            </a:r>
            <a:r>
              <a:rPr lang="tr-TR" dirty="0" err="1">
                <a:solidFill>
                  <a:srgbClr val="404040"/>
                </a:solidFill>
                <a:latin typeface="NQMRNK+TrebuchetMS"/>
                <a:cs typeface="NQMRNK+TrebuchetMS"/>
              </a:rPr>
              <a:t>communication</a:t>
            </a:r>
            <a:r>
              <a:rPr lang="tr-TR" dirty="0">
                <a:solidFill>
                  <a:srgbClr val="404040"/>
                </a:solidFill>
                <a:latin typeface="NQMRNK+TrebuchetMS"/>
                <a:cs typeface="NQMRNK+TrebuchetMS"/>
              </a:rPr>
              <a:t> network</a:t>
            </a:r>
          </a:p>
          <a:p>
            <a:pPr>
              <a:lnSpc>
                <a:spcPts val="2292"/>
              </a:lnSpc>
            </a:pPr>
            <a:r>
              <a:rPr lang="en-US" dirty="0">
                <a:solidFill>
                  <a:srgbClr val="404040"/>
                </a:solidFill>
                <a:latin typeface="NQMRNK+TrebuchetMS"/>
                <a:cs typeface="NQMRNK+TrebuchetMS"/>
              </a:rPr>
              <a:t>Application layer programs do useful work like retrieving </a:t>
            </a:r>
            <a:r>
              <a:rPr lang="en-US" spc="-33" dirty="0" smtClean="0">
                <a:solidFill>
                  <a:srgbClr val="404040"/>
                </a:solidFill>
                <a:latin typeface="NQMRNK+TrebuchetMS"/>
                <a:cs typeface="NQMRNK+TrebuchetMS"/>
              </a:rPr>
              <a:t>Web</a:t>
            </a:r>
            <a:r>
              <a:rPr lang="tr-TR" spc="-33" dirty="0" smtClean="0">
                <a:solidFill>
                  <a:srgbClr val="404040"/>
                </a:solidFill>
                <a:latin typeface="NQMRNK+TrebuchetMS"/>
                <a:cs typeface="NQMRNK+TrebuchetMS"/>
              </a:rPr>
              <a:t> </a:t>
            </a:r>
            <a:r>
              <a:rPr lang="en-US" dirty="0">
                <a:solidFill>
                  <a:srgbClr val="404040"/>
                </a:solidFill>
                <a:latin typeface="NQMRNK+TrebuchetMS"/>
                <a:cs typeface="NQMRNK+TrebuchetMS"/>
              </a:rPr>
              <a:t>pages, sending and receiving email or transferring files</a:t>
            </a:r>
          </a:p>
          <a:p>
            <a:pPr>
              <a:lnSpc>
                <a:spcPts val="2292"/>
              </a:lnSpc>
            </a:pPr>
            <a:endParaRPr lang="en-US" spc="-33" dirty="0">
              <a:solidFill>
                <a:srgbClr val="404040"/>
              </a:solidFill>
              <a:latin typeface="NQMRNK+TrebuchetMS"/>
              <a:cs typeface="NQMRNK+TrebuchetMS"/>
            </a:endParaRPr>
          </a:p>
          <a:p>
            <a:pPr>
              <a:lnSpc>
                <a:spcPts val="2292"/>
              </a:lnSpc>
            </a:pPr>
            <a:endParaRPr lang="en-US" dirty="0">
              <a:solidFill>
                <a:srgbClr val="404040"/>
              </a:solidFill>
              <a:latin typeface="NQMRNK+TrebuchetMS"/>
              <a:cs typeface="NQMRNK+TrebuchetMS"/>
            </a:endParaRPr>
          </a:p>
        </p:txBody>
      </p:sp>
    </p:spTree>
    <p:extLst>
      <p:ext uri="{BB962C8B-B14F-4D97-AF65-F5344CB8AC3E}">
        <p14:creationId xmlns:p14="http://schemas.microsoft.com/office/powerpoint/2010/main" val="1067504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1894713" y="238696"/>
            <a:ext cx="9963150" cy="4600575"/>
          </a:xfrm>
          <a:prstGeom prst="rect">
            <a:avLst/>
          </a:prstGeom>
        </p:spPr>
      </p:pic>
      <p:sp>
        <p:nvSpPr>
          <p:cNvPr id="5" name="Dikdörtgen 4"/>
          <p:cNvSpPr/>
          <p:nvPr/>
        </p:nvSpPr>
        <p:spPr>
          <a:xfrm>
            <a:off x="2072640" y="4839271"/>
            <a:ext cx="9887712" cy="733534"/>
          </a:xfrm>
          <a:prstGeom prst="rect">
            <a:avLst/>
          </a:prstGeom>
        </p:spPr>
        <p:txBody>
          <a:bodyPr wrap="square">
            <a:spAutoFit/>
          </a:bodyPr>
          <a:lstStyle/>
          <a:p>
            <a:pPr>
              <a:lnSpc>
                <a:spcPts val="2500"/>
              </a:lnSpc>
            </a:pPr>
            <a:r>
              <a:rPr lang="en-US" dirty="0" smtClean="0">
                <a:latin typeface="RVLCUU+ArialMT"/>
                <a:cs typeface="RVLCUU+ArialMT"/>
              </a:rPr>
              <a:t>HTTP is the set of rules governing the format and content</a:t>
            </a:r>
            <a:r>
              <a:rPr lang="tr-TR" dirty="0" smtClean="0">
                <a:latin typeface="RVLCUU+ArialMT"/>
                <a:cs typeface="RVLCUU+ArialMT"/>
              </a:rPr>
              <a:t> </a:t>
            </a:r>
            <a:r>
              <a:rPr lang="en-US" dirty="0" smtClean="0">
                <a:latin typeface="RVLCUU+ArialMT"/>
                <a:cs typeface="RVLCUU+ArialMT"/>
              </a:rPr>
              <a:t>of the conversation between a Web client and server</a:t>
            </a:r>
            <a:r>
              <a:rPr lang="tr-TR" dirty="0" smtClean="0">
                <a:latin typeface="RVLCUU+ArialMT"/>
                <a:cs typeface="RVLCUU+ArialMT"/>
              </a:rPr>
              <a:t>.</a:t>
            </a:r>
            <a:endParaRPr lang="en-US" dirty="0">
              <a:latin typeface="RVLCUU+ArialMT"/>
              <a:cs typeface="RVLCUU+ArialMT"/>
            </a:endParaRPr>
          </a:p>
        </p:txBody>
      </p:sp>
    </p:spTree>
    <p:extLst>
      <p:ext uri="{BB962C8B-B14F-4D97-AF65-F5344CB8AC3E}">
        <p14:creationId xmlns:p14="http://schemas.microsoft.com/office/powerpoint/2010/main" val="3880611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643858"/>
          </a:xfrm>
        </p:spPr>
        <p:txBody>
          <a:bodyPr>
            <a:normAutofit fontScale="90000"/>
          </a:bodyPr>
          <a:lstStyle/>
          <a:p>
            <a:pPr marL="0" marR="0">
              <a:lnSpc>
                <a:spcPts val="3751"/>
              </a:lnSpc>
              <a:spcBef>
                <a:spcPts val="0"/>
              </a:spcBef>
              <a:spcAft>
                <a:spcPts val="0"/>
              </a:spcAft>
            </a:pPr>
            <a:r>
              <a:rPr lang="tr-TR" dirty="0" err="1">
                <a:solidFill>
                  <a:schemeClr val="tx1"/>
                </a:solidFill>
                <a:latin typeface="OFRSBK+TrebuchetMS"/>
                <a:cs typeface="OFRSBK+TrebuchetMS"/>
              </a:rPr>
              <a:t>Communication</a:t>
            </a:r>
            <a:r>
              <a:rPr lang="tr-TR" dirty="0">
                <a:solidFill>
                  <a:schemeClr val="tx1"/>
                </a:solidFill>
                <a:latin typeface="OFRSBK+TrebuchetMS"/>
                <a:cs typeface="OFRSBK+TrebuchetMS"/>
              </a:rPr>
              <a:t> </a:t>
            </a:r>
            <a:r>
              <a:rPr lang="tr-TR" dirty="0" err="1" smtClean="0">
                <a:solidFill>
                  <a:schemeClr val="tx1"/>
                </a:solidFill>
                <a:latin typeface="OFRSBK+TrebuchetMS"/>
                <a:cs typeface="OFRSBK+TrebuchetMS"/>
              </a:rPr>
              <a:t>Models</a:t>
            </a:r>
            <a:r>
              <a:rPr lang="tr-TR" dirty="0" smtClean="0">
                <a:solidFill>
                  <a:schemeClr val="tx1"/>
                </a:solidFill>
                <a:latin typeface="OFRSBK+TrebuchetMS"/>
                <a:cs typeface="OFRSBK+TrebuchetMS"/>
              </a:rPr>
              <a:t> </a:t>
            </a:r>
            <a:r>
              <a:rPr lang="tr-TR" dirty="0" err="1" smtClean="0">
                <a:solidFill>
                  <a:schemeClr val="tx1"/>
                </a:solidFill>
                <a:latin typeface="OFRSBK+TrebuchetMS"/>
                <a:cs typeface="OFRSBK+TrebuchetMS"/>
              </a:rPr>
              <a:t>for</a:t>
            </a:r>
            <a:r>
              <a:rPr lang="tr-TR" dirty="0" smtClean="0">
                <a:solidFill>
                  <a:schemeClr val="tx1"/>
                </a:solidFill>
                <a:latin typeface="OFRSBK+TrebuchetMS"/>
                <a:cs typeface="OFRSBK+TrebuchetMS"/>
              </a:rPr>
              <a:t> </a:t>
            </a:r>
            <a:r>
              <a:rPr lang="tr-TR" dirty="0">
                <a:solidFill>
                  <a:schemeClr val="tx1"/>
                </a:solidFill>
                <a:latin typeface="OFRSBK+TrebuchetMS"/>
                <a:cs typeface="OFRSBK+TrebuchetMS"/>
              </a:rPr>
              <a:t>HTTP</a:t>
            </a:r>
            <a:r>
              <a:rPr lang="tr-TR" dirty="0">
                <a:solidFill>
                  <a:srgbClr val="90C226"/>
                </a:solidFill>
                <a:latin typeface="OFRSBK+TrebuchetMS"/>
                <a:cs typeface="OFRSBK+TrebuchetMS"/>
              </a:rPr>
              <a:t/>
            </a:r>
            <a:br>
              <a:rPr lang="tr-TR" dirty="0">
                <a:solidFill>
                  <a:srgbClr val="90C226"/>
                </a:solidFill>
                <a:latin typeface="OFRSBK+TrebuchetMS"/>
                <a:cs typeface="OFRSBK+TrebuchetMS"/>
              </a:rPr>
            </a:br>
            <a:endParaRPr lang="tr-TR" dirty="0"/>
          </a:p>
        </p:txBody>
      </p:sp>
      <p:sp>
        <p:nvSpPr>
          <p:cNvPr id="3" name="İçerik Yer Tutucusu 2"/>
          <p:cNvSpPr>
            <a:spLocks noGrp="1"/>
          </p:cNvSpPr>
          <p:nvPr>
            <p:ph idx="1"/>
          </p:nvPr>
        </p:nvSpPr>
        <p:spPr>
          <a:xfrm>
            <a:off x="2589212" y="1121664"/>
            <a:ext cx="8915400" cy="2560320"/>
          </a:xfrm>
        </p:spPr>
        <p:txBody>
          <a:bodyPr/>
          <a:lstStyle/>
          <a:p>
            <a:r>
              <a:rPr lang="tr-TR" dirty="0" err="1"/>
              <a:t>The</a:t>
            </a:r>
            <a:r>
              <a:rPr lang="tr-TR" dirty="0"/>
              <a:t> “</a:t>
            </a:r>
            <a:r>
              <a:rPr lang="tr-TR" dirty="0" err="1"/>
              <a:t>classic</a:t>
            </a:r>
            <a:r>
              <a:rPr lang="tr-TR" dirty="0"/>
              <a:t>” </a:t>
            </a:r>
            <a:r>
              <a:rPr lang="tr-TR" dirty="0" err="1"/>
              <a:t>approach</a:t>
            </a:r>
            <a:r>
              <a:rPr lang="tr-TR" dirty="0"/>
              <a:t>: HTTP/1.0</a:t>
            </a:r>
          </a:p>
          <a:p>
            <a:r>
              <a:rPr lang="tr-TR" dirty="0"/>
              <a:t>HTTP </a:t>
            </a:r>
            <a:r>
              <a:rPr lang="tr-TR" dirty="0" err="1"/>
              <a:t>over</a:t>
            </a:r>
            <a:r>
              <a:rPr lang="tr-TR" dirty="0"/>
              <a:t> </a:t>
            </a:r>
            <a:r>
              <a:rPr lang="tr-TR" dirty="0" err="1"/>
              <a:t>multiple</a:t>
            </a:r>
            <a:r>
              <a:rPr lang="tr-TR" dirty="0"/>
              <a:t>, </a:t>
            </a:r>
            <a:r>
              <a:rPr lang="tr-TR" dirty="0" err="1"/>
              <a:t>concurrent</a:t>
            </a:r>
            <a:r>
              <a:rPr lang="tr-TR" dirty="0"/>
              <a:t> TCP </a:t>
            </a:r>
            <a:r>
              <a:rPr lang="tr-TR" dirty="0" err="1"/>
              <a:t>connections</a:t>
            </a:r>
            <a:endParaRPr lang="tr-TR" dirty="0"/>
          </a:p>
          <a:p>
            <a:r>
              <a:rPr lang="tr-TR" dirty="0" err="1"/>
              <a:t>Persistent</a:t>
            </a:r>
            <a:r>
              <a:rPr lang="tr-TR" dirty="0"/>
              <a:t>-HTTP: HTTP/1.1</a:t>
            </a:r>
          </a:p>
          <a:p>
            <a:r>
              <a:rPr lang="tr-TR" dirty="0"/>
              <a:t>HTTP </a:t>
            </a:r>
            <a:r>
              <a:rPr lang="tr-TR" dirty="0" err="1"/>
              <a:t>Pipelining</a:t>
            </a:r>
            <a:endParaRPr lang="tr-TR" dirty="0"/>
          </a:p>
          <a:p>
            <a:r>
              <a:rPr lang="tr-TR" dirty="0" err="1"/>
              <a:t>Transaction</a:t>
            </a:r>
            <a:r>
              <a:rPr lang="tr-TR" dirty="0"/>
              <a:t>-TCP (T/TCP)</a:t>
            </a:r>
          </a:p>
          <a:p>
            <a:r>
              <a:rPr lang="tr-TR" dirty="0"/>
              <a:t>HTTP </a:t>
            </a:r>
            <a:r>
              <a:rPr lang="tr-TR" dirty="0" err="1"/>
              <a:t>over</a:t>
            </a:r>
            <a:r>
              <a:rPr lang="tr-TR" dirty="0"/>
              <a:t> UDP-</a:t>
            </a:r>
            <a:r>
              <a:rPr lang="tr-TR" dirty="0" err="1"/>
              <a:t>based</a:t>
            </a:r>
            <a:r>
              <a:rPr lang="tr-TR" dirty="0"/>
              <a:t> </a:t>
            </a:r>
            <a:r>
              <a:rPr lang="tr-TR" dirty="0" err="1"/>
              <a:t>protocols</a:t>
            </a:r>
            <a:endParaRPr lang="tr-TR" dirty="0"/>
          </a:p>
        </p:txBody>
      </p:sp>
    </p:spTree>
    <p:extLst>
      <p:ext uri="{BB962C8B-B14F-4D97-AF65-F5344CB8AC3E}">
        <p14:creationId xmlns:p14="http://schemas.microsoft.com/office/powerpoint/2010/main" val="848520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558514"/>
          </a:xfrm>
        </p:spPr>
        <p:txBody>
          <a:bodyPr>
            <a:normAutofit fontScale="90000"/>
          </a:bodyPr>
          <a:lstStyle/>
          <a:p>
            <a:r>
              <a:rPr lang="tr-TR" dirty="0" smtClean="0"/>
              <a:t>http 1.0,</a:t>
            </a:r>
            <a:r>
              <a:rPr lang="tr-TR" dirty="0"/>
              <a:t> </a:t>
            </a:r>
            <a:r>
              <a:rPr lang="tr-TR" dirty="0" err="1"/>
              <a:t>concurrent</a:t>
            </a:r>
            <a:r>
              <a:rPr lang="tr-TR" dirty="0"/>
              <a:t> TCP </a:t>
            </a:r>
            <a:r>
              <a:rPr lang="tr-TR" dirty="0" err="1"/>
              <a:t>connections</a:t>
            </a:r>
            <a:r>
              <a:rPr lang="tr-TR" dirty="0"/>
              <a:t/>
            </a:r>
            <a:br>
              <a:rPr lang="tr-TR" dirty="0"/>
            </a:br>
            <a:endParaRPr lang="tr-TR" dirty="0"/>
          </a:p>
        </p:txBody>
      </p:sp>
      <p:pic>
        <p:nvPicPr>
          <p:cNvPr id="4" name="İçerik Yer Tutucusu 3"/>
          <p:cNvPicPr>
            <a:picLocks noGrp="1" noChangeAspect="1"/>
          </p:cNvPicPr>
          <p:nvPr>
            <p:ph idx="1"/>
          </p:nvPr>
        </p:nvPicPr>
        <p:blipFill>
          <a:blip r:embed="rId2"/>
          <a:stretch>
            <a:fillRect/>
          </a:stretch>
        </p:blipFill>
        <p:spPr>
          <a:xfrm>
            <a:off x="2817540" y="1225376"/>
            <a:ext cx="1973916" cy="2706769"/>
          </a:xfrm>
          <a:prstGeom prst="rect">
            <a:avLst/>
          </a:prstGeom>
        </p:spPr>
      </p:pic>
      <p:sp>
        <p:nvSpPr>
          <p:cNvPr id="5" name="Dikdörtgen 4"/>
          <p:cNvSpPr/>
          <p:nvPr/>
        </p:nvSpPr>
        <p:spPr>
          <a:xfrm>
            <a:off x="5585728" y="2000398"/>
            <a:ext cx="4216640" cy="1156727"/>
          </a:xfrm>
          <a:prstGeom prst="rect">
            <a:avLst/>
          </a:prstGeom>
        </p:spPr>
        <p:txBody>
          <a:bodyPr wrap="square">
            <a:spAutoFit/>
          </a:bodyPr>
          <a:lstStyle/>
          <a:p>
            <a:pPr>
              <a:lnSpc>
                <a:spcPts val="1875"/>
              </a:lnSpc>
            </a:pPr>
            <a:r>
              <a:rPr lang="en-US" dirty="0">
                <a:solidFill>
                  <a:srgbClr val="000000"/>
                </a:solidFill>
                <a:latin typeface="OMOGEW+ArialMT"/>
                <a:cs typeface="OMOGEW+ArialMT"/>
              </a:rPr>
              <a:t>The “classic” approach</a:t>
            </a:r>
          </a:p>
          <a:p>
            <a:pPr>
              <a:lnSpc>
                <a:spcPts val="1875"/>
              </a:lnSpc>
              <a:spcBef>
                <a:spcPts val="212"/>
              </a:spcBef>
            </a:pPr>
            <a:r>
              <a:rPr lang="en-US" dirty="0">
                <a:solidFill>
                  <a:srgbClr val="000000"/>
                </a:solidFill>
                <a:latin typeface="OMOGEW+ArialMT"/>
                <a:cs typeface="OMOGEW+ArialMT"/>
              </a:rPr>
              <a:t>in HTTP/1.0 is to use one</a:t>
            </a:r>
          </a:p>
          <a:p>
            <a:pPr>
              <a:lnSpc>
                <a:spcPts val="1875"/>
              </a:lnSpc>
              <a:spcBef>
                <a:spcPts val="332"/>
              </a:spcBef>
            </a:pPr>
            <a:r>
              <a:rPr lang="en-US" dirty="0">
                <a:solidFill>
                  <a:srgbClr val="000000"/>
                </a:solidFill>
                <a:latin typeface="OMOGEW+ArialMT"/>
                <a:cs typeface="OMOGEW+ArialMT"/>
              </a:rPr>
              <a:t>HTTP</a:t>
            </a:r>
            <a:r>
              <a:rPr lang="en-US" spc="-32" dirty="0">
                <a:solidFill>
                  <a:srgbClr val="000000"/>
                </a:solidFill>
                <a:latin typeface="OMOGEW+ArialMT"/>
                <a:cs typeface="OMOGEW+ArialMT"/>
              </a:rPr>
              <a:t> </a:t>
            </a:r>
            <a:r>
              <a:rPr lang="en-US" dirty="0">
                <a:solidFill>
                  <a:srgbClr val="000000"/>
                </a:solidFill>
                <a:latin typeface="OMOGEW+ArialMT"/>
                <a:cs typeface="OMOGEW+ArialMT"/>
              </a:rPr>
              <a:t>request per</a:t>
            </a:r>
            <a:r>
              <a:rPr lang="en-US" spc="-32" dirty="0">
                <a:solidFill>
                  <a:srgbClr val="000000"/>
                </a:solidFill>
                <a:latin typeface="OMOGEW+ArialMT"/>
                <a:cs typeface="OMOGEW+ArialMT"/>
              </a:rPr>
              <a:t> </a:t>
            </a:r>
            <a:r>
              <a:rPr lang="en-US" dirty="0">
                <a:solidFill>
                  <a:srgbClr val="000000"/>
                </a:solidFill>
                <a:latin typeface="OMOGEW+ArialMT"/>
                <a:cs typeface="OMOGEW+ArialMT"/>
              </a:rPr>
              <a:t>TCP</a:t>
            </a:r>
          </a:p>
          <a:p>
            <a:pPr>
              <a:lnSpc>
                <a:spcPts val="1875"/>
              </a:lnSpc>
              <a:spcBef>
                <a:spcPts val="236"/>
              </a:spcBef>
            </a:pPr>
            <a:r>
              <a:rPr lang="en-US" dirty="0">
                <a:solidFill>
                  <a:srgbClr val="000000"/>
                </a:solidFill>
                <a:latin typeface="OMOGEW+ArialMT"/>
                <a:cs typeface="OMOGEW+ArialMT"/>
              </a:rPr>
              <a:t>connection, </a:t>
            </a:r>
            <a:r>
              <a:rPr lang="en-US" spc="-17" dirty="0">
                <a:solidFill>
                  <a:srgbClr val="000000"/>
                </a:solidFill>
                <a:latin typeface="OMOGEW+ArialMT"/>
                <a:cs typeface="OMOGEW+ArialMT"/>
              </a:rPr>
              <a:t>serially</a:t>
            </a:r>
            <a:endParaRPr lang="tr-TR" dirty="0"/>
          </a:p>
        </p:txBody>
      </p:sp>
      <p:pic>
        <p:nvPicPr>
          <p:cNvPr id="6" name="İçerik Yer Tutucusu 3"/>
          <p:cNvPicPr>
            <a:picLocks noChangeAspect="1"/>
          </p:cNvPicPr>
          <p:nvPr/>
        </p:nvPicPr>
        <p:blipFill>
          <a:blip r:embed="rId2"/>
          <a:stretch>
            <a:fillRect/>
          </a:stretch>
        </p:blipFill>
        <p:spPr>
          <a:xfrm>
            <a:off x="3804498" y="4279472"/>
            <a:ext cx="1973916" cy="2706769"/>
          </a:xfrm>
          <a:prstGeom prst="rect">
            <a:avLst/>
          </a:prstGeom>
        </p:spPr>
      </p:pic>
      <p:pic>
        <p:nvPicPr>
          <p:cNvPr id="7" name="İçerik Yer Tutucusu 3"/>
          <p:cNvPicPr>
            <a:picLocks noChangeAspect="1"/>
          </p:cNvPicPr>
          <p:nvPr/>
        </p:nvPicPr>
        <p:blipFill>
          <a:blip r:embed="rId2"/>
          <a:stretch>
            <a:fillRect/>
          </a:stretch>
        </p:blipFill>
        <p:spPr>
          <a:xfrm>
            <a:off x="5720132" y="4279472"/>
            <a:ext cx="1973916" cy="2706769"/>
          </a:xfrm>
          <a:prstGeom prst="rect">
            <a:avLst/>
          </a:prstGeom>
        </p:spPr>
      </p:pic>
      <p:pic>
        <p:nvPicPr>
          <p:cNvPr id="8" name="İçerik Yer Tutucusu 3"/>
          <p:cNvPicPr>
            <a:picLocks noChangeAspect="1"/>
          </p:cNvPicPr>
          <p:nvPr/>
        </p:nvPicPr>
        <p:blipFill>
          <a:blip r:embed="rId2"/>
          <a:stretch>
            <a:fillRect/>
          </a:stretch>
        </p:blipFill>
        <p:spPr>
          <a:xfrm>
            <a:off x="7694048" y="4279471"/>
            <a:ext cx="1973916" cy="2706769"/>
          </a:xfrm>
          <a:prstGeom prst="rect">
            <a:avLst/>
          </a:prstGeom>
        </p:spPr>
      </p:pic>
    </p:spTree>
    <p:extLst>
      <p:ext uri="{BB962C8B-B14F-4D97-AF65-F5344CB8AC3E}">
        <p14:creationId xmlns:p14="http://schemas.microsoft.com/office/powerpoint/2010/main" val="3570889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788253" y="99854"/>
            <a:ext cx="8911687" cy="717010"/>
          </a:xfrm>
        </p:spPr>
        <p:txBody>
          <a:bodyPr/>
          <a:lstStyle/>
          <a:p>
            <a:r>
              <a:rPr lang="tr-TR" u="sng" dirty="0" err="1">
                <a:solidFill>
                  <a:srgbClr val="000000"/>
                </a:solidFill>
                <a:latin typeface="OMOGEW+ArialMT"/>
                <a:cs typeface="OMOGEW+ArialMT"/>
              </a:rPr>
              <a:t>persistent</a:t>
            </a:r>
            <a:r>
              <a:rPr lang="tr-TR" u="sng" spc="51" dirty="0">
                <a:solidFill>
                  <a:srgbClr val="000000"/>
                </a:solidFill>
                <a:latin typeface="OMOGEW+ArialMT"/>
                <a:cs typeface="OMOGEW+ArialMT"/>
              </a:rPr>
              <a:t> </a:t>
            </a:r>
            <a:r>
              <a:rPr lang="tr-TR" u="sng" dirty="0">
                <a:solidFill>
                  <a:srgbClr val="000000"/>
                </a:solidFill>
                <a:latin typeface="OMOGEW+ArialMT"/>
                <a:cs typeface="OMOGEW+ArialMT"/>
              </a:rPr>
              <a:t>HTTP</a:t>
            </a:r>
            <a:endParaRPr lang="tr-TR" dirty="0"/>
          </a:p>
        </p:txBody>
      </p:sp>
      <p:pic>
        <p:nvPicPr>
          <p:cNvPr id="4" name="İçerik Yer Tutucusu 3"/>
          <p:cNvPicPr>
            <a:picLocks noGrp="1" noChangeAspect="1"/>
          </p:cNvPicPr>
          <p:nvPr>
            <p:ph idx="1"/>
          </p:nvPr>
        </p:nvPicPr>
        <p:blipFill>
          <a:blip r:embed="rId2"/>
          <a:stretch>
            <a:fillRect/>
          </a:stretch>
        </p:blipFill>
        <p:spPr>
          <a:xfrm>
            <a:off x="2013807" y="1110710"/>
            <a:ext cx="3600450" cy="4800600"/>
          </a:xfrm>
          <a:prstGeom prst="rect">
            <a:avLst/>
          </a:prstGeom>
        </p:spPr>
      </p:pic>
      <p:sp>
        <p:nvSpPr>
          <p:cNvPr id="5" name="object 6"/>
          <p:cNvSpPr txBox="1"/>
          <p:nvPr/>
        </p:nvSpPr>
        <p:spPr>
          <a:xfrm>
            <a:off x="6548896" y="2210282"/>
            <a:ext cx="4789664" cy="2180084"/>
          </a:xfrm>
          <a:prstGeom prst="rect">
            <a:avLst/>
          </a:prstGeom>
        </p:spPr>
        <p:txBody>
          <a:bodyPr vert="horz" wrap="square" lIns="0" tIns="0" rIns="0" bIns="0" rtlCol="0">
            <a:spAutoFit/>
          </a:bodyPr>
          <a:lstStyle/>
          <a:p>
            <a:pPr marL="0" marR="0" algn="just">
              <a:lnSpc>
                <a:spcPts val="1875"/>
              </a:lnSpc>
              <a:spcBef>
                <a:spcPts val="0"/>
              </a:spcBef>
              <a:spcAft>
                <a:spcPts val="0"/>
              </a:spcAft>
            </a:pPr>
            <a:r>
              <a:rPr sz="1800" dirty="0">
                <a:solidFill>
                  <a:srgbClr val="000000"/>
                </a:solidFill>
                <a:latin typeface="OMOGEW+ArialMT"/>
                <a:cs typeface="OMOGEW+ArialMT"/>
              </a:rPr>
              <a:t>The </a:t>
            </a:r>
            <a:r>
              <a:rPr sz="1800" u="sng" dirty="0">
                <a:solidFill>
                  <a:srgbClr val="000000"/>
                </a:solidFill>
                <a:latin typeface="OMOGEW+ArialMT"/>
                <a:cs typeface="OMOGEW+ArialMT"/>
              </a:rPr>
              <a:t>“persistent</a:t>
            </a:r>
            <a:r>
              <a:rPr sz="1800" u="sng" spc="51" dirty="0">
                <a:solidFill>
                  <a:srgbClr val="000000"/>
                </a:solidFill>
                <a:latin typeface="OMOGEW+ArialMT"/>
                <a:cs typeface="OMOGEW+ArialMT"/>
              </a:rPr>
              <a:t> </a:t>
            </a:r>
            <a:r>
              <a:rPr sz="1800" u="sng" dirty="0">
                <a:solidFill>
                  <a:srgbClr val="000000"/>
                </a:solidFill>
                <a:latin typeface="OMOGEW+ArialMT"/>
                <a:cs typeface="OMOGEW+ArialMT"/>
              </a:rPr>
              <a:t>HTTP”</a:t>
            </a:r>
          </a:p>
          <a:p>
            <a:pPr marL="0" marR="0" algn="just">
              <a:lnSpc>
                <a:spcPts val="1875"/>
              </a:lnSpc>
              <a:spcBef>
                <a:spcPts val="212"/>
              </a:spcBef>
              <a:spcAft>
                <a:spcPts val="0"/>
              </a:spcAft>
            </a:pPr>
            <a:r>
              <a:rPr sz="1800" dirty="0">
                <a:solidFill>
                  <a:srgbClr val="000000"/>
                </a:solidFill>
                <a:latin typeface="OMOGEW+ArialMT"/>
                <a:cs typeface="OMOGEW+ArialMT"/>
              </a:rPr>
              <a:t>approach can re-use the</a:t>
            </a:r>
          </a:p>
          <a:p>
            <a:pPr marL="0" marR="0" algn="just">
              <a:lnSpc>
                <a:spcPts val="1875"/>
              </a:lnSpc>
              <a:spcBef>
                <a:spcPts val="332"/>
              </a:spcBef>
              <a:spcAft>
                <a:spcPts val="0"/>
              </a:spcAft>
            </a:pPr>
            <a:r>
              <a:rPr sz="1800" dirty="0">
                <a:solidFill>
                  <a:srgbClr val="000000"/>
                </a:solidFill>
                <a:latin typeface="OMOGEW+ArialMT"/>
                <a:cs typeface="OMOGEW+ArialMT"/>
              </a:rPr>
              <a:t>same</a:t>
            </a:r>
            <a:r>
              <a:rPr sz="1800" spc="-32" dirty="0">
                <a:solidFill>
                  <a:srgbClr val="000000"/>
                </a:solidFill>
                <a:latin typeface="OMOGEW+ArialMT"/>
                <a:cs typeface="OMOGEW+ArialMT"/>
              </a:rPr>
              <a:t> </a:t>
            </a:r>
            <a:r>
              <a:rPr sz="1800" dirty="0">
                <a:solidFill>
                  <a:srgbClr val="000000"/>
                </a:solidFill>
                <a:latin typeface="OMOGEW+ArialMT"/>
                <a:cs typeface="OMOGEW+ArialMT"/>
              </a:rPr>
              <a:t>TCP</a:t>
            </a:r>
            <a:r>
              <a:rPr sz="1800" spc="-32" dirty="0">
                <a:solidFill>
                  <a:srgbClr val="000000"/>
                </a:solidFill>
                <a:latin typeface="OMOGEW+ArialMT"/>
                <a:cs typeface="OMOGEW+ArialMT"/>
              </a:rPr>
              <a:t> </a:t>
            </a:r>
            <a:r>
              <a:rPr sz="1800" dirty="0">
                <a:solidFill>
                  <a:srgbClr val="000000"/>
                </a:solidFill>
                <a:latin typeface="OMOGEW+ArialMT"/>
                <a:cs typeface="OMOGEW+ArialMT"/>
              </a:rPr>
              <a:t>connection for</a:t>
            </a:r>
          </a:p>
          <a:p>
            <a:pPr marL="0" marR="0" algn="just">
              <a:lnSpc>
                <a:spcPts val="1875"/>
              </a:lnSpc>
              <a:spcBef>
                <a:spcPts val="212"/>
              </a:spcBef>
              <a:spcAft>
                <a:spcPts val="0"/>
              </a:spcAft>
            </a:pPr>
            <a:r>
              <a:rPr sz="1800" dirty="0">
                <a:solidFill>
                  <a:srgbClr val="000000"/>
                </a:solidFill>
                <a:latin typeface="OMOGEW+ArialMT"/>
                <a:cs typeface="OMOGEW+ArialMT"/>
              </a:rPr>
              <a:t>Multiple HTTP</a:t>
            </a:r>
            <a:r>
              <a:rPr sz="1800" spc="-32" dirty="0">
                <a:solidFill>
                  <a:srgbClr val="000000"/>
                </a:solidFill>
                <a:latin typeface="OMOGEW+ArialMT"/>
                <a:cs typeface="OMOGEW+ArialMT"/>
              </a:rPr>
              <a:t> </a:t>
            </a:r>
            <a:r>
              <a:rPr sz="1800" dirty="0">
                <a:solidFill>
                  <a:srgbClr val="000000"/>
                </a:solidFill>
                <a:latin typeface="OMOGEW+ArialMT"/>
                <a:cs typeface="OMOGEW+ArialMT"/>
              </a:rPr>
              <a:t>transfers,</a:t>
            </a:r>
          </a:p>
          <a:p>
            <a:pPr marL="0" marR="0" algn="just">
              <a:lnSpc>
                <a:spcPts val="1875"/>
              </a:lnSpc>
              <a:spcBef>
                <a:spcPts val="332"/>
              </a:spcBef>
              <a:spcAft>
                <a:spcPts val="0"/>
              </a:spcAft>
            </a:pPr>
            <a:r>
              <a:rPr sz="1800" dirty="0">
                <a:solidFill>
                  <a:srgbClr val="000000"/>
                </a:solidFill>
                <a:latin typeface="OMOGEW+ArialMT"/>
                <a:cs typeface="OMOGEW+ArialMT"/>
              </a:rPr>
              <a:t>one after </a:t>
            </a:r>
            <a:r>
              <a:rPr sz="1800" spc="-14" dirty="0">
                <a:solidFill>
                  <a:srgbClr val="000000"/>
                </a:solidFill>
                <a:latin typeface="OMOGEW+ArialMT"/>
                <a:cs typeface="OMOGEW+ArialMT"/>
              </a:rPr>
              <a:t>another,</a:t>
            </a:r>
            <a:r>
              <a:rPr sz="1800" spc="15" dirty="0">
                <a:solidFill>
                  <a:srgbClr val="000000"/>
                </a:solidFill>
                <a:latin typeface="OMOGEW+ArialMT"/>
                <a:cs typeface="OMOGEW+ArialMT"/>
              </a:rPr>
              <a:t> </a:t>
            </a:r>
            <a:r>
              <a:rPr sz="1800" spc="-17" dirty="0">
                <a:solidFill>
                  <a:srgbClr val="000000"/>
                </a:solidFill>
                <a:latin typeface="OMOGEW+ArialMT"/>
                <a:cs typeface="OMOGEW+ArialMT"/>
              </a:rPr>
              <a:t>serially.</a:t>
            </a:r>
          </a:p>
          <a:p>
            <a:pPr marL="0" marR="0" algn="just">
              <a:lnSpc>
                <a:spcPts val="1875"/>
              </a:lnSpc>
              <a:spcBef>
                <a:spcPts val="332"/>
              </a:spcBef>
              <a:spcAft>
                <a:spcPts val="0"/>
              </a:spcAft>
            </a:pPr>
            <a:r>
              <a:rPr sz="1800" dirty="0">
                <a:solidFill>
                  <a:srgbClr val="000000"/>
                </a:solidFill>
                <a:latin typeface="OMOGEW+ArialMT"/>
                <a:cs typeface="OMOGEW+ArialMT"/>
              </a:rPr>
              <a:t>Amortizes</a:t>
            </a:r>
            <a:r>
              <a:rPr sz="1800" spc="-32" dirty="0">
                <a:solidFill>
                  <a:srgbClr val="000000"/>
                </a:solidFill>
                <a:latin typeface="OMOGEW+ArialMT"/>
                <a:cs typeface="OMOGEW+ArialMT"/>
              </a:rPr>
              <a:t> </a:t>
            </a:r>
            <a:r>
              <a:rPr sz="1800" dirty="0">
                <a:solidFill>
                  <a:srgbClr val="000000"/>
                </a:solidFill>
                <a:latin typeface="OMOGEW+ArialMT"/>
                <a:cs typeface="OMOGEW+ArialMT"/>
              </a:rPr>
              <a:t>TCP</a:t>
            </a:r>
            <a:r>
              <a:rPr sz="1800" spc="-32" dirty="0">
                <a:solidFill>
                  <a:srgbClr val="000000"/>
                </a:solidFill>
                <a:latin typeface="OMOGEW+ArialMT"/>
                <a:cs typeface="OMOGEW+ArialMT"/>
              </a:rPr>
              <a:t> </a:t>
            </a:r>
            <a:r>
              <a:rPr sz="1800" dirty="0">
                <a:solidFill>
                  <a:srgbClr val="000000"/>
                </a:solidFill>
                <a:latin typeface="OMOGEW+ArialMT"/>
                <a:cs typeface="OMOGEW+ArialMT"/>
              </a:rPr>
              <a:t>overhead,</a:t>
            </a:r>
          </a:p>
          <a:p>
            <a:pPr marL="0" marR="0" algn="just">
              <a:lnSpc>
                <a:spcPts val="1875"/>
              </a:lnSpc>
              <a:spcBef>
                <a:spcPts val="212"/>
              </a:spcBef>
              <a:spcAft>
                <a:spcPts val="0"/>
              </a:spcAft>
            </a:pPr>
            <a:r>
              <a:rPr sz="1800" dirty="0">
                <a:solidFill>
                  <a:srgbClr val="000000"/>
                </a:solidFill>
                <a:latin typeface="OMOGEW+ArialMT"/>
                <a:cs typeface="OMOGEW+ArialMT"/>
              </a:rPr>
              <a:t>but maintains</a:t>
            </a:r>
            <a:r>
              <a:rPr sz="1800" spc="-32" dirty="0">
                <a:solidFill>
                  <a:srgbClr val="000000"/>
                </a:solidFill>
                <a:latin typeface="OMOGEW+ArialMT"/>
                <a:cs typeface="OMOGEW+ArialMT"/>
              </a:rPr>
              <a:t> </a:t>
            </a:r>
            <a:r>
              <a:rPr sz="1800" dirty="0">
                <a:solidFill>
                  <a:srgbClr val="000000"/>
                </a:solidFill>
                <a:latin typeface="OMOGEW+ArialMT"/>
                <a:cs typeface="OMOGEW+ArialMT"/>
              </a:rPr>
              <a:t>TCP</a:t>
            </a:r>
            <a:r>
              <a:rPr sz="1800" spc="-32" dirty="0">
                <a:solidFill>
                  <a:srgbClr val="000000"/>
                </a:solidFill>
                <a:latin typeface="OMOGEW+ArialMT"/>
                <a:cs typeface="OMOGEW+ArialMT"/>
              </a:rPr>
              <a:t> </a:t>
            </a:r>
            <a:r>
              <a:rPr sz="1800" dirty="0">
                <a:solidFill>
                  <a:srgbClr val="000000"/>
                </a:solidFill>
                <a:latin typeface="OMOGEW+ArialMT"/>
                <a:cs typeface="OMOGEW+ArialMT"/>
              </a:rPr>
              <a:t>state</a:t>
            </a:r>
          </a:p>
          <a:p>
            <a:pPr marL="0" marR="0" algn="just">
              <a:lnSpc>
                <a:spcPts val="1875"/>
              </a:lnSpc>
              <a:spcBef>
                <a:spcPts val="332"/>
              </a:spcBef>
              <a:spcAft>
                <a:spcPts val="0"/>
              </a:spcAft>
            </a:pPr>
            <a:r>
              <a:rPr sz="1800" dirty="0">
                <a:solidFill>
                  <a:srgbClr val="000000"/>
                </a:solidFill>
                <a:latin typeface="OMOGEW+ArialMT"/>
                <a:cs typeface="OMOGEW+ArialMT"/>
              </a:rPr>
              <a:t>longer at </a:t>
            </a:r>
            <a:r>
              <a:rPr sz="1800" spc="-16" dirty="0">
                <a:solidFill>
                  <a:srgbClr val="000000"/>
                </a:solidFill>
                <a:latin typeface="OMOGEW+ArialMT"/>
                <a:cs typeface="OMOGEW+ArialMT"/>
              </a:rPr>
              <a:t>server.</a:t>
            </a:r>
          </a:p>
        </p:txBody>
      </p:sp>
    </p:spTree>
    <p:extLst>
      <p:ext uri="{BB962C8B-B14F-4D97-AF65-F5344CB8AC3E}">
        <p14:creationId xmlns:p14="http://schemas.microsoft.com/office/powerpoint/2010/main" val="2990679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89212" y="209582"/>
            <a:ext cx="8911687" cy="643858"/>
          </a:xfrm>
        </p:spPr>
        <p:txBody>
          <a:bodyPr/>
          <a:lstStyle/>
          <a:p>
            <a:r>
              <a:rPr lang="tr-TR" u="sng" dirty="0" err="1">
                <a:solidFill>
                  <a:srgbClr val="000000"/>
                </a:solidFill>
                <a:latin typeface="OMOGEW+ArialMT"/>
                <a:cs typeface="OMOGEW+ArialMT"/>
              </a:rPr>
              <a:t>pipelining</a:t>
            </a:r>
            <a:endParaRPr lang="tr-TR" dirty="0"/>
          </a:p>
        </p:txBody>
      </p:sp>
      <p:pic>
        <p:nvPicPr>
          <p:cNvPr id="4" name="İçerik Yer Tutucusu 3"/>
          <p:cNvPicPr>
            <a:picLocks noGrp="1" noChangeAspect="1"/>
          </p:cNvPicPr>
          <p:nvPr>
            <p:ph idx="1"/>
          </p:nvPr>
        </p:nvPicPr>
        <p:blipFill>
          <a:blip r:embed="rId2"/>
          <a:stretch>
            <a:fillRect/>
          </a:stretch>
        </p:blipFill>
        <p:spPr>
          <a:xfrm>
            <a:off x="2376805" y="1221518"/>
            <a:ext cx="3609975" cy="4943475"/>
          </a:xfrm>
          <a:prstGeom prst="rect">
            <a:avLst/>
          </a:prstGeom>
        </p:spPr>
      </p:pic>
      <p:sp>
        <p:nvSpPr>
          <p:cNvPr id="5" name="Dikdörtgen 4"/>
          <p:cNvSpPr/>
          <p:nvPr/>
        </p:nvSpPr>
        <p:spPr>
          <a:xfrm>
            <a:off x="6266688" y="1593148"/>
            <a:ext cx="5632704" cy="1387559"/>
          </a:xfrm>
          <a:prstGeom prst="rect">
            <a:avLst/>
          </a:prstGeom>
        </p:spPr>
        <p:txBody>
          <a:bodyPr wrap="square">
            <a:spAutoFit/>
          </a:bodyPr>
          <a:lstStyle/>
          <a:p>
            <a:pPr>
              <a:lnSpc>
                <a:spcPts val="1875"/>
              </a:lnSpc>
            </a:pPr>
            <a:r>
              <a:rPr lang="en-US" dirty="0">
                <a:solidFill>
                  <a:srgbClr val="000000"/>
                </a:solidFill>
                <a:latin typeface="OMOGEW+ArialMT"/>
                <a:cs typeface="OMOGEW+ArialMT"/>
              </a:rPr>
              <a:t>The “</a:t>
            </a:r>
            <a:r>
              <a:rPr lang="en-US" u="sng" dirty="0">
                <a:solidFill>
                  <a:srgbClr val="000000"/>
                </a:solidFill>
                <a:latin typeface="OMOGEW+ArialMT"/>
                <a:cs typeface="OMOGEW+ArialMT"/>
              </a:rPr>
              <a:t>pipelining</a:t>
            </a:r>
            <a:r>
              <a:rPr lang="en-US" dirty="0">
                <a:solidFill>
                  <a:srgbClr val="000000"/>
                </a:solidFill>
                <a:latin typeface="OMOGEW+ArialMT"/>
                <a:cs typeface="OMOGEW+ArialMT"/>
              </a:rPr>
              <a:t>” </a:t>
            </a:r>
            <a:r>
              <a:rPr lang="en-US" dirty="0" smtClean="0">
                <a:solidFill>
                  <a:srgbClr val="000000"/>
                </a:solidFill>
                <a:latin typeface="OMOGEW+ArialMT"/>
                <a:cs typeface="OMOGEW+ArialMT"/>
              </a:rPr>
              <a:t>feature</a:t>
            </a:r>
            <a:r>
              <a:rPr lang="tr-TR" dirty="0" smtClean="0">
                <a:solidFill>
                  <a:srgbClr val="000000"/>
                </a:solidFill>
                <a:latin typeface="OMOGEW+ArialMT"/>
                <a:cs typeface="OMOGEW+ArialMT"/>
              </a:rPr>
              <a:t> </a:t>
            </a:r>
            <a:r>
              <a:rPr lang="en-US" dirty="0" smtClean="0">
                <a:solidFill>
                  <a:srgbClr val="000000"/>
                </a:solidFill>
                <a:latin typeface="OMOGEW+ArialMT"/>
                <a:cs typeface="OMOGEW+ArialMT"/>
              </a:rPr>
              <a:t>in </a:t>
            </a:r>
            <a:r>
              <a:rPr lang="en-US" dirty="0">
                <a:solidFill>
                  <a:srgbClr val="000000"/>
                </a:solidFill>
                <a:latin typeface="OMOGEW+ArialMT"/>
                <a:cs typeface="OMOGEW+ArialMT"/>
              </a:rPr>
              <a:t>HTTP/1.1 allows</a:t>
            </a:r>
          </a:p>
          <a:p>
            <a:pPr>
              <a:lnSpc>
                <a:spcPts val="1875"/>
              </a:lnSpc>
              <a:spcBef>
                <a:spcPts val="332"/>
              </a:spcBef>
            </a:pPr>
            <a:r>
              <a:rPr lang="en-US" dirty="0">
                <a:solidFill>
                  <a:srgbClr val="000000"/>
                </a:solidFill>
                <a:latin typeface="OMOGEW+ArialMT"/>
                <a:cs typeface="OMOGEW+ArialMT"/>
              </a:rPr>
              <a:t>requests to be </a:t>
            </a:r>
            <a:r>
              <a:rPr lang="en-US" dirty="0" smtClean="0">
                <a:solidFill>
                  <a:srgbClr val="000000"/>
                </a:solidFill>
                <a:latin typeface="OMOGEW+ArialMT"/>
                <a:cs typeface="OMOGEW+ArialMT"/>
              </a:rPr>
              <a:t>issued</a:t>
            </a:r>
            <a:r>
              <a:rPr lang="tr-TR" dirty="0" smtClean="0">
                <a:solidFill>
                  <a:srgbClr val="000000"/>
                </a:solidFill>
                <a:latin typeface="OMOGEW+ArialMT"/>
                <a:cs typeface="OMOGEW+ArialMT"/>
              </a:rPr>
              <a:t> </a:t>
            </a:r>
            <a:r>
              <a:rPr lang="en-US" dirty="0" smtClean="0">
                <a:solidFill>
                  <a:srgbClr val="000000"/>
                </a:solidFill>
                <a:latin typeface="OMOGEW+ArialMT"/>
                <a:cs typeface="OMOGEW+ArialMT"/>
              </a:rPr>
              <a:t>asynchronously </a:t>
            </a:r>
            <a:r>
              <a:rPr lang="en-US" dirty="0">
                <a:solidFill>
                  <a:srgbClr val="000000"/>
                </a:solidFill>
                <a:latin typeface="OMOGEW+ArialMT"/>
                <a:cs typeface="OMOGEW+ArialMT"/>
              </a:rPr>
              <a:t>on a</a:t>
            </a:r>
          </a:p>
          <a:p>
            <a:pPr>
              <a:lnSpc>
                <a:spcPts val="1875"/>
              </a:lnSpc>
            </a:pPr>
            <a:r>
              <a:rPr lang="en-US" dirty="0">
                <a:solidFill>
                  <a:srgbClr val="000000"/>
                </a:solidFill>
                <a:latin typeface="OMOGEW+ArialMT"/>
                <a:cs typeface="OMOGEW+ArialMT"/>
              </a:rPr>
              <a:t>persistent </a:t>
            </a:r>
            <a:r>
              <a:rPr lang="en-US" dirty="0" err="1" smtClean="0">
                <a:solidFill>
                  <a:srgbClr val="000000"/>
                </a:solidFill>
                <a:latin typeface="OMOGEW+ArialMT"/>
                <a:cs typeface="OMOGEW+ArialMT"/>
              </a:rPr>
              <a:t>connection.Requests</a:t>
            </a:r>
            <a:r>
              <a:rPr lang="en-US" dirty="0" smtClean="0">
                <a:solidFill>
                  <a:srgbClr val="000000"/>
                </a:solidFill>
                <a:latin typeface="OMOGEW+ArialMT"/>
                <a:cs typeface="OMOGEW+ArialMT"/>
              </a:rPr>
              <a:t> </a:t>
            </a:r>
            <a:r>
              <a:rPr lang="en-US" dirty="0">
                <a:solidFill>
                  <a:srgbClr val="000000"/>
                </a:solidFill>
                <a:latin typeface="OMOGEW+ArialMT"/>
                <a:cs typeface="OMOGEW+ArialMT"/>
              </a:rPr>
              <a:t>must </a:t>
            </a:r>
            <a:r>
              <a:rPr lang="tr-TR" dirty="0" smtClean="0">
                <a:solidFill>
                  <a:srgbClr val="000000"/>
                </a:solidFill>
                <a:latin typeface="OMOGEW+ArialMT"/>
                <a:cs typeface="OMOGEW+ArialMT"/>
              </a:rPr>
              <a:t> be </a:t>
            </a:r>
            <a:r>
              <a:rPr lang="en-US" dirty="0">
                <a:solidFill>
                  <a:srgbClr val="000000"/>
                </a:solidFill>
                <a:latin typeface="OMOGEW+ArialMT"/>
                <a:cs typeface="OMOGEW+ArialMT"/>
              </a:rPr>
              <a:t>processed in proper </a:t>
            </a:r>
            <a:r>
              <a:rPr lang="en-US" spc="-20" dirty="0" smtClean="0">
                <a:solidFill>
                  <a:srgbClr val="000000"/>
                </a:solidFill>
                <a:latin typeface="OMOGEW+ArialMT"/>
                <a:cs typeface="OMOGEW+ArialMT"/>
              </a:rPr>
              <a:t>order.</a:t>
            </a:r>
            <a:r>
              <a:rPr lang="tr-TR" spc="-20" dirty="0" smtClean="0">
                <a:solidFill>
                  <a:srgbClr val="000000"/>
                </a:solidFill>
                <a:latin typeface="OMOGEW+ArialMT"/>
                <a:cs typeface="OMOGEW+ArialMT"/>
              </a:rPr>
              <a:t> </a:t>
            </a:r>
            <a:r>
              <a:rPr lang="en-US" dirty="0" smtClean="0">
                <a:solidFill>
                  <a:srgbClr val="000000"/>
                </a:solidFill>
                <a:latin typeface="OMOGEW+ArialMT"/>
                <a:cs typeface="OMOGEW+ArialMT"/>
              </a:rPr>
              <a:t>Can </a:t>
            </a:r>
            <a:r>
              <a:rPr lang="en-US" dirty="0">
                <a:solidFill>
                  <a:srgbClr val="000000"/>
                </a:solidFill>
                <a:latin typeface="OMOGEW+ArialMT"/>
                <a:cs typeface="OMOGEW+ArialMT"/>
              </a:rPr>
              <a:t>do clever packaging.</a:t>
            </a:r>
          </a:p>
          <a:p>
            <a:pPr>
              <a:lnSpc>
                <a:spcPts val="1875"/>
              </a:lnSpc>
              <a:spcBef>
                <a:spcPts val="332"/>
              </a:spcBef>
            </a:pPr>
            <a:endParaRPr lang="tr-TR" dirty="0"/>
          </a:p>
        </p:txBody>
      </p:sp>
    </p:spTree>
    <p:extLst>
      <p:ext uri="{BB962C8B-B14F-4D97-AF65-F5344CB8AC3E}">
        <p14:creationId xmlns:p14="http://schemas.microsoft.com/office/powerpoint/2010/main" val="4222923283"/>
      </p:ext>
    </p:extLst>
  </p:cSld>
  <p:clrMapOvr>
    <a:masterClrMapping/>
  </p:clrMapOvr>
</p:sld>
</file>

<file path=ppt/theme/theme1.xml><?xml version="1.0" encoding="utf-8"?>
<a:theme xmlns:a="http://schemas.openxmlformats.org/drawingml/2006/main" name="Duman">
  <a:themeElements>
    <a:clrScheme name="Duman">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99</TotalTime>
  <Words>736</Words>
  <Application>Microsoft Office PowerPoint</Application>
  <PresentationFormat>Geniş ekran</PresentationFormat>
  <Paragraphs>92</Paragraphs>
  <Slides>17</Slides>
  <Notes>0</Notes>
  <HiddenSlides>0</HiddenSlides>
  <MMClips>0</MMClips>
  <ScaleCrop>false</ScaleCrop>
  <HeadingPairs>
    <vt:vector size="6" baseType="variant">
      <vt:variant>
        <vt:lpstr>Kullanılan Yazı Tipleri</vt:lpstr>
      </vt:variant>
      <vt:variant>
        <vt:i4>12</vt:i4>
      </vt:variant>
      <vt:variant>
        <vt:lpstr>Tema</vt:lpstr>
      </vt:variant>
      <vt:variant>
        <vt:i4>1</vt:i4>
      </vt:variant>
      <vt:variant>
        <vt:lpstr>Slayt Başlıkları</vt:lpstr>
      </vt:variant>
      <vt:variant>
        <vt:i4>17</vt:i4>
      </vt:variant>
    </vt:vector>
  </HeadingPairs>
  <TitlesOfParts>
    <vt:vector size="30" baseType="lpstr">
      <vt:lpstr>72 Black</vt:lpstr>
      <vt:lpstr>Arial</vt:lpstr>
      <vt:lpstr>Century Gothic</vt:lpstr>
      <vt:lpstr>EOGUAA+Arial-BoldMT</vt:lpstr>
      <vt:lpstr>MMFOKH+TrebuchetMS</vt:lpstr>
      <vt:lpstr>NHSISC+ArialMT</vt:lpstr>
      <vt:lpstr>NQMRNK+TrebuchetMS</vt:lpstr>
      <vt:lpstr>OFRSBK+TrebuchetMS</vt:lpstr>
      <vt:lpstr>OMOGEW+ArialMT</vt:lpstr>
      <vt:lpstr>RVLCUU+ArialMT</vt:lpstr>
      <vt:lpstr>Verdana</vt:lpstr>
      <vt:lpstr>Wingdings 3</vt:lpstr>
      <vt:lpstr>Duman</vt:lpstr>
      <vt:lpstr>HTTP: The Hypertext Transfer Protocol</vt:lpstr>
      <vt:lpstr>HTTP</vt:lpstr>
      <vt:lpstr>General Properties</vt:lpstr>
      <vt:lpstr>HTTP is an application layer protocol </vt:lpstr>
      <vt:lpstr>PowerPoint Sunusu</vt:lpstr>
      <vt:lpstr>Communication Models for HTTP </vt:lpstr>
      <vt:lpstr>http 1.0, concurrent TCP connections </vt:lpstr>
      <vt:lpstr>persistent HTTP</vt:lpstr>
      <vt:lpstr>pipelining</vt:lpstr>
      <vt:lpstr>Transaction-TCP </vt:lpstr>
      <vt:lpstr>UDP?</vt:lpstr>
      <vt:lpstr>HTTP Methods and Message </vt:lpstr>
      <vt:lpstr>HTTP Methods and Message</vt:lpstr>
      <vt:lpstr>HTTP response status codes</vt:lpstr>
      <vt:lpstr>HTTP vs HTML</vt:lpstr>
      <vt:lpstr>Web technologies and OSI </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 The Hypertext Transfer Protocol</dc:title>
  <dc:creator>Windows Kullanıcısı</dc:creator>
  <cp:lastModifiedBy>Windows Kullanıcısı</cp:lastModifiedBy>
  <cp:revision>20</cp:revision>
  <dcterms:created xsi:type="dcterms:W3CDTF">2022-10-21T15:20:11Z</dcterms:created>
  <dcterms:modified xsi:type="dcterms:W3CDTF">2022-10-21T16:59:42Z</dcterms:modified>
</cp:coreProperties>
</file>