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80" r:id="rId2"/>
    <p:sldId id="265" r:id="rId3"/>
    <p:sldId id="268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72" r:id="rId12"/>
    <p:sldId id="273" r:id="rId13"/>
    <p:sldId id="274" r:id="rId14"/>
    <p:sldId id="266" r:id="rId15"/>
    <p:sldId id="275" r:id="rId16"/>
    <p:sldId id="267" r:id="rId17"/>
    <p:sldId id="270" r:id="rId18"/>
    <p:sldId id="271" r:id="rId19"/>
    <p:sldId id="276" r:id="rId20"/>
    <p:sldId id="277" r:id="rId21"/>
    <p:sldId id="269" r:id="rId22"/>
    <p:sldId id="27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1D180-FCF4-414A-856C-A2A35F5256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E3CB72-238A-4F2A-91C4-ED1419080A52}">
      <dgm:prSet phldrT="[Metin]"/>
      <dgm:spPr/>
      <dgm:t>
        <a:bodyPr/>
        <a:lstStyle/>
        <a:p>
          <a:r>
            <a:rPr lang="tr-TR" dirty="0" smtClean="0"/>
            <a:t>Teşekkürler</a:t>
          </a:r>
          <a:endParaRPr lang="tr-TR" dirty="0"/>
        </a:p>
      </dgm:t>
    </dgm:pt>
    <dgm:pt modelId="{BC24B874-0D09-4B4D-A1A5-756967B577BE}" type="parTrans" cxnId="{28628D0B-2F5F-405B-9D8C-DCB64AD627EB}">
      <dgm:prSet/>
      <dgm:spPr/>
      <dgm:t>
        <a:bodyPr/>
        <a:lstStyle/>
        <a:p>
          <a:endParaRPr lang="tr-TR"/>
        </a:p>
      </dgm:t>
    </dgm:pt>
    <dgm:pt modelId="{85D39A7F-FD3F-461A-9B8F-BADDA870E06F}" type="sibTrans" cxnId="{28628D0B-2F5F-405B-9D8C-DCB64AD627EB}">
      <dgm:prSet/>
      <dgm:spPr/>
      <dgm:t>
        <a:bodyPr/>
        <a:lstStyle/>
        <a:p>
          <a:endParaRPr lang="tr-TR"/>
        </a:p>
      </dgm:t>
    </dgm:pt>
    <dgm:pt modelId="{F625A9A1-8F85-4AA3-89FF-29FADFFF4295}" type="pres">
      <dgm:prSet presAssocID="{F581D180-FCF4-414A-856C-A2A35F52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A2C05CA-0A87-4B4A-8091-94814D4BB61E}" type="pres">
      <dgm:prSet presAssocID="{54E3CB72-238A-4F2A-91C4-ED1419080A5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28F6C0F-483A-4911-96B9-EA4081FCD4AA}" type="presOf" srcId="{F581D180-FCF4-414A-856C-A2A35F52563C}" destId="{F625A9A1-8F85-4AA3-89FF-29FADFFF4295}" srcOrd="0" destOrd="0" presId="urn:microsoft.com/office/officeart/2005/8/layout/default"/>
    <dgm:cxn modelId="{EA481E6C-EC1E-44EA-9B49-5467C91FBD7E}" type="presOf" srcId="{54E3CB72-238A-4F2A-91C4-ED1419080A52}" destId="{8A2C05CA-0A87-4B4A-8091-94814D4BB61E}" srcOrd="0" destOrd="0" presId="urn:microsoft.com/office/officeart/2005/8/layout/default"/>
    <dgm:cxn modelId="{28628D0B-2F5F-405B-9D8C-DCB64AD627EB}" srcId="{F581D180-FCF4-414A-856C-A2A35F52563C}" destId="{54E3CB72-238A-4F2A-91C4-ED1419080A52}" srcOrd="0" destOrd="0" parTransId="{BC24B874-0D09-4B4D-A1A5-756967B577BE}" sibTransId="{85D39A7F-FD3F-461A-9B8F-BADDA870E06F}"/>
    <dgm:cxn modelId="{F54E74AA-075C-4883-B679-7D789BDBA7C2}" type="presParOf" srcId="{F625A9A1-8F85-4AA3-89FF-29FADFFF4295}" destId="{8A2C05CA-0A87-4B4A-8091-94814D4BB6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C05CA-0A87-4B4A-8091-94814D4BB61E}">
      <dsp:nvSpPr>
        <dsp:cNvPr id="0" name=""/>
        <dsp:cNvSpPr/>
      </dsp:nvSpPr>
      <dsp:spPr>
        <a:xfrm>
          <a:off x="266997" y="2718"/>
          <a:ext cx="9981604" cy="5988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smtClean="0"/>
            <a:t>Teşekkürler</a:t>
          </a:r>
          <a:endParaRPr lang="tr-TR" sz="6500" kern="1200" dirty="0"/>
        </a:p>
      </dsp:txBody>
      <dsp:txXfrm>
        <a:off x="266997" y="2718"/>
        <a:ext cx="9981604" cy="598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3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7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4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9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8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4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1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7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/" TargetMode="External"/><Relationship Id="rId2" Type="http://schemas.openxmlformats.org/officeDocument/2006/relationships/hyperlink" Target="http://repo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reposi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configuration_management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zure_DevOps_Server#TFVC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Microsoft" TargetMode="External"/><Relationship Id="rId12" Type="http://schemas.openxmlformats.org/officeDocument/2006/relationships/hyperlink" Target="https://en.wikipedia.org/wiki/Subversion_(software)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SourceSafe" TargetMode="External"/><Relationship Id="rId11" Type="http://schemas.openxmlformats.org/officeDocument/2006/relationships/hyperlink" Target="https://en.wikipedia.org/wiki/GPL" TargetMode="External"/><Relationship Id="rId5" Type="http://schemas.openxmlformats.org/officeDocument/2006/relationships/hyperlink" Target="https://en.wikipedia.org/wiki/IBM_Rational_ClearCase" TargetMode="External"/><Relationship Id="rId10" Type="http://schemas.openxmlformats.org/officeDocument/2006/relationships/hyperlink" Target="https://en.wikipedia.org/wiki/Concurrent_Versions_System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Azure_DevOps_Serv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nching_(version_control)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rge_(version_contro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 Control Protocols: GIT vs. SVN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tr-TR" dirty="0"/>
              <a:t>Distributed vs. </a:t>
            </a:r>
            <a:r>
              <a:rPr lang="tr-TR" dirty="0" err="1"/>
              <a:t>centralized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err="1" smtClean="0"/>
              <a:t>DisAdvantages</a:t>
            </a:r>
            <a:r>
              <a:rPr lang="tr-TR" dirty="0" smtClean="0"/>
              <a:t> </a:t>
            </a:r>
            <a:r>
              <a:rPr lang="tr-TR" dirty="0"/>
              <a:t>of DVCS 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Initial checkout of a repository is slower as compared to checkout in a centralized version control system, because all branches and revision history are copied to the local machine by default.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Additional </a:t>
            </a:r>
            <a:r>
              <a:rPr lang="en-US" dirty="0"/>
              <a:t>storage required for every user to have a complete copy of the complete codebase history</a:t>
            </a:r>
            <a:r>
              <a:rPr lang="en-US" dirty="0" smtClean="0"/>
              <a:t>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78" y="3612737"/>
            <a:ext cx="2552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Git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634619"/>
            <a:ext cx="12106656" cy="5542344"/>
          </a:xfrm>
        </p:spPr>
        <p:txBody>
          <a:bodyPr/>
          <a:lstStyle/>
          <a:p>
            <a:pPr algn="just"/>
            <a:r>
              <a:rPr lang="en-US" dirty="0" err="1"/>
              <a:t>Git</a:t>
            </a:r>
            <a:r>
              <a:rPr lang="en-US" dirty="0"/>
              <a:t> is a 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 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major difference between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A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/>
              <a:t>other </a:t>
            </a:r>
            <a:r>
              <a:rPr lang="en-US" dirty="0" smtClean="0"/>
              <a:t>VCS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	</a:t>
            </a:r>
            <a:r>
              <a:rPr lang="en-US" b="1" dirty="0" smtClean="0"/>
              <a:t>delta-based</a:t>
            </a:r>
            <a:r>
              <a:rPr lang="en-US" dirty="0"/>
              <a:t> </a:t>
            </a:r>
            <a:r>
              <a:rPr lang="tr-TR" dirty="0" err="1" smtClean="0"/>
              <a:t>method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2" y="1950720"/>
            <a:ext cx="10659618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en-US" dirty="0" err="1"/>
              <a:t>Git</a:t>
            </a:r>
            <a:r>
              <a:rPr lang="en-US" dirty="0"/>
              <a:t> thinks about its data more like a </a:t>
            </a:r>
            <a:r>
              <a:rPr lang="en-US" b="1" dirty="0"/>
              <a:t>stream of snapshots</a:t>
            </a:r>
            <a:r>
              <a:rPr lang="en-US" dirty="0" smtClean="0"/>
              <a:t>.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791619"/>
            <a:ext cx="6343650" cy="24193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49680" y="6100679"/>
            <a:ext cx="993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 This makes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Git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more like a mini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filesystem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with some incredibly powerful tools built on top of it, rather than simply a VCS.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3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Git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536448"/>
            <a:ext cx="11353800" cy="5640515"/>
          </a:xfrm>
        </p:spPr>
        <p:txBody>
          <a:bodyPr/>
          <a:lstStyle/>
          <a:p>
            <a:pPr algn="just"/>
            <a:r>
              <a:rPr lang="en-US" b="1" dirty="0"/>
              <a:t>Nearly Every Operation Is Local</a:t>
            </a:r>
          </a:p>
          <a:p>
            <a:pPr marL="0" indent="0" algn="just">
              <a:buNone/>
            </a:pPr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the history and display it for you </a:t>
            </a:r>
            <a:endParaRPr lang="tr-TR" dirty="0" smtClean="0"/>
          </a:p>
          <a:p>
            <a:pPr algn="just"/>
            <a:r>
              <a:rPr lang="tr-TR" b="1" dirty="0"/>
              <a:t>Git Has </a:t>
            </a:r>
            <a:r>
              <a:rPr lang="tr-TR" b="1" dirty="0" err="1" smtClean="0"/>
              <a:t>Integrity</a:t>
            </a:r>
            <a:r>
              <a:rPr lang="tr-TR" b="1" dirty="0" smtClean="0"/>
              <a:t> (</a:t>
            </a:r>
            <a:r>
              <a:rPr lang="tr-TR" dirty="0"/>
              <a:t>SHA-1 </a:t>
            </a:r>
            <a:r>
              <a:rPr lang="tr-TR" dirty="0" err="1"/>
              <a:t>hash</a:t>
            </a:r>
            <a:r>
              <a:rPr lang="tr-TR" b="1" dirty="0" smtClean="0"/>
              <a:t>)</a:t>
            </a:r>
          </a:p>
          <a:p>
            <a:pPr marL="0" indent="0" algn="just">
              <a:buNone/>
            </a:pPr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This means it’s impossible to change the contents of any file or directory without </a:t>
            </a:r>
            <a:r>
              <a:rPr lang="en-US" dirty="0" err="1"/>
              <a:t>Git</a:t>
            </a:r>
            <a:r>
              <a:rPr lang="en-US" dirty="0"/>
              <a:t> knowing about it. </a:t>
            </a:r>
            <a:endParaRPr lang="tr-TR" dirty="0" smtClean="0"/>
          </a:p>
          <a:p>
            <a:pPr algn="just"/>
            <a:r>
              <a:rPr lang="en-US" b="1" dirty="0" err="1"/>
              <a:t>Git</a:t>
            </a:r>
            <a:r>
              <a:rPr lang="en-US" b="1" dirty="0"/>
              <a:t> Generally Only Adds </a:t>
            </a:r>
            <a:r>
              <a:rPr lang="en-US" b="1" dirty="0" smtClean="0"/>
              <a:t>Data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lose or mess up changes you haven’t committed yet, but after you commit a snapshot into </a:t>
            </a:r>
            <a:r>
              <a:rPr lang="en-US" dirty="0" err="1"/>
              <a:t>Git</a:t>
            </a:r>
            <a:r>
              <a:rPr lang="en-US" dirty="0"/>
              <a:t>, it is very difficult to lose, especially if you regularly push your database to another repository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Operations of </a:t>
            </a:r>
            <a:r>
              <a:rPr lang="tr-TR" dirty="0" err="1" smtClean="0"/>
              <a:t>Contrubutor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38576"/>
              </p:ext>
            </p:extLst>
          </p:nvPr>
        </p:nvGraphicFramePr>
        <p:xfrm>
          <a:off x="838200" y="1267968"/>
          <a:ext cx="9122664" cy="448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242">
                  <a:extLst>
                    <a:ext uri="{9D8B030D-6E8A-4147-A177-3AD203B41FA5}">
                      <a16:colId xmlns:a16="http://schemas.microsoft.com/office/drawing/2014/main" val="211890229"/>
                    </a:ext>
                  </a:extLst>
                </a:gridCol>
                <a:gridCol w="4674422">
                  <a:extLst>
                    <a:ext uri="{9D8B030D-6E8A-4147-A177-3AD203B41FA5}">
                      <a16:colId xmlns:a16="http://schemas.microsoft.com/office/drawing/2014/main" val="3818076454"/>
                    </a:ext>
                  </a:extLst>
                </a:gridCol>
              </a:tblGrid>
              <a:tr h="63810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dirty="0" err="1" smtClean="0"/>
                        <a:t>Centralized</a:t>
                      </a:r>
                      <a:r>
                        <a:rPr lang="tr-TR" sz="1800" u="none" strike="noStrike" dirty="0" smtClean="0">
                          <a:effectLst/>
                        </a:rPr>
                        <a:t> </a:t>
                      </a:r>
                      <a:r>
                        <a:rPr lang="tr-TR" sz="1800" u="none" strike="noStrike" dirty="0">
                          <a:effectLst/>
                        </a:rPr>
                        <a:t>(SVN)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dirty="0" smtClean="0"/>
                        <a:t>Distributed</a:t>
                      </a:r>
                      <a:r>
                        <a:rPr lang="tr-TR" sz="1800" u="none" strike="noStrike" dirty="0" smtClean="0">
                          <a:effectLst/>
                        </a:rPr>
                        <a:t> </a:t>
                      </a:r>
                      <a:r>
                        <a:rPr lang="tr-TR" sz="1800" u="none" strike="noStrike" dirty="0">
                          <a:effectLst/>
                        </a:rPr>
                        <a:t>(Git)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853797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>
                          <a:effectLst/>
                        </a:rPr>
                        <a:t>GET LATEST VERSIYON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FORK, CLONE OR COPY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524844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GET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>
                          <a:effectLst/>
                        </a:rPr>
                        <a:t>PULL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6915725"/>
                  </a:ext>
                </a:extLst>
              </a:tr>
              <a:tr h="63810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MERGE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>
                          <a:effectLst/>
                        </a:rPr>
                        <a:t>MERGE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0198137"/>
                  </a:ext>
                </a:extLst>
              </a:tr>
              <a:tr h="63810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 smtClean="0">
                          <a:effectLst/>
                        </a:rPr>
                        <a:t>CHECK-IN = COMMİT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STAGE-COMMIT-PUSH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209742"/>
                  </a:ext>
                </a:extLst>
              </a:tr>
              <a:tr h="1256264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CHECK-OUT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PULL REQUEST –MERGE REQUEST (FORK)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37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2880" y="23749"/>
            <a:ext cx="10841736" cy="54927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Git -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/>
              <a:t>Three </a:t>
            </a:r>
            <a:r>
              <a:rPr lang="tr-TR" b="1" dirty="0" err="1" smtClean="0"/>
              <a:t>States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0" y="573024"/>
            <a:ext cx="11170920" cy="5603939"/>
          </a:xfrm>
        </p:spPr>
        <p:txBody>
          <a:bodyPr/>
          <a:lstStyle/>
          <a:p>
            <a:pPr algn="just"/>
            <a:r>
              <a:rPr lang="tr-TR" dirty="0"/>
              <a:t> </a:t>
            </a:r>
            <a:r>
              <a:rPr lang="tr-TR" b="1" dirty="0" err="1"/>
              <a:t>modified</a:t>
            </a:r>
            <a:r>
              <a:rPr lang="tr-TR" dirty="0"/>
              <a:t>, </a:t>
            </a:r>
            <a:r>
              <a:rPr lang="tr-TR" b="1" dirty="0" err="1"/>
              <a:t>staged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b="1" dirty="0" err="1"/>
              <a:t>committed</a:t>
            </a:r>
            <a:r>
              <a:rPr lang="tr-TR" dirty="0" smtClean="0"/>
              <a:t>:</a:t>
            </a:r>
          </a:p>
          <a:p>
            <a:pPr algn="just"/>
            <a:r>
              <a:rPr lang="en-US" dirty="0"/>
              <a:t>Modified means that you have changed the file but have not committed it to your database yet.</a:t>
            </a:r>
          </a:p>
          <a:p>
            <a:pPr algn="just"/>
            <a:r>
              <a:rPr lang="en-US" dirty="0"/>
              <a:t>Staged means that you have marked a modified file in its current version to go into your next commit snapshot.</a:t>
            </a:r>
          </a:p>
          <a:p>
            <a:pPr algn="just"/>
            <a:r>
              <a:rPr lang="en-US" dirty="0"/>
              <a:t>Committed means that the data is safely stored in your local database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85" y="3324225"/>
            <a:ext cx="6486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 HTTP, Secure Shell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LOCAL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remote repository is in another directory on the same </a:t>
            </a:r>
            <a:r>
              <a:rPr lang="en-US" dirty="0" smtClean="0"/>
              <a:t>host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>The most basic is the </a:t>
            </a:r>
            <a:r>
              <a:rPr lang="en-US" b="1" dirty="0"/>
              <a:t>Local protocol</a:t>
            </a:r>
            <a:r>
              <a:rPr lang="en-US" dirty="0"/>
              <a:t>, in which the remote repository is in another </a:t>
            </a:r>
            <a:r>
              <a:rPr lang="en-US" u="sng" dirty="0"/>
              <a:t>directory</a:t>
            </a:r>
            <a:r>
              <a:rPr lang="en-US" dirty="0"/>
              <a:t> on the same host. 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$ git </a:t>
            </a:r>
            <a:r>
              <a:rPr lang="tr-TR" b="1" dirty="0" err="1"/>
              <a:t>clone</a:t>
            </a:r>
            <a:r>
              <a:rPr lang="tr-TR" b="1" dirty="0"/>
              <a:t> /</a:t>
            </a:r>
            <a:r>
              <a:rPr lang="tr-TR" b="1" dirty="0" err="1" smtClean="0"/>
              <a:t>srv</a:t>
            </a:r>
            <a:r>
              <a:rPr lang="tr-TR" b="1" dirty="0" smtClean="0"/>
              <a:t>/git/</a:t>
            </a:r>
            <a:r>
              <a:rPr lang="tr-TR" b="1" dirty="0" err="1" smtClean="0"/>
              <a:t>project.git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u="sng" dirty="0" smtClean="0"/>
              <a:t>F</a:t>
            </a:r>
            <a:r>
              <a:rPr lang="en-US" u="sng" dirty="0" err="1" smtClean="0"/>
              <a:t>ile</a:t>
            </a:r>
            <a:r>
              <a:rPr lang="en-US" u="sng" dirty="0" smtClean="0"/>
              <a:t>-based </a:t>
            </a:r>
            <a:r>
              <a:rPr lang="en-US" dirty="0"/>
              <a:t>repositories are that they’re simple and they use existing file permissions and network access. If you already have a shared </a:t>
            </a:r>
            <a:r>
              <a:rPr lang="en-US" dirty="0" err="1"/>
              <a:t>filesystem</a:t>
            </a:r>
            <a:r>
              <a:rPr lang="en-US" dirty="0"/>
              <a:t> to which your whole team has access, setting up a repository is very easy. </a:t>
            </a:r>
          </a:p>
        </p:txBody>
      </p:sp>
    </p:spTree>
    <p:extLst>
      <p:ext uri="{BB962C8B-B14F-4D97-AF65-F5344CB8AC3E}">
        <p14:creationId xmlns:p14="http://schemas.microsoft.com/office/powerpoint/2010/main" val="3215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63168"/>
            <a:ext cx="11268456" cy="564489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Dumb</a:t>
            </a:r>
            <a:r>
              <a:rPr lang="tr-TR" dirty="0">
                <a:sym typeface="Wingdings" panose="05000000000000000000" pitchFamily="2" charset="2"/>
              </a:rPr>
              <a:t> HTTP </a:t>
            </a:r>
            <a:r>
              <a:rPr lang="tr-TR" dirty="0"/>
              <a:t>Smart HTTP ,</a:t>
            </a:r>
          </a:p>
          <a:p>
            <a:pPr marL="0" indent="0" algn="just">
              <a:buNone/>
            </a:pPr>
            <a:r>
              <a:rPr lang="tr-TR" b="1" dirty="0" smtClean="0"/>
              <a:t> </a:t>
            </a:r>
            <a:r>
              <a:rPr lang="tr-TR" b="1" dirty="0" smtClean="0"/>
              <a:t>1.Dumb HTTP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Dumb protocol expects the bare </a:t>
            </a:r>
            <a:r>
              <a:rPr lang="en-US" dirty="0" err="1"/>
              <a:t>Git</a:t>
            </a:r>
            <a:r>
              <a:rPr lang="en-US" dirty="0"/>
              <a:t> repository to be served like normal files from the web server</a:t>
            </a:r>
            <a:endParaRPr lang="tr-TR" b="1" dirty="0"/>
          </a:p>
          <a:p>
            <a:pPr marL="0" indent="0" algn="just">
              <a:buNone/>
            </a:pPr>
            <a:r>
              <a:rPr lang="tr-TR" b="1" dirty="0" smtClean="0"/>
              <a:t>2.</a:t>
            </a:r>
            <a:r>
              <a:rPr lang="en-US" b="1" dirty="0"/>
              <a:t>Smart HTTP</a:t>
            </a:r>
          </a:p>
          <a:p>
            <a:pPr marL="0" indent="0" algn="just">
              <a:buNone/>
            </a:pP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standard </a:t>
            </a:r>
            <a:r>
              <a:rPr lang="en-US" dirty="0"/>
              <a:t>HTTPS ports and can use various HTTP authentication mechanisms</a:t>
            </a: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SSH</a:t>
            </a:r>
            <a:endParaRPr lang="tr-T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A common transport protocol for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when self-hosting is over SSH. </a:t>
            </a:r>
            <a:r>
              <a:rPr lang="tr-TR" dirty="0"/>
              <a:t>	</a:t>
            </a:r>
          </a:p>
          <a:p>
            <a:pPr marL="0" indent="0" algn="just">
              <a:buNone/>
            </a:pPr>
            <a:r>
              <a:rPr lang="tr-TR" i="1" dirty="0" smtClean="0"/>
              <a:t>$ </a:t>
            </a:r>
            <a:r>
              <a:rPr lang="tr-TR" i="1" dirty="0"/>
              <a:t>git </a:t>
            </a:r>
            <a:r>
              <a:rPr lang="tr-TR" i="1" dirty="0" err="1"/>
              <a:t>clone</a:t>
            </a:r>
            <a:r>
              <a:rPr lang="tr-TR" i="1" dirty="0"/>
              <a:t> ssh://[user@]</a:t>
            </a:r>
            <a:r>
              <a:rPr lang="tr-TR" i="1" dirty="0" smtClean="0"/>
              <a:t>server/project.git</a:t>
            </a:r>
            <a:endParaRPr lang="tr-TR" i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81" y="4029456"/>
            <a:ext cx="4409863" cy="22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719816" cy="5913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dirty="0" smtClean="0"/>
              <a:t>Finally</a:t>
            </a:r>
            <a:r>
              <a:rPr lang="en-US" dirty="0"/>
              <a:t>, we have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protocol </a:t>
            </a:r>
            <a:r>
              <a:rPr lang="en-US" dirty="0"/>
              <a:t>it listens on a dedicated port (9418) </a:t>
            </a:r>
            <a:r>
              <a:rPr lang="en-US" dirty="0" smtClean="0"/>
              <a:t>service </a:t>
            </a:r>
            <a:r>
              <a:rPr lang="en-US" dirty="0"/>
              <a:t>similar to the SSH protocol, but with absolutely no </a:t>
            </a:r>
            <a:r>
              <a:rPr lang="en-US" dirty="0" smtClean="0"/>
              <a:t>authentication.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protocol is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fastest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network transfer protocol available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same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data-transfer mechanism as the SSH protocol but without the encryption and authentication overhead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downside of the 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protocol </a:t>
            </a:r>
            <a:r>
              <a:rPr lang="en-US" i="1" dirty="0">
                <a:solidFill>
                  <a:srgbClr val="C00000"/>
                </a:solidFill>
              </a:rPr>
              <a:t>is the lack of </a:t>
            </a:r>
            <a:r>
              <a:rPr lang="en-US" i="1" dirty="0" smtClean="0">
                <a:solidFill>
                  <a:srgbClr val="C00000"/>
                </a:solidFill>
              </a:rPr>
              <a:t>authentication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difficult </a:t>
            </a:r>
            <a:r>
              <a:rPr lang="en-US" i="1" dirty="0">
                <a:solidFill>
                  <a:srgbClr val="C00000"/>
                </a:solidFill>
              </a:rPr>
              <a:t>protocol to set up. </a:t>
            </a:r>
            <a:r>
              <a:rPr lang="en-US" i="1" dirty="0" smtClean="0">
                <a:solidFill>
                  <a:srgbClr val="C00000"/>
                </a:solidFill>
              </a:rPr>
              <a:t>It </a:t>
            </a:r>
            <a:r>
              <a:rPr lang="en-US" i="1" dirty="0">
                <a:solidFill>
                  <a:srgbClr val="C00000"/>
                </a:solidFill>
              </a:rPr>
              <a:t>also requires firewall access to port 9418, </a:t>
            </a:r>
            <a:endParaRPr lang="tr-T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1064" y="0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is 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064" y="829056"/>
            <a:ext cx="10841736" cy="54620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SVN stands for </a:t>
            </a:r>
            <a:r>
              <a:rPr lang="en-US" b="1" dirty="0"/>
              <a:t>Subversion</a:t>
            </a:r>
            <a:r>
              <a:rPr lang="en-US" dirty="0" smtClean="0"/>
              <a:t>. It </a:t>
            </a:r>
            <a:r>
              <a:rPr lang="en-US" dirty="0"/>
              <a:t>is a </a:t>
            </a:r>
            <a:r>
              <a:rPr lang="en-US" b="1" dirty="0"/>
              <a:t>centralized version control system</a:t>
            </a:r>
            <a:r>
              <a:rPr lang="en-US" dirty="0"/>
              <a:t>. It is an </a:t>
            </a:r>
            <a:r>
              <a:rPr lang="en-US" b="1" dirty="0"/>
              <a:t>open-source</a:t>
            </a:r>
            <a:r>
              <a:rPr lang="en-US" dirty="0"/>
              <a:t> tool for version control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en-US" dirty="0"/>
              <a:t>SVN </a:t>
            </a:r>
            <a:r>
              <a:rPr lang="en-US" dirty="0" smtClean="0"/>
              <a:t>acts </a:t>
            </a:r>
            <a:r>
              <a:rPr lang="en-US" dirty="0"/>
              <a:t>as the time machine for the developers and allows them to go </a:t>
            </a:r>
            <a:r>
              <a:rPr lang="en-US" dirty="0" smtClean="0"/>
              <a:t>bac</a:t>
            </a:r>
            <a:r>
              <a:rPr lang="en-US" dirty="0"/>
              <a:t>k and browse the history of the project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are a large number of projects that are still running on the Subversion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Subversion</a:t>
            </a:r>
            <a:r>
              <a:rPr lang="en-US" dirty="0" smtClean="0"/>
              <a:t> is </a:t>
            </a:r>
            <a:r>
              <a:rPr lang="en-US" b="1" dirty="0" smtClean="0"/>
              <a:t>open-source</a:t>
            </a:r>
            <a:r>
              <a:rPr lang="en-US" dirty="0" smtClean="0"/>
              <a:t> and comes under the </a:t>
            </a:r>
            <a:r>
              <a:rPr lang="en-US" b="1" dirty="0" smtClean="0"/>
              <a:t>Apache License</a:t>
            </a:r>
            <a:r>
              <a:rPr lang="en-US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401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Protocols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/>
          <a:lstStyle/>
          <a:p>
            <a:pPr algn="just"/>
            <a:r>
              <a:rPr lang="en-US" dirty="0"/>
              <a:t>What Is Version Control and Why Is it Important? Version control is important </a:t>
            </a:r>
            <a:r>
              <a:rPr lang="en-US" b="1" dirty="0"/>
              <a:t>to keep track of changes — and keep every team member working on the right version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7" y="2838640"/>
            <a:ext cx="7029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0416" y="133477"/>
            <a:ext cx="11073384" cy="45173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76" y="585216"/>
            <a:ext cx="11073384" cy="6272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features of SVN are as follows:</a:t>
            </a:r>
          </a:p>
          <a:p>
            <a:r>
              <a:rPr lang="en-US" sz="1800" dirty="0"/>
              <a:t>It supports atomic commits </a:t>
            </a:r>
            <a:endParaRPr lang="tr-TR" sz="1800" dirty="0" smtClean="0"/>
          </a:p>
          <a:p>
            <a:r>
              <a:rPr lang="tr-TR" sz="1800" dirty="0" err="1" smtClean="0"/>
              <a:t>Less</a:t>
            </a:r>
            <a:r>
              <a:rPr lang="tr-TR" sz="1800" dirty="0" smtClean="0"/>
              <a:t> </a:t>
            </a:r>
            <a:r>
              <a:rPr lang="tr-TR" sz="1800" dirty="0" err="1" smtClean="0"/>
              <a:t>storage</a:t>
            </a:r>
            <a:r>
              <a:rPr lang="tr-TR" sz="1800" dirty="0" smtClean="0"/>
              <a:t> </a:t>
            </a:r>
            <a:r>
              <a:rPr lang="tr-TR" sz="1800" dirty="0" err="1" smtClean="0"/>
              <a:t>area</a:t>
            </a:r>
            <a:endParaRPr lang="tr-TR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keeps a full revision </a:t>
            </a:r>
            <a:r>
              <a:rPr lang="en-US" sz="1800" dirty="0" smtClean="0"/>
              <a:t>history</a:t>
            </a:r>
            <a:r>
              <a:rPr lang="tr-TR" sz="1800" dirty="0" smtClean="0"/>
              <a:t> on server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provides file locking for the files that cannot be merged.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84" y="2525165"/>
            <a:ext cx="4840224" cy="37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0927080" cy="707771"/>
          </a:xfrm>
        </p:spPr>
        <p:txBody>
          <a:bodyPr>
            <a:normAutofit/>
          </a:bodyPr>
          <a:lstStyle/>
          <a:p>
            <a:r>
              <a:rPr lang="tr-TR" dirty="0" err="1" smtClean="0"/>
              <a:t>Svn</a:t>
            </a:r>
            <a:r>
              <a:rPr lang="tr-TR" dirty="0" smtClean="0"/>
              <a:t> </a:t>
            </a:r>
            <a:r>
              <a:rPr lang="tr-TR" dirty="0" err="1"/>
              <a:t>Protocols</a:t>
            </a:r>
            <a:r>
              <a:rPr lang="tr-TR" dirty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720" y="1072896"/>
            <a:ext cx="10927080" cy="5104067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hlinkClick r:id="rId2"/>
              </a:rPr>
              <a:t>http://repos</a:t>
            </a:r>
            <a:endParaRPr lang="tr-TR" dirty="0"/>
          </a:p>
          <a:p>
            <a:pPr algn="just"/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://repos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preferably https because of the encryption-and-authentication </a:t>
            </a:r>
            <a:r>
              <a:rPr lang="en-US" dirty="0" smtClean="0"/>
              <a:t>layer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svn</a:t>
            </a:r>
            <a:r>
              <a:rPr lang="tr-TR" dirty="0"/>
              <a:t>://</a:t>
            </a:r>
            <a:r>
              <a:rPr lang="tr-TR" dirty="0" smtClean="0"/>
              <a:t>repos</a:t>
            </a:r>
          </a:p>
          <a:p>
            <a:pPr marL="0" indent="0" algn="just">
              <a:buNone/>
            </a:pPr>
            <a:r>
              <a:rPr lang="en-US" dirty="0" smtClean="0"/>
              <a:t>faster </a:t>
            </a:r>
            <a:r>
              <a:rPr lang="en-US" dirty="0"/>
              <a:t>than HTTP(S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 err="1"/>
              <a:t>svn+ssh</a:t>
            </a:r>
            <a:r>
              <a:rPr lang="tr-TR" dirty="0"/>
              <a:t>://</a:t>
            </a:r>
            <a:r>
              <a:rPr lang="tr-TR" dirty="0" err="1" smtClean="0"/>
              <a:t>repos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err="1"/>
              <a:t>svn+ssh</a:t>
            </a:r>
            <a:r>
              <a:rPr lang="en-US" dirty="0"/>
              <a:t> is the </a:t>
            </a:r>
            <a:r>
              <a:rPr lang="en-US" dirty="0" err="1"/>
              <a:t>svn</a:t>
            </a:r>
            <a:r>
              <a:rPr lang="en-US" dirty="0"/>
              <a:t> protocol run inside a SSH tunnel.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56213"/>
              </p:ext>
            </p:extLst>
          </p:nvPr>
        </p:nvGraphicFramePr>
        <p:xfrm>
          <a:off x="838200" y="182563"/>
          <a:ext cx="10515600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3944" y="0"/>
            <a:ext cx="10515600" cy="854075"/>
          </a:xfrm>
        </p:spPr>
        <p:txBody>
          <a:bodyPr/>
          <a:lstStyle/>
          <a:p>
            <a:r>
              <a:rPr lang="tr-TR" dirty="0" err="1" smtClean="0"/>
              <a:t>Definitions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3944" y="854075"/>
            <a:ext cx="11039856" cy="5753989"/>
          </a:xfrm>
        </p:spPr>
        <p:txBody>
          <a:bodyPr/>
          <a:lstStyle/>
          <a:p>
            <a:r>
              <a:rPr lang="tr-TR" b="1" dirty="0" err="1" smtClean="0"/>
              <a:t>Repository</a:t>
            </a:r>
            <a:r>
              <a:rPr lang="tr-TR" b="1" dirty="0" smtClean="0"/>
              <a:t>,</a:t>
            </a:r>
            <a:r>
              <a:rPr lang="tr-TR" dirty="0" smtClean="0"/>
              <a:t> </a:t>
            </a:r>
            <a:r>
              <a:rPr lang="en-US" dirty="0"/>
              <a:t>a data structure which stores metadata for a set of files or directory structure</a:t>
            </a:r>
            <a:endParaRPr lang="tr-TR" dirty="0" smtClean="0"/>
          </a:p>
          <a:p>
            <a:r>
              <a:rPr lang="en-US" dirty="0">
                <a:hlinkClick r:id="rId2" tooltip="Software repository"/>
              </a:rPr>
              <a:t>Software repository</a:t>
            </a:r>
            <a:r>
              <a:rPr lang="en-US" dirty="0"/>
              <a:t>, a storage location for software </a:t>
            </a:r>
            <a:r>
              <a:rPr lang="en-US" dirty="0" smtClean="0"/>
              <a:t>packages</a:t>
            </a:r>
            <a:endParaRPr lang="tr-TR" dirty="0" smtClean="0"/>
          </a:p>
          <a:p>
            <a:r>
              <a:rPr lang="tr-TR" dirty="0" err="1" smtClean="0"/>
              <a:t>Contrubutor</a:t>
            </a:r>
            <a:endParaRPr lang="tr-TR" dirty="0" smtClean="0"/>
          </a:p>
          <a:p>
            <a:r>
              <a:rPr lang="tr-TR" b="1" dirty="0" err="1" smtClean="0"/>
              <a:t>Get,Clone,Pull</a:t>
            </a:r>
            <a:endParaRPr lang="tr-TR" b="1" dirty="0" smtClean="0"/>
          </a:p>
          <a:p>
            <a:r>
              <a:rPr lang="tr-TR" b="1" dirty="0" err="1" smtClean="0"/>
              <a:t>Checkout,Undo</a:t>
            </a:r>
            <a:r>
              <a:rPr lang="tr-TR" b="1" dirty="0" smtClean="0"/>
              <a:t> </a:t>
            </a:r>
            <a:r>
              <a:rPr lang="tr-TR" b="1" dirty="0" err="1" smtClean="0"/>
              <a:t>Checkout</a:t>
            </a:r>
            <a:endParaRPr lang="tr-TR" b="1" dirty="0"/>
          </a:p>
          <a:p>
            <a:r>
              <a:rPr lang="tr-TR" b="1" dirty="0" err="1" smtClean="0"/>
              <a:t>Check</a:t>
            </a:r>
            <a:r>
              <a:rPr lang="tr-TR" b="1" dirty="0" smtClean="0"/>
              <a:t>-in,</a:t>
            </a:r>
            <a:r>
              <a:rPr lang="tr-TR" b="1" dirty="0"/>
              <a:t> </a:t>
            </a:r>
            <a:r>
              <a:rPr lang="tr-TR" b="1" dirty="0" err="1" smtClean="0"/>
              <a:t>Commit,Stage</a:t>
            </a:r>
            <a:r>
              <a:rPr lang="tr-TR" b="1" dirty="0" smtClean="0"/>
              <a:t>,</a:t>
            </a:r>
            <a:r>
              <a:rPr lang="tr-TR" b="1" dirty="0"/>
              <a:t> </a:t>
            </a:r>
            <a:r>
              <a:rPr lang="tr-TR" b="1" dirty="0" err="1"/>
              <a:t>Push</a:t>
            </a:r>
            <a:endParaRPr lang="tr-TR" b="1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0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>
            <a:normAutofit/>
          </a:bodyPr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just"/>
            <a:endParaRPr lang="tr-TR" dirty="0" smtClean="0">
              <a:hlinkClick r:id="rId2" tooltip="Computer program"/>
            </a:endParaRPr>
          </a:p>
          <a:p>
            <a:pPr algn="just"/>
            <a:r>
              <a:rPr lang="en-US" dirty="0" smtClean="0">
                <a:hlinkClick r:id="rId2" tooltip="Computer program"/>
              </a:rPr>
              <a:t>computer </a:t>
            </a:r>
            <a:r>
              <a:rPr lang="en-US" dirty="0">
                <a:hlinkClick r:id="rId2" tooltip="Computer program"/>
              </a:rPr>
              <a:t>programs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documents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large </a:t>
            </a:r>
            <a:r>
              <a:rPr lang="en-US" dirty="0"/>
              <a:t>web sites, </a:t>
            </a:r>
            <a:endParaRPr lang="tr-TR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smtClean="0"/>
              <a:t>SCM </a:t>
            </a:r>
            <a:r>
              <a:rPr lang="en-US" dirty="0"/>
              <a:t>can determine the "what, when, why and who" of the </a:t>
            </a:r>
            <a:r>
              <a:rPr lang="en-US" dirty="0" smtClean="0"/>
              <a:t>change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762000"/>
          </a:xfrm>
        </p:spPr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 of Protocol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524000"/>
            <a:ext cx="7572692" cy="5071619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9788" y="762000"/>
            <a:ext cx="4780724" cy="4212336"/>
          </a:xfrm>
        </p:spPr>
        <p:txBody>
          <a:bodyPr/>
          <a:lstStyle/>
          <a:p>
            <a:pPr algn="just"/>
            <a:r>
              <a:rPr lang="tr-TR" dirty="0" smtClean="0"/>
              <a:t>IEEE Software life </a:t>
            </a:r>
            <a:r>
              <a:rPr lang="tr-TR" dirty="0" err="1" smtClean="0"/>
              <a:t>cycle</a:t>
            </a:r>
            <a:r>
              <a:rPr lang="tr-TR" dirty="0" err="1" smtClean="0">
                <a:sym typeface="Wingdings" panose="05000000000000000000" pitchFamily="2" charset="2"/>
              </a:rPr>
              <a:t>SCMVersion</a:t>
            </a:r>
            <a:r>
              <a:rPr lang="tr-TR" dirty="0" smtClean="0">
                <a:sym typeface="Wingdings" panose="05000000000000000000" pitchFamily="2" charset="2"/>
              </a:rPr>
              <a:t> Control</a:t>
            </a:r>
          </a:p>
          <a:p>
            <a:pPr algn="just"/>
            <a:r>
              <a:rPr lang="tr-TR" sz="2000" b="1" dirty="0" smtClean="0">
                <a:sym typeface="Wingdings" panose="05000000000000000000" pitchFamily="2" charset="2"/>
              </a:rPr>
              <a:t>SCM</a:t>
            </a:r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practice that tracks and provides control over changes to </a:t>
            </a:r>
            <a:r>
              <a:rPr lang="en-US" dirty="0">
                <a:hlinkClick r:id="rId3" tooltip="Source code"/>
              </a:rPr>
              <a:t>source code</a:t>
            </a:r>
            <a:r>
              <a:rPr lang="tr-TR" dirty="0"/>
              <a:t>, </a:t>
            </a:r>
            <a:r>
              <a:rPr lang="tr-TR" dirty="0" err="1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 smtClean="0"/>
              <a:t>Contrubutor</a:t>
            </a:r>
            <a:r>
              <a:rPr lang="tr-TR" dirty="0" smtClean="0"/>
              <a:t> </a:t>
            </a:r>
            <a:r>
              <a:rPr lang="en-US" dirty="0" smtClean="0"/>
              <a:t>design</a:t>
            </a:r>
            <a:r>
              <a:rPr lang="tr-TR" dirty="0" smtClean="0"/>
              <a:t>er</a:t>
            </a:r>
            <a:r>
              <a:rPr lang="en-US" dirty="0" smtClean="0"/>
              <a:t>, develop</a:t>
            </a:r>
            <a:r>
              <a:rPr lang="tr-TR" dirty="0" err="1" smtClean="0"/>
              <a:t>er,tester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deploy</a:t>
            </a:r>
            <a:r>
              <a:rPr lang="tr-TR" dirty="0" smtClean="0"/>
              <a:t>er</a:t>
            </a:r>
            <a:r>
              <a:rPr lang="en-US" dirty="0" smtClean="0"/>
              <a:t> software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</a:t>
            </a:r>
            <a:r>
              <a:rPr lang="en-US" dirty="0"/>
              <a:t>copies of the different versions of the program,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744347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Version</a:t>
            </a:r>
            <a:r>
              <a:rPr lang="tr-TR" dirty="0" smtClean="0"/>
              <a:t> Control Software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8460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smtClean="0"/>
              <a:t>model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i="1" dirty="0"/>
              <a:t>In the local-only approach, all developers must use the same file system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tr-TR" u="sng" dirty="0" err="1">
                <a:hlinkClick r:id="rId2"/>
              </a:rPr>
              <a:t>Revision</a:t>
            </a:r>
            <a:r>
              <a:rPr lang="tr-TR" u="sng" dirty="0">
                <a:hlinkClick r:id="rId2"/>
              </a:rPr>
              <a:t> Control </a:t>
            </a:r>
            <a:r>
              <a:rPr lang="tr-TR" u="sng" dirty="0" err="1">
                <a:hlinkClick r:id="rId2"/>
              </a:rPr>
              <a:t>System</a:t>
            </a:r>
            <a:r>
              <a:rPr lang="tr-TR" dirty="0"/>
              <a:t> (RCS</a:t>
            </a:r>
            <a:r>
              <a:rPr lang="tr-TR" dirty="0" smtClean="0"/>
              <a:t>),</a:t>
            </a:r>
            <a:r>
              <a:rPr lang="en-US" u="sng" dirty="0">
                <a:hlinkClick r:id="rId3"/>
              </a:rPr>
              <a:t> Source Code Control System</a:t>
            </a:r>
            <a:r>
              <a:rPr lang="en-US" dirty="0"/>
              <a:t> (SCCS) – part of </a:t>
            </a:r>
            <a:r>
              <a:rPr lang="en-US" dirty="0">
                <a:hlinkClick r:id="rId4" tooltip="Unix"/>
              </a:rPr>
              <a:t>UNIX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Client-server </a:t>
            </a:r>
            <a:r>
              <a:rPr lang="tr-TR" dirty="0" smtClean="0"/>
              <a:t>model </a:t>
            </a:r>
          </a:p>
          <a:p>
            <a:pPr marL="0" indent="0">
              <a:buNone/>
            </a:pPr>
            <a:r>
              <a:rPr lang="en-US" i="1" dirty="0"/>
              <a:t>In the client-server model, developers use a shared single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5" tooltip="IBM Rational ClearCase"/>
              </a:rPr>
              <a:t>IBM </a:t>
            </a:r>
            <a:r>
              <a:rPr lang="tr-TR" dirty="0" err="1">
                <a:hlinkClick r:id="rId5" tooltip="IBM Rational ClearCase"/>
              </a:rPr>
              <a:t>Rational</a:t>
            </a:r>
            <a:r>
              <a:rPr lang="tr-TR" dirty="0">
                <a:hlinkClick r:id="rId5" tooltip="IBM Rational ClearCase"/>
              </a:rPr>
              <a:t> </a:t>
            </a:r>
            <a:r>
              <a:rPr lang="tr-TR" dirty="0" err="1" smtClean="0">
                <a:hlinkClick r:id="rId5" tooltip="IBM Rational ClearCase"/>
              </a:rPr>
              <a:t>ClearCase</a:t>
            </a:r>
            <a:r>
              <a:rPr lang="tr-TR" dirty="0" smtClean="0"/>
              <a:t>,</a:t>
            </a:r>
            <a:r>
              <a:rPr lang="en-US" dirty="0">
                <a:hlinkClick r:id="rId6" tooltip="Visual SourceSafe"/>
              </a:rPr>
              <a:t> Visual SourceSafe</a:t>
            </a:r>
            <a:r>
              <a:rPr lang="en-US" dirty="0"/>
              <a:t> </a:t>
            </a:r>
            <a:r>
              <a:rPr lang="en-US" dirty="0" smtClean="0"/>
              <a:t>–by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; oriented toward small </a:t>
            </a:r>
            <a:r>
              <a:rPr lang="en-US" dirty="0" smtClean="0"/>
              <a:t>teams</a:t>
            </a:r>
            <a:r>
              <a:rPr lang="tr-TR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US" dirty="0">
                <a:hlinkClick r:id="rId8" tooltip="Azure DevOps Server"/>
              </a:rPr>
              <a:t>Team Foundation Version Control</a:t>
            </a:r>
            <a:r>
              <a:rPr lang="en-US" dirty="0"/>
              <a:t>  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 for Team Foundation Server, now </a:t>
            </a:r>
            <a:r>
              <a:rPr lang="en-US" dirty="0">
                <a:hlinkClick r:id="rId9" tooltip="Azure DevOps Server"/>
              </a:rPr>
              <a:t>Azure DevOps </a:t>
            </a:r>
            <a:r>
              <a:rPr lang="en-US" dirty="0" smtClean="0">
                <a:hlinkClick r:id="rId9" tooltip="Azure DevOps Server"/>
              </a:rPr>
              <a:t>Server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>
                <a:hlinkClick r:id="rId10" tooltip="Concurrent Versions System"/>
              </a:rPr>
              <a:t>Concurrent Versions System</a:t>
            </a:r>
            <a:r>
              <a:rPr lang="en-US" dirty="0"/>
              <a:t> (CVS) – originally built on RCS, licensed under the </a:t>
            </a:r>
            <a:r>
              <a:rPr lang="en-US" dirty="0">
                <a:hlinkClick r:id="rId11" tooltip="GPL"/>
              </a:rPr>
              <a:t>GPL</a:t>
            </a:r>
            <a:r>
              <a:rPr lang="en-US" dirty="0"/>
              <a:t>.</a:t>
            </a:r>
          </a:p>
          <a:p>
            <a:r>
              <a:rPr lang="en-US" dirty="0" smtClean="0">
                <a:hlinkClick r:id="rId12" tooltip="Subversion (software)"/>
              </a:rPr>
              <a:t>Subversion</a:t>
            </a:r>
            <a:r>
              <a:rPr lang="en-US" dirty="0"/>
              <a:t> (SVN) – versioning control system inspired by </a:t>
            </a:r>
            <a:r>
              <a:rPr lang="en-US" dirty="0" smtClean="0"/>
              <a:t>CVS</a:t>
            </a:r>
            <a:endParaRPr lang="tr-TR" baseline="30000" dirty="0"/>
          </a:p>
          <a:p>
            <a:r>
              <a:rPr lang="tr-TR" b="1" dirty="0" err="1" smtClean="0"/>
              <a:t>TortoiseSVN</a:t>
            </a:r>
            <a:r>
              <a:rPr lang="tr-TR" b="1" dirty="0" smtClean="0"/>
              <a:t> </a:t>
            </a:r>
            <a:r>
              <a:rPr lang="en-US" dirty="0"/>
              <a:t>Windows client for the </a:t>
            </a:r>
            <a:r>
              <a:rPr lang="en-US" i="1" dirty="0"/>
              <a:t>Apache™ Subversion®</a:t>
            </a:r>
            <a:r>
              <a:rPr lang="en-US" dirty="0"/>
              <a:t> version control system</a:t>
            </a:r>
            <a:endParaRPr lang="tr-T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9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smtClean="0"/>
              <a:t>Software </a:t>
            </a:r>
            <a:r>
              <a:rPr lang="tr-TR" b="1" dirty="0"/>
              <a:t>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Distributed model</a:t>
            </a:r>
          </a:p>
          <a:p>
            <a:pPr marL="0" indent="0" algn="just">
              <a:buNone/>
            </a:pPr>
            <a:r>
              <a:rPr lang="en-US" i="1" dirty="0"/>
              <a:t>In the distributed approach, each developer works directly with their own local repository, </a:t>
            </a:r>
            <a:endParaRPr lang="tr-TR" i="1" dirty="0"/>
          </a:p>
          <a:p>
            <a:pPr marL="0" indent="0">
              <a:buNone/>
            </a:pPr>
            <a:endParaRPr lang="tr-TR" u="sng" dirty="0" smtClean="0">
              <a:hlinkClick r:id="rId2"/>
            </a:endParaRPr>
          </a:p>
          <a:p>
            <a:pPr algn="just"/>
            <a:r>
              <a:rPr lang="tr-TR" u="sng" dirty="0" err="1" smtClean="0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pPr algn="just"/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</a:t>
            </a:r>
            <a:r>
              <a:rPr lang="en-US" dirty="0" smtClean="0"/>
              <a:t>–, </a:t>
            </a:r>
            <a:r>
              <a:rPr lang="en-US" dirty="0"/>
              <a:t>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aims </a:t>
            </a:r>
            <a:r>
              <a:rPr lang="en-US" dirty="0"/>
              <a:t>to be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fast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f</a:t>
            </a:r>
            <a:r>
              <a:rPr lang="en-US" dirty="0" err="1" smtClean="0"/>
              <a:t>lexible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robust</a:t>
            </a:r>
            <a:endParaRPr lang="en-US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Distributed?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3313"/>
            <a:ext cx="10988040" cy="5504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 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 D</a:t>
            </a:r>
            <a:r>
              <a:rPr lang="en-US" b="1" dirty="0" err="1" smtClean="0"/>
              <a:t>istributed</a:t>
            </a:r>
            <a:r>
              <a:rPr lang="en-US" b="1" dirty="0" smtClean="0"/>
              <a:t> </a:t>
            </a:r>
            <a:r>
              <a:rPr lang="en-US" b="1" dirty="0"/>
              <a:t>version control</a:t>
            </a:r>
            <a:r>
              <a:rPr lang="en-US" dirty="0"/>
              <a:t> (also known as </a:t>
            </a:r>
            <a:r>
              <a:rPr lang="en-US" b="1" dirty="0"/>
              <a:t>distributed revision control</a:t>
            </a:r>
            <a:r>
              <a:rPr lang="en-US" dirty="0"/>
              <a:t>) </a:t>
            </a:r>
            <a:endParaRPr lang="tr-TR" dirty="0" smtClean="0"/>
          </a:p>
          <a:p>
            <a:pPr marL="0" indent="0" algn="just">
              <a:buNone/>
            </a:pPr>
            <a:r>
              <a:rPr lang="en-US" u="sng" dirty="0"/>
              <a:t> Compared to centralized version control, this enables 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I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full history, is mirrored on every developer's computer</a:t>
            </a:r>
            <a:r>
              <a:rPr lang="en-US" dirty="0" smtClean="0"/>
              <a:t>.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utomatic</a:t>
            </a:r>
            <a:r>
              <a:rPr lang="en-US" dirty="0" smtClean="0"/>
              <a:t> </a:t>
            </a:r>
            <a:r>
              <a:rPr lang="en-US" dirty="0"/>
              <a:t>management </a:t>
            </a:r>
            <a:r>
              <a:rPr lang="en-US" dirty="0">
                <a:hlinkClick r:id="rId3" tooltip="Branching (version control)"/>
              </a:rPr>
              <a:t>branching</a:t>
            </a:r>
            <a:r>
              <a:rPr lang="en-US" dirty="0"/>
              <a:t> and </a:t>
            </a:r>
            <a:r>
              <a:rPr lang="en-US" dirty="0">
                <a:hlinkClick r:id="rId4" tooltip="Merge (version control)"/>
              </a:rPr>
              <a:t>merging</a:t>
            </a:r>
            <a:r>
              <a:rPr lang="en-US" dirty="0"/>
              <a:t>, speeds up most </a:t>
            </a:r>
            <a:r>
              <a:rPr lang="en-US" dirty="0" smtClean="0"/>
              <a:t>operations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bility</a:t>
            </a:r>
            <a:r>
              <a:rPr lang="en-US" dirty="0" smtClean="0"/>
              <a:t> </a:t>
            </a:r>
            <a:r>
              <a:rPr lang="en-US" dirty="0"/>
              <a:t>to work offline, and does not rely on a single location for backups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</a:t>
            </a:r>
            <a:r>
              <a:rPr lang="en-US" dirty="0"/>
              <a:t>voids relying on one physical machine as a single point of failure</a:t>
            </a:r>
            <a:endParaRPr lang="tr-TR" dirty="0"/>
          </a:p>
          <a:p>
            <a:pPr algn="just">
              <a:buFont typeface="Wingdings" panose="05000000000000000000" pitchFamily="2" charset="2"/>
              <a:buChar char="ü"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480</Words>
  <Application>Microsoft Office PowerPoint</Application>
  <PresentationFormat>Geniş ekran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Teması</vt:lpstr>
      <vt:lpstr>Version Control Protocols: GIT vs. SVN</vt:lpstr>
      <vt:lpstr>Version Control Protocols</vt:lpstr>
      <vt:lpstr>Definitions</vt:lpstr>
      <vt:lpstr>Version Control Protocols</vt:lpstr>
      <vt:lpstr>Position of Protocol</vt:lpstr>
      <vt:lpstr>Version Control</vt:lpstr>
      <vt:lpstr>Version Control Software Model</vt:lpstr>
      <vt:lpstr>Version Control Software Model</vt:lpstr>
      <vt:lpstr>What is Distributed?</vt:lpstr>
      <vt:lpstr>Distributed vs. centralized</vt:lpstr>
      <vt:lpstr>What is Git?</vt:lpstr>
      <vt:lpstr> Git thinks about its data more like a stream of snapshots.</vt:lpstr>
      <vt:lpstr>What is Git?</vt:lpstr>
      <vt:lpstr>Operations of Contrubutor</vt:lpstr>
      <vt:lpstr>Git -The Three States</vt:lpstr>
      <vt:lpstr>Git Protocols  to transfer data</vt:lpstr>
      <vt:lpstr>Git Protocols  to transfer data</vt:lpstr>
      <vt:lpstr>Git Protocols  to transfer data</vt:lpstr>
      <vt:lpstr>What is SVN</vt:lpstr>
      <vt:lpstr>SVN</vt:lpstr>
      <vt:lpstr>Svn Protocols  to transfer data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112</cp:revision>
  <dcterms:created xsi:type="dcterms:W3CDTF">2022-10-08T09:33:38Z</dcterms:created>
  <dcterms:modified xsi:type="dcterms:W3CDTF">2022-10-21T10:02:28Z</dcterms:modified>
</cp:coreProperties>
</file>