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0" r:id="rId2"/>
    <p:sldId id="268" r:id="rId3"/>
    <p:sldId id="257" r:id="rId4"/>
    <p:sldId id="258" r:id="rId5"/>
    <p:sldId id="269" r:id="rId6"/>
    <p:sldId id="270" r:id="rId7"/>
    <p:sldId id="259" r:id="rId8"/>
    <p:sldId id="261" r:id="rId9"/>
    <p:sldId id="262" r:id="rId10"/>
    <p:sldId id="263" r:id="rId11"/>
    <p:sldId id="264" r:id="rId12"/>
    <p:sldId id="265" r:id="rId13"/>
    <p:sldId id="266" r:id="rId14"/>
    <p:sldId id="267" r:id="rId15"/>
    <p:sldId id="271"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72D6D-92EF-41EC-92E3-16868E16EFA2}" type="datetimeFigureOut">
              <a:rPr lang="tr-TR" smtClean="0"/>
              <a:t>2.12.2022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CEC8C-2739-4FCD-88F3-A541AF0F946E}" type="slidenum">
              <a:rPr lang="tr-TR" smtClean="0"/>
              <a:t>‹#›</a:t>
            </a:fld>
            <a:endParaRPr lang="tr-TR"/>
          </a:p>
        </p:txBody>
      </p:sp>
    </p:spTree>
    <p:extLst>
      <p:ext uri="{BB962C8B-B14F-4D97-AF65-F5344CB8AC3E}">
        <p14:creationId xmlns:p14="http://schemas.microsoft.com/office/powerpoint/2010/main" val="24013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781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67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419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3915577-436F-446D-89CB-6D9EA06009E7}" type="datetimeFigureOut">
              <a:rPr lang="tr-TR" smtClean="0"/>
              <a:t>2.12.2022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2E5A3A0-513D-462B-BCF4-4C3D693FBCFC}" type="slidenum">
              <a:rPr lang="tr-TR" smtClean="0"/>
              <a:t>‹#›</a:t>
            </a:fld>
            <a:endParaRPr lang="tr-TR"/>
          </a:p>
        </p:txBody>
      </p:sp>
    </p:spTree>
    <p:extLst>
      <p:ext uri="{BB962C8B-B14F-4D97-AF65-F5344CB8AC3E}">
        <p14:creationId xmlns:p14="http://schemas.microsoft.com/office/powerpoint/2010/main" val="3675945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3915577-436F-446D-89CB-6D9EA06009E7}" type="datetimeFigureOut">
              <a:rPr lang="tr-TR" smtClean="0"/>
              <a:t>2.12.2022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2E5A3A0-513D-462B-BCF4-4C3D693FBCFC}" type="slidenum">
              <a:rPr lang="tr-TR" smtClean="0"/>
              <a:t>‹#›</a:t>
            </a:fld>
            <a:endParaRPr lang="tr-TR"/>
          </a:p>
        </p:txBody>
      </p:sp>
    </p:spTree>
    <p:extLst>
      <p:ext uri="{BB962C8B-B14F-4D97-AF65-F5344CB8AC3E}">
        <p14:creationId xmlns:p14="http://schemas.microsoft.com/office/powerpoint/2010/main" val="262994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3915577-436F-446D-89CB-6D9EA06009E7}" type="datetimeFigureOut">
              <a:rPr lang="tr-TR" smtClean="0"/>
              <a:t>2.12.2022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2E5A3A0-513D-462B-BCF4-4C3D693FBCFC}" type="slidenum">
              <a:rPr lang="tr-TR" smtClean="0"/>
              <a:t>‹#›</a:t>
            </a:fld>
            <a:endParaRPr lang="tr-TR"/>
          </a:p>
        </p:txBody>
      </p:sp>
    </p:spTree>
    <p:extLst>
      <p:ext uri="{BB962C8B-B14F-4D97-AF65-F5344CB8AC3E}">
        <p14:creationId xmlns:p14="http://schemas.microsoft.com/office/powerpoint/2010/main" val="228546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3915577-436F-446D-89CB-6D9EA06009E7}" type="datetimeFigureOut">
              <a:rPr lang="tr-TR" smtClean="0"/>
              <a:t>2.12.2022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2E5A3A0-513D-462B-BCF4-4C3D693FBCFC}" type="slidenum">
              <a:rPr lang="tr-TR" smtClean="0"/>
              <a:t>‹#›</a:t>
            </a:fld>
            <a:endParaRPr lang="tr-TR"/>
          </a:p>
        </p:txBody>
      </p:sp>
    </p:spTree>
    <p:extLst>
      <p:ext uri="{BB962C8B-B14F-4D97-AF65-F5344CB8AC3E}">
        <p14:creationId xmlns:p14="http://schemas.microsoft.com/office/powerpoint/2010/main" val="272377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3915577-436F-446D-89CB-6D9EA06009E7}" type="datetimeFigureOut">
              <a:rPr lang="tr-TR" smtClean="0"/>
              <a:t>2.12.2022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2E5A3A0-513D-462B-BCF4-4C3D693FBCFC}" type="slidenum">
              <a:rPr lang="tr-TR" smtClean="0"/>
              <a:t>‹#›</a:t>
            </a:fld>
            <a:endParaRPr lang="tr-TR"/>
          </a:p>
        </p:txBody>
      </p:sp>
    </p:spTree>
    <p:extLst>
      <p:ext uri="{BB962C8B-B14F-4D97-AF65-F5344CB8AC3E}">
        <p14:creationId xmlns:p14="http://schemas.microsoft.com/office/powerpoint/2010/main" val="121020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3915577-436F-446D-89CB-6D9EA06009E7}" type="datetimeFigureOut">
              <a:rPr lang="tr-TR" smtClean="0"/>
              <a:t>2.12.2022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2E5A3A0-513D-462B-BCF4-4C3D693FBCFC}" type="slidenum">
              <a:rPr lang="tr-TR" smtClean="0"/>
              <a:t>‹#›</a:t>
            </a:fld>
            <a:endParaRPr lang="tr-TR"/>
          </a:p>
        </p:txBody>
      </p:sp>
    </p:spTree>
    <p:extLst>
      <p:ext uri="{BB962C8B-B14F-4D97-AF65-F5344CB8AC3E}">
        <p14:creationId xmlns:p14="http://schemas.microsoft.com/office/powerpoint/2010/main" val="55757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3915577-436F-446D-89CB-6D9EA06009E7}" type="datetimeFigureOut">
              <a:rPr lang="tr-TR" smtClean="0"/>
              <a:t>2.12.2022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2E5A3A0-513D-462B-BCF4-4C3D693FBCFC}" type="slidenum">
              <a:rPr lang="tr-TR" smtClean="0"/>
              <a:t>‹#›</a:t>
            </a:fld>
            <a:endParaRPr lang="tr-TR"/>
          </a:p>
        </p:txBody>
      </p:sp>
    </p:spTree>
    <p:extLst>
      <p:ext uri="{BB962C8B-B14F-4D97-AF65-F5344CB8AC3E}">
        <p14:creationId xmlns:p14="http://schemas.microsoft.com/office/powerpoint/2010/main" val="214746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3915577-436F-446D-89CB-6D9EA06009E7}" type="datetimeFigureOut">
              <a:rPr lang="tr-TR" smtClean="0"/>
              <a:t>2.12.2022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2E5A3A0-513D-462B-BCF4-4C3D693FBCFC}" type="slidenum">
              <a:rPr lang="tr-TR" smtClean="0"/>
              <a:t>‹#›</a:t>
            </a:fld>
            <a:endParaRPr lang="tr-TR"/>
          </a:p>
        </p:txBody>
      </p:sp>
    </p:spTree>
    <p:extLst>
      <p:ext uri="{BB962C8B-B14F-4D97-AF65-F5344CB8AC3E}">
        <p14:creationId xmlns:p14="http://schemas.microsoft.com/office/powerpoint/2010/main" val="3745711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3915577-436F-446D-89CB-6D9EA06009E7}" type="datetimeFigureOut">
              <a:rPr lang="tr-TR" smtClean="0"/>
              <a:t>2.12.2022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2E5A3A0-513D-462B-BCF4-4C3D693FBCFC}" type="slidenum">
              <a:rPr lang="tr-TR" smtClean="0"/>
              <a:t>‹#›</a:t>
            </a:fld>
            <a:endParaRPr lang="tr-TR"/>
          </a:p>
        </p:txBody>
      </p:sp>
    </p:spTree>
    <p:extLst>
      <p:ext uri="{BB962C8B-B14F-4D97-AF65-F5344CB8AC3E}">
        <p14:creationId xmlns:p14="http://schemas.microsoft.com/office/powerpoint/2010/main" val="47443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3915577-436F-446D-89CB-6D9EA06009E7}" type="datetimeFigureOut">
              <a:rPr lang="tr-TR" smtClean="0"/>
              <a:t>2.12.2022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2E5A3A0-513D-462B-BCF4-4C3D693FBCFC}" type="slidenum">
              <a:rPr lang="tr-TR" smtClean="0"/>
              <a:t>‹#›</a:t>
            </a:fld>
            <a:endParaRPr lang="tr-TR"/>
          </a:p>
        </p:txBody>
      </p:sp>
    </p:spTree>
    <p:extLst>
      <p:ext uri="{BB962C8B-B14F-4D97-AF65-F5344CB8AC3E}">
        <p14:creationId xmlns:p14="http://schemas.microsoft.com/office/powerpoint/2010/main" val="425382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3915577-436F-446D-89CB-6D9EA06009E7}" type="datetimeFigureOut">
              <a:rPr lang="tr-TR" smtClean="0"/>
              <a:t>2.12.2022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2E5A3A0-513D-462B-BCF4-4C3D693FBCFC}" type="slidenum">
              <a:rPr lang="tr-TR" smtClean="0"/>
              <a:t>‹#›</a:t>
            </a:fld>
            <a:endParaRPr lang="tr-TR"/>
          </a:p>
        </p:txBody>
      </p:sp>
    </p:spTree>
    <p:extLst>
      <p:ext uri="{BB962C8B-B14F-4D97-AF65-F5344CB8AC3E}">
        <p14:creationId xmlns:p14="http://schemas.microsoft.com/office/powerpoint/2010/main" val="187784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15577-436F-446D-89CB-6D9EA06009E7}" type="datetimeFigureOut">
              <a:rPr lang="tr-TR" smtClean="0"/>
              <a:t>2.12.2022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5A3A0-513D-462B-BCF4-4C3D693FBCFC}" type="slidenum">
              <a:rPr lang="tr-TR" smtClean="0"/>
              <a:t>‹#›</a:t>
            </a:fld>
            <a:endParaRPr lang="tr-TR"/>
          </a:p>
        </p:txBody>
      </p:sp>
    </p:spTree>
    <p:extLst>
      <p:ext uri="{BB962C8B-B14F-4D97-AF65-F5344CB8AC3E}">
        <p14:creationId xmlns:p14="http://schemas.microsoft.com/office/powerpoint/2010/main" val="10667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scape.com/products/file-transfer-clients/anyclient" TargetMode="External"/><Relationship Id="rId2" Type="http://schemas.openxmlformats.org/officeDocument/2006/relationships/hyperlink" Target="https://www.jscape.com/products/file-transfer-servers/jscape-mft-serv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jscape.com/blog/active-v-s-passive-ftp-simplifi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scape.com/products/file-transfer-clients/anycli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487680" y="252985"/>
            <a:ext cx="9322245" cy="1185672"/>
          </a:xfrm>
        </p:spPr>
        <p:txBody>
          <a:bodyPr/>
          <a:lstStyle/>
          <a:p>
            <a:r>
              <a:rPr lang="en-US" b="1" dirty="0" smtClean="0"/>
              <a:t>WebDAV</a:t>
            </a:r>
            <a:r>
              <a:rPr lang="tr-TR" dirty="0" smtClean="0"/>
              <a:t> </a:t>
            </a:r>
            <a:endParaRPr lang="tr-TR" dirty="0"/>
          </a:p>
        </p:txBody>
      </p:sp>
      <p:sp>
        <p:nvSpPr>
          <p:cNvPr id="3" name="Alt Başlık 2"/>
          <p:cNvSpPr>
            <a:spLocks noGrp="1"/>
          </p:cNvSpPr>
          <p:nvPr>
            <p:ph type="subTitle" idx="1"/>
          </p:nvPr>
        </p:nvSpPr>
        <p:spPr>
          <a:xfrm>
            <a:off x="633984" y="1597152"/>
            <a:ext cx="9346629" cy="4041648"/>
          </a:xfrm>
        </p:spPr>
        <p:txBody>
          <a:bodyPr/>
          <a:lstStyle/>
          <a:p>
            <a:pPr algn="ctr"/>
            <a:r>
              <a:rPr lang="tr-TR" b="1" dirty="0" err="1" smtClean="0"/>
              <a:t>University</a:t>
            </a:r>
            <a:r>
              <a:rPr lang="tr-TR" b="1" dirty="0" smtClean="0"/>
              <a:t> </a:t>
            </a:r>
            <a:r>
              <a:rPr lang="tr-TR" b="1" dirty="0"/>
              <a:t>of Çukurova </a:t>
            </a:r>
          </a:p>
          <a:p>
            <a:pPr algn="ctr"/>
            <a:r>
              <a:rPr lang="tr-TR" b="1" dirty="0" err="1"/>
              <a:t>Computer</a:t>
            </a:r>
            <a:r>
              <a:rPr lang="tr-TR" b="1" dirty="0"/>
              <a:t> </a:t>
            </a:r>
            <a:r>
              <a:rPr lang="tr-TR" b="1" dirty="0" err="1" smtClean="0"/>
              <a:t>engineering</a:t>
            </a:r>
            <a:r>
              <a:rPr lang="tr-TR" b="1" dirty="0" smtClean="0"/>
              <a:t> </a:t>
            </a:r>
            <a:r>
              <a:rPr lang="tr-TR" b="1" dirty="0" err="1"/>
              <a:t>departmant</a:t>
            </a:r>
            <a:endParaRPr lang="tr-TR" b="1" dirty="0"/>
          </a:p>
          <a:p>
            <a:pPr algn="ctr"/>
            <a:r>
              <a:rPr lang="tr-TR" b="1" dirty="0"/>
              <a:t>Internet Architecture </a:t>
            </a:r>
            <a:r>
              <a:rPr lang="tr-TR" b="1" dirty="0" err="1"/>
              <a:t>and</a:t>
            </a:r>
            <a:r>
              <a:rPr lang="tr-TR" b="1" dirty="0"/>
              <a:t> </a:t>
            </a:r>
            <a:r>
              <a:rPr lang="tr-TR" b="1" dirty="0" err="1"/>
              <a:t>Protocols</a:t>
            </a:r>
            <a:endParaRPr lang="tr-TR" b="1" dirty="0"/>
          </a:p>
          <a:p>
            <a:endParaRPr lang="tr-TR" dirty="0" smtClean="0"/>
          </a:p>
          <a:p>
            <a:endParaRPr lang="tr-TR" dirty="0"/>
          </a:p>
          <a:p>
            <a:endParaRPr lang="tr-TR" dirty="0" smtClean="0"/>
          </a:p>
          <a:p>
            <a:r>
              <a:rPr lang="tr-TR" b="1" dirty="0" err="1"/>
              <a:t>Student</a:t>
            </a:r>
            <a:r>
              <a:rPr lang="tr-TR" dirty="0"/>
              <a:t> :Mehmet Harun Gülen</a:t>
            </a:r>
          </a:p>
          <a:p>
            <a:r>
              <a:rPr lang="tr-TR" b="1" dirty="0" err="1"/>
              <a:t>Instructor</a:t>
            </a:r>
            <a:r>
              <a:rPr lang="tr-TR" dirty="0" err="1"/>
              <a:t>:Prof.Dr.Fatih</a:t>
            </a:r>
            <a:r>
              <a:rPr lang="tr-TR" dirty="0"/>
              <a:t> Akay</a:t>
            </a:r>
          </a:p>
          <a:p>
            <a:endParaRPr lang="tr-TR" dirty="0"/>
          </a:p>
        </p:txBody>
      </p:sp>
    </p:spTree>
    <p:extLst>
      <p:ext uri="{BB962C8B-B14F-4D97-AF65-F5344CB8AC3E}">
        <p14:creationId xmlns:p14="http://schemas.microsoft.com/office/powerpoint/2010/main" val="3599139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i="1" dirty="0" err="1" smtClean="0"/>
              <a:t>AnyClient</a:t>
            </a:r>
            <a:r>
              <a:rPr lang="en-US" i="1" dirty="0" smtClean="0"/>
              <a:t> (a free WebDAV client)</a:t>
            </a:r>
            <a:r>
              <a:rPr lang="en-US" dirty="0" smtClean="0"/>
              <a:t/>
            </a:r>
            <a:br>
              <a:rPr lang="en-US" dirty="0" smtClean="0"/>
            </a:br>
            <a:endParaRPr lang="tr-TR" dirty="0"/>
          </a:p>
        </p:txBody>
      </p:sp>
      <p:pic>
        <p:nvPicPr>
          <p:cNvPr id="4" name="İçerik Yer Tutucusu 3"/>
          <p:cNvPicPr>
            <a:picLocks noGrp="1" noChangeAspect="1"/>
          </p:cNvPicPr>
          <p:nvPr>
            <p:ph idx="1"/>
          </p:nvPr>
        </p:nvPicPr>
        <p:blipFill>
          <a:blip r:embed="rId2"/>
          <a:stretch>
            <a:fillRect/>
          </a:stretch>
        </p:blipFill>
        <p:spPr>
          <a:xfrm>
            <a:off x="2990850" y="1458913"/>
            <a:ext cx="6210300" cy="4295775"/>
          </a:xfrm>
          <a:prstGeom prst="rect">
            <a:avLst/>
          </a:prstGeom>
        </p:spPr>
      </p:pic>
    </p:spTree>
    <p:extLst>
      <p:ext uri="{BB962C8B-B14F-4D97-AF65-F5344CB8AC3E}">
        <p14:creationId xmlns:p14="http://schemas.microsoft.com/office/powerpoint/2010/main" val="4101157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i="1" dirty="0"/>
              <a:t>Linux KDE Dolphin connecting to a WebDAV server</a:t>
            </a:r>
            <a:endParaRPr lang="tr-TR" dirty="0"/>
          </a:p>
        </p:txBody>
      </p:sp>
      <p:pic>
        <p:nvPicPr>
          <p:cNvPr id="4" name="İçerik Yer Tutucusu 3"/>
          <p:cNvPicPr>
            <a:picLocks noGrp="1" noChangeAspect="1"/>
          </p:cNvPicPr>
          <p:nvPr>
            <p:ph idx="1"/>
          </p:nvPr>
        </p:nvPicPr>
        <p:blipFill>
          <a:blip r:embed="rId2"/>
          <a:stretch>
            <a:fillRect/>
          </a:stretch>
        </p:blipFill>
        <p:spPr>
          <a:xfrm>
            <a:off x="2828925" y="2101056"/>
            <a:ext cx="6534150" cy="3800475"/>
          </a:xfrm>
          <a:prstGeom prst="rect">
            <a:avLst/>
          </a:prstGeom>
        </p:spPr>
      </p:pic>
    </p:spTree>
    <p:extLst>
      <p:ext uri="{BB962C8B-B14F-4D97-AF65-F5344CB8AC3E}">
        <p14:creationId xmlns:p14="http://schemas.microsoft.com/office/powerpoint/2010/main" val="343046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i="1" dirty="0"/>
              <a:t>Linux Mint Cinnamon's Nemo connecting to a WebDAV server</a:t>
            </a:r>
            <a:endParaRPr lang="tr-TR" dirty="0"/>
          </a:p>
        </p:txBody>
      </p:sp>
      <p:pic>
        <p:nvPicPr>
          <p:cNvPr id="4" name="İçerik Yer Tutucusu 3"/>
          <p:cNvPicPr>
            <a:picLocks noGrp="1" noChangeAspect="1"/>
          </p:cNvPicPr>
          <p:nvPr>
            <p:ph idx="1"/>
          </p:nvPr>
        </p:nvPicPr>
        <p:blipFill>
          <a:blip r:embed="rId2"/>
          <a:stretch>
            <a:fillRect/>
          </a:stretch>
        </p:blipFill>
        <p:spPr>
          <a:xfrm>
            <a:off x="2977067" y="1825625"/>
            <a:ext cx="6237865" cy="4351338"/>
          </a:xfrm>
          <a:prstGeom prst="rect">
            <a:avLst/>
          </a:prstGeom>
        </p:spPr>
      </p:pic>
    </p:spTree>
    <p:extLst>
      <p:ext uri="{BB962C8B-B14F-4D97-AF65-F5344CB8AC3E}">
        <p14:creationId xmlns:p14="http://schemas.microsoft.com/office/powerpoint/2010/main" val="85817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i="1" dirty="0"/>
              <a:t>Mac Finder connecting to a WebDAV server</a:t>
            </a:r>
            <a:endParaRPr lang="tr-TR" dirty="0"/>
          </a:p>
        </p:txBody>
      </p:sp>
      <p:pic>
        <p:nvPicPr>
          <p:cNvPr id="4" name="İçerik Yer Tutucusu 3"/>
          <p:cNvPicPr>
            <a:picLocks noGrp="1" noChangeAspect="1"/>
          </p:cNvPicPr>
          <p:nvPr>
            <p:ph idx="1"/>
          </p:nvPr>
        </p:nvPicPr>
        <p:blipFill>
          <a:blip r:embed="rId2"/>
          <a:stretch>
            <a:fillRect/>
          </a:stretch>
        </p:blipFill>
        <p:spPr>
          <a:xfrm>
            <a:off x="838200" y="1350137"/>
            <a:ext cx="3553881" cy="4351338"/>
          </a:xfrm>
          <a:prstGeom prst="rect">
            <a:avLst/>
          </a:prstGeom>
        </p:spPr>
      </p:pic>
      <p:sp>
        <p:nvSpPr>
          <p:cNvPr id="5" name="Dikdörtgen 4"/>
          <p:cNvSpPr/>
          <p:nvPr/>
        </p:nvSpPr>
        <p:spPr>
          <a:xfrm>
            <a:off x="5010912" y="1690688"/>
            <a:ext cx="6342888" cy="2308324"/>
          </a:xfrm>
          <a:prstGeom prst="rect">
            <a:avLst/>
          </a:prstGeom>
        </p:spPr>
        <p:txBody>
          <a:bodyPr wrap="square">
            <a:spAutoFit/>
          </a:bodyPr>
          <a:lstStyle/>
          <a:p>
            <a:r>
              <a:rPr lang="en-US" b="0" i="0" u="none" strike="noStrike" dirty="0" smtClean="0">
                <a:effectLst/>
                <a:latin typeface="Roboto Flex"/>
              </a:rPr>
              <a:t>As you can see from the screenshots above, the WebDAV URL syntax can vary from one client to another. Some variations of the URL include:</a:t>
            </a:r>
          </a:p>
          <a:p>
            <a:pPr>
              <a:buFont typeface="Arial" panose="020B0604020202020204" pitchFamily="34" charset="0"/>
              <a:buChar char="•"/>
            </a:pPr>
            <a:r>
              <a:rPr lang="en-US" b="0" i="0" u="none" strike="noStrike" dirty="0" smtClean="0">
                <a:solidFill>
                  <a:srgbClr val="444444"/>
                </a:solidFill>
                <a:effectLst/>
                <a:latin typeface="var(--ff-body)"/>
              </a:rPr>
              <a:t>https://[hostname or IP address]/[path]/</a:t>
            </a:r>
          </a:p>
          <a:p>
            <a:pPr>
              <a:buFont typeface="Arial" panose="020B0604020202020204" pitchFamily="34" charset="0"/>
              <a:buChar char="•"/>
            </a:pPr>
            <a:r>
              <a:rPr lang="en-US" b="0" i="0" u="none" strike="noStrike" dirty="0" smtClean="0">
                <a:solidFill>
                  <a:srgbClr val="444444"/>
                </a:solidFill>
                <a:effectLst/>
                <a:latin typeface="var(--ff-body)"/>
              </a:rPr>
              <a:t>webdav://[username]@[hostname or IP address]/[path]/</a:t>
            </a:r>
          </a:p>
          <a:p>
            <a:pPr>
              <a:buFont typeface="Arial" panose="020B0604020202020204" pitchFamily="34" charset="0"/>
              <a:buChar char="•"/>
            </a:pPr>
            <a:r>
              <a:rPr lang="en-US" b="0" i="0" u="none" strike="noStrike" dirty="0" smtClean="0">
                <a:solidFill>
                  <a:srgbClr val="444444"/>
                </a:solidFill>
                <a:effectLst/>
                <a:latin typeface="var(--ff-body)"/>
              </a:rPr>
              <a:t>dav://[hostname or IP address]/[path]/</a:t>
            </a:r>
          </a:p>
          <a:p>
            <a:r>
              <a:rPr lang="en-US" b="0" i="0" u="none" strike="noStrike" dirty="0" smtClean="0">
                <a:effectLst/>
                <a:latin typeface="Roboto Flex"/>
              </a:rPr>
              <a:t>Make sure you know exactly which URL is used by your WebDAV client. Otherwise, you'll have trouble connecting.</a:t>
            </a:r>
            <a:endParaRPr lang="en-US" b="0" i="0" u="none" strike="noStrike" dirty="0">
              <a:effectLst/>
              <a:latin typeface="Roboto Flex"/>
            </a:endParaRPr>
          </a:p>
        </p:txBody>
      </p:sp>
    </p:spTree>
    <p:extLst>
      <p:ext uri="{BB962C8B-B14F-4D97-AF65-F5344CB8AC3E}">
        <p14:creationId xmlns:p14="http://schemas.microsoft.com/office/powerpoint/2010/main" val="169430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t>Get Started</a:t>
            </a:r>
            <a:br>
              <a:rPr lang="en-US" b="1" dirty="0" smtClean="0"/>
            </a:br>
            <a:endParaRPr lang="tr-TR" dirty="0"/>
          </a:p>
        </p:txBody>
      </p:sp>
      <p:sp>
        <p:nvSpPr>
          <p:cNvPr id="3" name="İçerik Yer Tutucusu 2"/>
          <p:cNvSpPr>
            <a:spLocks noGrp="1"/>
          </p:cNvSpPr>
          <p:nvPr>
            <p:ph idx="1"/>
          </p:nvPr>
        </p:nvSpPr>
        <p:spPr>
          <a:xfrm>
            <a:off x="838200" y="1267968"/>
            <a:ext cx="10515600" cy="4908995"/>
          </a:xfrm>
        </p:spPr>
        <p:txBody>
          <a:bodyPr/>
          <a:lstStyle/>
          <a:p>
            <a:r>
              <a:rPr lang="en-US" dirty="0" smtClean="0"/>
              <a:t>How </a:t>
            </a:r>
            <a:r>
              <a:rPr lang="en-US" dirty="0"/>
              <a:t>about giving WebDAV a try? You can download the free, fully-functional evaluation edition of </a:t>
            </a:r>
            <a:r>
              <a:rPr lang="en-US" b="1" u="sng" dirty="0">
                <a:hlinkClick r:id="rId2"/>
              </a:rPr>
              <a:t>JSCAPE MFT Server</a:t>
            </a:r>
            <a:r>
              <a:rPr lang="en-US" dirty="0"/>
              <a:t>, a managed file transfer server that will allow you to set up a WebDAV service. You can then access that service using </a:t>
            </a:r>
            <a:r>
              <a:rPr lang="en-US" b="1" u="sng" dirty="0" err="1">
                <a:hlinkClick r:id="rId3"/>
              </a:rPr>
              <a:t>AnyClient</a:t>
            </a:r>
            <a:r>
              <a:rPr lang="en-US" dirty="0"/>
              <a:t>, a free multi-protocol file transfer client.</a:t>
            </a:r>
          </a:p>
          <a:p>
            <a:endParaRPr lang="tr-TR" dirty="0"/>
          </a:p>
        </p:txBody>
      </p:sp>
    </p:spTree>
    <p:extLst>
      <p:ext uri="{BB962C8B-B14F-4D97-AF65-F5344CB8AC3E}">
        <p14:creationId xmlns:p14="http://schemas.microsoft.com/office/powerpoint/2010/main" val="263477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lgn="ctr">
              <a:buNone/>
            </a:pPr>
            <a:r>
              <a:rPr lang="tr-TR" sz="6600" dirty="0" smtClean="0"/>
              <a:t>TEŞEKKÜRLER</a:t>
            </a:r>
            <a:endParaRPr lang="tr-TR" sz="6600" dirty="0"/>
          </a:p>
        </p:txBody>
      </p:sp>
    </p:spTree>
    <p:extLst>
      <p:ext uri="{BB962C8B-B14F-4D97-AF65-F5344CB8AC3E}">
        <p14:creationId xmlns:p14="http://schemas.microsoft.com/office/powerpoint/2010/main" val="193256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WebDAV</a:t>
            </a:r>
            <a:endParaRPr lang="tr-TR" dirty="0"/>
          </a:p>
        </p:txBody>
      </p:sp>
      <p:sp>
        <p:nvSpPr>
          <p:cNvPr id="3" name="İçerik Yer Tutucusu 2"/>
          <p:cNvSpPr>
            <a:spLocks noGrp="1"/>
          </p:cNvSpPr>
          <p:nvPr>
            <p:ph idx="1"/>
          </p:nvPr>
        </p:nvSpPr>
        <p:spPr/>
        <p:txBody>
          <a:bodyPr/>
          <a:lstStyle/>
          <a:p>
            <a:r>
              <a:rPr lang="en-US" dirty="0"/>
              <a:t>WebDAV stands for Web Distributed Authoring and </a:t>
            </a:r>
            <a:r>
              <a:rPr lang="en-US" dirty="0" smtClean="0"/>
              <a:t>Versioning</a:t>
            </a:r>
            <a:endParaRPr lang="tr-TR" dirty="0" smtClean="0"/>
          </a:p>
          <a:p>
            <a:r>
              <a:rPr lang="tr-TR" dirty="0" err="1" smtClean="0"/>
              <a:t>It</a:t>
            </a:r>
            <a:r>
              <a:rPr lang="en-US" dirty="0" smtClean="0"/>
              <a:t> </a:t>
            </a:r>
            <a:r>
              <a:rPr lang="en-US" dirty="0"/>
              <a:t>is a digital information management system</a:t>
            </a:r>
            <a:r>
              <a:rPr lang="en-US" dirty="0" smtClean="0"/>
              <a:t>.</a:t>
            </a:r>
            <a:endParaRPr lang="tr-TR" dirty="0" smtClean="0"/>
          </a:p>
          <a:p>
            <a:r>
              <a:rPr lang="en-US" dirty="0" smtClean="0"/>
              <a:t> </a:t>
            </a:r>
            <a:r>
              <a:rPr lang="en-US" dirty="0"/>
              <a:t>It is an excellent solution for storing, managing and sharing online files, which makes it ideal for online applications and social networking sites. </a:t>
            </a:r>
            <a:endParaRPr lang="tr-TR" dirty="0" smtClean="0"/>
          </a:p>
          <a:p>
            <a:r>
              <a:rPr lang="en-US" dirty="0" smtClean="0"/>
              <a:t>WebDAV </a:t>
            </a:r>
            <a:r>
              <a:rPr lang="en-US" dirty="0"/>
              <a:t>allows you to store, manage, and share updates and files with other web users.</a:t>
            </a:r>
            <a:endParaRPr lang="tr-TR" dirty="0"/>
          </a:p>
        </p:txBody>
      </p:sp>
    </p:spTree>
    <p:extLst>
      <p:ext uri="{BB962C8B-B14F-4D97-AF65-F5344CB8AC3E}">
        <p14:creationId xmlns:p14="http://schemas.microsoft.com/office/powerpoint/2010/main" val="228707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2"/>
          <p:cNvSpPr txBox="1">
            <a:spLocks noGrp="1"/>
          </p:cNvSpPr>
          <p:nvPr>
            <p:ph type="title"/>
          </p:nvPr>
        </p:nvSpPr>
        <p:spPr>
          <a:xfrm>
            <a:off x="838200" y="365126"/>
            <a:ext cx="10515600" cy="9713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WebDAV</a:t>
            </a:r>
            <a:endParaRPr dirty="0"/>
          </a:p>
        </p:txBody>
      </p:sp>
      <p:sp>
        <p:nvSpPr>
          <p:cNvPr id="372" name="Google Shape;372;p42"/>
          <p:cNvSpPr txBox="1">
            <a:spLocks noGrp="1"/>
          </p:cNvSpPr>
          <p:nvPr>
            <p:ph type="body" idx="1"/>
          </p:nvPr>
        </p:nvSpPr>
        <p:spPr>
          <a:xfrm>
            <a:off x="545123" y="1143000"/>
            <a:ext cx="10808677" cy="559190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smtClean="0"/>
              <a:t>Web </a:t>
            </a:r>
            <a:r>
              <a:rPr lang="en-US" dirty="0"/>
              <a:t>Distributed Authoring and Versioning or WebDAV is a protocol whose basic functionality includes enabling users to share, copy, move and edit files through a web server. </a:t>
            </a:r>
            <a:endParaRPr dirty="0"/>
          </a:p>
          <a:p>
            <a:pPr marL="228600" lvl="0" indent="-228600" algn="l" rtl="0">
              <a:lnSpc>
                <a:spcPct val="90000"/>
              </a:lnSpc>
              <a:spcBef>
                <a:spcPts val="1000"/>
              </a:spcBef>
              <a:spcAft>
                <a:spcPts val="0"/>
              </a:spcAft>
              <a:buClr>
                <a:schemeClr val="dk1"/>
              </a:buClr>
              <a:buSzPts val="2800"/>
              <a:buChar char="•"/>
            </a:pPr>
            <a:r>
              <a:rPr lang="en-US" dirty="0"/>
              <a:t>It can also be used to support </a:t>
            </a:r>
            <a:endParaRPr dirty="0"/>
          </a:p>
          <a:p>
            <a:pPr marL="228600" lvl="0" indent="-228600" algn="l" rtl="0">
              <a:lnSpc>
                <a:spcPct val="90000"/>
              </a:lnSpc>
              <a:spcBef>
                <a:spcPts val="1000"/>
              </a:spcBef>
              <a:spcAft>
                <a:spcPts val="0"/>
              </a:spcAft>
              <a:buClr>
                <a:schemeClr val="dk1"/>
              </a:buClr>
              <a:buSzPts val="2800"/>
              <a:buFont typeface="Noto Sans Symbols"/>
              <a:buChar char="✔"/>
            </a:pPr>
            <a:r>
              <a:rPr lang="en-US" dirty="0"/>
              <a:t>Collaborative applications with features like file locking </a:t>
            </a:r>
            <a:endParaRPr dirty="0"/>
          </a:p>
          <a:p>
            <a:pPr marL="228600" lvl="0" indent="-228600" algn="l" rtl="0">
              <a:lnSpc>
                <a:spcPct val="90000"/>
              </a:lnSpc>
              <a:spcBef>
                <a:spcPts val="1000"/>
              </a:spcBef>
              <a:spcAft>
                <a:spcPts val="0"/>
              </a:spcAft>
              <a:buClr>
                <a:schemeClr val="dk1"/>
              </a:buClr>
              <a:buSzPts val="2800"/>
              <a:buFont typeface="Noto Sans Symbols"/>
              <a:buChar char="✔"/>
            </a:pPr>
            <a:r>
              <a:rPr lang="en-US" dirty="0"/>
              <a:t>Revision tracking.</a:t>
            </a:r>
            <a:endParaRPr dirty="0"/>
          </a:p>
        </p:txBody>
      </p:sp>
      <p:pic>
        <p:nvPicPr>
          <p:cNvPr id="373" name="Google Shape;373;p42"/>
          <p:cNvPicPr preferRelativeResize="0"/>
          <p:nvPr/>
        </p:nvPicPr>
        <p:blipFill rotWithShape="1">
          <a:blip r:embed="rId3">
            <a:alphaModFix/>
          </a:blip>
          <a:srcRect/>
          <a:stretch/>
        </p:blipFill>
        <p:spPr>
          <a:xfrm>
            <a:off x="3657601" y="3554130"/>
            <a:ext cx="4440670" cy="3303870"/>
          </a:xfrm>
          <a:prstGeom prst="rect">
            <a:avLst/>
          </a:prstGeom>
          <a:noFill/>
          <a:ln>
            <a:noFill/>
          </a:ln>
        </p:spPr>
      </p:pic>
    </p:spTree>
    <p:extLst>
      <p:ext uri="{BB962C8B-B14F-4D97-AF65-F5344CB8AC3E}">
        <p14:creationId xmlns:p14="http://schemas.microsoft.com/office/powerpoint/2010/main" val="205586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3"/>
          <p:cNvSpPr txBox="1">
            <a:spLocks noGrp="1"/>
          </p:cNvSpPr>
          <p:nvPr>
            <p:ph type="title"/>
          </p:nvPr>
        </p:nvSpPr>
        <p:spPr>
          <a:xfrm>
            <a:off x="838200" y="365125"/>
            <a:ext cx="10515600" cy="55806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Using WebDAV</a:t>
            </a:r>
            <a:endParaRPr/>
          </a:p>
        </p:txBody>
      </p:sp>
      <p:sp>
        <p:nvSpPr>
          <p:cNvPr id="379" name="Google Shape;379;p43"/>
          <p:cNvSpPr txBox="1">
            <a:spLocks noGrp="1"/>
          </p:cNvSpPr>
          <p:nvPr>
            <p:ph type="body" idx="1"/>
          </p:nvPr>
        </p:nvSpPr>
        <p:spPr>
          <a:xfrm>
            <a:off x="729762" y="923192"/>
            <a:ext cx="10624038" cy="52537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Create a new file,</a:t>
            </a:r>
            <a:endParaRPr/>
          </a:p>
          <a:p>
            <a:pPr marL="228600" lvl="0" indent="-228600" algn="l" rtl="0">
              <a:lnSpc>
                <a:spcPct val="90000"/>
              </a:lnSpc>
              <a:spcBef>
                <a:spcPts val="1000"/>
              </a:spcBef>
              <a:spcAft>
                <a:spcPts val="0"/>
              </a:spcAft>
              <a:buClr>
                <a:schemeClr val="dk1"/>
              </a:buClr>
              <a:buSzPts val="2800"/>
              <a:buChar char="•"/>
            </a:pPr>
            <a:r>
              <a:rPr lang="en-US"/>
              <a:t>Edit an existing file,</a:t>
            </a:r>
            <a:endParaRPr/>
          </a:p>
          <a:p>
            <a:pPr marL="228600" lvl="0" indent="-228600" algn="l" rtl="0">
              <a:lnSpc>
                <a:spcPct val="90000"/>
              </a:lnSpc>
              <a:spcBef>
                <a:spcPts val="1000"/>
              </a:spcBef>
              <a:spcAft>
                <a:spcPts val="0"/>
              </a:spcAft>
              <a:buClr>
                <a:schemeClr val="dk1"/>
              </a:buClr>
              <a:buSzPts val="2800"/>
              <a:buChar char="•"/>
            </a:pPr>
            <a:r>
              <a:rPr lang="en-US"/>
              <a:t>Copy or Move files between a local folder and a remote folder on the server,</a:t>
            </a:r>
            <a:endParaRPr/>
          </a:p>
          <a:p>
            <a:pPr marL="228600" lvl="0" indent="-228600" algn="l" rtl="0">
              <a:lnSpc>
                <a:spcPct val="90000"/>
              </a:lnSpc>
              <a:spcBef>
                <a:spcPts val="1000"/>
              </a:spcBef>
              <a:spcAft>
                <a:spcPts val="0"/>
              </a:spcAft>
              <a:buClr>
                <a:schemeClr val="dk1"/>
              </a:buClr>
              <a:buSzPts val="2800"/>
              <a:buChar char="•"/>
            </a:pPr>
            <a:r>
              <a:rPr lang="en-US"/>
              <a:t>Delete a file,</a:t>
            </a:r>
            <a:endParaRPr/>
          </a:p>
          <a:p>
            <a:pPr marL="228600" lvl="0" indent="-228600" algn="l" rtl="0">
              <a:lnSpc>
                <a:spcPct val="90000"/>
              </a:lnSpc>
              <a:spcBef>
                <a:spcPts val="1000"/>
              </a:spcBef>
              <a:spcAft>
                <a:spcPts val="0"/>
              </a:spcAft>
              <a:buClr>
                <a:schemeClr val="dk1"/>
              </a:buClr>
              <a:buSzPts val="2800"/>
              <a:buChar char="•"/>
            </a:pPr>
            <a:r>
              <a:rPr lang="en-US"/>
              <a:t>Create a folder,</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Working like your drive</a:t>
            </a:r>
            <a:endParaRPr/>
          </a:p>
          <a:p>
            <a:pPr marL="0" lvl="0" indent="0" algn="l" rtl="0">
              <a:lnSpc>
                <a:spcPct val="90000"/>
              </a:lnSpc>
              <a:spcBef>
                <a:spcPts val="1000"/>
              </a:spcBef>
              <a:spcAft>
                <a:spcPts val="0"/>
              </a:spcAft>
              <a:buClr>
                <a:schemeClr val="dk1"/>
              </a:buClr>
              <a:buSzPts val="2800"/>
              <a:buNone/>
            </a:pPr>
            <a:endParaRPr/>
          </a:p>
        </p:txBody>
      </p:sp>
    </p:spTree>
    <p:extLst>
      <p:ext uri="{BB962C8B-B14F-4D97-AF65-F5344CB8AC3E}">
        <p14:creationId xmlns:p14="http://schemas.microsoft.com/office/powerpoint/2010/main" val="31540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US" b="1" dirty="0"/>
              <a:t>How WebDAV helps online applications and social networking sites?</a:t>
            </a:r>
            <a:br>
              <a:rPr lang="en-US" b="1" dirty="0"/>
            </a:br>
            <a:endParaRPr lang="tr-TR" dirty="0"/>
          </a:p>
        </p:txBody>
      </p:sp>
      <p:sp>
        <p:nvSpPr>
          <p:cNvPr id="3" name="İçerik Yer Tutucusu 2"/>
          <p:cNvSpPr>
            <a:spLocks noGrp="1"/>
          </p:cNvSpPr>
          <p:nvPr>
            <p:ph idx="1"/>
          </p:nvPr>
        </p:nvSpPr>
        <p:spPr/>
        <p:txBody>
          <a:bodyPr/>
          <a:lstStyle/>
          <a:p>
            <a:r>
              <a:rPr lang="en-US" dirty="0"/>
              <a:t>Today, online applications are responsible for handling the bulk of web traffic. It's expected that these applications will continue to increase their share of this traffic in the future.</a:t>
            </a:r>
          </a:p>
          <a:p>
            <a:r>
              <a:rPr lang="en-US" dirty="0"/>
              <a:t>WebDAV allows you to publish files on your website or application without storing them on your computer. With WebDAV, you can store and manage files as long as they're not too large. </a:t>
            </a:r>
            <a:endParaRPr lang="tr-TR" dirty="0" smtClean="0"/>
          </a:p>
          <a:p>
            <a:r>
              <a:rPr lang="en-US" dirty="0" smtClean="0"/>
              <a:t>You </a:t>
            </a:r>
            <a:r>
              <a:rPr lang="en-US" dirty="0"/>
              <a:t>can also share documents with other users using </a:t>
            </a:r>
            <a:r>
              <a:rPr lang="en-US" dirty="0" smtClean="0"/>
              <a:t>web-based</a:t>
            </a:r>
            <a:r>
              <a:rPr lang="tr-TR" dirty="0" smtClean="0"/>
              <a:t> </a:t>
            </a:r>
            <a:r>
              <a:rPr lang="tr-TR" dirty="0" err="1" smtClean="0"/>
              <a:t>tools</a:t>
            </a:r>
            <a:r>
              <a:rPr lang="tr-TR" dirty="0" smtClean="0"/>
              <a:t> </a:t>
            </a:r>
            <a:r>
              <a:rPr lang="tr-TR" dirty="0" err="1" smtClean="0"/>
              <a:t>like</a:t>
            </a:r>
            <a:r>
              <a:rPr lang="tr-TR" dirty="0" smtClean="0"/>
              <a:t> Google Drive</a:t>
            </a:r>
            <a:r>
              <a:rPr lang="en-US" dirty="0" smtClean="0"/>
              <a:t>.</a:t>
            </a:r>
            <a:endParaRPr lang="en-US" dirty="0"/>
          </a:p>
          <a:p>
            <a:endParaRPr lang="tr-TR" dirty="0"/>
          </a:p>
        </p:txBody>
      </p:sp>
    </p:spTree>
    <p:extLst>
      <p:ext uri="{BB962C8B-B14F-4D97-AF65-F5344CB8AC3E}">
        <p14:creationId xmlns:p14="http://schemas.microsoft.com/office/powerpoint/2010/main" val="79608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244219"/>
          </a:xfrm>
        </p:spPr>
        <p:txBody>
          <a:bodyPr>
            <a:normAutofit/>
          </a:bodyPr>
          <a:lstStyle/>
          <a:p>
            <a:r>
              <a:rPr lang="en-US" b="1" dirty="0"/>
              <a:t>What are the benefits of WebDAV</a:t>
            </a:r>
            <a:r>
              <a:rPr lang="en-US" b="1" dirty="0" smtClean="0"/>
              <a:t>?</a:t>
            </a:r>
            <a:endParaRPr lang="tr-TR" dirty="0"/>
          </a:p>
        </p:txBody>
      </p:sp>
      <p:sp>
        <p:nvSpPr>
          <p:cNvPr id="3" name="İçerik Yer Tutucusu 2"/>
          <p:cNvSpPr>
            <a:spLocks noGrp="1"/>
          </p:cNvSpPr>
          <p:nvPr>
            <p:ph idx="1"/>
          </p:nvPr>
        </p:nvSpPr>
        <p:spPr/>
        <p:txBody>
          <a:bodyPr>
            <a:normAutofit/>
          </a:bodyPr>
          <a:lstStyle/>
          <a:p>
            <a:r>
              <a:rPr lang="en-US" dirty="0"/>
              <a:t>If you're familiar with </a:t>
            </a:r>
            <a:r>
              <a:rPr lang="en-US" b="1" dirty="0"/>
              <a:t>Dropbox</a:t>
            </a:r>
            <a:r>
              <a:rPr lang="en-US" dirty="0"/>
              <a:t> and </a:t>
            </a:r>
            <a:r>
              <a:rPr lang="en-US" b="1" dirty="0" smtClean="0"/>
              <a:t>Evernote</a:t>
            </a:r>
            <a:r>
              <a:rPr lang="tr-TR" b="1" dirty="0" smtClean="0"/>
              <a:t> </a:t>
            </a:r>
            <a:r>
              <a:rPr lang="en-US" dirty="0" smtClean="0"/>
              <a:t>services </a:t>
            </a:r>
            <a:r>
              <a:rPr lang="en-US" dirty="0"/>
              <a:t>offer cloud storage. </a:t>
            </a:r>
            <a:endParaRPr lang="tr-TR" dirty="0" smtClean="0"/>
          </a:p>
          <a:p>
            <a:r>
              <a:rPr lang="en-US" dirty="0" smtClean="0"/>
              <a:t>Both </a:t>
            </a:r>
            <a:r>
              <a:rPr lang="en-US" dirty="0"/>
              <a:t>of these are great features, but there's one major difference: </a:t>
            </a:r>
            <a:endParaRPr lang="tr-TR" dirty="0" smtClean="0"/>
          </a:p>
          <a:p>
            <a:pPr marL="0" indent="0">
              <a:buNone/>
            </a:pPr>
            <a:endParaRPr lang="en-US" dirty="0"/>
          </a:p>
          <a:p>
            <a:r>
              <a:rPr lang="en-US" dirty="0"/>
              <a:t>When using WebDAV, data doesn't need to be stored in the cloud. </a:t>
            </a:r>
            <a:endParaRPr lang="tr-TR" dirty="0" smtClean="0"/>
          </a:p>
          <a:p>
            <a:pPr marL="0" indent="0">
              <a:buNone/>
            </a:pPr>
            <a:r>
              <a:rPr lang="tr-TR" dirty="0"/>
              <a:t>	K</a:t>
            </a:r>
            <a:r>
              <a:rPr lang="en-US" dirty="0" err="1" smtClean="0"/>
              <a:t>eep</a:t>
            </a:r>
            <a:r>
              <a:rPr lang="en-US" dirty="0" smtClean="0"/>
              <a:t> </a:t>
            </a:r>
            <a:r>
              <a:rPr lang="en-US" dirty="0"/>
              <a:t>your files safe and available.</a:t>
            </a:r>
          </a:p>
          <a:p>
            <a:r>
              <a:rPr lang="en-US" dirty="0"/>
              <a:t>WebDAV makes it easy for companies to put information </a:t>
            </a:r>
            <a:r>
              <a:rPr lang="en-US" dirty="0" smtClean="0"/>
              <a:t>online</a:t>
            </a:r>
            <a:endParaRPr lang="tr-TR" dirty="0" smtClean="0"/>
          </a:p>
          <a:p>
            <a:pPr marL="0" indent="0">
              <a:buNone/>
            </a:pPr>
            <a:r>
              <a:rPr lang="tr-TR" dirty="0" smtClean="0"/>
              <a:t> </a:t>
            </a:r>
            <a:endParaRPr lang="tr-TR" dirty="0"/>
          </a:p>
        </p:txBody>
      </p:sp>
    </p:spTree>
    <p:extLst>
      <p:ext uri="{BB962C8B-B14F-4D97-AF65-F5344CB8AC3E}">
        <p14:creationId xmlns:p14="http://schemas.microsoft.com/office/powerpoint/2010/main" val="423607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4"/>
          <p:cNvSpPr txBox="1">
            <a:spLocks noGrp="1"/>
          </p:cNvSpPr>
          <p:nvPr>
            <p:ph type="title"/>
          </p:nvPr>
        </p:nvSpPr>
        <p:spPr>
          <a:xfrm>
            <a:off x="838200" y="365126"/>
            <a:ext cx="10515600" cy="7514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WebDAV vs FTP.</a:t>
            </a:r>
            <a:endParaRPr/>
          </a:p>
        </p:txBody>
      </p:sp>
      <p:sp>
        <p:nvSpPr>
          <p:cNvPr id="385" name="Google Shape;385;p44"/>
          <p:cNvSpPr txBox="1">
            <a:spLocks noGrp="1"/>
          </p:cNvSpPr>
          <p:nvPr>
            <p:ph type="body" idx="1"/>
          </p:nvPr>
        </p:nvSpPr>
        <p:spPr>
          <a:xfrm>
            <a:off x="492369" y="967154"/>
            <a:ext cx="10861431" cy="52098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WebDAV has many similarities with FTP.</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Operations like copying and moving files or creating and deleting directories can also be performed through FTP</a:t>
            </a:r>
            <a:endParaRPr/>
          </a:p>
          <a:p>
            <a:pPr marL="0" lvl="0" indent="0" algn="l" rtl="0">
              <a:lnSpc>
                <a:spcPct val="90000"/>
              </a:lnSpc>
              <a:spcBef>
                <a:spcPts val="1000"/>
              </a:spcBef>
              <a:spcAft>
                <a:spcPts val="0"/>
              </a:spcAft>
              <a:buClr>
                <a:schemeClr val="dk1"/>
              </a:buClr>
              <a:buSzPts val="2800"/>
              <a:buNone/>
            </a:pPr>
            <a:r>
              <a:rPr lang="en-US"/>
              <a:t>For instance</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 Edit a file stored on a WebDAV server, there's no need to download it first </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WebDAV allows multiple users to edit the same file remotely</a:t>
            </a:r>
            <a:endParaRPr/>
          </a:p>
          <a:p>
            <a:pPr marL="228600" lvl="0" indent="-50800" algn="l" rtl="0">
              <a:lnSpc>
                <a:spcPct val="90000"/>
              </a:lnSpc>
              <a:spcBef>
                <a:spcPts val="1000"/>
              </a:spcBef>
              <a:spcAft>
                <a:spcPts val="0"/>
              </a:spcAft>
              <a:buClr>
                <a:schemeClr val="dk1"/>
              </a:buClr>
              <a:buSzPts val="2800"/>
              <a:buFont typeface="Noto Sans Symbols"/>
              <a:buNone/>
            </a:pPr>
            <a:endParaRPr/>
          </a:p>
        </p:txBody>
      </p:sp>
      <p:pic>
        <p:nvPicPr>
          <p:cNvPr id="386" name="Google Shape;386;p44"/>
          <p:cNvPicPr preferRelativeResize="0"/>
          <p:nvPr/>
        </p:nvPicPr>
        <p:blipFill rotWithShape="1">
          <a:blip r:embed="rId3">
            <a:alphaModFix/>
          </a:blip>
          <a:srcRect/>
          <a:stretch/>
        </p:blipFill>
        <p:spPr>
          <a:xfrm>
            <a:off x="7305126" y="4195814"/>
            <a:ext cx="4328380" cy="1981149"/>
          </a:xfrm>
          <a:prstGeom prst="rect">
            <a:avLst/>
          </a:prstGeom>
          <a:noFill/>
          <a:ln>
            <a:noFill/>
          </a:ln>
        </p:spPr>
      </p:pic>
      <p:sp>
        <p:nvSpPr>
          <p:cNvPr id="387" name="Google Shape;387;p44"/>
          <p:cNvSpPr/>
          <p:nvPr/>
        </p:nvSpPr>
        <p:spPr>
          <a:xfrm>
            <a:off x="307731" y="4525935"/>
            <a:ext cx="51011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555555"/>
                </a:solidFill>
                <a:latin typeface="Roboto"/>
                <a:ea typeface="Roboto"/>
                <a:cs typeface="Roboto"/>
                <a:sym typeface="Roboto"/>
              </a:rPr>
              <a:t>This helps users avoid accidental overwrites.</a:t>
            </a:r>
            <a:endParaRPr sz="1800">
              <a:solidFill>
                <a:schemeClr val="dk1"/>
              </a:solidFill>
              <a:latin typeface="Calibri"/>
              <a:ea typeface="Calibri"/>
              <a:cs typeface="Calibri"/>
              <a:sym typeface="Calibri"/>
            </a:endParaRPr>
          </a:p>
        </p:txBody>
      </p:sp>
      <p:sp>
        <p:nvSpPr>
          <p:cNvPr id="388" name="Google Shape;388;p44"/>
          <p:cNvSpPr/>
          <p:nvPr/>
        </p:nvSpPr>
        <p:spPr>
          <a:xfrm>
            <a:off x="307731" y="5011615"/>
            <a:ext cx="699739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dk1"/>
                </a:solidFill>
                <a:latin typeface="Calibri"/>
                <a:ea typeface="Calibri"/>
                <a:cs typeface="Calibri"/>
                <a:sym typeface="Calibri"/>
              </a:rPr>
              <a:t>With </a:t>
            </a:r>
            <a:r>
              <a:rPr lang="en-US" sz="1800" dirty="0">
                <a:solidFill>
                  <a:schemeClr val="dk1"/>
                </a:solidFill>
                <a:latin typeface="Calibri"/>
                <a:ea typeface="Calibri"/>
                <a:cs typeface="Calibri"/>
                <a:sym typeface="Calibri"/>
              </a:rPr>
              <a:t>FTP, you sometimes need to understand the inner workings of </a:t>
            </a:r>
            <a:r>
              <a:rPr lang="en-US" sz="1800" b="1"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active and passive modes of FTP</a:t>
            </a:r>
            <a:r>
              <a:rPr lang="en-US" sz="1800" dirty="0">
                <a:solidFill>
                  <a:schemeClr val="dk1"/>
                </a:solidFill>
                <a:latin typeface="Calibri"/>
                <a:ea typeface="Calibri"/>
                <a:cs typeface="Calibri"/>
                <a:sym typeface="Calibri"/>
              </a:rPr>
              <a:t> in order to configure your firewalls correctly.</a:t>
            </a:r>
            <a:endParaRPr sz="1800" b="0" i="0" dirty="0">
              <a:solidFill>
                <a:srgbClr val="555555"/>
              </a:solidFill>
              <a:latin typeface="Roboto"/>
              <a:ea typeface="Roboto"/>
              <a:cs typeface="Roboto"/>
              <a:sym typeface="Roboto"/>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802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Transport </a:t>
            </a:r>
            <a:r>
              <a:rPr lang="tr-TR" dirty="0" err="1" smtClean="0"/>
              <a:t>Layer</a:t>
            </a:r>
            <a:endParaRPr lang="tr-TR" dirty="0"/>
          </a:p>
        </p:txBody>
      </p:sp>
      <p:sp>
        <p:nvSpPr>
          <p:cNvPr id="3" name="İçerik Yer Tutucusu 2"/>
          <p:cNvSpPr>
            <a:spLocks noGrp="1"/>
          </p:cNvSpPr>
          <p:nvPr>
            <p:ph idx="1"/>
          </p:nvPr>
        </p:nvSpPr>
        <p:spPr/>
        <p:txBody>
          <a:bodyPr/>
          <a:lstStyle/>
          <a:p>
            <a:r>
              <a:rPr lang="en-US" dirty="0"/>
              <a:t>As an extension of HTTP, WebDAV is typically served through port 80 for HTTP connections or port 443 for HTTPS connections. WebDAV HTTPS connections are encrypted by SSL (Secure Sockets Layer), making them suitable for confidential documents.</a:t>
            </a:r>
            <a:endParaRPr lang="tr-TR" dirty="0"/>
          </a:p>
        </p:txBody>
      </p:sp>
    </p:spTree>
    <p:extLst>
      <p:ext uri="{BB962C8B-B14F-4D97-AF65-F5344CB8AC3E}">
        <p14:creationId xmlns:p14="http://schemas.microsoft.com/office/powerpoint/2010/main" val="253395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049147"/>
          </a:xfrm>
        </p:spPr>
        <p:txBody>
          <a:bodyPr>
            <a:normAutofit/>
          </a:bodyPr>
          <a:lstStyle/>
          <a:p>
            <a:r>
              <a:rPr lang="en-US" b="1" dirty="0"/>
              <a:t>Connecting to a WebDAV </a:t>
            </a:r>
            <a:r>
              <a:rPr lang="en-US" b="1" dirty="0" smtClean="0"/>
              <a:t>server</a:t>
            </a:r>
            <a:endParaRPr lang="tr-TR" dirty="0"/>
          </a:p>
        </p:txBody>
      </p:sp>
      <p:sp>
        <p:nvSpPr>
          <p:cNvPr id="3" name="İçerik Yer Tutucusu 2"/>
          <p:cNvSpPr>
            <a:spLocks noGrp="1"/>
          </p:cNvSpPr>
          <p:nvPr>
            <p:ph idx="1"/>
          </p:nvPr>
        </p:nvSpPr>
        <p:spPr>
          <a:xfrm>
            <a:off x="838200" y="1255776"/>
            <a:ext cx="10515600" cy="4921187"/>
          </a:xfrm>
        </p:spPr>
        <p:txBody>
          <a:bodyPr/>
          <a:lstStyle/>
          <a:p>
            <a:r>
              <a:rPr lang="en-US" dirty="0"/>
              <a:t>To connect to a WebDAV service, you would need a </a:t>
            </a:r>
            <a:r>
              <a:rPr lang="en-US" b="1" u="sng" dirty="0">
                <a:hlinkClick r:id="rId2"/>
              </a:rPr>
              <a:t>WebDAV client</a:t>
            </a:r>
            <a:r>
              <a:rPr lang="en-US" dirty="0"/>
              <a:t>.</a:t>
            </a:r>
          </a:p>
          <a:p>
            <a:r>
              <a:rPr lang="en-US" dirty="0"/>
              <a:t>This could be:</a:t>
            </a:r>
          </a:p>
          <a:p>
            <a:r>
              <a:rPr lang="en-US" dirty="0"/>
              <a:t>a file transfer client like </a:t>
            </a:r>
            <a:r>
              <a:rPr lang="en-US" dirty="0" err="1"/>
              <a:t>AnyClient</a:t>
            </a:r>
            <a:r>
              <a:rPr lang="en-US" dirty="0"/>
              <a:t>,</a:t>
            </a:r>
          </a:p>
          <a:p>
            <a:r>
              <a:rPr lang="en-US" dirty="0"/>
              <a:t>a file manager like Dolphin or Nemo in Linux, Finder in Mac OS X, or File Explorer in Windows,</a:t>
            </a:r>
          </a:p>
          <a:p>
            <a:r>
              <a:rPr lang="en-US" dirty="0"/>
              <a:t>a browser capable of running a Java applet, or</a:t>
            </a:r>
          </a:p>
          <a:p>
            <a:r>
              <a:rPr lang="en-US" dirty="0"/>
              <a:t>any WebDAV-enabled </a:t>
            </a:r>
            <a:r>
              <a:rPr lang="en-US" dirty="0" smtClean="0"/>
              <a:t>client</a:t>
            </a:r>
            <a:endParaRPr lang="en-US" dirty="0"/>
          </a:p>
        </p:txBody>
      </p:sp>
    </p:spTree>
    <p:extLst>
      <p:ext uri="{BB962C8B-B14F-4D97-AF65-F5344CB8AC3E}">
        <p14:creationId xmlns:p14="http://schemas.microsoft.com/office/powerpoint/2010/main" val="224777547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509</Words>
  <Application>Microsoft Office PowerPoint</Application>
  <PresentationFormat>Geniş ekran</PresentationFormat>
  <Paragraphs>68</Paragraphs>
  <Slides>15</Slides>
  <Notes>3</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15</vt:i4>
      </vt:variant>
    </vt:vector>
  </HeadingPairs>
  <TitlesOfParts>
    <vt:vector size="23" baseType="lpstr">
      <vt:lpstr>Arial</vt:lpstr>
      <vt:lpstr>Calibri</vt:lpstr>
      <vt:lpstr>Calibri Light</vt:lpstr>
      <vt:lpstr>Noto Sans Symbols</vt:lpstr>
      <vt:lpstr>Roboto</vt:lpstr>
      <vt:lpstr>Roboto Flex</vt:lpstr>
      <vt:lpstr>var(--ff-body)</vt:lpstr>
      <vt:lpstr>Office Teması</vt:lpstr>
      <vt:lpstr>WebDAV </vt:lpstr>
      <vt:lpstr>WebDAV</vt:lpstr>
      <vt:lpstr>WebDAV</vt:lpstr>
      <vt:lpstr>Using WebDAV</vt:lpstr>
      <vt:lpstr>How WebDAV helps online applications and social networking sites? </vt:lpstr>
      <vt:lpstr>What are the benefits of WebDAV?</vt:lpstr>
      <vt:lpstr>WebDAV vs FTP.</vt:lpstr>
      <vt:lpstr>Transport Layer</vt:lpstr>
      <vt:lpstr>Connecting to a WebDAV server</vt:lpstr>
      <vt:lpstr>AnyClient (a free WebDAV client) </vt:lpstr>
      <vt:lpstr>Linux KDE Dolphin connecting to a WebDAV server</vt:lpstr>
      <vt:lpstr>Linux Mint Cinnamon's Nemo connecting to a WebDAV server</vt:lpstr>
      <vt:lpstr>Mac Finder connecting to a WebDAV server</vt:lpstr>
      <vt:lpstr>Get Started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WebDAV </dc:title>
  <dc:creator>Windows Kullanıcısı</dc:creator>
  <cp:lastModifiedBy>Windows Kullanıcısı</cp:lastModifiedBy>
  <cp:revision>5</cp:revision>
  <dcterms:created xsi:type="dcterms:W3CDTF">2022-12-02T16:12:06Z</dcterms:created>
  <dcterms:modified xsi:type="dcterms:W3CDTF">2022-12-02T16:45:39Z</dcterms:modified>
</cp:coreProperties>
</file>