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65" r:id="rId3"/>
    <p:sldId id="268" r:id="rId4"/>
    <p:sldId id="256" r:id="rId5"/>
    <p:sldId id="257" r:id="rId6"/>
    <p:sldId id="258" r:id="rId7"/>
    <p:sldId id="259" r:id="rId8"/>
    <p:sldId id="260" r:id="rId9"/>
    <p:sldId id="261" r:id="rId10"/>
    <p:sldId id="262" r:id="rId11"/>
    <p:sldId id="263" r:id="rId12"/>
    <p:sldId id="264" r:id="rId13"/>
    <p:sldId id="266" r:id="rId14"/>
    <p:sldId id="272" r:id="rId15"/>
    <p:sldId id="273" r:id="rId16"/>
    <p:sldId id="274" r:id="rId17"/>
    <p:sldId id="275" r:id="rId18"/>
    <p:sldId id="267" r:id="rId19"/>
    <p:sldId id="270" r:id="rId20"/>
    <p:sldId id="271" r:id="rId21"/>
    <p:sldId id="276" r:id="rId22"/>
    <p:sldId id="277" r:id="rId23"/>
    <p:sldId id="269" r:id="rId24"/>
    <p:sldId id="278" r:id="rId25"/>
    <p:sldId id="279" r:id="rId2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81D180-FCF4-414A-856C-A2A35F52563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tr-TR"/>
        </a:p>
      </dgm:t>
    </dgm:pt>
    <dgm:pt modelId="{54E3CB72-238A-4F2A-91C4-ED1419080A52}">
      <dgm:prSet phldrT="[Metin]"/>
      <dgm:spPr/>
      <dgm:t>
        <a:bodyPr/>
        <a:lstStyle/>
        <a:p>
          <a:r>
            <a:rPr lang="tr-TR" dirty="0" smtClean="0"/>
            <a:t>Teşekkürler</a:t>
          </a:r>
          <a:endParaRPr lang="tr-TR" dirty="0"/>
        </a:p>
      </dgm:t>
    </dgm:pt>
    <dgm:pt modelId="{BC24B874-0D09-4B4D-A1A5-756967B577BE}" type="parTrans" cxnId="{28628D0B-2F5F-405B-9D8C-DCB64AD627EB}">
      <dgm:prSet/>
      <dgm:spPr/>
      <dgm:t>
        <a:bodyPr/>
        <a:lstStyle/>
        <a:p>
          <a:endParaRPr lang="tr-TR"/>
        </a:p>
      </dgm:t>
    </dgm:pt>
    <dgm:pt modelId="{85D39A7F-FD3F-461A-9B8F-BADDA870E06F}" type="sibTrans" cxnId="{28628D0B-2F5F-405B-9D8C-DCB64AD627EB}">
      <dgm:prSet/>
      <dgm:spPr/>
      <dgm:t>
        <a:bodyPr/>
        <a:lstStyle/>
        <a:p>
          <a:endParaRPr lang="tr-TR"/>
        </a:p>
      </dgm:t>
    </dgm:pt>
    <dgm:pt modelId="{F625A9A1-8F85-4AA3-89FF-29FADFFF4295}" type="pres">
      <dgm:prSet presAssocID="{F581D180-FCF4-414A-856C-A2A35F52563C}" presName="diagram" presStyleCnt="0">
        <dgm:presLayoutVars>
          <dgm:dir/>
          <dgm:resizeHandles val="exact"/>
        </dgm:presLayoutVars>
      </dgm:prSet>
      <dgm:spPr/>
      <dgm:t>
        <a:bodyPr/>
        <a:lstStyle/>
        <a:p>
          <a:endParaRPr lang="tr-TR"/>
        </a:p>
      </dgm:t>
    </dgm:pt>
    <dgm:pt modelId="{8A2C05CA-0A87-4B4A-8091-94814D4BB61E}" type="pres">
      <dgm:prSet presAssocID="{54E3CB72-238A-4F2A-91C4-ED1419080A52}" presName="node" presStyleLbl="node1" presStyleIdx="0" presStyleCnt="1">
        <dgm:presLayoutVars>
          <dgm:bulletEnabled val="1"/>
        </dgm:presLayoutVars>
      </dgm:prSet>
      <dgm:spPr/>
      <dgm:t>
        <a:bodyPr/>
        <a:lstStyle/>
        <a:p>
          <a:endParaRPr lang="tr-TR"/>
        </a:p>
      </dgm:t>
    </dgm:pt>
  </dgm:ptLst>
  <dgm:cxnLst>
    <dgm:cxn modelId="{128F6C0F-483A-4911-96B9-EA4081FCD4AA}" type="presOf" srcId="{F581D180-FCF4-414A-856C-A2A35F52563C}" destId="{F625A9A1-8F85-4AA3-89FF-29FADFFF4295}" srcOrd="0" destOrd="0" presId="urn:microsoft.com/office/officeart/2005/8/layout/default"/>
    <dgm:cxn modelId="{EA481E6C-EC1E-44EA-9B49-5467C91FBD7E}" type="presOf" srcId="{54E3CB72-238A-4F2A-91C4-ED1419080A52}" destId="{8A2C05CA-0A87-4B4A-8091-94814D4BB61E}" srcOrd="0" destOrd="0" presId="urn:microsoft.com/office/officeart/2005/8/layout/default"/>
    <dgm:cxn modelId="{28628D0B-2F5F-405B-9D8C-DCB64AD627EB}" srcId="{F581D180-FCF4-414A-856C-A2A35F52563C}" destId="{54E3CB72-238A-4F2A-91C4-ED1419080A52}" srcOrd="0" destOrd="0" parTransId="{BC24B874-0D09-4B4D-A1A5-756967B577BE}" sibTransId="{85D39A7F-FD3F-461A-9B8F-BADDA870E06F}"/>
    <dgm:cxn modelId="{F54E74AA-075C-4883-B679-7D789BDBA7C2}" type="presParOf" srcId="{F625A9A1-8F85-4AA3-89FF-29FADFFF4295}" destId="{8A2C05CA-0A87-4B4A-8091-94814D4BB61E}"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2C05CA-0A87-4B4A-8091-94814D4BB61E}">
      <dsp:nvSpPr>
        <dsp:cNvPr id="0" name=""/>
        <dsp:cNvSpPr/>
      </dsp:nvSpPr>
      <dsp:spPr>
        <a:xfrm>
          <a:off x="266997" y="2718"/>
          <a:ext cx="9981604" cy="5988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tr-TR" sz="6500" kern="1200" dirty="0" smtClean="0"/>
            <a:t>Teşekkürler</a:t>
          </a:r>
          <a:endParaRPr lang="tr-TR" sz="6500" kern="1200" dirty="0"/>
        </a:p>
      </dsp:txBody>
      <dsp:txXfrm>
        <a:off x="266997" y="2718"/>
        <a:ext cx="9981604" cy="598896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CE7785BD-8839-4C52-8C06-B3FE284303AC}" type="datetimeFigureOut">
              <a:rPr lang="tr-TR" smtClean="0"/>
              <a:t>20.10.2022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9964CC6-D7BB-4B60-8F1B-327F2C02E530}" type="slidenum">
              <a:rPr lang="tr-TR" smtClean="0"/>
              <a:t>‹#›</a:t>
            </a:fld>
            <a:endParaRPr lang="tr-TR"/>
          </a:p>
        </p:txBody>
      </p:sp>
    </p:spTree>
    <p:extLst>
      <p:ext uri="{BB962C8B-B14F-4D97-AF65-F5344CB8AC3E}">
        <p14:creationId xmlns:p14="http://schemas.microsoft.com/office/powerpoint/2010/main" val="1752276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CE7785BD-8839-4C52-8C06-B3FE284303AC}" type="datetimeFigureOut">
              <a:rPr lang="tr-TR" smtClean="0"/>
              <a:t>20.10.2022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9964CC6-D7BB-4B60-8F1B-327F2C02E530}" type="slidenum">
              <a:rPr lang="tr-TR" smtClean="0"/>
              <a:t>‹#›</a:t>
            </a:fld>
            <a:endParaRPr lang="tr-TR"/>
          </a:p>
        </p:txBody>
      </p:sp>
    </p:spTree>
    <p:extLst>
      <p:ext uri="{BB962C8B-B14F-4D97-AF65-F5344CB8AC3E}">
        <p14:creationId xmlns:p14="http://schemas.microsoft.com/office/powerpoint/2010/main" val="1904369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CE7785BD-8839-4C52-8C06-B3FE284303AC}" type="datetimeFigureOut">
              <a:rPr lang="tr-TR" smtClean="0"/>
              <a:t>20.10.2022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9964CC6-D7BB-4B60-8F1B-327F2C02E530}" type="slidenum">
              <a:rPr lang="tr-TR" smtClean="0"/>
              <a:t>‹#›</a:t>
            </a:fld>
            <a:endParaRPr lang="tr-TR"/>
          </a:p>
        </p:txBody>
      </p:sp>
    </p:spTree>
    <p:extLst>
      <p:ext uri="{BB962C8B-B14F-4D97-AF65-F5344CB8AC3E}">
        <p14:creationId xmlns:p14="http://schemas.microsoft.com/office/powerpoint/2010/main" val="222257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CE7785BD-8839-4C52-8C06-B3FE284303AC}" type="datetimeFigureOut">
              <a:rPr lang="tr-TR" smtClean="0"/>
              <a:t>20.10.2022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9964CC6-D7BB-4B60-8F1B-327F2C02E530}" type="slidenum">
              <a:rPr lang="tr-TR" smtClean="0"/>
              <a:t>‹#›</a:t>
            </a:fld>
            <a:endParaRPr lang="tr-TR"/>
          </a:p>
        </p:txBody>
      </p:sp>
    </p:spTree>
    <p:extLst>
      <p:ext uri="{BB962C8B-B14F-4D97-AF65-F5344CB8AC3E}">
        <p14:creationId xmlns:p14="http://schemas.microsoft.com/office/powerpoint/2010/main" val="3652807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CE7785BD-8839-4C52-8C06-B3FE284303AC}" type="datetimeFigureOut">
              <a:rPr lang="tr-TR" smtClean="0"/>
              <a:t>20.10.2022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9964CC6-D7BB-4B60-8F1B-327F2C02E530}" type="slidenum">
              <a:rPr lang="tr-TR" smtClean="0"/>
              <a:t>‹#›</a:t>
            </a:fld>
            <a:endParaRPr lang="tr-TR"/>
          </a:p>
        </p:txBody>
      </p:sp>
    </p:spTree>
    <p:extLst>
      <p:ext uri="{BB962C8B-B14F-4D97-AF65-F5344CB8AC3E}">
        <p14:creationId xmlns:p14="http://schemas.microsoft.com/office/powerpoint/2010/main" val="3556902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CE7785BD-8839-4C52-8C06-B3FE284303AC}" type="datetimeFigureOut">
              <a:rPr lang="tr-TR" smtClean="0"/>
              <a:t>20.10.2022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9964CC6-D7BB-4B60-8F1B-327F2C02E530}" type="slidenum">
              <a:rPr lang="tr-TR" smtClean="0"/>
              <a:t>‹#›</a:t>
            </a:fld>
            <a:endParaRPr lang="tr-TR"/>
          </a:p>
        </p:txBody>
      </p:sp>
    </p:spTree>
    <p:extLst>
      <p:ext uri="{BB962C8B-B14F-4D97-AF65-F5344CB8AC3E}">
        <p14:creationId xmlns:p14="http://schemas.microsoft.com/office/powerpoint/2010/main" val="3470443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CE7785BD-8839-4C52-8C06-B3FE284303AC}" type="datetimeFigureOut">
              <a:rPr lang="tr-TR" smtClean="0"/>
              <a:t>20.10.2022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E9964CC6-D7BB-4B60-8F1B-327F2C02E530}" type="slidenum">
              <a:rPr lang="tr-TR" smtClean="0"/>
              <a:t>‹#›</a:t>
            </a:fld>
            <a:endParaRPr lang="tr-TR"/>
          </a:p>
        </p:txBody>
      </p:sp>
    </p:spTree>
    <p:extLst>
      <p:ext uri="{BB962C8B-B14F-4D97-AF65-F5344CB8AC3E}">
        <p14:creationId xmlns:p14="http://schemas.microsoft.com/office/powerpoint/2010/main" val="1374725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CE7785BD-8839-4C52-8C06-B3FE284303AC}" type="datetimeFigureOut">
              <a:rPr lang="tr-TR" smtClean="0"/>
              <a:t>20.10.2022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E9964CC6-D7BB-4B60-8F1B-327F2C02E530}" type="slidenum">
              <a:rPr lang="tr-TR" smtClean="0"/>
              <a:t>‹#›</a:t>
            </a:fld>
            <a:endParaRPr lang="tr-TR"/>
          </a:p>
        </p:txBody>
      </p:sp>
    </p:spTree>
    <p:extLst>
      <p:ext uri="{BB962C8B-B14F-4D97-AF65-F5344CB8AC3E}">
        <p14:creationId xmlns:p14="http://schemas.microsoft.com/office/powerpoint/2010/main" val="915982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CE7785BD-8839-4C52-8C06-B3FE284303AC}" type="datetimeFigureOut">
              <a:rPr lang="tr-TR" smtClean="0"/>
              <a:t>20.10.2022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E9964CC6-D7BB-4B60-8F1B-327F2C02E530}" type="slidenum">
              <a:rPr lang="tr-TR" smtClean="0"/>
              <a:t>‹#›</a:t>
            </a:fld>
            <a:endParaRPr lang="tr-TR"/>
          </a:p>
        </p:txBody>
      </p:sp>
    </p:spTree>
    <p:extLst>
      <p:ext uri="{BB962C8B-B14F-4D97-AF65-F5344CB8AC3E}">
        <p14:creationId xmlns:p14="http://schemas.microsoft.com/office/powerpoint/2010/main" val="3239293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CE7785BD-8839-4C52-8C06-B3FE284303AC}" type="datetimeFigureOut">
              <a:rPr lang="tr-TR" smtClean="0"/>
              <a:t>20.10.2022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9964CC6-D7BB-4B60-8F1B-327F2C02E530}" type="slidenum">
              <a:rPr lang="tr-TR" smtClean="0"/>
              <a:t>‹#›</a:t>
            </a:fld>
            <a:endParaRPr lang="tr-TR"/>
          </a:p>
        </p:txBody>
      </p:sp>
    </p:spTree>
    <p:extLst>
      <p:ext uri="{BB962C8B-B14F-4D97-AF65-F5344CB8AC3E}">
        <p14:creationId xmlns:p14="http://schemas.microsoft.com/office/powerpoint/2010/main" val="2849831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CE7785BD-8839-4C52-8C06-B3FE284303AC}" type="datetimeFigureOut">
              <a:rPr lang="tr-TR" smtClean="0"/>
              <a:t>20.10.2022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9964CC6-D7BB-4B60-8F1B-327F2C02E530}" type="slidenum">
              <a:rPr lang="tr-TR" smtClean="0"/>
              <a:t>‹#›</a:t>
            </a:fld>
            <a:endParaRPr lang="tr-TR"/>
          </a:p>
        </p:txBody>
      </p:sp>
    </p:spTree>
    <p:extLst>
      <p:ext uri="{BB962C8B-B14F-4D97-AF65-F5344CB8AC3E}">
        <p14:creationId xmlns:p14="http://schemas.microsoft.com/office/powerpoint/2010/main" val="3045791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785BD-8839-4C52-8C06-B3FE284303AC}" type="datetimeFigureOut">
              <a:rPr lang="tr-TR" smtClean="0"/>
              <a:t>20.10.2022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964CC6-D7BB-4B60-8F1B-327F2C02E530}" type="slidenum">
              <a:rPr lang="tr-TR" smtClean="0"/>
              <a:t>‹#›</a:t>
            </a:fld>
            <a:endParaRPr lang="tr-TR"/>
          </a:p>
        </p:txBody>
      </p:sp>
    </p:spTree>
    <p:extLst>
      <p:ext uri="{BB962C8B-B14F-4D97-AF65-F5344CB8AC3E}">
        <p14:creationId xmlns:p14="http://schemas.microsoft.com/office/powerpoint/2010/main" val="181686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Version_control" TargetMode="External"/><Relationship Id="rId7" Type="http://schemas.openxmlformats.org/officeDocument/2006/relationships/hyperlink" Target="https://en.wikipedia.org/wiki/Git_(software)"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 Id="rId6" Type="http://schemas.openxmlformats.org/officeDocument/2006/relationships/hyperlink" Target="https://en.wikipedia.org/wiki/Merge_(version_control)" TargetMode="External"/><Relationship Id="rId5" Type="http://schemas.openxmlformats.org/officeDocument/2006/relationships/hyperlink" Target="https://en.wikipedia.org/wiki/Branching_(version_control)" TargetMode="External"/><Relationship Id="rId4" Type="http://schemas.openxmlformats.org/officeDocument/2006/relationships/hyperlink" Target="https://en.wikipedia.org/wiki/Codebas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Client%E2%80%93server_model" TargetMode="External"/><Relationship Id="rId2" Type="http://schemas.openxmlformats.org/officeDocument/2006/relationships/hyperlink" Target="https://en.wikipedia.org/wiki/Peer-to-peer" TargetMode="External"/><Relationship Id="rId1" Type="http://schemas.openxmlformats.org/officeDocument/2006/relationships/slideLayout" Target="../slideLayouts/slideLayout2.xml"/><Relationship Id="rId4" Type="http://schemas.openxmlformats.org/officeDocument/2006/relationships/hyperlink" Target="https://en.wikipedia.org/wiki/Patch_(Unix)"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scm.com/about/free-and-open-sourc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Network_File_Syste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javatpoint.com/gi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repos/" TargetMode="External"/><Relationship Id="rId2" Type="http://schemas.openxmlformats.org/officeDocument/2006/relationships/hyperlink" Target="http://repo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Software_repositor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Software_configuration_management" TargetMode="External"/><Relationship Id="rId7" Type="http://schemas.openxmlformats.org/officeDocument/2006/relationships/hyperlink" Target="https://en.wikipedia.org/wiki/Baseline_(configuration_management)" TargetMode="External"/><Relationship Id="rId2" Type="http://schemas.openxmlformats.org/officeDocument/2006/relationships/hyperlink" Target="https://en.wikipedia.org/wiki/Computer_program" TargetMode="External"/><Relationship Id="rId1" Type="http://schemas.openxmlformats.org/officeDocument/2006/relationships/slideLayout" Target="../slideLayouts/slideLayout1.xml"/><Relationship Id="rId6" Type="http://schemas.openxmlformats.org/officeDocument/2006/relationships/hyperlink" Target="https://en.wikipedia.org/wiki/Revision_control" TargetMode="External"/><Relationship Id="rId5" Type="http://schemas.openxmlformats.org/officeDocument/2006/relationships/hyperlink" Target="https://en.wikipedia.org/wiki/Configuration_management" TargetMode="External"/><Relationship Id="rId4" Type="http://schemas.openxmlformats.org/officeDocument/2006/relationships/hyperlink" Target="https://en.wikipedia.org/wiki/Software_engineering"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Process_management_(computing)" TargetMode="External"/><Relationship Id="rId3" Type="http://schemas.openxmlformats.org/officeDocument/2006/relationships/hyperlink" Target="https://en.wikipedia.org/wiki/Configuration_item" TargetMode="External"/><Relationship Id="rId7" Type="http://schemas.openxmlformats.org/officeDocument/2006/relationships/hyperlink" Target="https://en.wikipedia.org/wiki/Build_management" TargetMode="Externa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hyperlink" Target="https://en.wikipedia.org/wiki/Change_control_board" TargetMode="External"/><Relationship Id="rId11" Type="http://schemas.openxmlformats.org/officeDocument/2006/relationships/hyperlink" Target="https://en.wikipedia.org/wiki/DevOps" TargetMode="External"/><Relationship Id="rId5" Type="http://schemas.openxmlformats.org/officeDocument/2006/relationships/hyperlink" Target="https://en.wikipedia.org/wiki/Change_control" TargetMode="External"/><Relationship Id="rId10" Type="http://schemas.openxmlformats.org/officeDocument/2006/relationships/hyperlink" Target="https://en.wikipedia.org/wiki/Cloud_computing" TargetMode="External"/><Relationship Id="rId4" Type="http://schemas.openxmlformats.org/officeDocument/2006/relationships/hyperlink" Target="https://en.wikipedia.org/wiki/Baseline_(configuration_management)" TargetMode="External"/><Relationship Id="rId9" Type="http://schemas.openxmlformats.org/officeDocument/2006/relationships/hyperlink" Target="https://en.wikipedia.org/wiki/Teamwork"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ource_code" TargetMode="External"/><Relationship Id="rId2" Type="http://schemas.openxmlformats.org/officeDocument/2006/relationships/hyperlink" Target="https://en.wikipedia.org/wiki/Software_engineer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Azure_DevOps_Server#TFVC" TargetMode="External"/><Relationship Id="rId3" Type="http://schemas.openxmlformats.org/officeDocument/2006/relationships/hyperlink" Target="https://en.wikipedia.org/wiki/Source_Code_Control_System" TargetMode="External"/><Relationship Id="rId7" Type="http://schemas.openxmlformats.org/officeDocument/2006/relationships/hyperlink" Target="https://en.wikipedia.org/wiki/Microsoft" TargetMode="External"/><Relationship Id="rId12" Type="http://schemas.openxmlformats.org/officeDocument/2006/relationships/hyperlink" Target="https://en.wikipedia.org/wiki/Subversion_(software)" TargetMode="External"/><Relationship Id="rId2" Type="http://schemas.openxmlformats.org/officeDocument/2006/relationships/hyperlink" Target="https://en.wikipedia.org/wiki/Revision_Control_System" TargetMode="External"/><Relationship Id="rId1" Type="http://schemas.openxmlformats.org/officeDocument/2006/relationships/slideLayout" Target="../slideLayouts/slideLayout2.xml"/><Relationship Id="rId6" Type="http://schemas.openxmlformats.org/officeDocument/2006/relationships/hyperlink" Target="https://en.wikipedia.org/wiki/Visual_SourceSafe" TargetMode="External"/><Relationship Id="rId11" Type="http://schemas.openxmlformats.org/officeDocument/2006/relationships/hyperlink" Target="https://en.wikipedia.org/wiki/GPL" TargetMode="External"/><Relationship Id="rId5" Type="http://schemas.openxmlformats.org/officeDocument/2006/relationships/hyperlink" Target="https://en.wikipedia.org/wiki/IBM_Rational_ClearCase" TargetMode="External"/><Relationship Id="rId10" Type="http://schemas.openxmlformats.org/officeDocument/2006/relationships/hyperlink" Target="https://en.wikipedia.org/wiki/Concurrent_Versions_System" TargetMode="External"/><Relationship Id="rId4" Type="http://schemas.openxmlformats.org/officeDocument/2006/relationships/hyperlink" Target="https://en.wikipedia.org/wiki/Unix" TargetMode="External"/><Relationship Id="rId9" Type="http://schemas.openxmlformats.org/officeDocument/2006/relationships/hyperlink" Target="https://en.wikipedia.org/wiki/Azure_DevOps_Server"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Linux_kernel" TargetMode="External"/><Relationship Id="rId7" Type="http://schemas.openxmlformats.org/officeDocument/2006/relationships/hyperlink" Target="https://en.wikipedia.org/wiki/Comparison_of_source-code-hosting_facilities" TargetMode="External"/><Relationship Id="rId2" Type="http://schemas.openxmlformats.org/officeDocument/2006/relationships/hyperlink" Target="https://en.wikipedia.org/wiki/BitKeeper" TargetMode="External"/><Relationship Id="rId1" Type="http://schemas.openxmlformats.org/officeDocument/2006/relationships/slideLayout" Target="../slideLayouts/slideLayout2.xml"/><Relationship Id="rId6" Type="http://schemas.openxmlformats.org/officeDocument/2006/relationships/hyperlink" Target="https://en.wikipedia.org/wiki/Comparison_of_version-control_software" TargetMode="External"/><Relationship Id="rId5" Type="http://schemas.openxmlformats.org/officeDocument/2006/relationships/hyperlink" Target="https://en.wikipedia.org/wiki/Linus_Torvalds" TargetMode="External"/><Relationship Id="rId4" Type="http://schemas.openxmlformats.org/officeDocument/2006/relationships/hyperlink" Target="https://en.wikipedia.org/wiki/Git"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Concurrent_Versions_System" TargetMode="External"/><Relationship Id="rId2" Type="http://schemas.openxmlformats.org/officeDocument/2006/relationships/hyperlink" Target="https://en.wikipedia.org/wiki/Linus_Torvalds" TargetMode="External"/><Relationship Id="rId1" Type="http://schemas.openxmlformats.org/officeDocument/2006/relationships/slideLayout" Target="../slideLayouts/slideLayout2.xml"/><Relationship Id="rId4" Type="http://schemas.openxmlformats.org/officeDocument/2006/relationships/hyperlink" Target="https://en.wikipedia.org/wiki/BitKeep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it-IT" dirty="0"/>
              <a:t>Version Control Protocols: GIT vs. SVN</a:t>
            </a:r>
            <a:endParaRPr lang="tr-TR" dirty="0"/>
          </a:p>
        </p:txBody>
      </p:sp>
    </p:spTree>
    <p:extLst>
      <p:ext uri="{BB962C8B-B14F-4D97-AF65-F5344CB8AC3E}">
        <p14:creationId xmlns:p14="http://schemas.microsoft.com/office/powerpoint/2010/main" val="5008405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What</a:t>
            </a:r>
            <a:r>
              <a:rPr lang="tr-TR" dirty="0" smtClean="0"/>
              <a:t> is Distributed?</a:t>
            </a:r>
            <a:endParaRPr lang="tr-TR" dirty="0"/>
          </a:p>
        </p:txBody>
      </p:sp>
      <p:sp>
        <p:nvSpPr>
          <p:cNvPr id="3" name="İçerik Yer Tutucusu 2"/>
          <p:cNvSpPr>
            <a:spLocks noGrp="1"/>
          </p:cNvSpPr>
          <p:nvPr>
            <p:ph idx="1"/>
          </p:nvPr>
        </p:nvSpPr>
        <p:spPr/>
        <p:txBody>
          <a:bodyPr/>
          <a:lstStyle/>
          <a:p>
            <a:pPr algn="just"/>
            <a:r>
              <a:rPr lang="en-US" dirty="0"/>
              <a:t>In </a:t>
            </a:r>
            <a:r>
              <a:rPr lang="en-US" dirty="0">
                <a:hlinkClick r:id="rId2" tooltip="Software development"/>
              </a:rPr>
              <a:t>software development</a:t>
            </a:r>
            <a:r>
              <a:rPr lang="en-US" dirty="0"/>
              <a:t>, </a:t>
            </a:r>
            <a:r>
              <a:rPr lang="en-US" b="1" dirty="0"/>
              <a:t>distributed version control</a:t>
            </a:r>
            <a:r>
              <a:rPr lang="en-US" dirty="0"/>
              <a:t> (also known as </a:t>
            </a:r>
            <a:r>
              <a:rPr lang="en-US" b="1" dirty="0"/>
              <a:t>distributed revision control</a:t>
            </a:r>
            <a:r>
              <a:rPr lang="en-US" dirty="0"/>
              <a:t>) is a form of </a:t>
            </a:r>
            <a:r>
              <a:rPr lang="en-US" dirty="0">
                <a:hlinkClick r:id="rId3" tooltip="Version control"/>
              </a:rPr>
              <a:t>version control</a:t>
            </a:r>
            <a:r>
              <a:rPr lang="en-US" dirty="0"/>
              <a:t> in which the complete </a:t>
            </a:r>
            <a:r>
              <a:rPr lang="en-US" dirty="0">
                <a:hlinkClick r:id="rId4" tooltip="Codebase"/>
              </a:rPr>
              <a:t>codebase</a:t>
            </a:r>
            <a:r>
              <a:rPr lang="en-US" dirty="0"/>
              <a:t>, including its full history, is mirrored on every developer's computer</a:t>
            </a:r>
            <a:r>
              <a:rPr lang="en-US" dirty="0" smtClean="0"/>
              <a:t>.</a:t>
            </a:r>
            <a:r>
              <a:rPr lang="en-US" dirty="0"/>
              <a:t> Compared to centralized version control, this enables automatic management </a:t>
            </a:r>
            <a:r>
              <a:rPr lang="en-US" dirty="0">
                <a:hlinkClick r:id="rId5" tooltip="Branching (version control)"/>
              </a:rPr>
              <a:t>branching</a:t>
            </a:r>
            <a:r>
              <a:rPr lang="en-US" dirty="0"/>
              <a:t> and </a:t>
            </a:r>
            <a:r>
              <a:rPr lang="en-US" dirty="0">
                <a:hlinkClick r:id="rId6" tooltip="Merge (version control)"/>
              </a:rPr>
              <a:t>merging</a:t>
            </a:r>
            <a:r>
              <a:rPr lang="en-US" dirty="0"/>
              <a:t>, speeds up most operations (except pushing and pulling), improves the ability to work offline, and does not rely on a single location for backups</a:t>
            </a:r>
            <a:r>
              <a:rPr lang="en-US" dirty="0" smtClean="0"/>
              <a:t>.</a:t>
            </a:r>
            <a:r>
              <a:rPr lang="en-US" dirty="0"/>
              <a:t> </a:t>
            </a:r>
            <a:r>
              <a:rPr lang="en-US" dirty="0" err="1">
                <a:hlinkClick r:id="rId7" tooltip="Git (software)"/>
              </a:rPr>
              <a:t>Git</a:t>
            </a:r>
            <a:r>
              <a:rPr lang="en-US" dirty="0"/>
              <a:t>, the world's most popular version control system</a:t>
            </a:r>
            <a:r>
              <a:rPr lang="en-US" dirty="0" smtClean="0"/>
              <a:t>,</a:t>
            </a:r>
            <a:r>
              <a:rPr lang="en-US" dirty="0"/>
              <a:t> is a distributed version control system.</a:t>
            </a:r>
            <a:endParaRPr lang="tr-TR" dirty="0"/>
          </a:p>
        </p:txBody>
      </p:sp>
    </p:spTree>
    <p:extLst>
      <p:ext uri="{BB962C8B-B14F-4D97-AF65-F5344CB8AC3E}">
        <p14:creationId xmlns:p14="http://schemas.microsoft.com/office/powerpoint/2010/main" val="20865324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09093"/>
            <a:ext cx="10515600" cy="646811"/>
          </a:xfrm>
        </p:spPr>
        <p:txBody>
          <a:bodyPr>
            <a:normAutofit fontScale="90000"/>
          </a:bodyPr>
          <a:lstStyle/>
          <a:p>
            <a:pPr algn="ctr"/>
            <a:r>
              <a:rPr lang="tr-TR" dirty="0"/>
              <a:t>Distributed vs. </a:t>
            </a:r>
            <a:r>
              <a:rPr lang="tr-TR" dirty="0" err="1" smtClean="0"/>
              <a:t>centralized</a:t>
            </a:r>
            <a:endParaRPr lang="tr-TR" dirty="0"/>
          </a:p>
        </p:txBody>
      </p:sp>
      <p:sp>
        <p:nvSpPr>
          <p:cNvPr id="3" name="İçerik Yer Tutucusu 2"/>
          <p:cNvSpPr>
            <a:spLocks noGrp="1"/>
          </p:cNvSpPr>
          <p:nvPr>
            <p:ph idx="1"/>
          </p:nvPr>
        </p:nvSpPr>
        <p:spPr>
          <a:xfrm>
            <a:off x="838200" y="755904"/>
            <a:ext cx="10515600" cy="5900928"/>
          </a:xfrm>
        </p:spPr>
        <p:txBody>
          <a:bodyPr/>
          <a:lstStyle/>
          <a:p>
            <a:pPr algn="just"/>
            <a:r>
              <a:rPr lang="en-US" dirty="0"/>
              <a:t>Distributed version control systems (DVCS) use a </a:t>
            </a:r>
            <a:r>
              <a:rPr lang="en-US" dirty="0">
                <a:hlinkClick r:id="rId2" tooltip="Peer-to-peer"/>
              </a:rPr>
              <a:t>peer-to-peer</a:t>
            </a:r>
            <a:r>
              <a:rPr lang="en-US" dirty="0"/>
              <a:t> approach to version control, as opposed to the </a:t>
            </a:r>
            <a:r>
              <a:rPr lang="en-US" dirty="0">
                <a:hlinkClick r:id="rId3" tooltip="Client–server model"/>
              </a:rPr>
              <a:t>client–server</a:t>
            </a:r>
            <a:r>
              <a:rPr lang="en-US" dirty="0"/>
              <a:t> approach of centralized systems. Distributed revision control synchronizes repositories by transferring </a:t>
            </a:r>
            <a:r>
              <a:rPr lang="en-US" dirty="0">
                <a:hlinkClick r:id="rId4" tooltip="Patch (Unix)"/>
              </a:rPr>
              <a:t>patches</a:t>
            </a:r>
            <a:r>
              <a:rPr lang="en-US" dirty="0"/>
              <a:t> from peer to peer. There is no single central version of the codebase; instead, each user has a working copy and the full change </a:t>
            </a:r>
            <a:r>
              <a:rPr lang="en-US" dirty="0" smtClean="0"/>
              <a:t>history</a:t>
            </a:r>
            <a:endParaRPr lang="tr-TR" dirty="0" smtClean="0"/>
          </a:p>
          <a:p>
            <a:pPr marL="0" indent="0" algn="just">
              <a:buNone/>
            </a:pPr>
            <a:r>
              <a:rPr lang="tr-TR" dirty="0" err="1"/>
              <a:t>Advantages</a:t>
            </a:r>
            <a:r>
              <a:rPr lang="tr-TR" dirty="0"/>
              <a:t> of DVCS </a:t>
            </a:r>
            <a:endParaRPr lang="tr-TR" dirty="0" smtClean="0"/>
          </a:p>
          <a:p>
            <a:pPr algn="just">
              <a:buFont typeface="Wingdings" panose="05000000000000000000" pitchFamily="2" charset="2"/>
              <a:buChar char="ü"/>
            </a:pPr>
            <a:r>
              <a:rPr lang="en-US" dirty="0"/>
              <a:t>Allows users to work productively when not connected to a network</a:t>
            </a:r>
            <a:r>
              <a:rPr lang="en-US" dirty="0" smtClean="0"/>
              <a:t>.</a:t>
            </a:r>
            <a:endParaRPr lang="tr-TR" dirty="0" smtClean="0"/>
          </a:p>
          <a:p>
            <a:pPr algn="just">
              <a:buFont typeface="Wingdings" panose="05000000000000000000" pitchFamily="2" charset="2"/>
              <a:buChar char="ü"/>
            </a:pPr>
            <a:r>
              <a:rPr lang="en-US" dirty="0"/>
              <a:t>Common operations </a:t>
            </a:r>
            <a:r>
              <a:rPr lang="en-US" dirty="0" smtClean="0"/>
              <a:t>(commits</a:t>
            </a:r>
            <a:r>
              <a:rPr lang="en-US" dirty="0"/>
              <a:t>, viewing history, </a:t>
            </a:r>
            <a:r>
              <a:rPr lang="en-US" dirty="0" smtClean="0"/>
              <a:t>reverting </a:t>
            </a:r>
            <a:r>
              <a:rPr lang="tr-TR" dirty="0" smtClean="0"/>
              <a:t>c</a:t>
            </a:r>
            <a:r>
              <a:rPr lang="en-US" dirty="0" err="1" smtClean="0"/>
              <a:t>hanges</a:t>
            </a:r>
            <a:r>
              <a:rPr lang="tr-TR" dirty="0" smtClean="0"/>
              <a:t>..)</a:t>
            </a:r>
          </a:p>
          <a:p>
            <a:pPr algn="just">
              <a:buFont typeface="Wingdings" panose="05000000000000000000" pitchFamily="2" charset="2"/>
              <a:buChar char="ü"/>
            </a:pPr>
            <a:r>
              <a:rPr lang="tr-TR" dirty="0"/>
              <a:t>C</a:t>
            </a:r>
            <a:r>
              <a:rPr lang="en-US" dirty="0" err="1" smtClean="0"/>
              <a:t>ommunication</a:t>
            </a:r>
            <a:r>
              <a:rPr lang="en-US" dirty="0" smtClean="0"/>
              <a:t> </a:t>
            </a:r>
            <a:r>
              <a:rPr lang="en-US" dirty="0"/>
              <a:t>is necessary only when sharing changes among other </a:t>
            </a:r>
            <a:r>
              <a:rPr lang="en-US" dirty="0" smtClean="0"/>
              <a:t>peers</a:t>
            </a:r>
            <a:endParaRPr lang="tr-TR" dirty="0" smtClean="0"/>
          </a:p>
          <a:p>
            <a:pPr algn="just">
              <a:buFont typeface="Wingdings" panose="05000000000000000000" pitchFamily="2" charset="2"/>
              <a:buChar char="ü"/>
            </a:pPr>
            <a:r>
              <a:rPr lang="tr-TR" dirty="0" err="1"/>
              <a:t>Allows</a:t>
            </a:r>
            <a:r>
              <a:rPr lang="tr-TR" dirty="0"/>
              <a:t> </a:t>
            </a:r>
            <a:r>
              <a:rPr lang="tr-TR" dirty="0" err="1"/>
              <a:t>private</a:t>
            </a:r>
            <a:r>
              <a:rPr lang="tr-TR" dirty="0"/>
              <a:t> </a:t>
            </a:r>
            <a:r>
              <a:rPr lang="tr-TR" dirty="0" err="1" smtClean="0"/>
              <a:t>work</a:t>
            </a:r>
            <a:endParaRPr lang="tr-TR" dirty="0" smtClean="0"/>
          </a:p>
          <a:p>
            <a:pPr algn="just">
              <a:buFont typeface="Wingdings" panose="05000000000000000000" pitchFamily="2" charset="2"/>
              <a:buChar char="ü"/>
            </a:pPr>
            <a:r>
              <a:rPr lang="tr-TR" dirty="0"/>
              <a:t>A</a:t>
            </a:r>
            <a:r>
              <a:rPr lang="en-US" dirty="0" smtClean="0"/>
              <a:t>voids </a:t>
            </a:r>
            <a:r>
              <a:rPr lang="en-US" dirty="0"/>
              <a:t>relying on one physical machine as a single point of </a:t>
            </a:r>
            <a:r>
              <a:rPr lang="en-US" dirty="0" smtClean="0"/>
              <a:t>failure</a:t>
            </a:r>
            <a:endParaRPr lang="tr-TR" dirty="0" smtClean="0"/>
          </a:p>
        </p:txBody>
      </p:sp>
    </p:spTree>
    <p:extLst>
      <p:ext uri="{BB962C8B-B14F-4D97-AF65-F5344CB8AC3E}">
        <p14:creationId xmlns:p14="http://schemas.microsoft.com/office/powerpoint/2010/main" val="3754691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537083"/>
          </a:xfrm>
        </p:spPr>
        <p:txBody>
          <a:bodyPr>
            <a:normAutofit fontScale="90000"/>
          </a:bodyPr>
          <a:lstStyle/>
          <a:p>
            <a:r>
              <a:rPr lang="tr-TR" dirty="0"/>
              <a:t>Distributed vs. </a:t>
            </a:r>
            <a:r>
              <a:rPr lang="tr-TR" dirty="0" err="1"/>
              <a:t>centralized</a:t>
            </a:r>
            <a:endParaRPr lang="tr-TR" dirty="0"/>
          </a:p>
        </p:txBody>
      </p:sp>
      <p:sp>
        <p:nvSpPr>
          <p:cNvPr id="3" name="İçerik Yer Tutucusu 2"/>
          <p:cNvSpPr>
            <a:spLocks noGrp="1"/>
          </p:cNvSpPr>
          <p:nvPr>
            <p:ph idx="1"/>
          </p:nvPr>
        </p:nvSpPr>
        <p:spPr>
          <a:xfrm>
            <a:off x="838200" y="1048512"/>
            <a:ext cx="10515600" cy="5128451"/>
          </a:xfrm>
        </p:spPr>
        <p:txBody>
          <a:bodyPr/>
          <a:lstStyle/>
          <a:p>
            <a:pPr marL="0" indent="0" algn="just">
              <a:buNone/>
            </a:pPr>
            <a:r>
              <a:rPr lang="tr-TR" dirty="0" err="1" smtClean="0"/>
              <a:t>DisAdvantages</a:t>
            </a:r>
            <a:r>
              <a:rPr lang="tr-TR" dirty="0" smtClean="0"/>
              <a:t> </a:t>
            </a:r>
            <a:r>
              <a:rPr lang="tr-TR" dirty="0"/>
              <a:t>of DVCS </a:t>
            </a:r>
            <a:endParaRPr lang="tr-TR" dirty="0" smtClean="0"/>
          </a:p>
          <a:p>
            <a:pPr algn="just">
              <a:buFont typeface="Wingdings" panose="05000000000000000000" pitchFamily="2" charset="2"/>
              <a:buChar char="v"/>
            </a:pPr>
            <a:r>
              <a:rPr lang="en-US" dirty="0" smtClean="0"/>
              <a:t>Initial checkout of a repository is slower as compared to checkout in a centralized version control system, because all branches and revision history are copied to the local machine by default.</a:t>
            </a:r>
          </a:p>
          <a:p>
            <a:pPr algn="just">
              <a:buFont typeface="Wingdings" panose="05000000000000000000" pitchFamily="2" charset="2"/>
              <a:buChar char="v"/>
            </a:pPr>
            <a:r>
              <a:rPr lang="en-US" dirty="0" smtClean="0"/>
              <a:t>Additional </a:t>
            </a:r>
            <a:r>
              <a:rPr lang="en-US" dirty="0"/>
              <a:t>storage required for every user to have a complete copy of the complete codebase history</a:t>
            </a:r>
            <a:r>
              <a:rPr lang="en-US" dirty="0" smtClean="0"/>
              <a:t>.</a:t>
            </a:r>
            <a:endParaRPr lang="tr-TR" dirty="0" smtClean="0"/>
          </a:p>
        </p:txBody>
      </p:sp>
      <p:pic>
        <p:nvPicPr>
          <p:cNvPr id="4" name="Resim 3"/>
          <p:cNvPicPr>
            <a:picLocks noChangeAspect="1"/>
          </p:cNvPicPr>
          <p:nvPr/>
        </p:nvPicPr>
        <p:blipFill>
          <a:blip r:embed="rId2"/>
          <a:stretch>
            <a:fillRect/>
          </a:stretch>
        </p:blipFill>
        <p:spPr>
          <a:xfrm>
            <a:off x="7367778" y="3612737"/>
            <a:ext cx="2552700" cy="2533650"/>
          </a:xfrm>
          <a:prstGeom prst="rect">
            <a:avLst/>
          </a:prstGeom>
        </p:spPr>
      </p:pic>
    </p:spTree>
    <p:extLst>
      <p:ext uri="{BB962C8B-B14F-4D97-AF65-F5344CB8AC3E}">
        <p14:creationId xmlns:p14="http://schemas.microsoft.com/office/powerpoint/2010/main" val="292704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585851"/>
          </a:xfrm>
        </p:spPr>
        <p:txBody>
          <a:bodyPr>
            <a:normAutofit fontScale="90000"/>
          </a:bodyPr>
          <a:lstStyle/>
          <a:p>
            <a:r>
              <a:rPr lang="tr-TR" dirty="0" smtClean="0"/>
              <a:t>Operations of </a:t>
            </a:r>
            <a:r>
              <a:rPr lang="tr-TR" dirty="0" err="1" smtClean="0"/>
              <a:t>Contrubutor</a:t>
            </a:r>
            <a:endParaRPr lang="tr-TR" dirty="0"/>
          </a:p>
        </p:txBody>
      </p:sp>
      <p:graphicFrame>
        <p:nvGraphicFramePr>
          <p:cNvPr id="6" name="İçerik Yer Tutucusu 5"/>
          <p:cNvGraphicFramePr>
            <a:graphicFrameLocks noGrp="1"/>
          </p:cNvGraphicFramePr>
          <p:nvPr>
            <p:ph idx="1"/>
            <p:extLst>
              <p:ext uri="{D42A27DB-BD31-4B8C-83A1-F6EECF244321}">
                <p14:modId xmlns:p14="http://schemas.microsoft.com/office/powerpoint/2010/main" val="1240737301"/>
              </p:ext>
            </p:extLst>
          </p:nvPr>
        </p:nvGraphicFramePr>
        <p:xfrm>
          <a:off x="838200" y="950913"/>
          <a:ext cx="10515600" cy="18542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093371899"/>
                    </a:ext>
                  </a:extLst>
                </a:gridCol>
                <a:gridCol w="5257800">
                  <a:extLst>
                    <a:ext uri="{9D8B030D-6E8A-4147-A177-3AD203B41FA5}">
                      <a16:colId xmlns:a16="http://schemas.microsoft.com/office/drawing/2014/main" val="4178113425"/>
                    </a:ext>
                  </a:extLst>
                </a:gridCol>
              </a:tblGrid>
              <a:tr h="370840">
                <a:tc>
                  <a:txBody>
                    <a:bodyPr/>
                    <a:lstStyle/>
                    <a:p>
                      <a:r>
                        <a:rPr lang="tr-TR" dirty="0" smtClean="0"/>
                        <a:t>CLONE</a:t>
                      </a:r>
                      <a:r>
                        <a:rPr lang="tr-TR" baseline="0" dirty="0" smtClean="0"/>
                        <a:t> OR COPY</a:t>
                      </a:r>
                      <a:endParaRPr lang="tr-TR" dirty="0"/>
                    </a:p>
                  </a:txBody>
                  <a:tcPr/>
                </a:tc>
                <a:tc>
                  <a:txBody>
                    <a:bodyPr/>
                    <a:lstStyle/>
                    <a:p>
                      <a:r>
                        <a:rPr lang="tr-TR" dirty="0" smtClean="0"/>
                        <a:t>FORK</a:t>
                      </a:r>
                      <a:endParaRPr lang="tr-TR" dirty="0"/>
                    </a:p>
                  </a:txBody>
                  <a:tcPr/>
                </a:tc>
                <a:extLst>
                  <a:ext uri="{0D108BD9-81ED-4DB2-BD59-A6C34878D82A}">
                    <a16:rowId xmlns:a16="http://schemas.microsoft.com/office/drawing/2014/main" val="1228598933"/>
                  </a:ext>
                </a:extLst>
              </a:tr>
              <a:tr h="370840">
                <a:tc>
                  <a:txBody>
                    <a:bodyPr/>
                    <a:lstStyle/>
                    <a:p>
                      <a:r>
                        <a:rPr lang="tr-TR" dirty="0" smtClean="0"/>
                        <a:t>PULL</a:t>
                      </a:r>
                      <a:endParaRPr lang="tr-TR" dirty="0"/>
                    </a:p>
                  </a:txBody>
                  <a:tcPr/>
                </a:tc>
                <a:tc>
                  <a:txBody>
                    <a:bodyPr/>
                    <a:lstStyle/>
                    <a:p>
                      <a:r>
                        <a:rPr lang="tr-TR" dirty="0" smtClean="0"/>
                        <a:t>PULL</a:t>
                      </a:r>
                      <a:endParaRPr lang="tr-TR" dirty="0"/>
                    </a:p>
                  </a:txBody>
                  <a:tcPr/>
                </a:tc>
                <a:extLst>
                  <a:ext uri="{0D108BD9-81ED-4DB2-BD59-A6C34878D82A}">
                    <a16:rowId xmlns:a16="http://schemas.microsoft.com/office/drawing/2014/main" val="1133570453"/>
                  </a:ext>
                </a:extLst>
              </a:tr>
              <a:tr h="370840">
                <a:tc>
                  <a:txBody>
                    <a:bodyPr/>
                    <a:lstStyle/>
                    <a:p>
                      <a:r>
                        <a:rPr lang="tr-TR" dirty="0" smtClean="0"/>
                        <a:t>MERGE</a:t>
                      </a:r>
                      <a:endParaRPr lang="tr-TR" dirty="0"/>
                    </a:p>
                  </a:txBody>
                  <a:tcPr/>
                </a:tc>
                <a:tc>
                  <a:txBody>
                    <a:bodyPr/>
                    <a:lstStyle/>
                    <a:p>
                      <a:r>
                        <a:rPr lang="tr-TR" dirty="0" smtClean="0"/>
                        <a:t>MERGE</a:t>
                      </a:r>
                      <a:endParaRPr lang="tr-TR" dirty="0"/>
                    </a:p>
                  </a:txBody>
                  <a:tcPr/>
                </a:tc>
                <a:extLst>
                  <a:ext uri="{0D108BD9-81ED-4DB2-BD59-A6C34878D82A}">
                    <a16:rowId xmlns:a16="http://schemas.microsoft.com/office/drawing/2014/main" val="3026861819"/>
                  </a:ext>
                </a:extLst>
              </a:tr>
              <a:tr h="370840">
                <a:tc>
                  <a:txBody>
                    <a:bodyPr/>
                    <a:lstStyle/>
                    <a:p>
                      <a:r>
                        <a:rPr lang="tr-TR" dirty="0" smtClean="0"/>
                        <a:t>COMMIT</a:t>
                      </a:r>
                      <a:endParaRPr lang="tr-TR" dirty="0"/>
                    </a:p>
                  </a:txBody>
                  <a:tcPr/>
                </a:tc>
                <a:tc>
                  <a:txBody>
                    <a:bodyPr/>
                    <a:lstStyle/>
                    <a:p>
                      <a:r>
                        <a:rPr lang="tr-TR" dirty="0" smtClean="0"/>
                        <a:t>COMMIT</a:t>
                      </a:r>
                      <a:endParaRPr lang="tr-TR" dirty="0"/>
                    </a:p>
                  </a:txBody>
                  <a:tcPr/>
                </a:tc>
                <a:extLst>
                  <a:ext uri="{0D108BD9-81ED-4DB2-BD59-A6C34878D82A}">
                    <a16:rowId xmlns:a16="http://schemas.microsoft.com/office/drawing/2014/main" val="3800453664"/>
                  </a:ext>
                </a:extLst>
              </a:tr>
              <a:tr h="370840">
                <a:tc>
                  <a:txBody>
                    <a:bodyPr/>
                    <a:lstStyle/>
                    <a:p>
                      <a:r>
                        <a:rPr lang="tr-TR" dirty="0" smtClean="0"/>
                        <a:t>PUSH</a:t>
                      </a:r>
                      <a:endParaRPr lang="tr-TR" dirty="0"/>
                    </a:p>
                  </a:txBody>
                  <a:tcPr/>
                </a:tc>
                <a:tc>
                  <a:txBody>
                    <a:bodyPr/>
                    <a:lstStyle/>
                    <a:p>
                      <a:r>
                        <a:rPr lang="tr-TR" dirty="0" smtClean="0"/>
                        <a:t>PULL REQUEST –MERGE</a:t>
                      </a:r>
                      <a:r>
                        <a:rPr lang="tr-TR" baseline="0" dirty="0" smtClean="0"/>
                        <a:t> REQUEST</a:t>
                      </a:r>
                      <a:endParaRPr lang="tr-TR" dirty="0"/>
                    </a:p>
                  </a:txBody>
                  <a:tcPr/>
                </a:tc>
                <a:extLst>
                  <a:ext uri="{0D108BD9-81ED-4DB2-BD59-A6C34878D82A}">
                    <a16:rowId xmlns:a16="http://schemas.microsoft.com/office/drawing/2014/main" val="1866889089"/>
                  </a:ext>
                </a:extLst>
              </a:tr>
            </a:tbl>
          </a:graphicData>
        </a:graphic>
      </p:graphicFrame>
    </p:spTree>
    <p:extLst>
      <p:ext uri="{BB962C8B-B14F-4D97-AF65-F5344CB8AC3E}">
        <p14:creationId xmlns:p14="http://schemas.microsoft.com/office/powerpoint/2010/main" val="2190479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0"/>
            <a:ext cx="11353800" cy="634619"/>
          </a:xfrm>
        </p:spPr>
        <p:txBody>
          <a:bodyPr>
            <a:normAutofit fontScale="90000"/>
          </a:bodyPr>
          <a:lstStyle/>
          <a:p>
            <a:r>
              <a:rPr lang="tr-TR" b="1" dirty="0" err="1"/>
              <a:t>What</a:t>
            </a:r>
            <a:r>
              <a:rPr lang="tr-TR" b="1" dirty="0"/>
              <a:t> is Git</a:t>
            </a:r>
            <a:r>
              <a:rPr lang="tr-TR" b="1" dirty="0" smtClean="0"/>
              <a:t>?</a:t>
            </a:r>
            <a:endParaRPr lang="tr-TR" dirty="0"/>
          </a:p>
        </p:txBody>
      </p:sp>
      <p:sp>
        <p:nvSpPr>
          <p:cNvPr id="3" name="İçerik Yer Tutucusu 2"/>
          <p:cNvSpPr>
            <a:spLocks noGrp="1"/>
          </p:cNvSpPr>
          <p:nvPr>
            <p:ph idx="1"/>
          </p:nvPr>
        </p:nvSpPr>
        <p:spPr>
          <a:xfrm>
            <a:off x="0" y="634619"/>
            <a:ext cx="12106656" cy="5542344"/>
          </a:xfrm>
        </p:spPr>
        <p:txBody>
          <a:bodyPr/>
          <a:lstStyle/>
          <a:p>
            <a:pPr algn="just"/>
            <a:r>
              <a:rPr lang="en-US" dirty="0" err="1"/>
              <a:t>Git</a:t>
            </a:r>
            <a:r>
              <a:rPr lang="en-US" dirty="0"/>
              <a:t> is a </a:t>
            </a:r>
            <a:r>
              <a:rPr lang="en-US" dirty="0">
                <a:hlinkClick r:id="rId2"/>
              </a:rPr>
              <a:t>free and open source</a:t>
            </a:r>
            <a:r>
              <a:rPr lang="en-US" dirty="0"/>
              <a:t> distributed version control system designed to handle everything from small to very large projects with speed and efficiency.</a:t>
            </a:r>
            <a:endParaRPr lang="tr-TR" dirty="0" smtClean="0"/>
          </a:p>
          <a:p>
            <a:r>
              <a:rPr lang="en-US" dirty="0" smtClean="0"/>
              <a:t>The </a:t>
            </a:r>
            <a:r>
              <a:rPr lang="en-US" dirty="0"/>
              <a:t>major difference between </a:t>
            </a:r>
            <a:r>
              <a:rPr lang="en-US" dirty="0" err="1"/>
              <a:t>Git</a:t>
            </a:r>
            <a:r>
              <a:rPr lang="en-US" dirty="0"/>
              <a:t> and any other </a:t>
            </a:r>
            <a:r>
              <a:rPr lang="en-US" dirty="0" smtClean="0"/>
              <a:t>VCS</a:t>
            </a:r>
            <a:endParaRPr lang="tr-TR" dirty="0" smtClean="0"/>
          </a:p>
          <a:p>
            <a:pPr marL="0" indent="0">
              <a:buNone/>
            </a:pPr>
            <a:r>
              <a:rPr lang="tr-TR" dirty="0" smtClean="0"/>
              <a:t>	</a:t>
            </a:r>
            <a:r>
              <a:rPr lang="en-US" b="1" dirty="0" smtClean="0"/>
              <a:t>delta-based</a:t>
            </a:r>
            <a:r>
              <a:rPr lang="en-US" dirty="0"/>
              <a:t> version </a:t>
            </a:r>
            <a:r>
              <a:rPr lang="en-US" dirty="0" err="1" smtClean="0"/>
              <a:t>contro</a:t>
            </a:r>
            <a:r>
              <a:rPr lang="tr-TR" dirty="0" smtClean="0"/>
              <a:t>l</a:t>
            </a:r>
          </a:p>
          <a:p>
            <a:endParaRPr lang="tr-TR" dirty="0"/>
          </a:p>
        </p:txBody>
      </p:sp>
      <p:pic>
        <p:nvPicPr>
          <p:cNvPr id="4" name="Resim 3"/>
          <p:cNvPicPr>
            <a:picLocks noChangeAspect="1"/>
          </p:cNvPicPr>
          <p:nvPr/>
        </p:nvPicPr>
        <p:blipFill>
          <a:blip r:embed="rId3"/>
          <a:stretch>
            <a:fillRect/>
          </a:stretch>
        </p:blipFill>
        <p:spPr>
          <a:xfrm>
            <a:off x="694182" y="2569273"/>
            <a:ext cx="9019689" cy="2843975"/>
          </a:xfrm>
          <a:prstGeom prst="rect">
            <a:avLst/>
          </a:prstGeom>
        </p:spPr>
      </p:pic>
    </p:spTree>
    <p:extLst>
      <p:ext uri="{BB962C8B-B14F-4D97-AF65-F5344CB8AC3E}">
        <p14:creationId xmlns:p14="http://schemas.microsoft.com/office/powerpoint/2010/main" val="29739317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 </a:t>
            </a:r>
            <a:r>
              <a:rPr lang="en-US" dirty="0" err="1"/>
              <a:t>Git</a:t>
            </a:r>
            <a:r>
              <a:rPr lang="en-US" dirty="0"/>
              <a:t> thinks about its data more like a </a:t>
            </a:r>
            <a:r>
              <a:rPr lang="en-US" b="1" dirty="0"/>
              <a:t>stream of snapshots</a:t>
            </a:r>
            <a:r>
              <a:rPr lang="en-US" dirty="0" smtClean="0"/>
              <a:t>.</a:t>
            </a:r>
            <a:endParaRPr lang="tr-TR" dirty="0"/>
          </a:p>
        </p:txBody>
      </p:sp>
      <p:pic>
        <p:nvPicPr>
          <p:cNvPr id="4" name="İçerik Yer Tutucusu 3"/>
          <p:cNvPicPr>
            <a:picLocks noGrp="1" noChangeAspect="1"/>
          </p:cNvPicPr>
          <p:nvPr>
            <p:ph idx="1"/>
          </p:nvPr>
        </p:nvPicPr>
        <p:blipFill>
          <a:blip r:embed="rId2"/>
          <a:stretch>
            <a:fillRect/>
          </a:stretch>
        </p:blipFill>
        <p:spPr>
          <a:xfrm>
            <a:off x="1094232" y="1690688"/>
            <a:ext cx="8292465" cy="3162592"/>
          </a:xfrm>
          <a:prstGeom prst="rect">
            <a:avLst/>
          </a:prstGeom>
        </p:spPr>
      </p:pic>
      <p:sp>
        <p:nvSpPr>
          <p:cNvPr id="5" name="Dikdörtgen 4"/>
          <p:cNvSpPr/>
          <p:nvPr/>
        </p:nvSpPr>
        <p:spPr>
          <a:xfrm>
            <a:off x="1127760" y="5113127"/>
            <a:ext cx="9936480" cy="646331"/>
          </a:xfrm>
          <a:prstGeom prst="rect">
            <a:avLst/>
          </a:prstGeom>
        </p:spPr>
        <p:txBody>
          <a:bodyPr wrap="square">
            <a:spAutoFit/>
          </a:bodyPr>
          <a:lstStyle/>
          <a:p>
            <a:r>
              <a:rPr lang="en-US" dirty="0">
                <a:solidFill>
                  <a:srgbClr val="4E443C"/>
                </a:solidFill>
                <a:latin typeface="Arial" panose="020B0604020202020204" pitchFamily="34" charset="0"/>
              </a:rPr>
              <a:t> This makes </a:t>
            </a:r>
            <a:r>
              <a:rPr lang="en-US" dirty="0" err="1">
                <a:solidFill>
                  <a:srgbClr val="4E443C"/>
                </a:solidFill>
                <a:latin typeface="Arial" panose="020B0604020202020204" pitchFamily="34" charset="0"/>
              </a:rPr>
              <a:t>Git</a:t>
            </a:r>
            <a:r>
              <a:rPr lang="en-US" dirty="0">
                <a:solidFill>
                  <a:srgbClr val="4E443C"/>
                </a:solidFill>
                <a:latin typeface="Arial" panose="020B0604020202020204" pitchFamily="34" charset="0"/>
              </a:rPr>
              <a:t> more like a mini </a:t>
            </a:r>
            <a:r>
              <a:rPr lang="en-US" dirty="0" err="1">
                <a:solidFill>
                  <a:srgbClr val="4E443C"/>
                </a:solidFill>
                <a:latin typeface="Arial" panose="020B0604020202020204" pitchFamily="34" charset="0"/>
              </a:rPr>
              <a:t>filesystem</a:t>
            </a:r>
            <a:r>
              <a:rPr lang="en-US" dirty="0">
                <a:solidFill>
                  <a:srgbClr val="4E443C"/>
                </a:solidFill>
                <a:latin typeface="Arial" panose="020B0604020202020204" pitchFamily="34" charset="0"/>
              </a:rPr>
              <a:t> with some incredibly powerful tools built on top of it, rather than simply a VCS.</a:t>
            </a:r>
            <a:endParaRPr lang="tr-TR" dirty="0"/>
          </a:p>
        </p:txBody>
      </p:sp>
    </p:spTree>
    <p:extLst>
      <p:ext uri="{BB962C8B-B14F-4D97-AF65-F5344CB8AC3E}">
        <p14:creationId xmlns:p14="http://schemas.microsoft.com/office/powerpoint/2010/main" val="19538780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536448"/>
            <a:ext cx="11353800" cy="5640515"/>
          </a:xfrm>
        </p:spPr>
        <p:txBody>
          <a:bodyPr/>
          <a:lstStyle/>
          <a:p>
            <a:pPr algn="just"/>
            <a:r>
              <a:rPr lang="en-US" b="1" dirty="0"/>
              <a:t>Nearly Every Operation Is Local</a:t>
            </a:r>
          </a:p>
          <a:p>
            <a:pPr marL="0" indent="0" algn="just">
              <a:buNone/>
            </a:pPr>
            <a:r>
              <a:rPr lang="en-US" dirty="0"/>
              <a:t>For example, to browse the history of the project, </a:t>
            </a:r>
            <a:r>
              <a:rPr lang="en-US" dirty="0" err="1"/>
              <a:t>Git</a:t>
            </a:r>
            <a:r>
              <a:rPr lang="en-US" dirty="0"/>
              <a:t> doesn’t need to go out to the server to get the history and display it for you </a:t>
            </a:r>
            <a:endParaRPr lang="tr-TR" dirty="0" smtClean="0"/>
          </a:p>
          <a:p>
            <a:pPr algn="just"/>
            <a:r>
              <a:rPr lang="tr-TR" b="1" dirty="0"/>
              <a:t>Git Has </a:t>
            </a:r>
            <a:r>
              <a:rPr lang="tr-TR" b="1" dirty="0" err="1" smtClean="0"/>
              <a:t>Integrity</a:t>
            </a:r>
            <a:r>
              <a:rPr lang="tr-TR" b="1" dirty="0" smtClean="0"/>
              <a:t> (</a:t>
            </a:r>
            <a:r>
              <a:rPr lang="tr-TR" dirty="0"/>
              <a:t>SHA-1 </a:t>
            </a:r>
            <a:r>
              <a:rPr lang="tr-TR" dirty="0" err="1"/>
              <a:t>hash</a:t>
            </a:r>
            <a:r>
              <a:rPr lang="tr-TR" b="1" dirty="0" smtClean="0"/>
              <a:t>)</a:t>
            </a:r>
          </a:p>
          <a:p>
            <a:pPr marL="0" indent="0" algn="just">
              <a:buNone/>
            </a:pPr>
            <a:r>
              <a:rPr lang="en-US" dirty="0"/>
              <a:t>Everything in </a:t>
            </a:r>
            <a:r>
              <a:rPr lang="en-US" dirty="0" err="1"/>
              <a:t>Git</a:t>
            </a:r>
            <a:r>
              <a:rPr lang="en-US" dirty="0"/>
              <a:t> is </a:t>
            </a:r>
            <a:r>
              <a:rPr lang="en-US" dirty="0" err="1"/>
              <a:t>checksummed</a:t>
            </a:r>
            <a:r>
              <a:rPr lang="en-US" dirty="0"/>
              <a:t> before it is stored and is then referred to by that checksum. This means it’s impossible to change the contents of any file or directory without </a:t>
            </a:r>
            <a:r>
              <a:rPr lang="en-US" dirty="0" err="1"/>
              <a:t>Git</a:t>
            </a:r>
            <a:r>
              <a:rPr lang="en-US" dirty="0"/>
              <a:t> knowing about it. </a:t>
            </a:r>
            <a:endParaRPr lang="tr-TR" dirty="0" smtClean="0"/>
          </a:p>
          <a:p>
            <a:pPr algn="just"/>
            <a:r>
              <a:rPr lang="en-US" b="1" dirty="0" err="1"/>
              <a:t>Git</a:t>
            </a:r>
            <a:r>
              <a:rPr lang="en-US" b="1" dirty="0"/>
              <a:t> Generally Only Adds </a:t>
            </a:r>
            <a:r>
              <a:rPr lang="en-US" b="1" dirty="0" smtClean="0"/>
              <a:t>Data</a:t>
            </a:r>
            <a:endParaRPr lang="tr-TR" b="1" dirty="0" smtClean="0"/>
          </a:p>
          <a:p>
            <a:pPr marL="0" indent="0" algn="just">
              <a:buNone/>
            </a:pPr>
            <a:r>
              <a:rPr lang="tr-TR" dirty="0"/>
              <a:t>Y</a:t>
            </a:r>
            <a:r>
              <a:rPr lang="en-US" dirty="0" err="1" smtClean="0"/>
              <a:t>ou</a:t>
            </a:r>
            <a:r>
              <a:rPr lang="en-US" dirty="0" smtClean="0"/>
              <a:t> </a:t>
            </a:r>
            <a:r>
              <a:rPr lang="en-US" dirty="0"/>
              <a:t>can lose or mess up changes you haven’t committed yet, but after you commit a snapshot into </a:t>
            </a:r>
            <a:r>
              <a:rPr lang="en-US" dirty="0" err="1"/>
              <a:t>Git</a:t>
            </a:r>
            <a:r>
              <a:rPr lang="en-US" dirty="0"/>
              <a:t>, it is very difficult to lose, especially if you regularly push your database to another repository</a:t>
            </a:r>
            <a:r>
              <a:rPr lang="en-US" dirty="0" smtClean="0"/>
              <a:t>.</a:t>
            </a:r>
            <a:endParaRPr lang="tr-TR" dirty="0"/>
          </a:p>
        </p:txBody>
      </p:sp>
      <p:sp>
        <p:nvSpPr>
          <p:cNvPr id="4" name="Unvan 1"/>
          <p:cNvSpPr>
            <a:spLocks noGrp="1"/>
          </p:cNvSpPr>
          <p:nvPr>
            <p:ph type="title"/>
          </p:nvPr>
        </p:nvSpPr>
        <p:spPr>
          <a:xfrm>
            <a:off x="0" y="0"/>
            <a:ext cx="11353800" cy="634619"/>
          </a:xfrm>
        </p:spPr>
        <p:txBody>
          <a:bodyPr>
            <a:normAutofit fontScale="90000"/>
          </a:bodyPr>
          <a:lstStyle/>
          <a:p>
            <a:r>
              <a:rPr lang="tr-TR" b="1" dirty="0" err="1"/>
              <a:t>What</a:t>
            </a:r>
            <a:r>
              <a:rPr lang="tr-TR" b="1" dirty="0"/>
              <a:t> is Git</a:t>
            </a:r>
            <a:r>
              <a:rPr lang="tr-TR" b="1" dirty="0" smtClean="0"/>
              <a:t>?</a:t>
            </a:r>
            <a:endParaRPr lang="tr-TR" dirty="0"/>
          </a:p>
        </p:txBody>
      </p:sp>
    </p:spTree>
    <p:extLst>
      <p:ext uri="{BB962C8B-B14F-4D97-AF65-F5344CB8AC3E}">
        <p14:creationId xmlns:p14="http://schemas.microsoft.com/office/powerpoint/2010/main" val="386173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82880" y="23749"/>
            <a:ext cx="10841736" cy="549275"/>
          </a:xfrm>
        </p:spPr>
        <p:txBody>
          <a:bodyPr>
            <a:normAutofit fontScale="90000"/>
          </a:bodyPr>
          <a:lstStyle/>
          <a:p>
            <a:r>
              <a:rPr lang="tr-TR" b="1" dirty="0" smtClean="0"/>
              <a:t>Git -</a:t>
            </a:r>
            <a:r>
              <a:rPr lang="tr-TR" b="1" dirty="0" err="1" smtClean="0"/>
              <a:t>The</a:t>
            </a:r>
            <a:r>
              <a:rPr lang="tr-TR" b="1" dirty="0" smtClean="0"/>
              <a:t> </a:t>
            </a:r>
            <a:r>
              <a:rPr lang="tr-TR" b="1" dirty="0"/>
              <a:t>Three </a:t>
            </a:r>
            <a:r>
              <a:rPr lang="tr-TR" b="1" dirty="0" err="1" smtClean="0"/>
              <a:t>States</a:t>
            </a:r>
            <a:endParaRPr lang="tr-TR" dirty="0"/>
          </a:p>
        </p:txBody>
      </p:sp>
      <p:sp>
        <p:nvSpPr>
          <p:cNvPr id="3" name="İçerik Yer Tutucusu 2"/>
          <p:cNvSpPr>
            <a:spLocks noGrp="1"/>
          </p:cNvSpPr>
          <p:nvPr>
            <p:ph idx="1"/>
          </p:nvPr>
        </p:nvSpPr>
        <p:spPr>
          <a:xfrm>
            <a:off x="182880" y="573024"/>
            <a:ext cx="11170920" cy="5603939"/>
          </a:xfrm>
        </p:spPr>
        <p:txBody>
          <a:bodyPr/>
          <a:lstStyle/>
          <a:p>
            <a:pPr algn="just"/>
            <a:r>
              <a:rPr lang="tr-TR" dirty="0"/>
              <a:t> </a:t>
            </a:r>
            <a:r>
              <a:rPr lang="tr-TR" b="1" dirty="0" err="1"/>
              <a:t>modified</a:t>
            </a:r>
            <a:r>
              <a:rPr lang="tr-TR" dirty="0"/>
              <a:t>, </a:t>
            </a:r>
            <a:r>
              <a:rPr lang="tr-TR" b="1" dirty="0" err="1"/>
              <a:t>staged</a:t>
            </a:r>
            <a:r>
              <a:rPr lang="tr-TR" dirty="0"/>
              <a:t>, </a:t>
            </a:r>
            <a:r>
              <a:rPr lang="tr-TR" dirty="0" err="1"/>
              <a:t>and</a:t>
            </a:r>
            <a:r>
              <a:rPr lang="tr-TR" dirty="0"/>
              <a:t> </a:t>
            </a:r>
            <a:r>
              <a:rPr lang="tr-TR" b="1" dirty="0" err="1"/>
              <a:t>committed</a:t>
            </a:r>
            <a:r>
              <a:rPr lang="tr-TR" dirty="0" smtClean="0"/>
              <a:t>:</a:t>
            </a:r>
          </a:p>
          <a:p>
            <a:pPr algn="just"/>
            <a:r>
              <a:rPr lang="en-US" dirty="0"/>
              <a:t>Modified means that you have changed the file but have not committed it to your database yet.</a:t>
            </a:r>
          </a:p>
          <a:p>
            <a:pPr algn="just"/>
            <a:r>
              <a:rPr lang="en-US" dirty="0"/>
              <a:t>Staged means that you have marked a modified file in its current version to go into your next commit snapshot.</a:t>
            </a:r>
          </a:p>
          <a:p>
            <a:pPr algn="just"/>
            <a:r>
              <a:rPr lang="en-US" dirty="0"/>
              <a:t>Committed means that the data is safely stored in your local database</a:t>
            </a:r>
            <a:r>
              <a:rPr lang="en-US" dirty="0" smtClean="0"/>
              <a:t>.</a:t>
            </a:r>
            <a:endParaRPr lang="en-US" dirty="0"/>
          </a:p>
        </p:txBody>
      </p:sp>
      <p:pic>
        <p:nvPicPr>
          <p:cNvPr id="4" name="Resim 3"/>
          <p:cNvPicPr>
            <a:picLocks noChangeAspect="1"/>
          </p:cNvPicPr>
          <p:nvPr/>
        </p:nvPicPr>
        <p:blipFill>
          <a:blip r:embed="rId2"/>
          <a:stretch>
            <a:fillRect/>
          </a:stretch>
        </p:blipFill>
        <p:spPr>
          <a:xfrm>
            <a:off x="2360485" y="3324225"/>
            <a:ext cx="6486525" cy="3533775"/>
          </a:xfrm>
          <a:prstGeom prst="rect">
            <a:avLst/>
          </a:prstGeom>
        </p:spPr>
      </p:pic>
    </p:spTree>
    <p:extLst>
      <p:ext uri="{BB962C8B-B14F-4D97-AF65-F5344CB8AC3E}">
        <p14:creationId xmlns:p14="http://schemas.microsoft.com/office/powerpoint/2010/main" val="26931639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598043"/>
          </a:xfrm>
        </p:spPr>
        <p:txBody>
          <a:bodyPr>
            <a:normAutofit fontScale="90000"/>
          </a:bodyPr>
          <a:lstStyle/>
          <a:p>
            <a:r>
              <a:rPr lang="tr-TR" dirty="0" smtClean="0"/>
              <a:t>Git </a:t>
            </a:r>
            <a:r>
              <a:rPr lang="tr-TR" dirty="0" err="1" smtClean="0"/>
              <a:t>Protocols</a:t>
            </a:r>
            <a:r>
              <a:rPr lang="tr-TR" dirty="0" smtClean="0"/>
              <a:t>  </a:t>
            </a:r>
            <a:r>
              <a:rPr lang="tr-TR" dirty="0" err="1"/>
              <a:t>to</a:t>
            </a:r>
            <a:r>
              <a:rPr lang="tr-TR" dirty="0"/>
              <a:t> transfer </a:t>
            </a:r>
            <a:r>
              <a:rPr lang="tr-TR" dirty="0" smtClean="0"/>
              <a:t>data (TCP)</a:t>
            </a:r>
            <a:endParaRPr lang="tr-TR" dirty="0"/>
          </a:p>
        </p:txBody>
      </p:sp>
      <p:sp>
        <p:nvSpPr>
          <p:cNvPr id="3" name="İçerik Yer Tutucusu 2"/>
          <p:cNvSpPr>
            <a:spLocks noGrp="1"/>
          </p:cNvSpPr>
          <p:nvPr>
            <p:ph idx="1"/>
          </p:nvPr>
        </p:nvSpPr>
        <p:spPr>
          <a:xfrm>
            <a:off x="838200" y="1072896"/>
            <a:ext cx="10515600" cy="5104067"/>
          </a:xfrm>
        </p:spPr>
        <p:txBody>
          <a:bodyPr>
            <a:normAutofit fontScale="85000" lnSpcReduction="20000"/>
          </a:bodyPr>
          <a:lstStyle/>
          <a:p>
            <a:pPr marL="0" indent="0" algn="just">
              <a:buNone/>
            </a:pPr>
            <a:r>
              <a:rPr lang="tr-TR" dirty="0" smtClean="0">
                <a:effectLst>
                  <a:outerShdw blurRad="38100" dist="38100" dir="2700000" algn="tl">
                    <a:srgbClr val="000000">
                      <a:alpha val="43137"/>
                    </a:srgbClr>
                  </a:outerShdw>
                </a:effectLst>
              </a:rPr>
              <a:t>Git </a:t>
            </a:r>
            <a:r>
              <a:rPr lang="tr-TR" dirty="0" err="1" smtClean="0">
                <a:effectLst>
                  <a:outerShdw blurRad="38100" dist="38100" dir="2700000" algn="tl">
                    <a:srgbClr val="000000">
                      <a:alpha val="43137"/>
                    </a:srgbClr>
                  </a:outerShdw>
                </a:effectLst>
              </a:rPr>
              <a:t>uses</a:t>
            </a:r>
            <a:r>
              <a:rPr lang="tr-TR" dirty="0" smtClean="0">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Local, HTTP, Secure Shell (</a:t>
            </a:r>
            <a:r>
              <a:rPr lang="en-US" dirty="0" smtClean="0">
                <a:effectLst>
                  <a:outerShdw blurRad="38100" dist="38100" dir="2700000" algn="tl">
                    <a:srgbClr val="000000">
                      <a:alpha val="43137"/>
                    </a:srgbClr>
                  </a:outerShdw>
                </a:effectLst>
              </a:rPr>
              <a:t>SSH</a:t>
            </a:r>
            <a:r>
              <a:rPr lang="en-US" dirty="0">
                <a:effectLst>
                  <a:outerShdw blurRad="38100" dist="38100" dir="2700000" algn="tl">
                    <a:srgbClr val="000000">
                      <a:alpha val="43137"/>
                    </a:srgbClr>
                  </a:outerShdw>
                </a:effectLst>
              </a:rPr>
              <a:t>) and </a:t>
            </a:r>
            <a:r>
              <a:rPr lang="en-US" dirty="0" err="1" smtClean="0">
                <a:effectLst>
                  <a:outerShdw blurRad="38100" dist="38100" dir="2700000" algn="tl">
                    <a:srgbClr val="000000">
                      <a:alpha val="43137"/>
                    </a:srgbClr>
                  </a:outerShdw>
                </a:effectLst>
              </a:rPr>
              <a:t>Git</a:t>
            </a:r>
            <a:endParaRPr lang="tr-TR" dirty="0" smtClean="0">
              <a:effectLst>
                <a:outerShdw blurRad="38100" dist="38100" dir="2700000" algn="tl">
                  <a:srgbClr val="000000">
                    <a:alpha val="43137"/>
                  </a:srgbClr>
                </a:outerShdw>
              </a:effectLst>
            </a:endParaRPr>
          </a:p>
          <a:p>
            <a:pPr algn="just"/>
            <a:r>
              <a:rPr lang="tr-TR" dirty="0" smtClean="0">
                <a:solidFill>
                  <a:srgbClr val="FF0000"/>
                </a:solidFill>
              </a:rPr>
              <a:t>LOCAL</a:t>
            </a:r>
            <a:r>
              <a:rPr lang="tr-TR" dirty="0" smtClean="0">
                <a:sym typeface="Wingdings" panose="05000000000000000000" pitchFamily="2" charset="2"/>
              </a:rPr>
              <a:t></a:t>
            </a:r>
            <a:r>
              <a:rPr lang="en-US" dirty="0"/>
              <a:t>remote repository is in another directory on the same </a:t>
            </a:r>
            <a:r>
              <a:rPr lang="en-US" dirty="0" smtClean="0"/>
              <a:t>host</a:t>
            </a:r>
            <a:endParaRPr lang="tr-TR" dirty="0" smtClean="0"/>
          </a:p>
          <a:p>
            <a:pPr marL="0" indent="0" algn="just">
              <a:buNone/>
            </a:pPr>
            <a:r>
              <a:rPr lang="en-US" dirty="0"/>
              <a:t>The most basic is the </a:t>
            </a:r>
            <a:r>
              <a:rPr lang="en-US" b="1" dirty="0"/>
              <a:t>Local protocol</a:t>
            </a:r>
            <a:r>
              <a:rPr lang="en-US" dirty="0"/>
              <a:t>, in which the remote repository is in another directory on the same host. This is often used if everyone on your team has access to a shared </a:t>
            </a:r>
            <a:r>
              <a:rPr lang="en-US" dirty="0" err="1"/>
              <a:t>filesystem</a:t>
            </a:r>
            <a:r>
              <a:rPr lang="en-US" dirty="0"/>
              <a:t> such as an </a:t>
            </a:r>
            <a:r>
              <a:rPr lang="en-US" dirty="0">
                <a:hlinkClick r:id="rId2"/>
              </a:rPr>
              <a:t>NFS</a:t>
            </a:r>
            <a:r>
              <a:rPr lang="en-US" dirty="0"/>
              <a:t> mount, or in the less likely case that everyone logs in to the same computer. The latter wouldn’t be ideal, because all your code repository instances would reside on the same computer, making a catastrophic loss much more likely</a:t>
            </a:r>
            <a:r>
              <a:rPr lang="en-US" dirty="0" smtClean="0"/>
              <a:t>.</a:t>
            </a:r>
            <a:endParaRPr lang="tr-TR" dirty="0" smtClean="0"/>
          </a:p>
          <a:p>
            <a:pPr marL="0" indent="0" algn="just">
              <a:buNone/>
            </a:pPr>
            <a:endParaRPr lang="tr-TR" dirty="0" smtClean="0"/>
          </a:p>
          <a:p>
            <a:pPr marL="0" indent="0" algn="just">
              <a:buNone/>
            </a:pPr>
            <a:r>
              <a:rPr lang="tr-TR" dirty="0" smtClean="0"/>
              <a:t>$ git </a:t>
            </a:r>
            <a:r>
              <a:rPr lang="tr-TR" dirty="0" err="1"/>
              <a:t>clone</a:t>
            </a:r>
            <a:r>
              <a:rPr lang="tr-TR" dirty="0"/>
              <a:t> /</a:t>
            </a:r>
            <a:r>
              <a:rPr lang="tr-TR" dirty="0" err="1" smtClean="0"/>
              <a:t>srv</a:t>
            </a:r>
            <a:r>
              <a:rPr lang="tr-TR" dirty="0" smtClean="0"/>
              <a:t>/git/</a:t>
            </a:r>
            <a:r>
              <a:rPr lang="tr-TR" dirty="0" err="1" smtClean="0"/>
              <a:t>project.git</a:t>
            </a:r>
            <a:endParaRPr lang="tr-TR" dirty="0" smtClean="0"/>
          </a:p>
          <a:p>
            <a:pPr marL="0" indent="0" algn="just">
              <a:buNone/>
            </a:pPr>
            <a:r>
              <a:rPr lang="tr-TR" dirty="0" smtClean="0"/>
              <a:t>+</a:t>
            </a:r>
            <a:r>
              <a:rPr lang="en-US" dirty="0" smtClean="0"/>
              <a:t>of file-based </a:t>
            </a:r>
            <a:r>
              <a:rPr lang="en-US" dirty="0"/>
              <a:t>repositories are that they’re simple and they use existing file permissions and network access. If you already have a shared </a:t>
            </a:r>
            <a:r>
              <a:rPr lang="en-US" dirty="0" err="1"/>
              <a:t>filesystem</a:t>
            </a:r>
            <a:r>
              <a:rPr lang="en-US" dirty="0"/>
              <a:t> to which your whole team has access, setting up a repository is very easy. </a:t>
            </a:r>
          </a:p>
          <a:p>
            <a:pPr marL="0" indent="0" algn="just">
              <a:buNone/>
            </a:pPr>
            <a:endParaRPr lang="tr-TR" dirty="0" smtClean="0"/>
          </a:p>
          <a:p>
            <a:pPr algn="just"/>
            <a:r>
              <a:rPr lang="en-US" dirty="0" smtClean="0">
                <a:solidFill>
                  <a:srgbClr val="FF0000"/>
                </a:solidFill>
              </a:rPr>
              <a:t>HTTP</a:t>
            </a:r>
            <a:r>
              <a:rPr lang="tr-TR" dirty="0" smtClean="0">
                <a:sym typeface="Wingdings" panose="05000000000000000000" pitchFamily="2" charset="2"/>
              </a:rPr>
              <a:t> </a:t>
            </a:r>
            <a:r>
              <a:rPr lang="tr-TR" dirty="0" err="1" smtClean="0">
                <a:sym typeface="Wingdings" panose="05000000000000000000" pitchFamily="2" charset="2"/>
              </a:rPr>
              <a:t>Dumb</a:t>
            </a:r>
            <a:r>
              <a:rPr lang="tr-TR" dirty="0" smtClean="0">
                <a:sym typeface="Wingdings" panose="05000000000000000000" pitchFamily="2" charset="2"/>
              </a:rPr>
              <a:t> HTTP </a:t>
            </a:r>
            <a:r>
              <a:rPr lang="tr-TR" dirty="0" smtClean="0"/>
              <a:t>Smart </a:t>
            </a:r>
            <a:r>
              <a:rPr lang="tr-TR" dirty="0"/>
              <a:t>HTTP </a:t>
            </a:r>
            <a:r>
              <a:rPr lang="tr-TR" dirty="0" smtClean="0"/>
              <a:t>,</a:t>
            </a:r>
            <a:endParaRPr lang="tr-TR" dirty="0"/>
          </a:p>
        </p:txBody>
      </p:sp>
    </p:spTree>
    <p:extLst>
      <p:ext uri="{BB962C8B-B14F-4D97-AF65-F5344CB8AC3E}">
        <p14:creationId xmlns:p14="http://schemas.microsoft.com/office/powerpoint/2010/main" val="32158323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963168"/>
            <a:ext cx="10515600" cy="5657088"/>
          </a:xfrm>
        </p:spPr>
        <p:txBody>
          <a:bodyPr>
            <a:normAutofit fontScale="92500" lnSpcReduction="10000"/>
          </a:bodyPr>
          <a:lstStyle/>
          <a:p>
            <a:pPr marL="0" indent="0" algn="just">
              <a:buNone/>
            </a:pPr>
            <a:r>
              <a:rPr lang="tr-TR" b="1" dirty="0"/>
              <a:t> </a:t>
            </a:r>
            <a:r>
              <a:rPr lang="tr-TR" b="1" dirty="0" smtClean="0"/>
              <a:t>1.Dumb HTTP</a:t>
            </a:r>
          </a:p>
          <a:p>
            <a:pPr marL="0" indent="0" algn="just">
              <a:buNone/>
            </a:pPr>
            <a:r>
              <a:rPr lang="en-US" dirty="0"/>
              <a:t>If the server does not respond with a </a:t>
            </a:r>
            <a:r>
              <a:rPr lang="en-US" dirty="0" err="1"/>
              <a:t>Git</a:t>
            </a:r>
            <a:r>
              <a:rPr lang="en-US" dirty="0"/>
              <a:t> HTTP smart service, the </a:t>
            </a:r>
            <a:r>
              <a:rPr lang="en-US" dirty="0" err="1"/>
              <a:t>Git</a:t>
            </a:r>
            <a:r>
              <a:rPr lang="en-US" dirty="0"/>
              <a:t> client will try to fall back to the simpler </a:t>
            </a:r>
            <a:r>
              <a:rPr lang="en-US" b="1" dirty="0"/>
              <a:t>Dumb</a:t>
            </a:r>
            <a:r>
              <a:rPr lang="en-US" dirty="0"/>
              <a:t> HTTP protocol. The Dumb protocol expects the bare </a:t>
            </a:r>
            <a:r>
              <a:rPr lang="en-US" dirty="0" err="1"/>
              <a:t>Git</a:t>
            </a:r>
            <a:r>
              <a:rPr lang="en-US" dirty="0"/>
              <a:t> repository to be served like normal files from the web server</a:t>
            </a:r>
            <a:endParaRPr lang="tr-TR" b="1" dirty="0"/>
          </a:p>
          <a:p>
            <a:pPr marL="0" indent="0" algn="just">
              <a:buNone/>
            </a:pPr>
            <a:r>
              <a:rPr lang="tr-TR" b="1" dirty="0" smtClean="0"/>
              <a:t>2.</a:t>
            </a:r>
            <a:r>
              <a:rPr lang="en-US" b="1" dirty="0"/>
              <a:t>Smart HTTP</a:t>
            </a:r>
          </a:p>
          <a:p>
            <a:pPr marL="0" indent="0" algn="just">
              <a:buNone/>
            </a:pPr>
            <a:r>
              <a:rPr lang="en-US" dirty="0"/>
              <a:t>Smart HTTP operates very similarly to the SSH or </a:t>
            </a:r>
            <a:r>
              <a:rPr lang="en-US" dirty="0" err="1"/>
              <a:t>Git</a:t>
            </a:r>
            <a:r>
              <a:rPr lang="en-US" dirty="0"/>
              <a:t> protocols but runs over standard HTTPS ports and can use various HTTP authentication mechanisms</a:t>
            </a:r>
          </a:p>
          <a:p>
            <a:pPr algn="just"/>
            <a:r>
              <a:rPr lang="tr-TR" b="1" dirty="0" smtClean="0">
                <a:solidFill>
                  <a:srgbClr val="FF0000"/>
                </a:solidFill>
              </a:rPr>
              <a:t>SSH</a:t>
            </a:r>
            <a:endParaRPr lang="tr-TR" b="1" dirty="0">
              <a:solidFill>
                <a:srgbClr val="FF0000"/>
              </a:solidFill>
            </a:endParaRPr>
          </a:p>
          <a:p>
            <a:pPr marL="0" indent="0" algn="just">
              <a:buNone/>
            </a:pPr>
            <a:r>
              <a:rPr lang="en-US" dirty="0"/>
              <a:t>A common transport protocol for </a:t>
            </a:r>
            <a:r>
              <a:rPr lang="en-US" dirty="0" err="1"/>
              <a:t>Git</a:t>
            </a:r>
            <a:r>
              <a:rPr lang="en-US" dirty="0"/>
              <a:t> when self-hosting is over SSH. This is because SSH access to servers is already set up in most places — and if it isn’t, it’s easy to do. SSH is also an authenticated network protocol and, because it’s ubiquitous, it’s generally easy to set up and use.</a:t>
            </a:r>
            <a:endParaRPr lang="tr-TR" dirty="0"/>
          </a:p>
          <a:p>
            <a:pPr marL="0" indent="0" algn="just">
              <a:buNone/>
            </a:pPr>
            <a:r>
              <a:rPr lang="tr-TR" dirty="0"/>
              <a:t>  	$ git </a:t>
            </a:r>
            <a:r>
              <a:rPr lang="tr-TR" dirty="0" err="1"/>
              <a:t>clone</a:t>
            </a:r>
            <a:r>
              <a:rPr lang="tr-TR" dirty="0"/>
              <a:t> ssh://[user@]</a:t>
            </a:r>
            <a:r>
              <a:rPr lang="tr-TR" dirty="0" smtClean="0"/>
              <a:t>server/project.git</a:t>
            </a:r>
            <a:endParaRPr lang="tr-TR" dirty="0"/>
          </a:p>
        </p:txBody>
      </p:sp>
      <p:sp>
        <p:nvSpPr>
          <p:cNvPr id="4" name="Unvan 1"/>
          <p:cNvSpPr>
            <a:spLocks noGrp="1"/>
          </p:cNvSpPr>
          <p:nvPr>
            <p:ph type="title"/>
          </p:nvPr>
        </p:nvSpPr>
        <p:spPr>
          <a:xfrm>
            <a:off x="838200" y="365125"/>
            <a:ext cx="10515600" cy="598043"/>
          </a:xfrm>
        </p:spPr>
        <p:txBody>
          <a:bodyPr>
            <a:normAutofit fontScale="90000"/>
          </a:bodyPr>
          <a:lstStyle/>
          <a:p>
            <a:r>
              <a:rPr lang="tr-TR" dirty="0" smtClean="0"/>
              <a:t>Git </a:t>
            </a:r>
            <a:r>
              <a:rPr lang="tr-TR" dirty="0" err="1" smtClean="0"/>
              <a:t>Protocols</a:t>
            </a:r>
            <a:r>
              <a:rPr lang="tr-TR" dirty="0" smtClean="0"/>
              <a:t>  </a:t>
            </a:r>
            <a:r>
              <a:rPr lang="tr-TR" dirty="0" err="1"/>
              <a:t>to</a:t>
            </a:r>
            <a:r>
              <a:rPr lang="tr-TR" dirty="0"/>
              <a:t> transfer </a:t>
            </a:r>
            <a:r>
              <a:rPr lang="tr-TR" dirty="0" smtClean="0"/>
              <a:t>data (TCP)</a:t>
            </a:r>
            <a:endParaRPr lang="tr-TR" dirty="0"/>
          </a:p>
        </p:txBody>
      </p:sp>
    </p:spTree>
    <p:extLst>
      <p:ext uri="{BB962C8B-B14F-4D97-AF65-F5344CB8AC3E}">
        <p14:creationId xmlns:p14="http://schemas.microsoft.com/office/powerpoint/2010/main" val="4116776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780923"/>
          </a:xfrm>
        </p:spPr>
        <p:txBody>
          <a:bodyPr/>
          <a:lstStyle/>
          <a:p>
            <a:r>
              <a:rPr lang="tr-TR" dirty="0" err="1"/>
              <a:t>Version</a:t>
            </a:r>
            <a:r>
              <a:rPr lang="tr-TR" dirty="0"/>
              <a:t> Control </a:t>
            </a:r>
            <a:r>
              <a:rPr lang="tr-TR" dirty="0" err="1"/>
              <a:t>Protocols</a:t>
            </a:r>
            <a:endParaRPr lang="tr-TR" dirty="0"/>
          </a:p>
        </p:txBody>
      </p:sp>
      <p:sp>
        <p:nvSpPr>
          <p:cNvPr id="3" name="İçerik Yer Tutucusu 2"/>
          <p:cNvSpPr>
            <a:spLocks noGrp="1"/>
          </p:cNvSpPr>
          <p:nvPr>
            <p:ph idx="1"/>
          </p:nvPr>
        </p:nvSpPr>
        <p:spPr>
          <a:xfrm>
            <a:off x="838200" y="1146048"/>
            <a:ext cx="10515600" cy="5030915"/>
          </a:xfrm>
        </p:spPr>
        <p:txBody>
          <a:bodyPr/>
          <a:lstStyle/>
          <a:p>
            <a:pPr algn="just"/>
            <a:r>
              <a:rPr lang="en-US" dirty="0"/>
              <a:t>What Is Version Control and Why Is it Important? Version control is important </a:t>
            </a:r>
            <a:r>
              <a:rPr lang="en-US" b="1" dirty="0"/>
              <a:t>to keep track of changes — and keep every team member working on the right version</a:t>
            </a:r>
            <a:r>
              <a:rPr lang="en-US" dirty="0"/>
              <a:t>. </a:t>
            </a:r>
            <a:r>
              <a:rPr lang="en-US" dirty="0" smtClean="0"/>
              <a:t>for all code, files, and assets that multiple team members will collaborate on.</a:t>
            </a:r>
            <a:endParaRPr lang="tr-TR" dirty="0" smtClean="0"/>
          </a:p>
          <a:p>
            <a:endParaRPr lang="tr-TR" dirty="0"/>
          </a:p>
        </p:txBody>
      </p:sp>
      <p:pic>
        <p:nvPicPr>
          <p:cNvPr id="4" name="Resim 3"/>
          <p:cNvPicPr>
            <a:picLocks noChangeAspect="1"/>
          </p:cNvPicPr>
          <p:nvPr/>
        </p:nvPicPr>
        <p:blipFill>
          <a:blip r:embed="rId2"/>
          <a:stretch>
            <a:fillRect/>
          </a:stretch>
        </p:blipFill>
        <p:spPr>
          <a:xfrm>
            <a:off x="3446907" y="2838640"/>
            <a:ext cx="7029450" cy="3838575"/>
          </a:xfrm>
          <a:prstGeom prst="rect">
            <a:avLst/>
          </a:prstGeom>
        </p:spPr>
      </p:pic>
    </p:spTree>
    <p:extLst>
      <p:ext uri="{BB962C8B-B14F-4D97-AF65-F5344CB8AC3E}">
        <p14:creationId xmlns:p14="http://schemas.microsoft.com/office/powerpoint/2010/main" val="3082567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743712"/>
            <a:ext cx="10719816" cy="5913120"/>
          </a:xfrm>
        </p:spPr>
        <p:txBody>
          <a:bodyPr>
            <a:normAutofit fontScale="92500" lnSpcReduction="10000"/>
          </a:bodyPr>
          <a:lstStyle/>
          <a:p>
            <a:pPr marL="0" indent="0" algn="just">
              <a:buNone/>
            </a:pPr>
            <a:r>
              <a:rPr lang="tr-TR" dirty="0" smtClean="0"/>
              <a:t>-</a:t>
            </a:r>
            <a:r>
              <a:rPr lang="en-US" dirty="0" smtClean="0"/>
              <a:t>Finally</a:t>
            </a:r>
            <a:r>
              <a:rPr lang="en-US" dirty="0"/>
              <a:t>, we have the </a:t>
            </a:r>
            <a:r>
              <a:rPr lang="en-US" dirty="0" err="1"/>
              <a:t>Git</a:t>
            </a:r>
            <a:r>
              <a:rPr lang="en-US" dirty="0"/>
              <a:t> protocol. This is a special daemon that comes packaged with </a:t>
            </a:r>
            <a:r>
              <a:rPr lang="en-US" dirty="0" err="1"/>
              <a:t>Git</a:t>
            </a:r>
            <a:r>
              <a:rPr lang="en-US" dirty="0"/>
              <a:t>; it listens on a dedicated port (9418) that provides a service similar to the SSH protocol, but with absolutely no </a:t>
            </a:r>
            <a:r>
              <a:rPr lang="en-US" dirty="0" smtClean="0"/>
              <a:t>authentication. </a:t>
            </a:r>
            <a:r>
              <a:rPr lang="en-US" dirty="0"/>
              <a:t>You can enable push access but, given the lack of authentication, anyone on the internet who finds your project’s URL could push to that project</a:t>
            </a:r>
            <a:r>
              <a:rPr lang="en-US" dirty="0" smtClean="0"/>
              <a:t>.</a:t>
            </a:r>
            <a:endParaRPr lang="en-US" dirty="0"/>
          </a:p>
          <a:p>
            <a:pPr marL="0" indent="0" algn="just">
              <a:buNone/>
            </a:pPr>
            <a:r>
              <a:rPr lang="tr-TR" dirty="0" smtClean="0"/>
              <a:t>-</a:t>
            </a:r>
            <a:r>
              <a:rPr lang="en-US" i="1" dirty="0" smtClean="0">
                <a:solidFill>
                  <a:schemeClr val="accent6">
                    <a:lumMod val="50000"/>
                  </a:schemeClr>
                </a:solidFill>
              </a:rPr>
              <a:t>The </a:t>
            </a:r>
            <a:r>
              <a:rPr lang="en-US" i="1" dirty="0" err="1">
                <a:solidFill>
                  <a:schemeClr val="accent6">
                    <a:lumMod val="50000"/>
                  </a:schemeClr>
                </a:solidFill>
              </a:rPr>
              <a:t>Git</a:t>
            </a:r>
            <a:r>
              <a:rPr lang="en-US" i="1" dirty="0">
                <a:solidFill>
                  <a:schemeClr val="accent6">
                    <a:lumMod val="50000"/>
                  </a:schemeClr>
                </a:solidFill>
              </a:rPr>
              <a:t> protocol is often the fastest network transfer protocol available</a:t>
            </a:r>
            <a:r>
              <a:rPr lang="en-US" i="1" dirty="0" smtClean="0">
                <a:solidFill>
                  <a:schemeClr val="accent6">
                    <a:lumMod val="50000"/>
                  </a:schemeClr>
                </a:solidFill>
              </a:rPr>
              <a:t>. It </a:t>
            </a:r>
            <a:r>
              <a:rPr lang="en-US" i="1" dirty="0">
                <a:solidFill>
                  <a:schemeClr val="accent6">
                    <a:lumMod val="50000"/>
                  </a:schemeClr>
                </a:solidFill>
              </a:rPr>
              <a:t>uses the same data-transfer mechanism as the SSH protocol but without the encryption and authentication overhead.</a:t>
            </a:r>
          </a:p>
          <a:p>
            <a:pPr algn="just"/>
            <a:endParaRPr lang="en-US" dirty="0"/>
          </a:p>
          <a:p>
            <a:pPr marL="0" indent="0" algn="just">
              <a:buNone/>
            </a:pPr>
            <a:r>
              <a:rPr lang="tr-TR" dirty="0" smtClean="0"/>
              <a:t>-</a:t>
            </a:r>
            <a:r>
              <a:rPr lang="en-US" i="1" dirty="0" smtClean="0">
                <a:solidFill>
                  <a:srgbClr val="C00000"/>
                </a:solidFill>
              </a:rPr>
              <a:t>The </a:t>
            </a:r>
            <a:r>
              <a:rPr lang="en-US" i="1" dirty="0">
                <a:solidFill>
                  <a:srgbClr val="C00000"/>
                </a:solidFill>
              </a:rPr>
              <a:t>downside of the </a:t>
            </a:r>
            <a:r>
              <a:rPr lang="en-US" i="1" dirty="0" err="1">
                <a:solidFill>
                  <a:srgbClr val="C00000"/>
                </a:solidFill>
              </a:rPr>
              <a:t>Git</a:t>
            </a:r>
            <a:r>
              <a:rPr lang="en-US" i="1" dirty="0">
                <a:solidFill>
                  <a:srgbClr val="C00000"/>
                </a:solidFill>
              </a:rPr>
              <a:t> protocol is the lack of authentication. It’s generally undesirable for the </a:t>
            </a:r>
            <a:r>
              <a:rPr lang="en-US" i="1" dirty="0" err="1">
                <a:solidFill>
                  <a:srgbClr val="C00000"/>
                </a:solidFill>
              </a:rPr>
              <a:t>Git</a:t>
            </a:r>
            <a:r>
              <a:rPr lang="en-US" i="1" dirty="0">
                <a:solidFill>
                  <a:srgbClr val="C00000"/>
                </a:solidFill>
              </a:rPr>
              <a:t> protocol to be the only access to your project. Generally, you’ll pair it with SSH or HTTPS access for the few developers who have push (write) access and have everyone else use git:// for read-only access. It’s also probably the most difficult protocol to set up. </a:t>
            </a:r>
            <a:r>
              <a:rPr lang="en-US" i="1" dirty="0" smtClean="0">
                <a:solidFill>
                  <a:srgbClr val="C00000"/>
                </a:solidFill>
              </a:rPr>
              <a:t>It </a:t>
            </a:r>
            <a:r>
              <a:rPr lang="en-US" i="1" dirty="0">
                <a:solidFill>
                  <a:srgbClr val="C00000"/>
                </a:solidFill>
              </a:rPr>
              <a:t>also requires firewall access to port 9418, which isn’t a standard port that corporate firewalls always allow. Behind big corporate firewalls, this obscure port is commonly blocked.</a:t>
            </a:r>
            <a:endParaRPr lang="tr-TR" i="1" dirty="0">
              <a:solidFill>
                <a:srgbClr val="C00000"/>
              </a:solidFill>
            </a:endParaRPr>
          </a:p>
        </p:txBody>
      </p:sp>
      <p:sp>
        <p:nvSpPr>
          <p:cNvPr id="4" name="Unvan 1"/>
          <p:cNvSpPr>
            <a:spLocks noGrp="1"/>
          </p:cNvSpPr>
          <p:nvPr>
            <p:ph type="title"/>
          </p:nvPr>
        </p:nvSpPr>
        <p:spPr>
          <a:xfrm>
            <a:off x="838200" y="145669"/>
            <a:ext cx="10515600" cy="598043"/>
          </a:xfrm>
        </p:spPr>
        <p:txBody>
          <a:bodyPr>
            <a:normAutofit fontScale="90000"/>
          </a:bodyPr>
          <a:lstStyle/>
          <a:p>
            <a:r>
              <a:rPr lang="tr-TR" dirty="0" smtClean="0"/>
              <a:t>Git </a:t>
            </a:r>
            <a:r>
              <a:rPr lang="tr-TR" dirty="0" err="1" smtClean="0"/>
              <a:t>Protocols</a:t>
            </a:r>
            <a:r>
              <a:rPr lang="tr-TR" dirty="0" smtClean="0"/>
              <a:t>  </a:t>
            </a:r>
            <a:r>
              <a:rPr lang="tr-TR" dirty="0" err="1"/>
              <a:t>to</a:t>
            </a:r>
            <a:r>
              <a:rPr lang="tr-TR" dirty="0"/>
              <a:t> transfer </a:t>
            </a:r>
            <a:r>
              <a:rPr lang="tr-TR" dirty="0" smtClean="0"/>
              <a:t>data (TCP)</a:t>
            </a:r>
            <a:endParaRPr lang="tr-TR" dirty="0"/>
          </a:p>
        </p:txBody>
      </p:sp>
    </p:spTree>
    <p:extLst>
      <p:ext uri="{BB962C8B-B14F-4D97-AF65-F5344CB8AC3E}">
        <p14:creationId xmlns:p14="http://schemas.microsoft.com/office/powerpoint/2010/main" val="10361339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1064" y="0"/>
            <a:ext cx="10515600" cy="610235"/>
          </a:xfrm>
        </p:spPr>
        <p:txBody>
          <a:bodyPr>
            <a:normAutofit fontScale="90000"/>
          </a:bodyPr>
          <a:lstStyle/>
          <a:p>
            <a:r>
              <a:rPr lang="tr-TR" dirty="0" err="1" smtClean="0"/>
              <a:t>What</a:t>
            </a:r>
            <a:r>
              <a:rPr lang="tr-TR" dirty="0" smtClean="0"/>
              <a:t> is SVN</a:t>
            </a:r>
            <a:endParaRPr lang="tr-TR" dirty="0"/>
          </a:p>
        </p:txBody>
      </p:sp>
      <p:sp>
        <p:nvSpPr>
          <p:cNvPr id="3" name="İçerik Yer Tutucusu 2"/>
          <p:cNvSpPr>
            <a:spLocks noGrp="1"/>
          </p:cNvSpPr>
          <p:nvPr>
            <p:ph idx="1"/>
          </p:nvPr>
        </p:nvSpPr>
        <p:spPr>
          <a:xfrm>
            <a:off x="0" y="524256"/>
            <a:ext cx="11353800" cy="5652707"/>
          </a:xfrm>
        </p:spPr>
        <p:txBody>
          <a:bodyPr>
            <a:normAutofit lnSpcReduction="10000"/>
          </a:bodyPr>
          <a:lstStyle/>
          <a:p>
            <a:pPr algn="just"/>
            <a:r>
              <a:rPr lang="en-US" dirty="0"/>
              <a:t>SVN stands for </a:t>
            </a:r>
            <a:r>
              <a:rPr lang="en-US" b="1" dirty="0"/>
              <a:t>Subversion</a:t>
            </a:r>
            <a:r>
              <a:rPr lang="en-US" dirty="0"/>
              <a:t>. It is called as SVN because of its commands (its command name </a:t>
            </a:r>
            <a:r>
              <a:rPr lang="en-US" dirty="0" err="1"/>
              <a:t>svn</a:t>
            </a:r>
            <a:r>
              <a:rPr lang="en-US" dirty="0"/>
              <a:t>). It is a </a:t>
            </a:r>
            <a:r>
              <a:rPr lang="en-US" b="1" dirty="0"/>
              <a:t>centralized version control system</a:t>
            </a:r>
            <a:r>
              <a:rPr lang="en-US" dirty="0"/>
              <a:t>. It is an </a:t>
            </a:r>
            <a:r>
              <a:rPr lang="en-US" b="1" dirty="0"/>
              <a:t>open-source</a:t>
            </a:r>
            <a:r>
              <a:rPr lang="en-US" dirty="0"/>
              <a:t> tool for version control</a:t>
            </a:r>
            <a:r>
              <a:rPr lang="en-US" dirty="0" smtClean="0"/>
              <a:t>.</a:t>
            </a:r>
            <a:endParaRPr lang="tr-TR" dirty="0" smtClean="0"/>
          </a:p>
          <a:p>
            <a:pPr algn="just"/>
            <a:r>
              <a:rPr lang="en-US" dirty="0"/>
              <a:t>SVN is used to manage the current and previous versions of files like source code, documentation, and files. It acts as the time machine for the developers and allows them to go </a:t>
            </a:r>
            <a:r>
              <a:rPr lang="en-US" dirty="0" smtClean="0"/>
              <a:t>bac</a:t>
            </a:r>
            <a:r>
              <a:rPr lang="en-US" dirty="0"/>
              <a:t>k and browse the history of the project</a:t>
            </a:r>
            <a:r>
              <a:rPr lang="en-US" dirty="0" smtClean="0"/>
              <a:t>.</a:t>
            </a:r>
            <a:endParaRPr lang="tr-TR" dirty="0" smtClean="0"/>
          </a:p>
          <a:p>
            <a:pPr algn="just"/>
            <a:r>
              <a:rPr lang="en-US" dirty="0"/>
              <a:t>Some other popular version control systems like </a:t>
            </a:r>
            <a:r>
              <a:rPr lang="en-US" dirty="0" err="1">
                <a:hlinkClick r:id="rId2"/>
              </a:rPr>
              <a:t>Git</a:t>
            </a:r>
            <a:r>
              <a:rPr lang="en-US" dirty="0"/>
              <a:t> are in trend now, but there are a large number of projects that are still running on the Subversion</a:t>
            </a:r>
            <a:r>
              <a:rPr lang="en-US" dirty="0" smtClean="0"/>
              <a:t>.</a:t>
            </a:r>
          </a:p>
          <a:p>
            <a:pPr algn="just"/>
            <a:r>
              <a:rPr lang="en-US" b="1" dirty="0" smtClean="0"/>
              <a:t>Subversion</a:t>
            </a:r>
            <a:r>
              <a:rPr lang="en-US" dirty="0" smtClean="0"/>
              <a:t> is </a:t>
            </a:r>
            <a:r>
              <a:rPr lang="en-US" b="1" dirty="0" smtClean="0"/>
              <a:t>open-source</a:t>
            </a:r>
            <a:r>
              <a:rPr lang="en-US" dirty="0" smtClean="0"/>
              <a:t> and comes under the </a:t>
            </a:r>
            <a:r>
              <a:rPr lang="en-US" b="1" dirty="0" smtClean="0"/>
              <a:t>Apache License</a:t>
            </a:r>
            <a:r>
              <a:rPr lang="en-US" dirty="0" smtClean="0"/>
              <a:t>, and it was developed by </a:t>
            </a:r>
            <a:r>
              <a:rPr lang="en-US" b="1" dirty="0" err="1" smtClean="0"/>
              <a:t>CollabNet</a:t>
            </a:r>
            <a:r>
              <a:rPr lang="en-US" b="1" dirty="0" smtClean="0"/>
              <a:t> </a:t>
            </a:r>
            <a:r>
              <a:rPr lang="en-US" b="1" dirty="0" err="1" smtClean="0"/>
              <a:t>Inc</a:t>
            </a:r>
            <a:r>
              <a:rPr lang="en-US" b="1" dirty="0" smtClean="0"/>
              <a:t> </a:t>
            </a:r>
            <a:r>
              <a:rPr lang="en-US" dirty="0" smtClean="0"/>
              <a:t>in 2000. It was operated much like CVS (Concurrent versions system). In 2009, </a:t>
            </a:r>
            <a:r>
              <a:rPr lang="en-US" b="1" dirty="0" smtClean="0"/>
              <a:t>Apache Incubator</a:t>
            </a:r>
            <a:r>
              <a:rPr lang="en-US" dirty="0" smtClean="0"/>
              <a:t> accepted it and made it a top-level apache product.</a:t>
            </a:r>
          </a:p>
        </p:txBody>
      </p:sp>
    </p:spTree>
    <p:extLst>
      <p:ext uri="{BB962C8B-B14F-4D97-AF65-F5344CB8AC3E}">
        <p14:creationId xmlns:p14="http://schemas.microsoft.com/office/powerpoint/2010/main" val="1340163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80416" y="133477"/>
            <a:ext cx="11073384" cy="451739"/>
          </a:xfrm>
        </p:spPr>
        <p:txBody>
          <a:bodyPr>
            <a:normAutofit fontScale="90000"/>
          </a:bodyPr>
          <a:lstStyle/>
          <a:p>
            <a:r>
              <a:rPr lang="tr-TR" dirty="0" smtClean="0"/>
              <a:t>SVN</a:t>
            </a:r>
            <a:endParaRPr lang="tr-TR" dirty="0"/>
          </a:p>
        </p:txBody>
      </p:sp>
      <p:sp>
        <p:nvSpPr>
          <p:cNvPr id="3" name="İçerik Yer Tutucusu 2"/>
          <p:cNvSpPr>
            <a:spLocks noGrp="1"/>
          </p:cNvSpPr>
          <p:nvPr>
            <p:ph idx="1"/>
          </p:nvPr>
        </p:nvSpPr>
        <p:spPr>
          <a:xfrm>
            <a:off x="280416" y="585216"/>
            <a:ext cx="11073384" cy="6272784"/>
          </a:xfrm>
        </p:spPr>
        <p:txBody>
          <a:bodyPr/>
          <a:lstStyle/>
          <a:p>
            <a:pPr marL="0" indent="0">
              <a:buNone/>
            </a:pPr>
            <a:r>
              <a:rPr lang="en-US" dirty="0"/>
              <a:t>The features of SVN are as follows:</a:t>
            </a:r>
          </a:p>
          <a:p>
            <a:r>
              <a:rPr lang="en-US" sz="1800" dirty="0"/>
              <a:t>It supports atomic commits (Either it will occur or not).</a:t>
            </a:r>
          </a:p>
          <a:p>
            <a:r>
              <a:rPr lang="en-US" sz="1800" dirty="0"/>
              <a:t>It keeps a full revision history.</a:t>
            </a:r>
          </a:p>
          <a:p>
            <a:r>
              <a:rPr lang="en-US" sz="1800" dirty="0"/>
              <a:t>It supports Internationalized program message.</a:t>
            </a:r>
          </a:p>
          <a:p>
            <a:r>
              <a:rPr lang="en-US" sz="1800" dirty="0"/>
              <a:t>It provides file locking for the files that cannot be merged.</a:t>
            </a:r>
          </a:p>
          <a:p>
            <a:endParaRPr lang="tr-TR" dirty="0"/>
          </a:p>
        </p:txBody>
      </p:sp>
      <p:pic>
        <p:nvPicPr>
          <p:cNvPr id="4" name="Resim 3"/>
          <p:cNvPicPr>
            <a:picLocks noChangeAspect="1"/>
          </p:cNvPicPr>
          <p:nvPr/>
        </p:nvPicPr>
        <p:blipFill>
          <a:blip r:embed="rId2"/>
          <a:stretch>
            <a:fillRect/>
          </a:stretch>
        </p:blipFill>
        <p:spPr>
          <a:xfrm>
            <a:off x="280416" y="2627429"/>
            <a:ext cx="4584001" cy="3574553"/>
          </a:xfrm>
          <a:prstGeom prst="rect">
            <a:avLst/>
          </a:prstGeom>
        </p:spPr>
      </p:pic>
      <p:sp>
        <p:nvSpPr>
          <p:cNvPr id="5" name="Dikdörtgen 4"/>
          <p:cNvSpPr/>
          <p:nvPr/>
        </p:nvSpPr>
        <p:spPr>
          <a:xfrm>
            <a:off x="5061108" y="2627429"/>
            <a:ext cx="6096000" cy="1754326"/>
          </a:xfrm>
          <a:prstGeom prst="rect">
            <a:avLst/>
          </a:prstGeom>
        </p:spPr>
        <p:txBody>
          <a:bodyPr>
            <a:spAutoFit/>
          </a:bodyPr>
          <a:lstStyle/>
          <a:p>
            <a:pPr algn="just"/>
            <a:r>
              <a:rPr lang="en-US" dirty="0">
                <a:solidFill>
                  <a:srgbClr val="333333"/>
                </a:solidFill>
                <a:latin typeface="inter-regular"/>
              </a:rPr>
              <a:t>The usage of SVN server is as follows:</a:t>
            </a:r>
          </a:p>
          <a:p>
            <a:pPr algn="just">
              <a:buFont typeface="Arial" panose="020B0604020202020204" pitchFamily="34" charset="0"/>
              <a:buChar char="•"/>
            </a:pPr>
            <a:r>
              <a:rPr lang="en-US" dirty="0">
                <a:solidFill>
                  <a:srgbClr val="000000"/>
                </a:solidFill>
                <a:latin typeface="inter-regular"/>
              </a:rPr>
              <a:t>It provides security to customer.</a:t>
            </a:r>
          </a:p>
          <a:p>
            <a:pPr algn="just">
              <a:buFont typeface="Arial" panose="020B0604020202020204" pitchFamily="34" charset="0"/>
              <a:buChar char="•"/>
            </a:pPr>
            <a:r>
              <a:rPr lang="en-US" dirty="0">
                <a:solidFill>
                  <a:srgbClr val="000000"/>
                </a:solidFill>
                <a:latin typeface="inter-regular"/>
              </a:rPr>
              <a:t>It offers remote access.</a:t>
            </a:r>
          </a:p>
          <a:p>
            <a:pPr algn="just">
              <a:buFont typeface="Arial" panose="020B0604020202020204" pitchFamily="34" charset="0"/>
              <a:buChar char="•"/>
            </a:pPr>
            <a:r>
              <a:rPr lang="en-US" dirty="0">
                <a:solidFill>
                  <a:srgbClr val="000000"/>
                </a:solidFill>
                <a:latin typeface="inter-regular"/>
              </a:rPr>
              <a:t>It provides the read and write access to multiple destinations through the SVN client-server.</a:t>
            </a:r>
          </a:p>
          <a:p>
            <a:pPr algn="just">
              <a:buFont typeface="Arial" panose="020B0604020202020204" pitchFamily="34" charset="0"/>
              <a:buChar char="•"/>
            </a:pPr>
            <a:r>
              <a:rPr lang="en-US" dirty="0">
                <a:solidFill>
                  <a:srgbClr val="000000"/>
                </a:solidFill>
                <a:latin typeface="inter-regular"/>
              </a:rPr>
              <a:t>It can store the complete version of the requirements.</a:t>
            </a:r>
            <a:endParaRPr lang="en-US" b="0" i="0" dirty="0">
              <a:solidFill>
                <a:srgbClr val="000000"/>
              </a:solidFill>
              <a:effectLst/>
              <a:latin typeface="inter-regular"/>
            </a:endParaRPr>
          </a:p>
        </p:txBody>
      </p:sp>
      <p:sp>
        <p:nvSpPr>
          <p:cNvPr id="6" name="Dikdörtgen 5"/>
          <p:cNvSpPr/>
          <p:nvPr/>
        </p:nvSpPr>
        <p:spPr>
          <a:xfrm>
            <a:off x="5061108" y="4724654"/>
            <a:ext cx="6096000" cy="1477328"/>
          </a:xfrm>
          <a:prstGeom prst="rect">
            <a:avLst/>
          </a:prstGeom>
        </p:spPr>
        <p:txBody>
          <a:bodyPr>
            <a:spAutoFit/>
          </a:bodyPr>
          <a:lstStyle/>
          <a:p>
            <a:pPr algn="just"/>
            <a:r>
              <a:rPr lang="en-US" dirty="0">
                <a:solidFill>
                  <a:srgbClr val="333333"/>
                </a:solidFill>
                <a:latin typeface="inter-regular"/>
              </a:rPr>
              <a:t>The usage of SVN client is as follows:</a:t>
            </a:r>
          </a:p>
          <a:p>
            <a:pPr algn="just">
              <a:buFont typeface="Arial" panose="020B0604020202020204" pitchFamily="34" charset="0"/>
              <a:buChar char="•"/>
            </a:pPr>
            <a:r>
              <a:rPr lang="en-US" dirty="0">
                <a:solidFill>
                  <a:srgbClr val="000000"/>
                </a:solidFill>
                <a:latin typeface="inter-regular"/>
              </a:rPr>
              <a:t>It communicates with the SVN server.</a:t>
            </a:r>
          </a:p>
          <a:p>
            <a:pPr algn="just">
              <a:buFont typeface="Arial" panose="020B0604020202020204" pitchFamily="34" charset="0"/>
              <a:buChar char="•"/>
            </a:pPr>
            <a:r>
              <a:rPr lang="en-US" dirty="0">
                <a:solidFill>
                  <a:srgbClr val="000000"/>
                </a:solidFill>
                <a:latin typeface="inter-regular"/>
              </a:rPr>
              <a:t>It provides remote and manual access.</a:t>
            </a:r>
          </a:p>
          <a:p>
            <a:pPr algn="just">
              <a:buFont typeface="Arial" panose="020B0604020202020204" pitchFamily="34" charset="0"/>
              <a:buChar char="•"/>
            </a:pPr>
            <a:r>
              <a:rPr lang="en-US" dirty="0">
                <a:solidFill>
                  <a:srgbClr val="000000"/>
                </a:solidFill>
                <a:latin typeface="inter-regular"/>
              </a:rPr>
              <a:t>It provides the interface.</a:t>
            </a:r>
          </a:p>
          <a:p>
            <a:pPr algn="just">
              <a:buFont typeface="Arial" panose="020B0604020202020204" pitchFamily="34" charset="0"/>
              <a:buChar char="•"/>
            </a:pPr>
            <a:r>
              <a:rPr lang="en-US" dirty="0">
                <a:solidFill>
                  <a:srgbClr val="000000"/>
                </a:solidFill>
                <a:latin typeface="inter-regular"/>
              </a:rPr>
              <a:t>It is free and open-source.</a:t>
            </a:r>
            <a:endParaRPr lang="en-US" b="0" i="0" dirty="0">
              <a:solidFill>
                <a:srgbClr val="000000"/>
              </a:solidFill>
              <a:effectLst/>
              <a:latin typeface="inter-regular"/>
            </a:endParaRPr>
          </a:p>
        </p:txBody>
      </p:sp>
    </p:spTree>
    <p:extLst>
      <p:ext uri="{BB962C8B-B14F-4D97-AF65-F5344CB8AC3E}">
        <p14:creationId xmlns:p14="http://schemas.microsoft.com/office/powerpoint/2010/main" val="37199222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6720" y="365125"/>
            <a:ext cx="10927080" cy="707771"/>
          </a:xfrm>
        </p:spPr>
        <p:txBody>
          <a:bodyPr/>
          <a:lstStyle/>
          <a:p>
            <a:r>
              <a:rPr lang="tr-TR" dirty="0" err="1" smtClean="0"/>
              <a:t>Svn</a:t>
            </a:r>
            <a:r>
              <a:rPr lang="tr-TR" dirty="0" smtClean="0"/>
              <a:t> </a:t>
            </a:r>
            <a:r>
              <a:rPr lang="tr-TR" dirty="0" err="1"/>
              <a:t>Protocols</a:t>
            </a:r>
            <a:r>
              <a:rPr lang="tr-TR" dirty="0"/>
              <a:t>  </a:t>
            </a:r>
            <a:r>
              <a:rPr lang="tr-TR" dirty="0" err="1"/>
              <a:t>to</a:t>
            </a:r>
            <a:r>
              <a:rPr lang="tr-TR" dirty="0"/>
              <a:t> transfer data (TCP)</a:t>
            </a:r>
          </a:p>
        </p:txBody>
      </p:sp>
      <p:sp>
        <p:nvSpPr>
          <p:cNvPr id="3" name="İçerik Yer Tutucusu 2"/>
          <p:cNvSpPr>
            <a:spLocks noGrp="1"/>
          </p:cNvSpPr>
          <p:nvPr>
            <p:ph idx="1"/>
          </p:nvPr>
        </p:nvSpPr>
        <p:spPr>
          <a:xfrm>
            <a:off x="426720" y="1072896"/>
            <a:ext cx="10927080" cy="5104067"/>
          </a:xfrm>
        </p:spPr>
        <p:txBody>
          <a:bodyPr>
            <a:normAutofit lnSpcReduction="10000"/>
          </a:bodyPr>
          <a:lstStyle/>
          <a:p>
            <a:pPr algn="just"/>
            <a:r>
              <a:rPr lang="tr-TR" dirty="0">
                <a:hlinkClick r:id="rId2"/>
              </a:rPr>
              <a:t>http://repos</a:t>
            </a:r>
            <a:endParaRPr lang="tr-TR" dirty="0"/>
          </a:p>
          <a:p>
            <a:pPr marL="0" indent="0" algn="just">
              <a:buNone/>
            </a:pPr>
            <a:r>
              <a:rPr lang="en-US" dirty="0"/>
              <a:t>http:// has a serious overhead, especially when dealing with thousands of small files.</a:t>
            </a:r>
            <a:endParaRPr lang="tr-TR" dirty="0"/>
          </a:p>
          <a:p>
            <a:pPr algn="just"/>
            <a:r>
              <a:rPr lang="tr-TR" dirty="0">
                <a:hlinkClick r:id="rId3"/>
              </a:rPr>
              <a:t>https://repos</a:t>
            </a:r>
            <a:endParaRPr lang="tr-TR" dirty="0"/>
          </a:p>
          <a:p>
            <a:pPr marL="0" indent="0" algn="just">
              <a:buNone/>
            </a:pPr>
            <a:r>
              <a:rPr lang="en-US" dirty="0"/>
              <a:t>preferably https because of the encryption-and-authentication </a:t>
            </a:r>
            <a:r>
              <a:rPr lang="en-US" dirty="0" smtClean="0"/>
              <a:t>layer</a:t>
            </a:r>
            <a:endParaRPr lang="tr-TR" dirty="0" smtClean="0"/>
          </a:p>
          <a:p>
            <a:pPr algn="just"/>
            <a:r>
              <a:rPr lang="tr-TR" dirty="0" smtClean="0"/>
              <a:t>svn</a:t>
            </a:r>
            <a:r>
              <a:rPr lang="tr-TR" dirty="0"/>
              <a:t>://</a:t>
            </a:r>
            <a:r>
              <a:rPr lang="tr-TR" dirty="0" smtClean="0"/>
              <a:t>repos</a:t>
            </a:r>
          </a:p>
          <a:p>
            <a:pPr marL="0" indent="0" algn="just">
              <a:buNone/>
            </a:pPr>
            <a:r>
              <a:rPr lang="en-US" dirty="0"/>
              <a:t>svn:// or </a:t>
            </a:r>
            <a:r>
              <a:rPr lang="en-US" dirty="0" err="1"/>
              <a:t>svn+ssh</a:t>
            </a:r>
            <a:r>
              <a:rPr lang="en-US" dirty="0"/>
              <a:t>:// are faster than HTTP(S)</a:t>
            </a:r>
            <a:endParaRPr lang="tr-TR" dirty="0"/>
          </a:p>
          <a:p>
            <a:pPr algn="just"/>
            <a:r>
              <a:rPr lang="tr-TR" dirty="0" err="1"/>
              <a:t>svn+ssh</a:t>
            </a:r>
            <a:r>
              <a:rPr lang="tr-TR" dirty="0"/>
              <a:t>://</a:t>
            </a:r>
            <a:r>
              <a:rPr lang="tr-TR" dirty="0" err="1" smtClean="0"/>
              <a:t>repos</a:t>
            </a:r>
            <a:endParaRPr lang="tr-TR" dirty="0" smtClean="0"/>
          </a:p>
          <a:p>
            <a:pPr marL="0" indent="0" algn="just">
              <a:buNone/>
            </a:pPr>
            <a:r>
              <a:rPr lang="en-US" dirty="0" err="1"/>
              <a:t>svn+ssh</a:t>
            </a:r>
            <a:r>
              <a:rPr lang="en-US" dirty="0"/>
              <a:t> is the </a:t>
            </a:r>
            <a:r>
              <a:rPr lang="en-US" dirty="0" err="1"/>
              <a:t>svn</a:t>
            </a:r>
            <a:r>
              <a:rPr lang="en-US" dirty="0"/>
              <a:t> protocol run inside a SSH tunnel. The client uses SSH to log on the remote server and remotely runs the </a:t>
            </a:r>
            <a:r>
              <a:rPr lang="en-US" dirty="0" err="1"/>
              <a:t>svn</a:t>
            </a:r>
            <a:r>
              <a:rPr lang="en-US" dirty="0"/>
              <a:t> command in that tunnel</a:t>
            </a:r>
            <a:r>
              <a:rPr lang="en-US" dirty="0" smtClean="0"/>
              <a:t>.</a:t>
            </a:r>
            <a:endParaRPr lang="tr-TR" dirty="0"/>
          </a:p>
        </p:txBody>
      </p:sp>
    </p:spTree>
    <p:extLst>
      <p:ext uri="{BB962C8B-B14F-4D97-AF65-F5344CB8AC3E}">
        <p14:creationId xmlns:p14="http://schemas.microsoft.com/office/powerpoint/2010/main" val="22809335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p:cNvGraphicFramePr>
            <a:graphicFrameLocks noGrp="1"/>
          </p:cNvGraphicFramePr>
          <p:nvPr>
            <p:ph idx="1"/>
            <p:extLst>
              <p:ext uri="{D42A27DB-BD31-4B8C-83A1-F6EECF244321}">
                <p14:modId xmlns:p14="http://schemas.microsoft.com/office/powerpoint/2010/main" val="3379962191"/>
              </p:ext>
            </p:extLst>
          </p:nvPr>
        </p:nvGraphicFramePr>
        <p:xfrm>
          <a:off x="-3" y="-2"/>
          <a:ext cx="12192002" cy="6898972"/>
        </p:xfrm>
        <a:graphic>
          <a:graphicData uri="http://schemas.openxmlformats.org/drawingml/2006/table">
            <a:tbl>
              <a:tblPr/>
              <a:tblGrid>
                <a:gridCol w="6096001">
                  <a:extLst>
                    <a:ext uri="{9D8B030D-6E8A-4147-A177-3AD203B41FA5}">
                      <a16:colId xmlns:a16="http://schemas.microsoft.com/office/drawing/2014/main" val="1945519436"/>
                    </a:ext>
                  </a:extLst>
                </a:gridCol>
                <a:gridCol w="6096001">
                  <a:extLst>
                    <a:ext uri="{9D8B030D-6E8A-4147-A177-3AD203B41FA5}">
                      <a16:colId xmlns:a16="http://schemas.microsoft.com/office/drawing/2014/main" val="3098696905"/>
                    </a:ext>
                  </a:extLst>
                </a:gridCol>
              </a:tblGrid>
              <a:tr h="359799">
                <a:tc>
                  <a:txBody>
                    <a:bodyPr/>
                    <a:lstStyle/>
                    <a:p>
                      <a:pPr algn="l" fontAlgn="t"/>
                      <a:r>
                        <a:rPr lang="tr-TR" sz="1600">
                          <a:solidFill>
                            <a:srgbClr val="000000"/>
                          </a:solidFill>
                          <a:effectLst/>
                          <a:latin typeface="+mn-lt"/>
                        </a:rPr>
                        <a:t>SVN</a:t>
                      </a:r>
                    </a:p>
                  </a:txBody>
                  <a:tcPr marL="65513" marR="65513" marT="65513" marB="65513">
                    <a:lnL w="9525" cap="flat" cmpd="sng" algn="ctr">
                      <a:solidFill>
                        <a:srgbClr val="2098DD"/>
                      </a:solidFill>
                      <a:prstDash val="solid"/>
                      <a:round/>
                      <a:headEnd type="none" w="med" len="med"/>
                      <a:tailEnd type="none" w="med" len="med"/>
                    </a:lnL>
                    <a:lnR w="9525" cap="flat" cmpd="sng" algn="ctr">
                      <a:solidFill>
                        <a:srgbClr val="2098DD"/>
                      </a:solidFill>
                      <a:prstDash val="solid"/>
                      <a:round/>
                      <a:headEnd type="none" w="med" len="med"/>
                      <a:tailEnd type="none" w="med" len="med"/>
                    </a:lnR>
                    <a:lnT w="9525" cap="flat" cmpd="sng" algn="ctr">
                      <a:solidFill>
                        <a:srgbClr val="2098D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tr-TR" sz="1600">
                          <a:solidFill>
                            <a:srgbClr val="000000"/>
                          </a:solidFill>
                          <a:effectLst/>
                          <a:latin typeface="+mn-lt"/>
                        </a:rPr>
                        <a:t>Git</a:t>
                      </a:r>
                    </a:p>
                  </a:txBody>
                  <a:tcPr marL="65513" marR="65513" marT="65513" marB="65513">
                    <a:lnL w="9525" cap="flat" cmpd="sng" algn="ctr">
                      <a:solidFill>
                        <a:srgbClr val="2098DD"/>
                      </a:solidFill>
                      <a:prstDash val="solid"/>
                      <a:round/>
                      <a:headEnd type="none" w="med" len="med"/>
                      <a:tailEnd type="none" w="med" len="med"/>
                    </a:lnL>
                    <a:lnR w="9525" cap="flat" cmpd="sng" algn="ctr">
                      <a:solidFill>
                        <a:srgbClr val="2098DD"/>
                      </a:solidFill>
                      <a:prstDash val="solid"/>
                      <a:round/>
                      <a:headEnd type="none" w="med" len="med"/>
                      <a:tailEnd type="none" w="med" len="med"/>
                    </a:lnR>
                    <a:lnT w="9525" cap="flat" cmpd="sng" algn="ctr">
                      <a:solidFill>
                        <a:srgbClr val="2098D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732776804"/>
                  </a:ext>
                </a:extLst>
              </a:tr>
              <a:tr h="501539">
                <a:tc>
                  <a:txBody>
                    <a:bodyPr/>
                    <a:lstStyle/>
                    <a:p>
                      <a:pPr algn="just" fontAlgn="t"/>
                      <a:r>
                        <a:rPr lang="en-US" sz="1600" dirty="0">
                          <a:solidFill>
                            <a:srgbClr val="333333"/>
                          </a:solidFill>
                          <a:effectLst/>
                          <a:latin typeface="+mn-lt"/>
                        </a:rPr>
                        <a:t>It's a Centralized version control system</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mn-lt"/>
                        </a:rPr>
                        <a:t>It's a distributed version control system.</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77309863"/>
                  </a:ext>
                </a:extLst>
              </a:tr>
              <a:tr h="501539">
                <a:tc>
                  <a:txBody>
                    <a:bodyPr/>
                    <a:lstStyle/>
                    <a:p>
                      <a:pPr algn="just" fontAlgn="t"/>
                      <a:r>
                        <a:rPr lang="tr-TR" sz="1600">
                          <a:solidFill>
                            <a:srgbClr val="333333"/>
                          </a:solidFill>
                          <a:effectLst/>
                          <a:latin typeface="+mn-lt"/>
                        </a:rPr>
                        <a:t>It is revision control.</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tr-TR" sz="1600">
                          <a:solidFill>
                            <a:srgbClr val="333333"/>
                          </a:solidFill>
                          <a:effectLst/>
                          <a:latin typeface="+mn-lt"/>
                        </a:rPr>
                        <a:t>Git is an SCM (source code management).</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85148613"/>
                  </a:ext>
                </a:extLst>
              </a:tr>
              <a:tr h="501539">
                <a:tc>
                  <a:txBody>
                    <a:bodyPr/>
                    <a:lstStyle/>
                    <a:p>
                      <a:pPr algn="just" fontAlgn="t"/>
                      <a:r>
                        <a:rPr lang="en-US" sz="1600" dirty="0">
                          <a:solidFill>
                            <a:srgbClr val="333333"/>
                          </a:solidFill>
                          <a:effectLst/>
                          <a:latin typeface="+mn-lt"/>
                        </a:rPr>
                        <a:t>It does not keep a cloned repository.</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mn-lt"/>
                        </a:rPr>
                        <a:t>It has a cloned repository.</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06818005"/>
                  </a:ext>
                </a:extLst>
              </a:tr>
              <a:tr h="1090302">
                <a:tc>
                  <a:txBody>
                    <a:bodyPr/>
                    <a:lstStyle/>
                    <a:p>
                      <a:pPr algn="just" fontAlgn="t"/>
                      <a:r>
                        <a:rPr lang="en-US" sz="1600" dirty="0">
                          <a:solidFill>
                            <a:srgbClr val="333333"/>
                          </a:solidFill>
                          <a:effectLst/>
                          <a:latin typeface="+mn-lt"/>
                        </a:rPr>
                        <a:t>Branches in SVN are a folder that takes place in the repository. Some special commands are required For merging the branches.</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mn-lt"/>
                        </a:rPr>
                        <a:t>The </a:t>
                      </a:r>
                      <a:r>
                        <a:rPr lang="en-US" sz="1600" dirty="0" err="1">
                          <a:solidFill>
                            <a:srgbClr val="333333"/>
                          </a:solidFill>
                          <a:effectLst/>
                          <a:latin typeface="+mn-lt"/>
                        </a:rPr>
                        <a:t>Git</a:t>
                      </a:r>
                      <a:r>
                        <a:rPr lang="en-US" sz="1600" dirty="0">
                          <a:solidFill>
                            <a:srgbClr val="333333"/>
                          </a:solidFill>
                          <a:effectLst/>
                          <a:latin typeface="+mn-lt"/>
                        </a:rPr>
                        <a:t> branches are familiar to work. The </a:t>
                      </a:r>
                      <a:r>
                        <a:rPr lang="en-US" sz="1600" dirty="0" err="1">
                          <a:solidFill>
                            <a:srgbClr val="333333"/>
                          </a:solidFill>
                          <a:effectLst/>
                          <a:latin typeface="+mn-lt"/>
                        </a:rPr>
                        <a:t>Git</a:t>
                      </a:r>
                      <a:r>
                        <a:rPr lang="en-US" sz="1600" dirty="0">
                          <a:solidFill>
                            <a:srgbClr val="333333"/>
                          </a:solidFill>
                          <a:effectLst/>
                          <a:latin typeface="+mn-lt"/>
                        </a:rPr>
                        <a:t> system helps in merging the files quickly and also assists in finding the unmerged ones.</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30437950"/>
                  </a:ext>
                </a:extLst>
              </a:tr>
              <a:tr h="501539">
                <a:tc>
                  <a:txBody>
                    <a:bodyPr/>
                    <a:lstStyle/>
                    <a:p>
                      <a:pPr algn="just" fontAlgn="t"/>
                      <a:r>
                        <a:rPr lang="en-US" sz="1600" dirty="0">
                          <a:solidFill>
                            <a:srgbClr val="333333"/>
                          </a:solidFill>
                          <a:effectLst/>
                          <a:latin typeface="+mn-lt"/>
                        </a:rPr>
                        <a:t>It has an internationalized revision number.</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mn-lt"/>
                        </a:rPr>
                        <a:t>It does not have a Global revision number.</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30621491"/>
                  </a:ext>
                </a:extLst>
              </a:tr>
              <a:tr h="1090302">
                <a:tc>
                  <a:txBody>
                    <a:bodyPr/>
                    <a:lstStyle/>
                    <a:p>
                      <a:pPr algn="just" fontAlgn="t"/>
                      <a:r>
                        <a:rPr lang="en-US" sz="1600" dirty="0">
                          <a:solidFill>
                            <a:srgbClr val="333333"/>
                          </a:solidFill>
                          <a:effectLst/>
                          <a:latin typeface="+mn-lt"/>
                        </a:rPr>
                        <a:t>SVN does not contain any cryptographically hashed contents.</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mn-lt"/>
                        </a:rPr>
                        <a:t>It has cryptographically hashed contents that protect the contents from repository corruption taking place due to network issues or disk failures.</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12176630"/>
                  </a:ext>
                </a:extLst>
              </a:tr>
              <a:tr h="305284">
                <a:tc>
                  <a:txBody>
                    <a:bodyPr/>
                    <a:lstStyle/>
                    <a:p>
                      <a:pPr algn="just" fontAlgn="t"/>
                      <a:r>
                        <a:rPr lang="tr-TR" sz="1600">
                          <a:solidFill>
                            <a:srgbClr val="333333"/>
                          </a:solidFill>
                          <a:effectLst/>
                          <a:latin typeface="+mn-lt"/>
                        </a:rPr>
                        <a:t>SVN stores content as files.</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mn-lt"/>
                        </a:rPr>
                        <a:t>Git stored content as metadata.</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41788550"/>
                  </a:ext>
                </a:extLst>
              </a:tr>
              <a:tr h="501539">
                <a:tc>
                  <a:txBody>
                    <a:bodyPr/>
                    <a:lstStyle/>
                    <a:p>
                      <a:pPr algn="just" fontAlgn="t"/>
                      <a:r>
                        <a:rPr lang="en-US" sz="1600">
                          <a:solidFill>
                            <a:srgbClr val="333333"/>
                          </a:solidFill>
                          <a:effectLst/>
                          <a:latin typeface="+mn-lt"/>
                        </a:rPr>
                        <a:t>SVN's content is less secure than Git.</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mn-lt"/>
                        </a:rPr>
                        <a:t>Git has more content protection than SVN</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89640562"/>
                  </a:ext>
                </a:extLst>
              </a:tr>
              <a:tr h="501539">
                <a:tc>
                  <a:txBody>
                    <a:bodyPr/>
                    <a:lstStyle/>
                    <a:p>
                      <a:pPr algn="just" fontAlgn="t"/>
                      <a:r>
                        <a:rPr lang="en-US" sz="1600">
                          <a:solidFill>
                            <a:srgbClr val="333333"/>
                          </a:solidFill>
                          <a:effectLst/>
                          <a:latin typeface="+mn-lt"/>
                        </a:rPr>
                        <a:t>SVN's content is less secure than Git.</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mn-lt"/>
                        </a:rPr>
                        <a:t>Git has more content protection than SVN.</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08630632"/>
                  </a:ext>
                </a:extLst>
              </a:tr>
              <a:tr h="501539">
                <a:tc>
                  <a:txBody>
                    <a:bodyPr/>
                    <a:lstStyle/>
                    <a:p>
                      <a:pPr algn="just" fontAlgn="t"/>
                      <a:r>
                        <a:rPr lang="tr-TR" sz="1600">
                          <a:solidFill>
                            <a:srgbClr val="333333"/>
                          </a:solidFill>
                          <a:effectLst/>
                          <a:latin typeface="+mn-lt"/>
                        </a:rPr>
                        <a:t>CollabNet, Inc developed SVN.</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tr-TR" sz="1600">
                          <a:solidFill>
                            <a:srgbClr val="333333"/>
                          </a:solidFill>
                          <a:effectLst/>
                          <a:latin typeface="+mn-lt"/>
                        </a:rPr>
                        <a:t>Linus Torvalds developed git for Linux kernel.</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57280260"/>
                  </a:ext>
                </a:extLst>
              </a:tr>
              <a:tr h="501539">
                <a:tc>
                  <a:txBody>
                    <a:bodyPr/>
                    <a:lstStyle/>
                    <a:p>
                      <a:pPr algn="just" fontAlgn="t"/>
                      <a:r>
                        <a:rPr lang="en-US" sz="1600">
                          <a:solidFill>
                            <a:srgbClr val="333333"/>
                          </a:solidFill>
                          <a:effectLst/>
                          <a:latin typeface="+mn-lt"/>
                        </a:rPr>
                        <a:t>SVN is distributed under the open-source license.</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err="1">
                          <a:solidFill>
                            <a:srgbClr val="333333"/>
                          </a:solidFill>
                          <a:effectLst/>
                          <a:latin typeface="+mn-lt"/>
                        </a:rPr>
                        <a:t>Git</a:t>
                      </a:r>
                      <a:r>
                        <a:rPr lang="en-US" sz="1600" dirty="0">
                          <a:solidFill>
                            <a:srgbClr val="333333"/>
                          </a:solidFill>
                          <a:effectLst/>
                          <a:latin typeface="+mn-lt"/>
                        </a:rPr>
                        <a:t> is distributed under GNU (General public license)</a:t>
                      </a:r>
                    </a:p>
                  </a:txBody>
                  <a:tcPr marL="43675" marR="43675" marT="43675" marB="4367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86820320"/>
                  </a:ext>
                </a:extLst>
              </a:tr>
            </a:tbl>
          </a:graphicData>
        </a:graphic>
      </p:graphicFrame>
    </p:spTree>
    <p:extLst>
      <p:ext uri="{BB962C8B-B14F-4D97-AF65-F5344CB8AC3E}">
        <p14:creationId xmlns:p14="http://schemas.microsoft.com/office/powerpoint/2010/main" val="2025887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İçerik Yer Tutucusu 4"/>
          <p:cNvGraphicFramePr>
            <a:graphicFrameLocks noGrp="1"/>
          </p:cNvGraphicFramePr>
          <p:nvPr>
            <p:ph idx="1"/>
            <p:extLst>
              <p:ext uri="{D42A27DB-BD31-4B8C-83A1-F6EECF244321}">
                <p14:modId xmlns:p14="http://schemas.microsoft.com/office/powerpoint/2010/main" val="3302756213"/>
              </p:ext>
            </p:extLst>
          </p:nvPr>
        </p:nvGraphicFramePr>
        <p:xfrm>
          <a:off x="838200" y="182563"/>
          <a:ext cx="10515600" cy="599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593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13944" y="0"/>
            <a:ext cx="10515600" cy="854075"/>
          </a:xfrm>
        </p:spPr>
        <p:txBody>
          <a:bodyPr/>
          <a:lstStyle/>
          <a:p>
            <a:r>
              <a:rPr lang="tr-TR" dirty="0" err="1" smtClean="0"/>
              <a:t>Definitions</a:t>
            </a:r>
            <a:endParaRPr lang="tr-TR" dirty="0"/>
          </a:p>
        </p:txBody>
      </p:sp>
      <p:sp>
        <p:nvSpPr>
          <p:cNvPr id="3" name="İçerik Yer Tutucusu 2"/>
          <p:cNvSpPr>
            <a:spLocks noGrp="1"/>
          </p:cNvSpPr>
          <p:nvPr>
            <p:ph idx="1"/>
          </p:nvPr>
        </p:nvSpPr>
        <p:spPr>
          <a:xfrm>
            <a:off x="313944" y="854075"/>
            <a:ext cx="11039856" cy="5753989"/>
          </a:xfrm>
        </p:spPr>
        <p:txBody>
          <a:bodyPr/>
          <a:lstStyle/>
          <a:p>
            <a:r>
              <a:rPr lang="tr-TR" b="1" dirty="0" err="1" smtClean="0"/>
              <a:t>Repository</a:t>
            </a:r>
            <a:r>
              <a:rPr lang="tr-TR" b="1" dirty="0" smtClean="0"/>
              <a:t>,</a:t>
            </a:r>
            <a:r>
              <a:rPr lang="tr-TR" dirty="0" smtClean="0"/>
              <a:t> </a:t>
            </a:r>
            <a:r>
              <a:rPr lang="en-US" dirty="0"/>
              <a:t>a data structure which stores metadata for a set of files or directory structure</a:t>
            </a:r>
            <a:endParaRPr lang="tr-TR" dirty="0" smtClean="0"/>
          </a:p>
          <a:p>
            <a:r>
              <a:rPr lang="en-US" dirty="0">
                <a:hlinkClick r:id="rId2" tooltip="Software repository"/>
              </a:rPr>
              <a:t>Software repository</a:t>
            </a:r>
            <a:r>
              <a:rPr lang="en-US" dirty="0"/>
              <a:t>, a storage location for software </a:t>
            </a:r>
            <a:r>
              <a:rPr lang="en-US" dirty="0" smtClean="0"/>
              <a:t>packages</a:t>
            </a:r>
            <a:endParaRPr lang="tr-TR" dirty="0" smtClean="0"/>
          </a:p>
          <a:p>
            <a:r>
              <a:rPr lang="tr-TR" dirty="0" err="1" smtClean="0"/>
              <a:t>Contrubutor</a:t>
            </a:r>
            <a:endParaRPr lang="tr-TR" dirty="0" smtClean="0"/>
          </a:p>
          <a:p>
            <a:r>
              <a:rPr lang="tr-TR" b="1" dirty="0" err="1" smtClean="0"/>
              <a:t>Get,Clone,Pull</a:t>
            </a:r>
            <a:endParaRPr lang="tr-TR" b="1" dirty="0" smtClean="0"/>
          </a:p>
          <a:p>
            <a:r>
              <a:rPr lang="tr-TR" b="1" dirty="0" err="1" smtClean="0"/>
              <a:t>Checkout,Undo</a:t>
            </a:r>
            <a:r>
              <a:rPr lang="tr-TR" b="1" dirty="0" smtClean="0"/>
              <a:t> </a:t>
            </a:r>
            <a:r>
              <a:rPr lang="tr-TR" b="1" dirty="0" err="1" smtClean="0"/>
              <a:t>Checkout</a:t>
            </a:r>
            <a:endParaRPr lang="tr-TR" b="1" dirty="0"/>
          </a:p>
          <a:p>
            <a:r>
              <a:rPr lang="tr-TR" b="1" dirty="0" err="1" smtClean="0"/>
              <a:t>Check</a:t>
            </a:r>
            <a:r>
              <a:rPr lang="tr-TR" b="1" dirty="0" smtClean="0"/>
              <a:t>-in,</a:t>
            </a:r>
            <a:r>
              <a:rPr lang="tr-TR" b="1" dirty="0"/>
              <a:t> </a:t>
            </a:r>
            <a:r>
              <a:rPr lang="tr-TR" b="1" dirty="0" err="1" smtClean="0"/>
              <a:t>Commit,Stage</a:t>
            </a:r>
            <a:r>
              <a:rPr lang="tr-TR" b="1" dirty="0" smtClean="0"/>
              <a:t>,</a:t>
            </a:r>
            <a:r>
              <a:rPr lang="tr-TR" b="1" dirty="0"/>
              <a:t> </a:t>
            </a:r>
            <a:r>
              <a:rPr lang="tr-TR" b="1" dirty="0" err="1"/>
              <a:t>Push</a:t>
            </a:r>
            <a:endParaRPr lang="tr-TR" b="1" dirty="0"/>
          </a:p>
          <a:p>
            <a:endParaRPr lang="tr-TR" dirty="0" smtClean="0"/>
          </a:p>
          <a:p>
            <a:endParaRPr lang="tr-TR" dirty="0" smtClean="0"/>
          </a:p>
          <a:p>
            <a:endParaRPr lang="tr-TR" dirty="0" smtClean="0"/>
          </a:p>
          <a:p>
            <a:endParaRPr lang="en-US" dirty="0"/>
          </a:p>
          <a:p>
            <a:endParaRPr lang="tr-TR" dirty="0"/>
          </a:p>
          <a:p>
            <a:pPr marL="0" indent="0">
              <a:buNone/>
            </a:pPr>
            <a:endParaRPr lang="tr-TR" dirty="0"/>
          </a:p>
        </p:txBody>
      </p:sp>
    </p:spTree>
    <p:extLst>
      <p:ext uri="{BB962C8B-B14F-4D97-AF65-F5344CB8AC3E}">
        <p14:creationId xmlns:p14="http://schemas.microsoft.com/office/powerpoint/2010/main" val="2114089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87424" y="207963"/>
            <a:ext cx="9144000" cy="1218501"/>
          </a:xfrm>
        </p:spPr>
        <p:txBody>
          <a:bodyPr/>
          <a:lstStyle/>
          <a:p>
            <a:r>
              <a:rPr lang="tr-TR" dirty="0" err="1" smtClean="0"/>
              <a:t>Version</a:t>
            </a:r>
            <a:r>
              <a:rPr lang="tr-TR" dirty="0" smtClean="0"/>
              <a:t> Control </a:t>
            </a:r>
            <a:r>
              <a:rPr lang="tr-TR" dirty="0" err="1" smtClean="0"/>
              <a:t>Protocols</a:t>
            </a:r>
            <a:endParaRPr lang="tr-TR" dirty="0"/>
          </a:p>
        </p:txBody>
      </p:sp>
      <p:sp>
        <p:nvSpPr>
          <p:cNvPr id="3" name="Alt Başlık 2"/>
          <p:cNvSpPr>
            <a:spLocks noGrp="1"/>
          </p:cNvSpPr>
          <p:nvPr>
            <p:ph type="subTitle" idx="1"/>
          </p:nvPr>
        </p:nvSpPr>
        <p:spPr>
          <a:xfrm>
            <a:off x="231648" y="1426464"/>
            <a:ext cx="11960352" cy="4913376"/>
          </a:xfrm>
        </p:spPr>
        <p:txBody>
          <a:bodyPr>
            <a:normAutofit fontScale="92500"/>
          </a:bodyPr>
          <a:lstStyle/>
          <a:p>
            <a:r>
              <a:rPr lang="tr-TR" dirty="0" err="1" smtClean="0"/>
              <a:t>In</a:t>
            </a:r>
            <a:r>
              <a:rPr lang="tr-TR" dirty="0" smtClean="0"/>
              <a:t> software </a:t>
            </a:r>
            <a:r>
              <a:rPr lang="tr-TR" dirty="0" err="1" smtClean="0"/>
              <a:t>engineering</a:t>
            </a:r>
            <a:r>
              <a:rPr lang="tr-TR" dirty="0" smtClean="0"/>
              <a:t>, </a:t>
            </a:r>
            <a:r>
              <a:rPr lang="tr-TR" b="1" dirty="0" err="1" smtClean="0"/>
              <a:t>version</a:t>
            </a:r>
            <a:r>
              <a:rPr lang="tr-TR" b="1" dirty="0" smtClean="0"/>
              <a:t> </a:t>
            </a:r>
            <a:r>
              <a:rPr lang="tr-TR" b="1" dirty="0" err="1"/>
              <a:t>control</a:t>
            </a:r>
            <a:r>
              <a:rPr lang="tr-TR" dirty="0"/>
              <a:t> </a:t>
            </a:r>
          </a:p>
          <a:p>
            <a:pPr algn="l"/>
            <a:r>
              <a:rPr lang="tr-TR" dirty="0" err="1"/>
              <a:t>also</a:t>
            </a:r>
            <a:r>
              <a:rPr lang="tr-TR" dirty="0"/>
              <a:t> </a:t>
            </a:r>
            <a:r>
              <a:rPr lang="tr-TR" dirty="0" err="1"/>
              <a:t>known</a:t>
            </a:r>
            <a:r>
              <a:rPr lang="tr-TR" dirty="0"/>
              <a:t> as</a:t>
            </a:r>
            <a:endParaRPr lang="tr-TR" dirty="0" smtClean="0"/>
          </a:p>
          <a:p>
            <a:pPr marL="342900" indent="-342900" algn="l">
              <a:buFont typeface="Arial" panose="020B0604020202020204" pitchFamily="34" charset="0"/>
              <a:buChar char="•"/>
            </a:pPr>
            <a:r>
              <a:rPr lang="tr-TR" b="1" dirty="0" err="1" smtClean="0"/>
              <a:t>revision</a:t>
            </a:r>
            <a:r>
              <a:rPr lang="tr-TR" b="1" dirty="0" smtClean="0"/>
              <a:t> </a:t>
            </a:r>
            <a:r>
              <a:rPr lang="tr-TR" b="1" dirty="0" err="1"/>
              <a:t>control</a:t>
            </a:r>
            <a:r>
              <a:rPr lang="tr-TR" dirty="0" smtClean="0"/>
              <a:t> </a:t>
            </a:r>
          </a:p>
          <a:p>
            <a:pPr marL="342900" indent="-342900" algn="l">
              <a:buFont typeface="Arial" panose="020B0604020202020204" pitchFamily="34" charset="0"/>
              <a:buChar char="•"/>
            </a:pPr>
            <a:r>
              <a:rPr lang="tr-TR" b="1" dirty="0" err="1"/>
              <a:t>source</a:t>
            </a:r>
            <a:r>
              <a:rPr lang="tr-TR" b="1" dirty="0"/>
              <a:t> </a:t>
            </a:r>
            <a:r>
              <a:rPr lang="tr-TR" b="1" dirty="0" err="1" smtClean="0"/>
              <a:t>control</a:t>
            </a:r>
            <a:endParaRPr lang="tr-TR" b="1" dirty="0" smtClean="0"/>
          </a:p>
          <a:p>
            <a:pPr marL="342900" indent="-342900" algn="l">
              <a:buFont typeface="Arial" panose="020B0604020202020204" pitchFamily="34" charset="0"/>
              <a:buChar char="•"/>
            </a:pPr>
            <a:r>
              <a:rPr lang="tr-TR" b="1" dirty="0" err="1"/>
              <a:t>source</a:t>
            </a:r>
            <a:r>
              <a:rPr lang="tr-TR" b="1" dirty="0"/>
              <a:t> </a:t>
            </a:r>
            <a:r>
              <a:rPr lang="tr-TR" b="1" dirty="0" err="1"/>
              <a:t>code</a:t>
            </a:r>
            <a:r>
              <a:rPr lang="tr-TR" b="1" dirty="0"/>
              <a:t> </a:t>
            </a:r>
            <a:r>
              <a:rPr lang="tr-TR" b="1" dirty="0" err="1" smtClean="0"/>
              <a:t>management</a:t>
            </a:r>
            <a:endParaRPr lang="tr-TR" b="1" dirty="0" smtClean="0"/>
          </a:p>
          <a:p>
            <a:pPr algn="just"/>
            <a:r>
              <a:rPr lang="en-US" dirty="0"/>
              <a:t> is a class of systems responsible for managing changes to </a:t>
            </a:r>
            <a:r>
              <a:rPr lang="en-US" dirty="0">
                <a:hlinkClick r:id="rId2" tooltip="Computer program"/>
              </a:rPr>
              <a:t>computer programs</a:t>
            </a:r>
            <a:r>
              <a:rPr lang="en-US" dirty="0"/>
              <a:t>, documents, large web sites, or other collections of </a:t>
            </a:r>
            <a:r>
              <a:rPr lang="en-US" dirty="0" smtClean="0"/>
              <a:t>information</a:t>
            </a:r>
            <a:endParaRPr lang="tr-TR" dirty="0" smtClean="0"/>
          </a:p>
          <a:p>
            <a:pPr algn="just"/>
            <a:r>
              <a:rPr lang="en-US" dirty="0"/>
              <a:t>Version control is a component of </a:t>
            </a:r>
            <a:r>
              <a:rPr lang="en-US" dirty="0">
                <a:hlinkClick r:id="rId3" tooltip="Software configuration management"/>
              </a:rPr>
              <a:t>software configuration management</a:t>
            </a:r>
            <a:r>
              <a:rPr lang="en-US" dirty="0" smtClean="0"/>
              <a:t>.</a:t>
            </a:r>
            <a:endParaRPr lang="tr-TR" dirty="0" smtClean="0"/>
          </a:p>
          <a:p>
            <a:pPr algn="just"/>
            <a:r>
              <a:rPr lang="en-US" dirty="0"/>
              <a:t>In </a:t>
            </a:r>
            <a:r>
              <a:rPr lang="en-US" dirty="0">
                <a:hlinkClick r:id="rId4" tooltip="Software engineering"/>
              </a:rPr>
              <a:t>software engineering</a:t>
            </a:r>
            <a:r>
              <a:rPr lang="en-US" dirty="0"/>
              <a:t>, </a:t>
            </a:r>
            <a:r>
              <a:rPr lang="en-US" b="1" dirty="0"/>
              <a:t>software configuration management</a:t>
            </a:r>
            <a:r>
              <a:rPr lang="en-US" dirty="0"/>
              <a:t> (</a:t>
            </a:r>
            <a:r>
              <a:rPr lang="en-US" b="1" dirty="0"/>
              <a:t>SCM</a:t>
            </a:r>
            <a:r>
              <a:rPr lang="en-US" dirty="0"/>
              <a:t> or </a:t>
            </a:r>
            <a:r>
              <a:rPr lang="en-US" b="1" dirty="0"/>
              <a:t>S/W CM</a:t>
            </a:r>
            <a:r>
              <a:rPr lang="en-US" dirty="0"/>
              <a:t>) is the task of tracking and controlling changes in the software, part of the larger cross-disciplinary field of </a:t>
            </a:r>
            <a:r>
              <a:rPr lang="en-US" dirty="0">
                <a:hlinkClick r:id="rId5" tooltip="Configuration management"/>
              </a:rPr>
              <a:t>configuration </a:t>
            </a:r>
            <a:r>
              <a:rPr lang="en-US" dirty="0" err="1" smtClean="0">
                <a:hlinkClick r:id="rId5" tooltip="Configuration management"/>
              </a:rPr>
              <a:t>management</a:t>
            </a:r>
            <a:r>
              <a:rPr lang="en-US" dirty="0" err="1" smtClean="0"/>
              <a:t>.SCM</a:t>
            </a:r>
            <a:r>
              <a:rPr lang="en-US" dirty="0" smtClean="0"/>
              <a:t> </a:t>
            </a:r>
            <a:r>
              <a:rPr lang="en-US" dirty="0"/>
              <a:t>practices include </a:t>
            </a:r>
            <a:r>
              <a:rPr lang="en-US" dirty="0">
                <a:hlinkClick r:id="rId6" tooltip="Revision control"/>
              </a:rPr>
              <a:t>revision control</a:t>
            </a:r>
            <a:r>
              <a:rPr lang="en-US" dirty="0"/>
              <a:t> and the establishment of </a:t>
            </a:r>
            <a:r>
              <a:rPr lang="en-US" dirty="0">
                <a:hlinkClick r:id="rId7" tooltip="Baseline (configuration management)"/>
              </a:rPr>
              <a:t>baselines</a:t>
            </a:r>
            <a:r>
              <a:rPr lang="en-US" dirty="0"/>
              <a:t>. If something goes wrong, SCM can determine the "what, when, why and who" of the change. If a configuration is working well, SCM can determine how to replicate it across many hosts.</a:t>
            </a:r>
            <a:endParaRPr lang="tr-TR" dirty="0"/>
          </a:p>
        </p:txBody>
      </p:sp>
    </p:spTree>
    <p:extLst>
      <p:ext uri="{BB962C8B-B14F-4D97-AF65-F5344CB8AC3E}">
        <p14:creationId xmlns:p14="http://schemas.microsoft.com/office/powerpoint/2010/main" val="2750131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9788" y="0"/>
            <a:ext cx="3932237" cy="762000"/>
          </a:xfrm>
        </p:spPr>
        <p:txBody>
          <a:bodyPr/>
          <a:lstStyle/>
          <a:p>
            <a:r>
              <a:rPr lang="tr-TR" dirty="0" err="1" smtClean="0"/>
              <a:t>Position</a:t>
            </a:r>
            <a:r>
              <a:rPr lang="tr-TR" dirty="0" smtClean="0"/>
              <a:t> of Protocol</a:t>
            </a:r>
            <a:endParaRPr lang="tr-TR" dirty="0"/>
          </a:p>
        </p:txBody>
      </p:sp>
      <p:pic>
        <p:nvPicPr>
          <p:cNvPr id="7" name="İçerik Yer Tutucusu 6"/>
          <p:cNvPicPr>
            <a:picLocks noGrp="1" noChangeAspect="1"/>
          </p:cNvPicPr>
          <p:nvPr>
            <p:ph idx="1"/>
          </p:nvPr>
        </p:nvPicPr>
        <p:blipFill>
          <a:blip r:embed="rId2"/>
          <a:stretch>
            <a:fillRect/>
          </a:stretch>
        </p:blipFill>
        <p:spPr>
          <a:xfrm>
            <a:off x="8931021" y="3801872"/>
            <a:ext cx="3114675" cy="2067116"/>
          </a:xfrm>
          <a:prstGeom prst="rect">
            <a:avLst/>
          </a:prstGeom>
        </p:spPr>
      </p:pic>
      <p:sp>
        <p:nvSpPr>
          <p:cNvPr id="6" name="Metin Yer Tutucusu 5"/>
          <p:cNvSpPr>
            <a:spLocks noGrp="1"/>
          </p:cNvSpPr>
          <p:nvPr>
            <p:ph type="body" sz="half" idx="2"/>
          </p:nvPr>
        </p:nvSpPr>
        <p:spPr>
          <a:xfrm>
            <a:off x="839788" y="762000"/>
            <a:ext cx="11205908" cy="5772912"/>
          </a:xfrm>
        </p:spPr>
        <p:txBody>
          <a:bodyPr/>
          <a:lstStyle/>
          <a:p>
            <a:pPr algn="just"/>
            <a:r>
              <a:rPr lang="tr-TR" dirty="0" smtClean="0"/>
              <a:t>IEEE Software life </a:t>
            </a:r>
            <a:r>
              <a:rPr lang="tr-TR" dirty="0" err="1" smtClean="0"/>
              <a:t>cycle</a:t>
            </a:r>
            <a:r>
              <a:rPr lang="tr-TR" dirty="0" err="1" smtClean="0">
                <a:sym typeface="Wingdings" panose="05000000000000000000" pitchFamily="2" charset="2"/>
              </a:rPr>
              <a:t>SCMVersion</a:t>
            </a:r>
            <a:r>
              <a:rPr lang="tr-TR" dirty="0" smtClean="0">
                <a:sym typeface="Wingdings" panose="05000000000000000000" pitchFamily="2" charset="2"/>
              </a:rPr>
              <a:t> Control</a:t>
            </a:r>
          </a:p>
          <a:p>
            <a:pPr algn="just"/>
            <a:r>
              <a:rPr lang="tr-TR" sz="2000" b="1" dirty="0" smtClean="0">
                <a:sym typeface="Wingdings" panose="05000000000000000000" pitchFamily="2" charset="2"/>
              </a:rPr>
              <a:t>SCM</a:t>
            </a:r>
          </a:p>
          <a:p>
            <a:pPr marL="285750" indent="-285750" algn="just">
              <a:buFont typeface="Arial" panose="020B0604020202020204" pitchFamily="34" charset="0"/>
              <a:buChar char="•"/>
            </a:pPr>
            <a:r>
              <a:rPr lang="en-US" dirty="0"/>
              <a:t>Configuration identification - Identifying configurations, </a:t>
            </a:r>
            <a:r>
              <a:rPr lang="en-US" dirty="0">
                <a:hlinkClick r:id="rId3" tooltip="Configuration item"/>
              </a:rPr>
              <a:t>configuration items</a:t>
            </a:r>
            <a:r>
              <a:rPr lang="en-US" dirty="0"/>
              <a:t> and </a:t>
            </a:r>
            <a:r>
              <a:rPr lang="en-US" dirty="0">
                <a:hlinkClick r:id="rId4" tooltip="Baseline (configuration management)"/>
              </a:rPr>
              <a:t>baselines</a:t>
            </a:r>
            <a:r>
              <a:rPr lang="en-US" dirty="0"/>
              <a:t>.</a:t>
            </a:r>
          </a:p>
          <a:p>
            <a:pPr marL="285750" indent="-285750" algn="just">
              <a:buFont typeface="Arial" panose="020B0604020202020204" pitchFamily="34" charset="0"/>
              <a:buChar char="•"/>
            </a:pPr>
            <a:r>
              <a:rPr lang="en-US" dirty="0"/>
              <a:t>Configuration control - Implementing a </a:t>
            </a:r>
            <a:r>
              <a:rPr lang="en-US" dirty="0">
                <a:hlinkClick r:id="rId5" tooltip="Change control"/>
              </a:rPr>
              <a:t>controlled change</a:t>
            </a:r>
            <a:r>
              <a:rPr lang="en-US" dirty="0"/>
              <a:t> process. This is usually achieved by setting up a </a:t>
            </a:r>
            <a:r>
              <a:rPr lang="en-US" dirty="0">
                <a:hlinkClick r:id="rId6" tooltip="Change control board"/>
              </a:rPr>
              <a:t>change control board</a:t>
            </a:r>
            <a:r>
              <a:rPr lang="en-US" dirty="0"/>
              <a:t> whose primary function is to approve or reject all change requests that are sent against any baseline.</a:t>
            </a:r>
          </a:p>
          <a:p>
            <a:pPr marL="285750" indent="-285750" algn="just">
              <a:buFont typeface="Arial" panose="020B0604020202020204" pitchFamily="34" charset="0"/>
              <a:buChar char="•"/>
            </a:pPr>
            <a:r>
              <a:rPr lang="en-US" dirty="0"/>
              <a:t>Configuration status accounting - Recording and reporting all the necessary information on the status of the development process.</a:t>
            </a:r>
          </a:p>
          <a:p>
            <a:pPr marL="285750" indent="-285750" algn="just">
              <a:buFont typeface="Arial" panose="020B0604020202020204" pitchFamily="34" charset="0"/>
              <a:buChar char="•"/>
            </a:pPr>
            <a:r>
              <a:rPr lang="en-US" dirty="0"/>
              <a:t>Configuration auditing - Ensuring that configurations contain all their intended parts and are sound with respect to their specifying documents, including requirements, architectural specifications and user manuals.</a:t>
            </a:r>
          </a:p>
          <a:p>
            <a:pPr marL="285750" indent="-285750" algn="just">
              <a:buFont typeface="Arial" panose="020B0604020202020204" pitchFamily="34" charset="0"/>
              <a:buChar char="•"/>
            </a:pPr>
            <a:r>
              <a:rPr lang="en-US" dirty="0">
                <a:hlinkClick r:id="rId7" tooltip="Build management"/>
              </a:rPr>
              <a:t>Build management</a:t>
            </a:r>
            <a:r>
              <a:rPr lang="en-US" dirty="0"/>
              <a:t> - Managing the process and tools used for builds.</a:t>
            </a:r>
          </a:p>
          <a:p>
            <a:pPr marL="285750" indent="-285750" algn="just">
              <a:buFont typeface="Arial" panose="020B0604020202020204" pitchFamily="34" charset="0"/>
              <a:buChar char="•"/>
            </a:pPr>
            <a:r>
              <a:rPr lang="en-US" dirty="0">
                <a:hlinkClick r:id="rId8" tooltip="Process management (computing)"/>
              </a:rPr>
              <a:t>Process management</a:t>
            </a:r>
            <a:r>
              <a:rPr lang="en-US" dirty="0"/>
              <a:t> - Ensuring adherence to the organization's development process.</a:t>
            </a:r>
          </a:p>
          <a:p>
            <a:pPr marL="285750" indent="-285750" algn="just">
              <a:buFont typeface="Arial" panose="020B0604020202020204" pitchFamily="34" charset="0"/>
              <a:buChar char="•"/>
            </a:pPr>
            <a:r>
              <a:rPr lang="en-US" dirty="0"/>
              <a:t>Environment management - Managing the software and hardware that host the system.</a:t>
            </a:r>
          </a:p>
          <a:p>
            <a:pPr marL="285750" indent="-285750" algn="just">
              <a:buFont typeface="Arial" panose="020B0604020202020204" pitchFamily="34" charset="0"/>
              <a:buChar char="•"/>
            </a:pPr>
            <a:r>
              <a:rPr lang="en-US" dirty="0">
                <a:hlinkClick r:id="rId9" tooltip="Teamwork"/>
              </a:rPr>
              <a:t>Teamwork</a:t>
            </a:r>
            <a:r>
              <a:rPr lang="en-US" dirty="0"/>
              <a:t> - Facilitate team interactions related to the process.</a:t>
            </a:r>
          </a:p>
          <a:p>
            <a:pPr marL="285750" indent="-285750" algn="just">
              <a:buFont typeface="Arial" panose="020B0604020202020204" pitchFamily="34" charset="0"/>
              <a:buChar char="•"/>
            </a:pPr>
            <a:r>
              <a:rPr lang="en-US" dirty="0"/>
              <a:t>Defect tracking - Making sure every defect has traceability back to the source.</a:t>
            </a:r>
          </a:p>
          <a:p>
            <a:pPr algn="just"/>
            <a:r>
              <a:rPr lang="en-US" dirty="0"/>
              <a:t>With the introduction of </a:t>
            </a:r>
            <a:r>
              <a:rPr lang="en-US" dirty="0">
                <a:hlinkClick r:id="rId10" tooltip="Cloud computing"/>
              </a:rPr>
              <a:t>cloud computing</a:t>
            </a:r>
            <a:r>
              <a:rPr lang="en-US" dirty="0"/>
              <a:t> and </a:t>
            </a:r>
            <a:r>
              <a:rPr lang="en-US" dirty="0">
                <a:hlinkClick r:id="rId11" tooltip="DevOps"/>
              </a:rPr>
              <a:t>DevOps</a:t>
            </a:r>
            <a:r>
              <a:rPr lang="en-US" dirty="0"/>
              <a:t> the purposes of SCM tools have become </a:t>
            </a:r>
            <a:endParaRPr lang="tr-TR" dirty="0" smtClean="0"/>
          </a:p>
          <a:p>
            <a:pPr algn="just"/>
            <a:r>
              <a:rPr lang="en-US" dirty="0" smtClean="0"/>
              <a:t>merged </a:t>
            </a:r>
            <a:r>
              <a:rPr lang="en-US" dirty="0"/>
              <a:t>in some cases. </a:t>
            </a:r>
            <a:endParaRPr lang="tr-TR" dirty="0" smtClean="0">
              <a:sym typeface="Wingdings" panose="05000000000000000000" pitchFamily="2" charset="2"/>
            </a:endParaRPr>
          </a:p>
        </p:txBody>
      </p:sp>
    </p:spTree>
    <p:extLst>
      <p:ext uri="{BB962C8B-B14F-4D97-AF65-F5344CB8AC3E}">
        <p14:creationId xmlns:p14="http://schemas.microsoft.com/office/powerpoint/2010/main" val="2047714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lstStyle/>
          <a:p>
            <a:r>
              <a:rPr lang="tr-TR" dirty="0" err="1" smtClean="0"/>
              <a:t>Version</a:t>
            </a:r>
            <a:r>
              <a:rPr lang="tr-TR" dirty="0" smtClean="0"/>
              <a:t> Control</a:t>
            </a:r>
            <a:endParaRPr lang="tr-TR" dirty="0"/>
          </a:p>
        </p:txBody>
      </p:sp>
      <p:sp>
        <p:nvSpPr>
          <p:cNvPr id="6" name="İçerik Yer Tutucusu 5"/>
          <p:cNvSpPr>
            <a:spLocks noGrp="1"/>
          </p:cNvSpPr>
          <p:nvPr>
            <p:ph idx="1"/>
          </p:nvPr>
        </p:nvSpPr>
        <p:spPr/>
        <p:txBody>
          <a:bodyPr/>
          <a:lstStyle/>
          <a:p>
            <a:pPr algn="just"/>
            <a:r>
              <a:rPr lang="en-US" dirty="0"/>
              <a:t>In computer </a:t>
            </a:r>
            <a:r>
              <a:rPr lang="en-US" dirty="0">
                <a:hlinkClick r:id="rId2" tooltip="Software engineering"/>
              </a:rPr>
              <a:t>software engineering</a:t>
            </a:r>
            <a:r>
              <a:rPr lang="en-US" dirty="0"/>
              <a:t>, revision control is any kind of practice that tracks and provides control over changes to </a:t>
            </a:r>
            <a:r>
              <a:rPr lang="en-US" dirty="0">
                <a:hlinkClick r:id="rId3" tooltip="Source code"/>
              </a:rPr>
              <a:t>source </a:t>
            </a:r>
            <a:r>
              <a:rPr lang="en-US" dirty="0" smtClean="0">
                <a:hlinkClick r:id="rId3" tooltip="Source code"/>
              </a:rPr>
              <a:t>code</a:t>
            </a:r>
            <a:r>
              <a:rPr lang="tr-TR" dirty="0" smtClean="0"/>
              <a:t>, </a:t>
            </a:r>
            <a:r>
              <a:rPr lang="tr-TR" dirty="0" err="1" smtClean="0"/>
              <a:t>document</a:t>
            </a:r>
            <a:r>
              <a:rPr lang="tr-TR" dirty="0" smtClean="0"/>
              <a:t>, </a:t>
            </a:r>
            <a:r>
              <a:rPr lang="tr-TR" dirty="0" err="1" smtClean="0"/>
              <a:t>configuretion</a:t>
            </a:r>
            <a:r>
              <a:rPr lang="tr-TR" dirty="0" smtClean="0"/>
              <a:t> </a:t>
            </a:r>
            <a:r>
              <a:rPr lang="tr-TR" dirty="0" err="1" smtClean="0"/>
              <a:t>files</a:t>
            </a:r>
            <a:r>
              <a:rPr lang="tr-TR" dirty="0" smtClean="0"/>
              <a:t>…</a:t>
            </a:r>
          </a:p>
          <a:p>
            <a:pPr algn="just"/>
            <a:r>
              <a:rPr lang="en-US" dirty="0"/>
              <a:t>As teams design, develop and deploy software, it is common for multiple versions of the same </a:t>
            </a:r>
            <a:r>
              <a:rPr lang="en-US" dirty="0" smtClean="0"/>
              <a:t>software</a:t>
            </a:r>
            <a:endParaRPr lang="tr-TR" dirty="0" smtClean="0"/>
          </a:p>
          <a:p>
            <a:pPr algn="just"/>
            <a:r>
              <a:rPr lang="en-US" dirty="0"/>
              <a:t>At the simplest level, developers could simply retain multiple copies of the different versions of the program, and label them </a:t>
            </a:r>
            <a:r>
              <a:rPr lang="en-US" dirty="0" smtClean="0"/>
              <a:t>appropriately</a:t>
            </a:r>
            <a:endParaRPr lang="tr-TR" dirty="0" smtClean="0"/>
          </a:p>
        </p:txBody>
      </p:sp>
    </p:spTree>
    <p:extLst>
      <p:ext uri="{BB962C8B-B14F-4D97-AF65-F5344CB8AC3E}">
        <p14:creationId xmlns:p14="http://schemas.microsoft.com/office/powerpoint/2010/main" val="2590588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67589"/>
            <a:ext cx="10515600" cy="744347"/>
          </a:xfrm>
        </p:spPr>
        <p:txBody>
          <a:bodyPr>
            <a:normAutofit/>
          </a:bodyPr>
          <a:lstStyle/>
          <a:p>
            <a:pPr algn="ctr"/>
            <a:r>
              <a:rPr lang="tr-TR" dirty="0" err="1" smtClean="0"/>
              <a:t>Version</a:t>
            </a:r>
            <a:r>
              <a:rPr lang="tr-TR" dirty="0" smtClean="0"/>
              <a:t> Control Software Model</a:t>
            </a:r>
            <a:endParaRPr lang="tr-TR" dirty="0"/>
          </a:p>
        </p:txBody>
      </p:sp>
      <p:sp>
        <p:nvSpPr>
          <p:cNvPr id="3" name="İçerik Yer Tutucusu 2"/>
          <p:cNvSpPr>
            <a:spLocks noGrp="1"/>
          </p:cNvSpPr>
          <p:nvPr>
            <p:ph idx="1"/>
          </p:nvPr>
        </p:nvSpPr>
        <p:spPr>
          <a:xfrm>
            <a:off x="838200" y="1011936"/>
            <a:ext cx="10515600" cy="5846064"/>
          </a:xfrm>
        </p:spPr>
        <p:txBody>
          <a:bodyPr>
            <a:normAutofit fontScale="92500" lnSpcReduction="20000"/>
          </a:bodyPr>
          <a:lstStyle/>
          <a:p>
            <a:pPr>
              <a:buFont typeface="Wingdings" panose="05000000000000000000" pitchFamily="2" charset="2"/>
              <a:buChar char="Ø"/>
            </a:pPr>
            <a:r>
              <a:rPr lang="tr-TR" dirty="0" err="1"/>
              <a:t>Local</a:t>
            </a:r>
            <a:r>
              <a:rPr lang="tr-TR" dirty="0"/>
              <a:t> data </a:t>
            </a:r>
            <a:r>
              <a:rPr lang="tr-TR" dirty="0" smtClean="0"/>
              <a:t>model</a:t>
            </a:r>
          </a:p>
          <a:p>
            <a:pPr marL="0" indent="0">
              <a:buNone/>
            </a:pPr>
            <a:r>
              <a:rPr lang="tr-TR" dirty="0" smtClean="0"/>
              <a:t>	</a:t>
            </a:r>
            <a:r>
              <a:rPr lang="en-US" i="1" dirty="0"/>
              <a:t>In the local-only approach, all developers must use the same file system</a:t>
            </a:r>
            <a:r>
              <a:rPr lang="en-US" dirty="0" smtClean="0"/>
              <a:t>.</a:t>
            </a:r>
            <a:r>
              <a:rPr lang="tr-TR" dirty="0" smtClean="0"/>
              <a:t>(</a:t>
            </a:r>
            <a:r>
              <a:rPr lang="tr-TR" u="sng" dirty="0" err="1">
                <a:hlinkClick r:id="rId2"/>
              </a:rPr>
              <a:t>Revision</a:t>
            </a:r>
            <a:r>
              <a:rPr lang="tr-TR" u="sng" dirty="0">
                <a:hlinkClick r:id="rId2"/>
              </a:rPr>
              <a:t> Control </a:t>
            </a:r>
            <a:r>
              <a:rPr lang="tr-TR" u="sng" dirty="0" err="1">
                <a:hlinkClick r:id="rId2"/>
              </a:rPr>
              <a:t>System</a:t>
            </a:r>
            <a:r>
              <a:rPr lang="tr-TR" dirty="0"/>
              <a:t> (RCS</a:t>
            </a:r>
            <a:r>
              <a:rPr lang="tr-TR" dirty="0" smtClean="0"/>
              <a:t>),</a:t>
            </a:r>
            <a:r>
              <a:rPr lang="en-US" u="sng" dirty="0">
                <a:hlinkClick r:id="rId3"/>
              </a:rPr>
              <a:t> Source Code Control System</a:t>
            </a:r>
            <a:r>
              <a:rPr lang="en-US" dirty="0"/>
              <a:t> (SCCS) – part of </a:t>
            </a:r>
            <a:r>
              <a:rPr lang="en-US" dirty="0">
                <a:hlinkClick r:id="rId4" tooltip="Unix"/>
              </a:rPr>
              <a:t>UNIX</a:t>
            </a:r>
            <a:r>
              <a:rPr lang="tr-TR" dirty="0" smtClean="0"/>
              <a:t>)</a:t>
            </a:r>
            <a:endParaRPr lang="tr-TR" dirty="0"/>
          </a:p>
          <a:p>
            <a:pPr>
              <a:buFont typeface="Wingdings" panose="05000000000000000000" pitchFamily="2" charset="2"/>
              <a:buChar char="Ø"/>
            </a:pPr>
            <a:r>
              <a:rPr lang="tr-TR" dirty="0"/>
              <a:t>Client-server </a:t>
            </a:r>
            <a:r>
              <a:rPr lang="tr-TR" dirty="0" smtClean="0"/>
              <a:t>model </a:t>
            </a:r>
          </a:p>
          <a:p>
            <a:pPr marL="0" indent="0">
              <a:buNone/>
            </a:pPr>
            <a:r>
              <a:rPr lang="en-US" i="1" dirty="0"/>
              <a:t>In the client-server model, developers use a shared single repository</a:t>
            </a:r>
            <a:r>
              <a:rPr lang="en-US" dirty="0" smtClean="0"/>
              <a:t>.</a:t>
            </a:r>
            <a:endParaRPr lang="tr-TR" dirty="0" smtClean="0"/>
          </a:p>
          <a:p>
            <a:pPr marL="0" indent="0">
              <a:buNone/>
            </a:pPr>
            <a:r>
              <a:rPr lang="tr-TR" dirty="0" smtClean="0">
                <a:hlinkClick r:id="rId5" tooltip="IBM Rational ClearCase"/>
              </a:rPr>
              <a:t>IBM </a:t>
            </a:r>
            <a:r>
              <a:rPr lang="tr-TR" dirty="0" err="1">
                <a:hlinkClick r:id="rId5" tooltip="IBM Rational ClearCase"/>
              </a:rPr>
              <a:t>Rational</a:t>
            </a:r>
            <a:r>
              <a:rPr lang="tr-TR" dirty="0">
                <a:hlinkClick r:id="rId5" tooltip="IBM Rational ClearCase"/>
              </a:rPr>
              <a:t> </a:t>
            </a:r>
            <a:r>
              <a:rPr lang="tr-TR" dirty="0" err="1" smtClean="0">
                <a:hlinkClick r:id="rId5" tooltip="IBM Rational ClearCase"/>
              </a:rPr>
              <a:t>ClearCase</a:t>
            </a:r>
            <a:r>
              <a:rPr lang="tr-TR" dirty="0" smtClean="0"/>
              <a:t>,</a:t>
            </a:r>
            <a:r>
              <a:rPr lang="en-US" dirty="0">
                <a:hlinkClick r:id="rId6" tooltip="Visual SourceSafe"/>
              </a:rPr>
              <a:t> Visual SourceSafe</a:t>
            </a:r>
            <a:r>
              <a:rPr lang="en-US" dirty="0"/>
              <a:t> </a:t>
            </a:r>
            <a:r>
              <a:rPr lang="en-US" dirty="0" smtClean="0"/>
              <a:t>–by</a:t>
            </a:r>
            <a:r>
              <a:rPr lang="en-US" dirty="0"/>
              <a:t> </a:t>
            </a:r>
            <a:r>
              <a:rPr lang="en-US" dirty="0">
                <a:hlinkClick r:id="rId7" tooltip="Microsoft"/>
              </a:rPr>
              <a:t>Microsoft</a:t>
            </a:r>
            <a:r>
              <a:rPr lang="en-US" dirty="0"/>
              <a:t>; oriented toward small </a:t>
            </a:r>
            <a:r>
              <a:rPr lang="en-US" dirty="0" smtClean="0"/>
              <a:t>teams</a:t>
            </a:r>
            <a:r>
              <a:rPr lang="tr-TR" dirty="0"/>
              <a:t> </a:t>
            </a:r>
            <a:endParaRPr lang="tr-TR" dirty="0" smtClean="0"/>
          </a:p>
          <a:p>
            <a:pPr marL="0" indent="0">
              <a:buNone/>
            </a:pPr>
            <a:r>
              <a:rPr lang="en-US" dirty="0">
                <a:hlinkClick r:id="rId8" tooltip="Azure DevOps Server"/>
              </a:rPr>
              <a:t>Team Foundation Version Control</a:t>
            </a:r>
            <a:r>
              <a:rPr lang="en-US" dirty="0"/>
              <a:t>  - </a:t>
            </a:r>
            <a:r>
              <a:rPr lang="en-US" dirty="0" smtClean="0"/>
              <a:t>by</a:t>
            </a:r>
            <a:r>
              <a:rPr lang="en-US" dirty="0"/>
              <a:t> </a:t>
            </a:r>
            <a:r>
              <a:rPr lang="en-US" dirty="0">
                <a:hlinkClick r:id="rId7" tooltip="Microsoft"/>
              </a:rPr>
              <a:t>Microsoft</a:t>
            </a:r>
            <a:r>
              <a:rPr lang="en-US" dirty="0"/>
              <a:t> for Team Foundation Server, now </a:t>
            </a:r>
            <a:r>
              <a:rPr lang="en-US" dirty="0">
                <a:hlinkClick r:id="rId9" tooltip="Azure DevOps Server"/>
              </a:rPr>
              <a:t>Azure DevOps </a:t>
            </a:r>
            <a:r>
              <a:rPr lang="en-US" dirty="0" smtClean="0">
                <a:hlinkClick r:id="rId9" tooltip="Azure DevOps Server"/>
              </a:rPr>
              <a:t>Server</a:t>
            </a:r>
            <a:endParaRPr lang="tr-TR" dirty="0" smtClean="0"/>
          </a:p>
          <a:p>
            <a:pPr marL="0" indent="0">
              <a:buNone/>
            </a:pPr>
            <a:endParaRPr lang="tr-TR" dirty="0" smtClean="0"/>
          </a:p>
          <a:p>
            <a:r>
              <a:rPr lang="en-US" dirty="0">
                <a:hlinkClick r:id="rId10" tooltip="Concurrent Versions System"/>
              </a:rPr>
              <a:t>Concurrent Versions System</a:t>
            </a:r>
            <a:r>
              <a:rPr lang="en-US" dirty="0"/>
              <a:t> (CVS) – originally built on RCS, licensed under the </a:t>
            </a:r>
            <a:r>
              <a:rPr lang="en-US" dirty="0">
                <a:hlinkClick r:id="rId11" tooltip="GPL"/>
              </a:rPr>
              <a:t>GPL</a:t>
            </a:r>
            <a:r>
              <a:rPr lang="en-US" dirty="0"/>
              <a:t>.</a:t>
            </a:r>
          </a:p>
          <a:p>
            <a:r>
              <a:rPr lang="en-US" dirty="0" smtClean="0">
                <a:hlinkClick r:id="rId12" tooltip="Subversion (software)"/>
              </a:rPr>
              <a:t>Subversion</a:t>
            </a:r>
            <a:r>
              <a:rPr lang="en-US" dirty="0"/>
              <a:t> (SVN) – versioning control system inspired by </a:t>
            </a:r>
            <a:r>
              <a:rPr lang="en-US" dirty="0" smtClean="0"/>
              <a:t>CVS</a:t>
            </a:r>
            <a:endParaRPr lang="tr-TR" baseline="30000" dirty="0"/>
          </a:p>
          <a:p>
            <a:r>
              <a:rPr lang="tr-TR" b="1" dirty="0" err="1" smtClean="0"/>
              <a:t>TortoiseSVN</a:t>
            </a:r>
            <a:r>
              <a:rPr lang="tr-TR" b="1" dirty="0" smtClean="0"/>
              <a:t> </a:t>
            </a:r>
            <a:r>
              <a:rPr lang="en-US" dirty="0"/>
              <a:t>Windows client for the </a:t>
            </a:r>
            <a:r>
              <a:rPr lang="en-US" i="1" dirty="0"/>
              <a:t>Apache™ Subversion®</a:t>
            </a:r>
            <a:r>
              <a:rPr lang="en-US" dirty="0"/>
              <a:t> version control system</a:t>
            </a:r>
            <a:endParaRPr lang="tr-TR" b="1" dirty="0"/>
          </a:p>
          <a:p>
            <a:pPr marL="0" indent="0">
              <a:buNone/>
            </a:pPr>
            <a:endParaRPr lang="en-US" dirty="0"/>
          </a:p>
          <a:p>
            <a:pPr marL="0" indent="0">
              <a:buNone/>
            </a:pPr>
            <a:endParaRPr lang="tr-TR" dirty="0"/>
          </a:p>
        </p:txBody>
      </p:sp>
    </p:spTree>
    <p:extLst>
      <p:ext uri="{BB962C8B-B14F-4D97-AF65-F5344CB8AC3E}">
        <p14:creationId xmlns:p14="http://schemas.microsoft.com/office/powerpoint/2010/main" val="3100918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09093"/>
            <a:ext cx="10515600" cy="634619"/>
          </a:xfrm>
        </p:spPr>
        <p:txBody>
          <a:bodyPr>
            <a:normAutofit fontScale="90000"/>
          </a:bodyPr>
          <a:lstStyle/>
          <a:p>
            <a:pPr algn="ctr"/>
            <a:r>
              <a:rPr lang="tr-TR" b="1" dirty="0" err="1"/>
              <a:t>Version</a:t>
            </a:r>
            <a:r>
              <a:rPr lang="tr-TR" b="1" dirty="0"/>
              <a:t> Control </a:t>
            </a:r>
            <a:r>
              <a:rPr lang="tr-TR" b="1" dirty="0" smtClean="0"/>
              <a:t>Software </a:t>
            </a:r>
            <a:r>
              <a:rPr lang="tr-TR" b="1" dirty="0"/>
              <a:t>Model</a:t>
            </a:r>
          </a:p>
        </p:txBody>
      </p:sp>
      <p:sp>
        <p:nvSpPr>
          <p:cNvPr id="3" name="İçerik Yer Tutucusu 2"/>
          <p:cNvSpPr>
            <a:spLocks noGrp="1"/>
          </p:cNvSpPr>
          <p:nvPr>
            <p:ph idx="1"/>
          </p:nvPr>
        </p:nvSpPr>
        <p:spPr>
          <a:xfrm>
            <a:off x="838200" y="743712"/>
            <a:ext cx="10515600" cy="5433251"/>
          </a:xfrm>
        </p:spPr>
        <p:txBody>
          <a:bodyPr>
            <a:normAutofit lnSpcReduction="10000"/>
          </a:bodyPr>
          <a:lstStyle/>
          <a:p>
            <a:pPr>
              <a:buFont typeface="Wingdings" panose="05000000000000000000" pitchFamily="2" charset="2"/>
              <a:buChar char="Ø"/>
            </a:pPr>
            <a:r>
              <a:rPr lang="tr-TR" dirty="0"/>
              <a:t>Distributed model</a:t>
            </a:r>
          </a:p>
          <a:p>
            <a:pPr marL="0" indent="0" algn="just">
              <a:buNone/>
            </a:pPr>
            <a:r>
              <a:rPr lang="en-US" i="1" dirty="0"/>
              <a:t>In the distributed approach, each developer works directly with their own local repository, and changes are shared between repositories as a separate step.</a:t>
            </a:r>
            <a:endParaRPr lang="tr-TR" i="1" dirty="0"/>
          </a:p>
          <a:p>
            <a:pPr marL="0" indent="0">
              <a:buNone/>
            </a:pPr>
            <a:endParaRPr lang="tr-TR" u="sng" dirty="0" smtClean="0">
              <a:hlinkClick r:id="rId2"/>
            </a:endParaRPr>
          </a:p>
          <a:p>
            <a:pPr algn="just"/>
            <a:r>
              <a:rPr lang="tr-TR" u="sng" dirty="0" err="1" smtClean="0">
                <a:hlinkClick r:id="rId2"/>
              </a:rPr>
              <a:t>BitKeeper</a:t>
            </a:r>
            <a:r>
              <a:rPr lang="tr-TR" dirty="0"/>
              <a:t> </a:t>
            </a:r>
            <a:r>
              <a:rPr lang="en-US" dirty="0"/>
              <a:t>– was used in </a:t>
            </a:r>
            <a:r>
              <a:rPr lang="en-US" dirty="0">
                <a:hlinkClick r:id="rId3" tooltip="Linux kernel"/>
              </a:rPr>
              <a:t>Linux kernel</a:t>
            </a:r>
            <a:r>
              <a:rPr lang="en-US" dirty="0"/>
              <a:t> development (2002 – April 2005) </a:t>
            </a:r>
            <a:endParaRPr lang="tr-TR" dirty="0" smtClean="0"/>
          </a:p>
          <a:p>
            <a:pPr algn="just"/>
            <a:r>
              <a:rPr lang="en-US" dirty="0" err="1">
                <a:hlinkClick r:id="rId4" tooltip="Git"/>
              </a:rPr>
              <a:t>Git</a:t>
            </a:r>
            <a:r>
              <a:rPr lang="en-US" dirty="0"/>
              <a:t> – written in a collection of Perl, C, and various shell scripts, designed by </a:t>
            </a:r>
            <a:r>
              <a:rPr lang="en-US" dirty="0">
                <a:hlinkClick r:id="rId5" tooltip="Linus Torvalds"/>
              </a:rPr>
              <a:t>Linus Torvalds</a:t>
            </a:r>
            <a:r>
              <a:rPr lang="en-US" dirty="0"/>
              <a:t> based on the needs of the </a:t>
            </a:r>
            <a:r>
              <a:rPr lang="en-US" dirty="0">
                <a:hlinkClick r:id="rId3" tooltip="Linux kernel"/>
              </a:rPr>
              <a:t>Linux kernel</a:t>
            </a:r>
            <a:r>
              <a:rPr lang="en-US" dirty="0"/>
              <a:t> project; decentralized, and aims to be fast, flexible, and robust</a:t>
            </a:r>
          </a:p>
          <a:p>
            <a:pPr marL="0" indent="0">
              <a:buNone/>
            </a:pPr>
            <a:endParaRPr lang="tr-TR" dirty="0" smtClean="0"/>
          </a:p>
          <a:p>
            <a:r>
              <a:rPr lang="en-US" u="sng" dirty="0">
                <a:hlinkClick r:id="rId6"/>
              </a:rPr>
              <a:t>Comparison of version-control software</a:t>
            </a:r>
            <a:endParaRPr lang="en-US" dirty="0"/>
          </a:p>
          <a:p>
            <a:r>
              <a:rPr lang="en-US" dirty="0">
                <a:hlinkClick r:id="rId7" tooltip="Comparison of source-code-hosting facilities"/>
              </a:rPr>
              <a:t>Comparison of source-code-hosting facilities</a:t>
            </a:r>
            <a:endParaRPr lang="en-US" dirty="0"/>
          </a:p>
          <a:p>
            <a:pPr marL="0" indent="0">
              <a:buNone/>
            </a:pPr>
            <a:endParaRPr lang="tr-TR" dirty="0"/>
          </a:p>
        </p:txBody>
      </p:sp>
    </p:spTree>
    <p:extLst>
      <p:ext uri="{BB962C8B-B14F-4D97-AF65-F5344CB8AC3E}">
        <p14:creationId xmlns:p14="http://schemas.microsoft.com/office/powerpoint/2010/main" val="1629429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549275"/>
          </a:xfrm>
        </p:spPr>
        <p:txBody>
          <a:bodyPr>
            <a:normAutofit fontScale="90000"/>
          </a:bodyPr>
          <a:lstStyle/>
          <a:p>
            <a:r>
              <a:rPr lang="tr-TR" dirty="0" smtClean="0"/>
              <a:t>Git </a:t>
            </a:r>
            <a:r>
              <a:rPr lang="tr-TR" dirty="0" err="1" smtClean="0"/>
              <a:t>History</a:t>
            </a:r>
            <a:endParaRPr lang="tr-TR" dirty="0"/>
          </a:p>
        </p:txBody>
      </p:sp>
      <p:sp>
        <p:nvSpPr>
          <p:cNvPr id="3" name="İçerik Yer Tutucusu 2"/>
          <p:cNvSpPr>
            <a:spLocks noGrp="1"/>
          </p:cNvSpPr>
          <p:nvPr>
            <p:ph idx="1"/>
          </p:nvPr>
        </p:nvSpPr>
        <p:spPr>
          <a:xfrm>
            <a:off x="838200" y="914400"/>
            <a:ext cx="10515600" cy="5262563"/>
          </a:xfrm>
        </p:spPr>
        <p:txBody>
          <a:bodyPr/>
          <a:lstStyle/>
          <a:p>
            <a:pPr algn="just"/>
            <a:r>
              <a:rPr lang="en-US" dirty="0" err="1"/>
              <a:t>Git</a:t>
            </a:r>
            <a:r>
              <a:rPr lang="en-US" dirty="0"/>
              <a:t> development began </a:t>
            </a:r>
            <a:r>
              <a:rPr lang="en-US" dirty="0" smtClean="0"/>
              <a:t>in </a:t>
            </a:r>
            <a:r>
              <a:rPr lang="en-US" dirty="0"/>
              <a:t>April </a:t>
            </a:r>
            <a:r>
              <a:rPr lang="en-US" dirty="0" smtClean="0"/>
              <a:t>2005</a:t>
            </a:r>
            <a:r>
              <a:rPr lang="tr-TR" dirty="0" smtClean="0"/>
              <a:t> ( Linux Developer </a:t>
            </a:r>
            <a:r>
              <a:rPr lang="tr-TR" dirty="0" err="1" smtClean="0"/>
              <a:t>gave</a:t>
            </a:r>
            <a:r>
              <a:rPr lang="tr-TR" dirty="0" smtClean="0"/>
              <a:t> </a:t>
            </a:r>
            <a:r>
              <a:rPr lang="tr-TR" dirty="0" err="1" smtClean="0"/>
              <a:t>up</a:t>
            </a:r>
            <a:r>
              <a:rPr lang="tr-TR" dirty="0" smtClean="0"/>
              <a:t> </a:t>
            </a:r>
            <a:r>
              <a:rPr lang="tr-TR" dirty="0" err="1" smtClean="0"/>
              <a:t>BitKeeper</a:t>
            </a:r>
            <a:r>
              <a:rPr lang="tr-TR" dirty="0" smtClean="0"/>
              <a:t>)</a:t>
            </a:r>
          </a:p>
          <a:p>
            <a:pPr algn="just"/>
            <a:r>
              <a:rPr lang="en-US" dirty="0">
                <a:hlinkClick r:id="rId2" tooltip="Linus Torvalds"/>
              </a:rPr>
              <a:t>Linus Torvalds</a:t>
            </a:r>
            <a:r>
              <a:rPr lang="en-US" dirty="0"/>
              <a:t> wanted a distributed system that he could use like </a:t>
            </a:r>
            <a:r>
              <a:rPr lang="en-US" dirty="0" err="1" smtClean="0"/>
              <a:t>BitKeeper</a:t>
            </a:r>
            <a:endParaRPr lang="tr-TR" dirty="0" smtClean="0"/>
          </a:p>
          <a:p>
            <a:pPr marL="0" indent="0" algn="just">
              <a:buNone/>
            </a:pPr>
            <a:endParaRPr lang="tr-TR" dirty="0" smtClean="0"/>
          </a:p>
          <a:p>
            <a:pPr algn="just">
              <a:buFont typeface="Wingdings" panose="05000000000000000000" pitchFamily="2" charset="2"/>
              <a:buChar char="q"/>
            </a:pPr>
            <a:r>
              <a:rPr lang="en-US" dirty="0"/>
              <a:t>Take </a:t>
            </a:r>
            <a:r>
              <a:rPr lang="en-US" dirty="0">
                <a:hlinkClick r:id="rId3" tooltip="Concurrent Versions System"/>
              </a:rPr>
              <a:t>Concurrent Versions System</a:t>
            </a:r>
            <a:r>
              <a:rPr lang="en-US" dirty="0"/>
              <a:t> (CVS) as an example of what </a:t>
            </a:r>
            <a:r>
              <a:rPr lang="en-US" i="1" dirty="0"/>
              <a:t>not</a:t>
            </a:r>
            <a:r>
              <a:rPr lang="en-US" dirty="0"/>
              <a:t> to do; if in doubt, make the exact opposite decision</a:t>
            </a:r>
            <a:r>
              <a:rPr lang="en-US" dirty="0" smtClean="0"/>
              <a:t>.</a:t>
            </a:r>
            <a:endParaRPr lang="en-US" dirty="0"/>
          </a:p>
          <a:p>
            <a:pPr algn="just">
              <a:buFont typeface="Wingdings" panose="05000000000000000000" pitchFamily="2" charset="2"/>
              <a:buChar char="q"/>
            </a:pPr>
            <a:r>
              <a:rPr lang="en-US" dirty="0"/>
              <a:t>Support a distributed, </a:t>
            </a:r>
            <a:r>
              <a:rPr lang="en-US" dirty="0" err="1">
                <a:hlinkClick r:id="rId4" tooltip="BitKeeper"/>
              </a:rPr>
              <a:t>BitKeeper</a:t>
            </a:r>
            <a:r>
              <a:rPr lang="en-US" dirty="0"/>
              <a:t>-like workflow</a:t>
            </a:r>
            <a:r>
              <a:rPr lang="en-US" dirty="0" smtClean="0"/>
              <a:t>.</a:t>
            </a:r>
            <a:endParaRPr lang="en-US" dirty="0"/>
          </a:p>
          <a:p>
            <a:pPr algn="just">
              <a:buFont typeface="Wingdings" panose="05000000000000000000" pitchFamily="2" charset="2"/>
              <a:buChar char="q"/>
            </a:pPr>
            <a:r>
              <a:rPr lang="en-US" dirty="0"/>
              <a:t>Include very strong safeguards against corruption, either accidental or malicious</a:t>
            </a:r>
            <a:r>
              <a:rPr lang="en-US" dirty="0" smtClean="0"/>
              <a:t>.</a:t>
            </a:r>
            <a:endParaRPr lang="en-US" dirty="0"/>
          </a:p>
        </p:txBody>
      </p:sp>
    </p:spTree>
    <p:extLst>
      <p:ext uri="{BB962C8B-B14F-4D97-AF65-F5344CB8AC3E}">
        <p14:creationId xmlns:p14="http://schemas.microsoft.com/office/powerpoint/2010/main" val="34678846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735</TotalTime>
  <Words>962</Words>
  <Application>Microsoft Office PowerPoint</Application>
  <PresentationFormat>Geniş ekran</PresentationFormat>
  <Paragraphs>188</Paragraphs>
  <Slides>25</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25</vt:i4>
      </vt:variant>
    </vt:vector>
  </HeadingPairs>
  <TitlesOfParts>
    <vt:vector size="31" baseType="lpstr">
      <vt:lpstr>Arial</vt:lpstr>
      <vt:lpstr>Calibri</vt:lpstr>
      <vt:lpstr>Calibri Light</vt:lpstr>
      <vt:lpstr>inter-regular</vt:lpstr>
      <vt:lpstr>Wingdings</vt:lpstr>
      <vt:lpstr>Office Teması</vt:lpstr>
      <vt:lpstr>Version Control Protocols: GIT vs. SVN</vt:lpstr>
      <vt:lpstr>Version Control Protocols</vt:lpstr>
      <vt:lpstr>Definitions</vt:lpstr>
      <vt:lpstr>Version Control Protocols</vt:lpstr>
      <vt:lpstr>Position of Protocol</vt:lpstr>
      <vt:lpstr>Version Control</vt:lpstr>
      <vt:lpstr>Version Control Software Model</vt:lpstr>
      <vt:lpstr>Version Control Software Model</vt:lpstr>
      <vt:lpstr>Git History</vt:lpstr>
      <vt:lpstr>What is Distributed?</vt:lpstr>
      <vt:lpstr>Distributed vs. centralized</vt:lpstr>
      <vt:lpstr>Distributed vs. centralized</vt:lpstr>
      <vt:lpstr>Operations of Contrubutor</vt:lpstr>
      <vt:lpstr>What is Git?</vt:lpstr>
      <vt:lpstr> Git thinks about its data more like a stream of snapshots.</vt:lpstr>
      <vt:lpstr>What is Git?</vt:lpstr>
      <vt:lpstr>Git -The Three States</vt:lpstr>
      <vt:lpstr>Git Protocols  to transfer data (TCP)</vt:lpstr>
      <vt:lpstr>Git Protocols  to transfer data (TCP)</vt:lpstr>
      <vt:lpstr>Git Protocols  to transfer data (TCP)</vt:lpstr>
      <vt:lpstr>What is SVN</vt:lpstr>
      <vt:lpstr>SVN</vt:lpstr>
      <vt:lpstr>Svn Protocols  to transfer data (TCP)</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Protocols</dc:title>
  <dc:creator>Windows Kullanıcısı</dc:creator>
  <cp:lastModifiedBy>Windows Kullanıcısı</cp:lastModifiedBy>
  <cp:revision>75</cp:revision>
  <dcterms:created xsi:type="dcterms:W3CDTF">2022-10-08T09:33:38Z</dcterms:created>
  <dcterms:modified xsi:type="dcterms:W3CDTF">2022-10-20T14:25:41Z</dcterms:modified>
</cp:coreProperties>
</file>