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27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436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57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80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690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044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472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98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29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983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579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68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configuration_management" TargetMode="External"/><Relationship Id="rId7" Type="http://schemas.openxmlformats.org/officeDocument/2006/relationships/hyperlink" Target="https://en.wikipedia.org/wiki/Baseline_(configuration_management)" TargetMode="External"/><Relationship Id="rId2" Type="http://schemas.openxmlformats.org/officeDocument/2006/relationships/hyperlink" Target="https://en.wikipedia.org/wiki/Computer_progra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Revision_control" TargetMode="External"/><Relationship Id="rId5" Type="http://schemas.openxmlformats.org/officeDocument/2006/relationships/hyperlink" Target="https://en.wikipedia.org/wiki/Configuration_management" TargetMode="External"/><Relationship Id="rId4" Type="http://schemas.openxmlformats.org/officeDocument/2006/relationships/hyperlink" Target="https://en.wikipedia.org/wiki/Software_engineerin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cess_management_(computing)" TargetMode="External"/><Relationship Id="rId3" Type="http://schemas.openxmlformats.org/officeDocument/2006/relationships/hyperlink" Target="https://en.wikipedia.org/wiki/Configuration_item" TargetMode="External"/><Relationship Id="rId7" Type="http://schemas.openxmlformats.org/officeDocument/2006/relationships/hyperlink" Target="https://en.wikipedia.org/wiki/Build_manage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Change_control_board" TargetMode="External"/><Relationship Id="rId11" Type="http://schemas.openxmlformats.org/officeDocument/2006/relationships/hyperlink" Target="https://en.wikipedia.org/wiki/DevOps" TargetMode="External"/><Relationship Id="rId5" Type="http://schemas.openxmlformats.org/officeDocument/2006/relationships/hyperlink" Target="https://en.wikipedia.org/wiki/Change_control" TargetMode="External"/><Relationship Id="rId10" Type="http://schemas.openxmlformats.org/officeDocument/2006/relationships/hyperlink" Target="https://en.wikipedia.org/wiki/Cloud_computing" TargetMode="External"/><Relationship Id="rId4" Type="http://schemas.openxmlformats.org/officeDocument/2006/relationships/hyperlink" Target="https://en.wikipedia.org/wiki/Baseline_(configuration_management)" TargetMode="External"/><Relationship Id="rId9" Type="http://schemas.openxmlformats.org/officeDocument/2006/relationships/hyperlink" Target="https://en.wikipedia.org/wiki/Teamwor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urce_code" TargetMode="External"/><Relationship Id="rId2" Type="http://schemas.openxmlformats.org/officeDocument/2006/relationships/hyperlink" Target="https://en.wikipedia.org/wiki/Software_enginee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zure_DevOps_Server#TFVC" TargetMode="External"/><Relationship Id="rId13" Type="http://schemas.openxmlformats.org/officeDocument/2006/relationships/hyperlink" Target="https://en.wikipedia.org/wiki/List_of_version-control_software#cite_note-4" TargetMode="External"/><Relationship Id="rId3" Type="http://schemas.openxmlformats.org/officeDocument/2006/relationships/hyperlink" Target="https://en.wikipedia.org/wiki/Source_Code_Control_System" TargetMode="External"/><Relationship Id="rId7" Type="http://schemas.openxmlformats.org/officeDocument/2006/relationships/hyperlink" Target="https://en.wikipedia.org/wiki/Microsoft" TargetMode="External"/><Relationship Id="rId12" Type="http://schemas.openxmlformats.org/officeDocument/2006/relationships/hyperlink" Target="https://en.wikipedia.org/wiki/Subversion_(software)" TargetMode="External"/><Relationship Id="rId2" Type="http://schemas.openxmlformats.org/officeDocument/2006/relationships/hyperlink" Target="https://en.wikipedia.org/wiki/Revision_Control_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isual_SourceSafe" TargetMode="External"/><Relationship Id="rId11" Type="http://schemas.openxmlformats.org/officeDocument/2006/relationships/hyperlink" Target="https://en.wikipedia.org/wiki/GPL" TargetMode="External"/><Relationship Id="rId5" Type="http://schemas.openxmlformats.org/officeDocument/2006/relationships/hyperlink" Target="https://en.wikipedia.org/wiki/IBM_Rational_ClearCase" TargetMode="External"/><Relationship Id="rId10" Type="http://schemas.openxmlformats.org/officeDocument/2006/relationships/hyperlink" Target="https://en.wikipedia.org/wiki/Concurrent_Versions_System" TargetMode="External"/><Relationship Id="rId4" Type="http://schemas.openxmlformats.org/officeDocument/2006/relationships/hyperlink" Target="https://en.wikipedia.org/wiki/Unix" TargetMode="External"/><Relationship Id="rId9" Type="http://schemas.openxmlformats.org/officeDocument/2006/relationships/hyperlink" Target="https://en.wikipedia.org/wiki/Azure_DevOps_Serv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kernel" TargetMode="External"/><Relationship Id="rId7" Type="http://schemas.openxmlformats.org/officeDocument/2006/relationships/hyperlink" Target="https://en.wikipedia.org/wiki/Comparison_of_source-code-hosting_facilities" TargetMode="External"/><Relationship Id="rId2" Type="http://schemas.openxmlformats.org/officeDocument/2006/relationships/hyperlink" Target="https://en.wikipedia.org/wiki/BitKee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parison_of_version-control_software" TargetMode="External"/><Relationship Id="rId5" Type="http://schemas.openxmlformats.org/officeDocument/2006/relationships/hyperlink" Target="https://en.wikipedia.org/wiki/Linus_Torvalds" TargetMode="External"/><Relationship Id="rId4" Type="http://schemas.openxmlformats.org/officeDocument/2006/relationships/hyperlink" Target="https://en.wikipedia.org/wiki/G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current_Versions_System" TargetMode="External"/><Relationship Id="rId2" Type="http://schemas.openxmlformats.org/officeDocument/2006/relationships/hyperlink" Target="https://en.wikipedia.org/wiki/Linus_Torval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itKeep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rsion_control" TargetMode="External"/><Relationship Id="rId7" Type="http://schemas.openxmlformats.org/officeDocument/2006/relationships/hyperlink" Target="https://en.wikipedia.org/wiki/Git_(software)" TargetMode="External"/><Relationship Id="rId2" Type="http://schemas.openxmlformats.org/officeDocument/2006/relationships/hyperlink" Target="https://en.wikipedia.org/wiki/Software_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rge_(version_control)" TargetMode="External"/><Relationship Id="rId5" Type="http://schemas.openxmlformats.org/officeDocument/2006/relationships/hyperlink" Target="https://en.wikipedia.org/wiki/Branching_(version_control)" TargetMode="External"/><Relationship Id="rId4" Type="http://schemas.openxmlformats.org/officeDocument/2006/relationships/hyperlink" Target="https://en.wikipedia.org/wiki/Codeb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87424" y="207963"/>
            <a:ext cx="9144000" cy="1218501"/>
          </a:xfrm>
        </p:spPr>
        <p:txBody>
          <a:bodyPr/>
          <a:lstStyle/>
          <a:p>
            <a:r>
              <a:rPr lang="tr-TR" dirty="0" err="1" smtClean="0"/>
              <a:t>Version</a:t>
            </a:r>
            <a:r>
              <a:rPr lang="tr-TR" dirty="0" smtClean="0"/>
              <a:t> Control </a:t>
            </a:r>
            <a:r>
              <a:rPr lang="tr-TR" dirty="0" err="1" smtClean="0"/>
              <a:t>Protocols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31648" y="1426464"/>
            <a:ext cx="11960352" cy="4913376"/>
          </a:xfrm>
        </p:spPr>
        <p:txBody>
          <a:bodyPr>
            <a:normAutofit fontScale="92500"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software </a:t>
            </a:r>
            <a:r>
              <a:rPr lang="tr-TR" dirty="0" err="1" smtClean="0"/>
              <a:t>engineering</a:t>
            </a:r>
            <a:r>
              <a:rPr lang="tr-TR" dirty="0" smtClean="0"/>
              <a:t>, </a:t>
            </a:r>
            <a:r>
              <a:rPr lang="tr-TR" b="1" dirty="0" err="1" smtClean="0"/>
              <a:t>version</a:t>
            </a:r>
            <a:r>
              <a:rPr lang="tr-TR" b="1" dirty="0" smtClean="0"/>
              <a:t> </a:t>
            </a:r>
            <a:r>
              <a:rPr lang="tr-TR" b="1" dirty="0" err="1"/>
              <a:t>control</a:t>
            </a:r>
            <a:r>
              <a:rPr lang="tr-TR" dirty="0"/>
              <a:t> </a:t>
            </a:r>
          </a:p>
          <a:p>
            <a:pPr algn="l"/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 as</a:t>
            </a:r>
            <a:endParaRPr lang="tr-T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 smtClean="0"/>
              <a:t>revision</a:t>
            </a:r>
            <a:r>
              <a:rPr lang="tr-TR" b="1" dirty="0" smtClean="0"/>
              <a:t> </a:t>
            </a:r>
            <a:r>
              <a:rPr lang="tr-TR" b="1" dirty="0" err="1"/>
              <a:t>control</a:t>
            </a:r>
            <a:r>
              <a:rPr lang="tr-TR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/>
              <a:t>source</a:t>
            </a:r>
            <a:r>
              <a:rPr lang="tr-TR" b="1" dirty="0"/>
              <a:t> </a:t>
            </a:r>
            <a:r>
              <a:rPr lang="tr-TR" b="1" dirty="0" err="1" smtClean="0"/>
              <a:t>control</a:t>
            </a:r>
            <a:endParaRPr lang="tr-TR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/>
              <a:t>source</a:t>
            </a:r>
            <a:r>
              <a:rPr lang="tr-TR" b="1" dirty="0"/>
              <a:t> </a:t>
            </a:r>
            <a:r>
              <a:rPr lang="tr-TR" b="1" dirty="0" err="1"/>
              <a:t>code</a:t>
            </a:r>
            <a:r>
              <a:rPr lang="tr-TR" b="1" dirty="0"/>
              <a:t> </a:t>
            </a:r>
            <a:r>
              <a:rPr lang="tr-TR" b="1" dirty="0" err="1" smtClean="0"/>
              <a:t>management</a:t>
            </a:r>
            <a:endParaRPr lang="tr-TR" b="1" dirty="0" smtClean="0"/>
          </a:p>
          <a:p>
            <a:pPr algn="l"/>
            <a:r>
              <a:rPr lang="en-US" dirty="0"/>
              <a:t> is a class of systems responsible for managing changes to </a:t>
            </a:r>
            <a:r>
              <a:rPr lang="en-US" dirty="0">
                <a:hlinkClick r:id="rId2" tooltip="Computer program"/>
              </a:rPr>
              <a:t>computer programs</a:t>
            </a:r>
            <a:r>
              <a:rPr lang="en-US" dirty="0"/>
              <a:t>, documents, large web sites, or other collections of </a:t>
            </a:r>
            <a:r>
              <a:rPr lang="en-US" dirty="0" smtClean="0"/>
              <a:t>information</a:t>
            </a:r>
            <a:endParaRPr lang="tr-TR" dirty="0" smtClean="0"/>
          </a:p>
          <a:p>
            <a:pPr algn="l"/>
            <a:r>
              <a:rPr lang="en-US" dirty="0"/>
              <a:t>Version control is a component of </a:t>
            </a:r>
            <a:r>
              <a:rPr lang="en-US" dirty="0">
                <a:hlinkClick r:id="rId3" tooltip="Software configuration management"/>
              </a:rPr>
              <a:t>software configuration management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r>
              <a:rPr lang="en-US" dirty="0"/>
              <a:t>In </a:t>
            </a:r>
            <a:r>
              <a:rPr lang="en-US" dirty="0">
                <a:hlinkClick r:id="rId4" tooltip="Software engineering"/>
              </a:rPr>
              <a:t>software engineering</a:t>
            </a:r>
            <a:r>
              <a:rPr lang="en-US" dirty="0"/>
              <a:t>, </a:t>
            </a:r>
            <a:r>
              <a:rPr lang="en-US" b="1" dirty="0"/>
              <a:t>software configuration management</a:t>
            </a:r>
            <a:r>
              <a:rPr lang="en-US" dirty="0"/>
              <a:t> (</a:t>
            </a:r>
            <a:r>
              <a:rPr lang="en-US" b="1" dirty="0"/>
              <a:t>SCM</a:t>
            </a:r>
            <a:r>
              <a:rPr lang="en-US" dirty="0"/>
              <a:t> or </a:t>
            </a:r>
            <a:r>
              <a:rPr lang="en-US" b="1" dirty="0"/>
              <a:t>S/W CM</a:t>
            </a:r>
            <a:r>
              <a:rPr lang="en-US" dirty="0"/>
              <a:t>) is the task of tracking and controlling changes in the software, part of the larger cross-disciplinary field of </a:t>
            </a:r>
            <a:r>
              <a:rPr lang="en-US" dirty="0">
                <a:hlinkClick r:id="rId5" tooltip="Configuration management"/>
              </a:rPr>
              <a:t>configuration </a:t>
            </a:r>
            <a:r>
              <a:rPr lang="en-US" dirty="0" err="1" smtClean="0">
                <a:hlinkClick r:id="rId5" tooltip="Configuration management"/>
              </a:rPr>
              <a:t>management</a:t>
            </a:r>
            <a:r>
              <a:rPr lang="en-US" dirty="0" err="1" smtClean="0"/>
              <a:t>.SCM</a:t>
            </a:r>
            <a:r>
              <a:rPr lang="en-US" dirty="0" smtClean="0"/>
              <a:t> </a:t>
            </a:r>
            <a:r>
              <a:rPr lang="en-US" dirty="0"/>
              <a:t>practices include </a:t>
            </a:r>
            <a:r>
              <a:rPr lang="en-US" dirty="0">
                <a:hlinkClick r:id="rId6" tooltip="Revision control"/>
              </a:rPr>
              <a:t>revision control</a:t>
            </a:r>
            <a:r>
              <a:rPr lang="en-US" dirty="0"/>
              <a:t> and the establishment of </a:t>
            </a:r>
            <a:r>
              <a:rPr lang="en-US" dirty="0">
                <a:hlinkClick r:id="rId7" tooltip="Baseline (configuration management)"/>
              </a:rPr>
              <a:t>baselines</a:t>
            </a:r>
            <a:r>
              <a:rPr lang="en-US" dirty="0"/>
              <a:t>. If something goes wrong, SCM can determine the "what, when, why and who" of the change. If a configuration is working well, SCM can determine how to replicate it across many hosts.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01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762000"/>
          </a:xfrm>
        </p:spPr>
        <p:txBody>
          <a:bodyPr/>
          <a:lstStyle/>
          <a:p>
            <a:r>
              <a:rPr lang="tr-TR" dirty="0" err="1" smtClean="0"/>
              <a:t>Position</a:t>
            </a:r>
            <a:r>
              <a:rPr lang="tr-TR" dirty="0" smtClean="0"/>
              <a:t> of Protocol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1021" y="3801872"/>
            <a:ext cx="3114675" cy="2067116"/>
          </a:xfrm>
          <a:prstGeom prst="rect">
            <a:avLst/>
          </a:prstGeom>
        </p:spPr>
      </p:pic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>
          <a:xfrm>
            <a:off x="839788" y="762000"/>
            <a:ext cx="11205908" cy="5772912"/>
          </a:xfrm>
        </p:spPr>
        <p:txBody>
          <a:bodyPr/>
          <a:lstStyle/>
          <a:p>
            <a:r>
              <a:rPr lang="tr-TR" dirty="0" smtClean="0"/>
              <a:t>IEEE Software life </a:t>
            </a:r>
            <a:r>
              <a:rPr lang="tr-TR" dirty="0" err="1" smtClean="0"/>
              <a:t>cycle</a:t>
            </a:r>
            <a:r>
              <a:rPr lang="tr-TR" dirty="0" err="1" smtClean="0">
                <a:sym typeface="Wingdings" panose="05000000000000000000" pitchFamily="2" charset="2"/>
              </a:rPr>
              <a:t>SCMVersion</a:t>
            </a:r>
            <a:r>
              <a:rPr lang="tr-TR" dirty="0" smtClean="0">
                <a:sym typeface="Wingdings" panose="05000000000000000000" pitchFamily="2" charset="2"/>
              </a:rPr>
              <a:t> Control</a:t>
            </a:r>
          </a:p>
          <a:p>
            <a:r>
              <a:rPr lang="tr-TR" sz="2000" b="1" dirty="0" smtClean="0">
                <a:sym typeface="Wingdings" panose="05000000000000000000" pitchFamily="2" charset="2"/>
              </a:rPr>
              <a:t>SCM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identification - Identifying configurations, </a:t>
            </a:r>
            <a:r>
              <a:rPr lang="en-US" dirty="0">
                <a:hlinkClick r:id="rId3" tooltip="Configuration item"/>
              </a:rPr>
              <a:t>configuration items</a:t>
            </a:r>
            <a:r>
              <a:rPr lang="en-US" dirty="0"/>
              <a:t> and </a:t>
            </a:r>
            <a:r>
              <a:rPr lang="en-US" dirty="0">
                <a:hlinkClick r:id="rId4" tooltip="Baseline (configuration management)"/>
              </a:rPr>
              <a:t>baselines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control - Implementing a </a:t>
            </a:r>
            <a:r>
              <a:rPr lang="en-US" dirty="0">
                <a:hlinkClick r:id="rId5" tooltip="Change control"/>
              </a:rPr>
              <a:t>controlled change</a:t>
            </a:r>
            <a:r>
              <a:rPr lang="en-US" dirty="0"/>
              <a:t> process. This is usually achieved by setting up a </a:t>
            </a:r>
            <a:r>
              <a:rPr lang="en-US" dirty="0">
                <a:hlinkClick r:id="rId6" tooltip="Change control board"/>
              </a:rPr>
              <a:t>change control board</a:t>
            </a:r>
            <a:r>
              <a:rPr lang="en-US" dirty="0"/>
              <a:t> whose primary function is to approve or reject all change requests that are sent against any baseline.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status accounting - Recording and reporting all the necessary information on the status of the development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auditing - Ensuring that configurations contain all their intended parts and are sound with respect to their specifying documents, including requirements, architectural specifications and user manuals.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 tooltip="Build management"/>
              </a:rPr>
              <a:t>Build management</a:t>
            </a:r>
            <a:r>
              <a:rPr lang="en-US" dirty="0"/>
              <a:t> - Managing the process and tools used for builds.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 tooltip="Process management (computing)"/>
              </a:rPr>
              <a:t>Process management</a:t>
            </a:r>
            <a:r>
              <a:rPr lang="en-US" dirty="0"/>
              <a:t> - Ensuring adherence to the organization's development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 management - Managing the software and hardware that host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 tooltip="Teamwork"/>
              </a:rPr>
              <a:t>Teamwork</a:t>
            </a:r>
            <a:r>
              <a:rPr lang="en-US" dirty="0"/>
              <a:t> - Facilitate team interactions related to the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Defect tracking - Making sure every defect has traceability back to the source.</a:t>
            </a:r>
          </a:p>
          <a:p>
            <a:r>
              <a:rPr lang="en-US" dirty="0"/>
              <a:t>With the introduction of </a:t>
            </a:r>
            <a:r>
              <a:rPr lang="en-US" dirty="0">
                <a:hlinkClick r:id="rId10" tooltip="Cloud computing"/>
              </a:rPr>
              <a:t>cloud computing</a:t>
            </a:r>
            <a:r>
              <a:rPr lang="en-US" dirty="0"/>
              <a:t> and </a:t>
            </a:r>
            <a:r>
              <a:rPr lang="en-US" dirty="0">
                <a:hlinkClick r:id="rId11" tooltip="DevOps"/>
              </a:rPr>
              <a:t>DevOps</a:t>
            </a:r>
            <a:r>
              <a:rPr lang="en-US" dirty="0"/>
              <a:t> the purposes of SCM tools have become </a:t>
            </a:r>
            <a:endParaRPr lang="tr-TR" dirty="0" smtClean="0"/>
          </a:p>
          <a:p>
            <a:r>
              <a:rPr lang="en-US" dirty="0" smtClean="0"/>
              <a:t>merged </a:t>
            </a:r>
            <a:r>
              <a:rPr lang="en-US" dirty="0"/>
              <a:t>in some cases. </a:t>
            </a:r>
            <a:endParaRPr lang="tr-T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77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Version</a:t>
            </a:r>
            <a:r>
              <a:rPr lang="tr-TR" dirty="0" smtClean="0"/>
              <a:t> Control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 </a:t>
            </a:r>
            <a:r>
              <a:rPr lang="en-US" dirty="0">
                <a:hlinkClick r:id="rId2" tooltip="Software engineering"/>
              </a:rPr>
              <a:t>software engineering</a:t>
            </a:r>
            <a:r>
              <a:rPr lang="en-US" dirty="0"/>
              <a:t>, revision control is any kind of practice that tracks and provides control over changes to </a:t>
            </a:r>
            <a:r>
              <a:rPr lang="en-US" dirty="0">
                <a:hlinkClick r:id="rId3" tooltip="Source code"/>
              </a:rPr>
              <a:t>source </a:t>
            </a:r>
            <a:r>
              <a:rPr lang="en-US" dirty="0" smtClean="0">
                <a:hlinkClick r:id="rId3" tooltip="Source code"/>
              </a:rPr>
              <a:t>code</a:t>
            </a:r>
            <a:r>
              <a:rPr lang="tr-TR" dirty="0" smtClean="0"/>
              <a:t>, </a:t>
            </a:r>
            <a:r>
              <a:rPr lang="tr-TR" dirty="0" err="1" smtClean="0"/>
              <a:t>document</a:t>
            </a:r>
            <a:r>
              <a:rPr lang="tr-TR" dirty="0" smtClean="0"/>
              <a:t>, </a:t>
            </a:r>
            <a:r>
              <a:rPr lang="tr-TR" dirty="0" err="1" smtClean="0"/>
              <a:t>configuretion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r>
              <a:rPr lang="tr-TR" dirty="0" smtClean="0"/>
              <a:t>…</a:t>
            </a:r>
          </a:p>
          <a:p>
            <a:r>
              <a:rPr lang="en-US" dirty="0"/>
              <a:t>As teams design, develop and deploy software, it is common for multiple versions of the same </a:t>
            </a:r>
            <a:r>
              <a:rPr lang="en-US" dirty="0" smtClean="0"/>
              <a:t>software</a:t>
            </a:r>
            <a:endParaRPr lang="tr-TR" dirty="0" smtClean="0"/>
          </a:p>
          <a:p>
            <a:r>
              <a:rPr lang="en-US" dirty="0"/>
              <a:t>At the simplest level, developers could simply retain multiple copies of the different versions of the program, and label them </a:t>
            </a:r>
            <a:r>
              <a:rPr lang="en-US" dirty="0" smtClean="0"/>
              <a:t>appropriately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05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67589"/>
            <a:ext cx="10515600" cy="744347"/>
          </a:xfrm>
        </p:spPr>
        <p:txBody>
          <a:bodyPr>
            <a:normAutofit/>
          </a:bodyPr>
          <a:lstStyle/>
          <a:p>
            <a:pPr algn="ctr"/>
            <a:r>
              <a:rPr lang="tr-TR" dirty="0" err="1" smtClean="0"/>
              <a:t>Version</a:t>
            </a:r>
            <a:r>
              <a:rPr lang="tr-TR" dirty="0" smtClean="0"/>
              <a:t> Control Software Model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11936"/>
            <a:ext cx="10515600" cy="584606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Local</a:t>
            </a:r>
            <a:r>
              <a:rPr lang="tr-TR" dirty="0"/>
              <a:t> data </a:t>
            </a:r>
            <a:r>
              <a:rPr lang="tr-TR" dirty="0" smtClean="0"/>
              <a:t>model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i="1" dirty="0"/>
              <a:t>In the local-only approach, all developers must use the same file system</a:t>
            </a:r>
            <a:r>
              <a:rPr lang="en-US" dirty="0" smtClean="0"/>
              <a:t>.</a:t>
            </a:r>
            <a:r>
              <a:rPr lang="tr-TR" dirty="0" smtClean="0"/>
              <a:t>(</a:t>
            </a:r>
            <a:r>
              <a:rPr lang="tr-TR" u="sng" dirty="0" err="1">
                <a:hlinkClick r:id="rId2"/>
              </a:rPr>
              <a:t>Revision</a:t>
            </a:r>
            <a:r>
              <a:rPr lang="tr-TR" u="sng" dirty="0">
                <a:hlinkClick r:id="rId2"/>
              </a:rPr>
              <a:t> Control </a:t>
            </a:r>
            <a:r>
              <a:rPr lang="tr-TR" u="sng" dirty="0" err="1">
                <a:hlinkClick r:id="rId2"/>
              </a:rPr>
              <a:t>System</a:t>
            </a:r>
            <a:r>
              <a:rPr lang="tr-TR" dirty="0"/>
              <a:t> (RCS</a:t>
            </a:r>
            <a:r>
              <a:rPr lang="tr-TR" dirty="0" smtClean="0"/>
              <a:t>),</a:t>
            </a:r>
            <a:r>
              <a:rPr lang="en-US" u="sng" dirty="0">
                <a:hlinkClick r:id="rId3"/>
              </a:rPr>
              <a:t> Source Code Control System</a:t>
            </a:r>
            <a:r>
              <a:rPr lang="en-US" dirty="0"/>
              <a:t> (SCCS) – part of </a:t>
            </a:r>
            <a:r>
              <a:rPr lang="en-US" dirty="0">
                <a:hlinkClick r:id="rId4" tooltip="Unix"/>
              </a:rPr>
              <a:t>UNIX</a:t>
            </a:r>
            <a:r>
              <a:rPr lang="tr-TR" dirty="0" smtClean="0"/>
              <a:t>)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Client-server </a:t>
            </a:r>
            <a:r>
              <a:rPr lang="tr-TR" dirty="0" smtClean="0"/>
              <a:t>model </a:t>
            </a:r>
          </a:p>
          <a:p>
            <a:pPr marL="0" indent="0">
              <a:buNone/>
            </a:pPr>
            <a:r>
              <a:rPr lang="en-US" i="1" dirty="0"/>
              <a:t>In the client-server model, developers use a shared single repository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>
                <a:hlinkClick r:id="rId5" tooltip="IBM Rational ClearCase"/>
              </a:rPr>
              <a:t>IBM </a:t>
            </a:r>
            <a:r>
              <a:rPr lang="tr-TR" dirty="0" err="1">
                <a:hlinkClick r:id="rId5" tooltip="IBM Rational ClearCase"/>
              </a:rPr>
              <a:t>Rational</a:t>
            </a:r>
            <a:r>
              <a:rPr lang="tr-TR" dirty="0">
                <a:hlinkClick r:id="rId5" tooltip="IBM Rational ClearCase"/>
              </a:rPr>
              <a:t> </a:t>
            </a:r>
            <a:r>
              <a:rPr lang="tr-TR" dirty="0" err="1" smtClean="0">
                <a:hlinkClick r:id="rId5" tooltip="IBM Rational ClearCase"/>
              </a:rPr>
              <a:t>ClearCase</a:t>
            </a:r>
            <a:r>
              <a:rPr lang="tr-TR" dirty="0" smtClean="0"/>
              <a:t>,</a:t>
            </a:r>
            <a:r>
              <a:rPr lang="en-US" dirty="0">
                <a:hlinkClick r:id="rId6" tooltip="Visual SourceSafe"/>
              </a:rPr>
              <a:t> Visual SourceSafe</a:t>
            </a:r>
            <a:r>
              <a:rPr lang="en-US" dirty="0"/>
              <a:t> </a:t>
            </a:r>
            <a:r>
              <a:rPr lang="en-US" dirty="0" smtClean="0"/>
              <a:t>–by</a:t>
            </a:r>
            <a:r>
              <a:rPr lang="en-US" dirty="0"/>
              <a:t> </a:t>
            </a:r>
            <a:r>
              <a:rPr lang="en-US" dirty="0">
                <a:hlinkClick r:id="rId7" tooltip="Microsoft"/>
              </a:rPr>
              <a:t>Microsoft</a:t>
            </a:r>
            <a:r>
              <a:rPr lang="en-US" dirty="0"/>
              <a:t>; oriented toward small </a:t>
            </a:r>
            <a:r>
              <a:rPr lang="en-US" dirty="0" smtClean="0"/>
              <a:t>teams</a:t>
            </a:r>
            <a:r>
              <a:rPr lang="tr-TR" dirty="0"/>
              <a:t> </a:t>
            </a:r>
            <a:endParaRPr lang="tr-TR" dirty="0" smtClean="0"/>
          </a:p>
          <a:p>
            <a:pPr marL="0" indent="0">
              <a:buNone/>
            </a:pPr>
            <a:r>
              <a:rPr lang="en-US" dirty="0">
                <a:hlinkClick r:id="rId8" tooltip="Azure DevOps Server"/>
              </a:rPr>
              <a:t>Team Foundation Version Control</a:t>
            </a:r>
            <a:r>
              <a:rPr lang="en-US" dirty="0"/>
              <a:t>  - </a:t>
            </a:r>
            <a:r>
              <a:rPr lang="en-US" dirty="0" smtClean="0"/>
              <a:t>by</a:t>
            </a:r>
            <a:r>
              <a:rPr lang="en-US" dirty="0"/>
              <a:t> </a:t>
            </a:r>
            <a:r>
              <a:rPr lang="en-US" dirty="0">
                <a:hlinkClick r:id="rId7" tooltip="Microsoft"/>
              </a:rPr>
              <a:t>Microsoft</a:t>
            </a:r>
            <a:r>
              <a:rPr lang="en-US" dirty="0"/>
              <a:t> for Team Foundation Server, now </a:t>
            </a:r>
            <a:r>
              <a:rPr lang="en-US" dirty="0">
                <a:hlinkClick r:id="rId9" tooltip="Azure DevOps Server"/>
              </a:rPr>
              <a:t>Azure DevOps </a:t>
            </a:r>
            <a:r>
              <a:rPr lang="en-US" dirty="0" smtClean="0">
                <a:hlinkClick r:id="rId9" tooltip="Azure DevOps Server"/>
              </a:rPr>
              <a:t>Server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en-US" dirty="0">
                <a:hlinkClick r:id="rId10" tooltip="Concurrent Versions System"/>
              </a:rPr>
              <a:t>Concurrent Versions System</a:t>
            </a:r>
            <a:r>
              <a:rPr lang="en-US" dirty="0"/>
              <a:t> (CVS) – originally built on RCS, licensed under the </a:t>
            </a:r>
            <a:r>
              <a:rPr lang="en-US" dirty="0">
                <a:hlinkClick r:id="rId11" tooltip="GPL"/>
              </a:rPr>
              <a:t>GPL</a:t>
            </a:r>
            <a:r>
              <a:rPr lang="en-US" dirty="0"/>
              <a:t>.</a:t>
            </a:r>
          </a:p>
          <a:p>
            <a:r>
              <a:rPr lang="en-US" dirty="0" smtClean="0">
                <a:hlinkClick r:id="rId12" tooltip="Subversion (software)"/>
              </a:rPr>
              <a:t>Subversion</a:t>
            </a:r>
            <a:r>
              <a:rPr lang="en-US" dirty="0"/>
              <a:t> (SVN) – versioning control system inspired by CVS</a:t>
            </a:r>
            <a:r>
              <a:rPr lang="en-US" baseline="30000" dirty="0">
                <a:hlinkClick r:id="rId13"/>
              </a:rPr>
              <a:t>[4]</a:t>
            </a: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09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634619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err="1"/>
              <a:t>Version</a:t>
            </a:r>
            <a:r>
              <a:rPr lang="tr-TR" b="1" dirty="0"/>
              <a:t> Control </a:t>
            </a:r>
            <a:r>
              <a:rPr lang="tr-TR" b="1" dirty="0" smtClean="0"/>
              <a:t>Software </a:t>
            </a:r>
            <a:r>
              <a:rPr lang="tr-TR" b="1" dirty="0"/>
              <a:t>Model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743712"/>
            <a:ext cx="10515600" cy="543325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Distributed model</a:t>
            </a:r>
          </a:p>
          <a:p>
            <a:pPr marL="0" indent="0">
              <a:buNone/>
            </a:pPr>
            <a:r>
              <a:rPr lang="en-US" i="1" dirty="0"/>
              <a:t>In the distributed approach, each developer works directly with their own local repository, and changes are shared between repositories as a separate step.</a:t>
            </a:r>
            <a:endParaRPr lang="tr-TR" i="1" dirty="0"/>
          </a:p>
          <a:p>
            <a:pPr marL="0" indent="0">
              <a:buNone/>
            </a:pPr>
            <a:endParaRPr lang="tr-TR" u="sng" dirty="0" smtClean="0">
              <a:hlinkClick r:id="rId2"/>
            </a:endParaRPr>
          </a:p>
          <a:p>
            <a:r>
              <a:rPr lang="tr-TR" u="sng" dirty="0" err="1" smtClean="0">
                <a:hlinkClick r:id="rId2"/>
              </a:rPr>
              <a:t>BitKeeper</a:t>
            </a:r>
            <a:r>
              <a:rPr lang="tr-TR" dirty="0"/>
              <a:t> </a:t>
            </a:r>
            <a:r>
              <a:rPr lang="en-US" dirty="0"/>
              <a:t>– was used in </a:t>
            </a:r>
            <a:r>
              <a:rPr lang="en-US" dirty="0">
                <a:hlinkClick r:id="rId3" tooltip="Linux kernel"/>
              </a:rPr>
              <a:t>Linux kernel</a:t>
            </a:r>
            <a:r>
              <a:rPr lang="en-US" dirty="0"/>
              <a:t> development (2002 – April 2005) </a:t>
            </a:r>
            <a:endParaRPr lang="tr-TR" dirty="0" smtClean="0"/>
          </a:p>
          <a:p>
            <a:r>
              <a:rPr lang="en-US" dirty="0" err="1">
                <a:hlinkClick r:id="rId4" tooltip="Git"/>
              </a:rPr>
              <a:t>Git</a:t>
            </a:r>
            <a:r>
              <a:rPr lang="en-US" dirty="0"/>
              <a:t> – written in a collection of Perl, C, and various shell scripts, designed by </a:t>
            </a:r>
            <a:r>
              <a:rPr lang="en-US" dirty="0">
                <a:hlinkClick r:id="rId5" tooltip="Linus Torvalds"/>
              </a:rPr>
              <a:t>Linus Torvalds</a:t>
            </a:r>
            <a:r>
              <a:rPr lang="en-US" dirty="0"/>
              <a:t> based on the needs of the </a:t>
            </a:r>
            <a:r>
              <a:rPr lang="en-US" dirty="0">
                <a:hlinkClick r:id="rId3" tooltip="Linux kernel"/>
              </a:rPr>
              <a:t>Linux kernel</a:t>
            </a:r>
            <a:r>
              <a:rPr lang="en-US" dirty="0"/>
              <a:t> project; decentralized, and aims to be fast, flexible, and robust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en-US" u="sng" dirty="0">
                <a:hlinkClick r:id="rId6"/>
              </a:rPr>
              <a:t>Comparison of version-control software</a:t>
            </a:r>
            <a:endParaRPr lang="en-US" dirty="0"/>
          </a:p>
          <a:p>
            <a:r>
              <a:rPr lang="en-US" dirty="0">
                <a:hlinkClick r:id="rId7" tooltip="Comparison of source-code-hosting facilities"/>
              </a:rPr>
              <a:t>Comparison of source-code-hosting facilities</a:t>
            </a: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94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Git </a:t>
            </a:r>
            <a:r>
              <a:rPr lang="tr-TR" dirty="0" err="1" smtClean="0"/>
              <a:t>History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development began </a:t>
            </a:r>
            <a:r>
              <a:rPr lang="en-US" dirty="0" smtClean="0"/>
              <a:t>in </a:t>
            </a:r>
            <a:r>
              <a:rPr lang="en-US" dirty="0"/>
              <a:t>April </a:t>
            </a:r>
            <a:r>
              <a:rPr lang="en-US" dirty="0" smtClean="0"/>
              <a:t>2005</a:t>
            </a:r>
            <a:r>
              <a:rPr lang="tr-TR" dirty="0" smtClean="0"/>
              <a:t> ( Linux Developer </a:t>
            </a:r>
            <a:r>
              <a:rPr lang="tr-TR" dirty="0" err="1" smtClean="0"/>
              <a:t>gave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 </a:t>
            </a:r>
            <a:r>
              <a:rPr lang="tr-TR" dirty="0" err="1" smtClean="0"/>
              <a:t>BitKeeper</a:t>
            </a:r>
            <a:r>
              <a:rPr lang="tr-TR" dirty="0" smtClean="0"/>
              <a:t>)</a:t>
            </a:r>
          </a:p>
          <a:p>
            <a:r>
              <a:rPr lang="en-US" dirty="0">
                <a:hlinkClick r:id="rId2" tooltip="Linus Torvalds"/>
              </a:rPr>
              <a:t>Linus Torvalds</a:t>
            </a:r>
            <a:r>
              <a:rPr lang="en-US" dirty="0"/>
              <a:t> wanted a distributed system that he could use like </a:t>
            </a:r>
            <a:r>
              <a:rPr lang="en-US" dirty="0" err="1" smtClean="0"/>
              <a:t>BitKeeper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Take </a:t>
            </a:r>
            <a:r>
              <a:rPr lang="en-US" dirty="0">
                <a:hlinkClick r:id="rId3" tooltip="Concurrent Versions System"/>
              </a:rPr>
              <a:t>Concurrent Versions System</a:t>
            </a:r>
            <a:r>
              <a:rPr lang="en-US" dirty="0"/>
              <a:t> (CVS) as an example of what </a:t>
            </a:r>
            <a:r>
              <a:rPr lang="en-US" i="1" dirty="0"/>
              <a:t>not</a:t>
            </a:r>
            <a:r>
              <a:rPr lang="en-US" dirty="0"/>
              <a:t> to do; if in doubt, make the exact opposite decision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Support a distributed, </a:t>
            </a:r>
            <a:r>
              <a:rPr lang="en-US" dirty="0" err="1">
                <a:hlinkClick r:id="rId4" tooltip="BitKeeper"/>
              </a:rPr>
              <a:t>BitKeeper</a:t>
            </a:r>
            <a:r>
              <a:rPr lang="en-US" dirty="0"/>
              <a:t>-like workflow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Include very strong safeguards against corruption, either accidental or malicious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788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Distributed?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dirty="0">
                <a:hlinkClick r:id="rId2" tooltip="Software development"/>
              </a:rPr>
              <a:t>software development</a:t>
            </a:r>
            <a:r>
              <a:rPr lang="en-US" dirty="0"/>
              <a:t>, </a:t>
            </a:r>
            <a:r>
              <a:rPr lang="en-US" b="1" dirty="0"/>
              <a:t>distributed version control</a:t>
            </a:r>
            <a:r>
              <a:rPr lang="en-US" dirty="0"/>
              <a:t> (also known as </a:t>
            </a:r>
            <a:r>
              <a:rPr lang="en-US" b="1" dirty="0"/>
              <a:t>distributed revision control</a:t>
            </a:r>
            <a:r>
              <a:rPr lang="en-US" dirty="0"/>
              <a:t>) is a form of </a:t>
            </a:r>
            <a:r>
              <a:rPr lang="en-US" dirty="0">
                <a:hlinkClick r:id="rId3" tooltip="Version control"/>
              </a:rPr>
              <a:t>version control</a:t>
            </a:r>
            <a:r>
              <a:rPr lang="en-US" dirty="0"/>
              <a:t> in which the complete </a:t>
            </a:r>
            <a:r>
              <a:rPr lang="en-US" dirty="0">
                <a:hlinkClick r:id="rId4" tooltip="Codebase"/>
              </a:rPr>
              <a:t>codebase</a:t>
            </a:r>
            <a:r>
              <a:rPr lang="en-US" dirty="0"/>
              <a:t>, including its full history, is mirrored on every developer's computer</a:t>
            </a:r>
            <a:r>
              <a:rPr lang="en-US" dirty="0" smtClean="0"/>
              <a:t>.</a:t>
            </a:r>
            <a:r>
              <a:rPr lang="en-US" dirty="0"/>
              <a:t> Compared to centralized version control, this enables automatic management </a:t>
            </a:r>
            <a:r>
              <a:rPr lang="en-US" dirty="0">
                <a:hlinkClick r:id="rId5" tooltip="Branching (version control)"/>
              </a:rPr>
              <a:t>branching</a:t>
            </a:r>
            <a:r>
              <a:rPr lang="en-US" dirty="0"/>
              <a:t> and </a:t>
            </a:r>
            <a:r>
              <a:rPr lang="en-US" dirty="0">
                <a:hlinkClick r:id="rId6" tooltip="Merge (version control)"/>
              </a:rPr>
              <a:t>merging</a:t>
            </a:r>
            <a:r>
              <a:rPr lang="en-US" dirty="0"/>
              <a:t>, speeds up most operations (except pushing and pulling), improves the ability to work offline, and does not rely on a single location for backups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err="1">
                <a:hlinkClick r:id="rId7" tooltip="Git (software)"/>
              </a:rPr>
              <a:t>Git</a:t>
            </a:r>
            <a:r>
              <a:rPr lang="en-US" dirty="0"/>
              <a:t>, the world's most popular version control system</a:t>
            </a:r>
            <a:r>
              <a:rPr lang="en-US" dirty="0" smtClean="0"/>
              <a:t>,</a:t>
            </a:r>
            <a:r>
              <a:rPr lang="en-US" dirty="0"/>
              <a:t> is a distributed version control system.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653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94</Words>
  <Application>Microsoft Office PowerPoint</Application>
  <PresentationFormat>Geniş ekran</PresentationFormat>
  <Paragraphs>55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Teması</vt:lpstr>
      <vt:lpstr>Version Control Protocols</vt:lpstr>
      <vt:lpstr>Position of Protocol</vt:lpstr>
      <vt:lpstr>Version Control</vt:lpstr>
      <vt:lpstr>Version Control Software Model</vt:lpstr>
      <vt:lpstr>Version Control Software Model</vt:lpstr>
      <vt:lpstr>Git History</vt:lpstr>
      <vt:lpstr>What is Distributed?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Protocols</dc:title>
  <dc:creator>Windows Kullanıcısı</dc:creator>
  <cp:lastModifiedBy>Windows Kullanıcısı</cp:lastModifiedBy>
  <cp:revision>21</cp:revision>
  <dcterms:created xsi:type="dcterms:W3CDTF">2022-10-08T09:33:38Z</dcterms:created>
  <dcterms:modified xsi:type="dcterms:W3CDTF">2022-10-08T13:28:07Z</dcterms:modified>
</cp:coreProperties>
</file>