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3" r:id="rId1"/>
  </p:sldMasterIdLst>
  <p:sldIdLst>
    <p:sldId id="280" r:id="rId2"/>
    <p:sldId id="265" r:id="rId3"/>
    <p:sldId id="268" r:id="rId4"/>
    <p:sldId id="256" r:id="rId5"/>
    <p:sldId id="257" r:id="rId6"/>
    <p:sldId id="258" r:id="rId7"/>
    <p:sldId id="259" r:id="rId8"/>
    <p:sldId id="260" r:id="rId9"/>
    <p:sldId id="262" r:id="rId10"/>
    <p:sldId id="264" r:id="rId11"/>
    <p:sldId id="272" r:id="rId12"/>
    <p:sldId id="273" r:id="rId13"/>
    <p:sldId id="274" r:id="rId14"/>
    <p:sldId id="266" r:id="rId15"/>
    <p:sldId id="275" r:id="rId16"/>
    <p:sldId id="267" r:id="rId17"/>
    <p:sldId id="270" r:id="rId18"/>
    <p:sldId id="271" r:id="rId19"/>
    <p:sldId id="276" r:id="rId20"/>
    <p:sldId id="277" r:id="rId21"/>
    <p:sldId id="269" r:id="rId22"/>
    <p:sldId id="279" r:id="rId23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9" d="100"/>
          <a:sy n="79" d="100"/>
        </p:scale>
        <p:origin x="42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581D180-FCF4-414A-856C-A2A35F52563C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tr-TR"/>
        </a:p>
      </dgm:t>
    </dgm:pt>
    <dgm:pt modelId="{54E3CB72-238A-4F2A-91C4-ED1419080A52}">
      <dgm:prSet phldrT="[Metin]"/>
      <dgm:spPr/>
      <dgm:t>
        <a:bodyPr/>
        <a:lstStyle/>
        <a:p>
          <a:r>
            <a:rPr lang="tr-TR" dirty="0" smtClean="0"/>
            <a:t>Teşekkürler</a:t>
          </a:r>
          <a:endParaRPr lang="tr-TR" dirty="0"/>
        </a:p>
      </dgm:t>
    </dgm:pt>
    <dgm:pt modelId="{BC24B874-0D09-4B4D-A1A5-756967B577BE}" type="parTrans" cxnId="{28628D0B-2F5F-405B-9D8C-DCB64AD627EB}">
      <dgm:prSet/>
      <dgm:spPr/>
      <dgm:t>
        <a:bodyPr/>
        <a:lstStyle/>
        <a:p>
          <a:endParaRPr lang="tr-TR"/>
        </a:p>
      </dgm:t>
    </dgm:pt>
    <dgm:pt modelId="{85D39A7F-FD3F-461A-9B8F-BADDA870E06F}" type="sibTrans" cxnId="{28628D0B-2F5F-405B-9D8C-DCB64AD627EB}">
      <dgm:prSet/>
      <dgm:spPr/>
      <dgm:t>
        <a:bodyPr/>
        <a:lstStyle/>
        <a:p>
          <a:endParaRPr lang="tr-TR"/>
        </a:p>
      </dgm:t>
    </dgm:pt>
    <dgm:pt modelId="{F625A9A1-8F85-4AA3-89FF-29FADFFF4295}" type="pres">
      <dgm:prSet presAssocID="{F581D180-FCF4-414A-856C-A2A35F52563C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tr-TR"/>
        </a:p>
      </dgm:t>
    </dgm:pt>
    <dgm:pt modelId="{8A2C05CA-0A87-4B4A-8091-94814D4BB61E}" type="pres">
      <dgm:prSet presAssocID="{54E3CB72-238A-4F2A-91C4-ED1419080A52}" presName="node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tr-TR"/>
        </a:p>
      </dgm:t>
    </dgm:pt>
  </dgm:ptLst>
  <dgm:cxnLst>
    <dgm:cxn modelId="{128F6C0F-483A-4911-96B9-EA4081FCD4AA}" type="presOf" srcId="{F581D180-FCF4-414A-856C-A2A35F52563C}" destId="{F625A9A1-8F85-4AA3-89FF-29FADFFF4295}" srcOrd="0" destOrd="0" presId="urn:microsoft.com/office/officeart/2005/8/layout/default"/>
    <dgm:cxn modelId="{EA481E6C-EC1E-44EA-9B49-5467C91FBD7E}" type="presOf" srcId="{54E3CB72-238A-4F2A-91C4-ED1419080A52}" destId="{8A2C05CA-0A87-4B4A-8091-94814D4BB61E}" srcOrd="0" destOrd="0" presId="urn:microsoft.com/office/officeart/2005/8/layout/default"/>
    <dgm:cxn modelId="{28628D0B-2F5F-405B-9D8C-DCB64AD627EB}" srcId="{F581D180-FCF4-414A-856C-A2A35F52563C}" destId="{54E3CB72-238A-4F2A-91C4-ED1419080A52}" srcOrd="0" destOrd="0" parTransId="{BC24B874-0D09-4B4D-A1A5-756967B577BE}" sibTransId="{85D39A7F-FD3F-461A-9B8F-BADDA870E06F}"/>
    <dgm:cxn modelId="{F54E74AA-075C-4883-B679-7D789BDBA7C2}" type="presParOf" srcId="{F625A9A1-8F85-4AA3-89FF-29FADFFF4295}" destId="{8A2C05CA-0A87-4B4A-8091-94814D4BB61E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2C05CA-0A87-4B4A-8091-94814D4BB61E}">
      <dsp:nvSpPr>
        <dsp:cNvPr id="0" name=""/>
        <dsp:cNvSpPr/>
      </dsp:nvSpPr>
      <dsp:spPr>
        <a:xfrm>
          <a:off x="266997" y="2718"/>
          <a:ext cx="9981604" cy="59889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6500" kern="1200" dirty="0" smtClean="0"/>
            <a:t>Teşekkürler</a:t>
          </a:r>
          <a:endParaRPr lang="tr-TR" sz="6500" kern="1200" dirty="0"/>
        </a:p>
      </dsp:txBody>
      <dsp:txXfrm>
        <a:off x="266997" y="2718"/>
        <a:ext cx="9981604" cy="59889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tıklayın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785BD-8839-4C52-8C06-B3FE284303AC}" type="datetimeFigureOut">
              <a:rPr lang="tr-TR" smtClean="0"/>
              <a:t>21.10.2022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64CC6-D7BB-4B60-8F1B-327F2C02E53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00735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785BD-8839-4C52-8C06-B3FE284303AC}" type="datetimeFigureOut">
              <a:rPr lang="tr-TR" smtClean="0"/>
              <a:t>21.10.2022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64CC6-D7BB-4B60-8F1B-327F2C02E53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83711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785BD-8839-4C52-8C06-B3FE284303AC}" type="datetimeFigureOut">
              <a:rPr lang="tr-TR" smtClean="0"/>
              <a:t>21.10.2022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64CC6-D7BB-4B60-8F1B-327F2C02E53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79488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785BD-8839-4C52-8C06-B3FE284303AC}" type="datetimeFigureOut">
              <a:rPr lang="tr-TR" smtClean="0"/>
              <a:t>21.10.2022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64CC6-D7BB-4B60-8F1B-327F2C02E53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7247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785BD-8839-4C52-8C06-B3FE284303AC}" type="datetimeFigureOut">
              <a:rPr lang="tr-TR" smtClean="0"/>
              <a:t>21.10.2022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64CC6-D7BB-4B60-8F1B-327F2C02E53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4528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785BD-8839-4C52-8C06-B3FE284303AC}" type="datetimeFigureOut">
              <a:rPr lang="tr-TR" smtClean="0"/>
              <a:t>21.10.2022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64CC6-D7BB-4B60-8F1B-327F2C02E53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80965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785BD-8839-4C52-8C06-B3FE284303AC}" type="datetimeFigureOut">
              <a:rPr lang="tr-TR" smtClean="0"/>
              <a:t>21.10.2022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64CC6-D7BB-4B60-8F1B-327F2C02E53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1539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785BD-8839-4C52-8C06-B3FE284303AC}" type="datetimeFigureOut">
              <a:rPr lang="tr-TR" smtClean="0"/>
              <a:t>21.10.2022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64CC6-D7BB-4B60-8F1B-327F2C02E53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84832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785BD-8839-4C52-8C06-B3FE284303AC}" type="datetimeFigureOut">
              <a:rPr lang="tr-TR" smtClean="0"/>
              <a:t>21.10.2022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64CC6-D7BB-4B60-8F1B-327F2C02E53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13417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785BD-8839-4C52-8C06-B3FE284303AC}" type="datetimeFigureOut">
              <a:rPr lang="tr-TR" smtClean="0"/>
              <a:t>21.10.2022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64CC6-D7BB-4B60-8F1B-327F2C02E53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05535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785BD-8839-4C52-8C06-B3FE284303AC}" type="datetimeFigureOut">
              <a:rPr lang="tr-TR" smtClean="0"/>
              <a:t>21.10.2022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64CC6-D7BB-4B60-8F1B-327F2C02E53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37182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7785BD-8839-4C52-8C06-B3FE284303AC}" type="datetimeFigureOut">
              <a:rPr lang="tr-TR" smtClean="0"/>
              <a:t>21.10.2022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964CC6-D7BB-4B60-8F1B-327F2C02E53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00747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it-scm.com/about/free-and-open-source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repos/" TargetMode="External"/><Relationship Id="rId2" Type="http://schemas.openxmlformats.org/officeDocument/2006/relationships/hyperlink" Target="http://repos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Software_repository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oftware_configuration_management" TargetMode="External"/><Relationship Id="rId2" Type="http://schemas.openxmlformats.org/officeDocument/2006/relationships/hyperlink" Target="https://en.wikipedia.org/wiki/Computer_program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ource_code" TargetMode="External"/><Relationship Id="rId2" Type="http://schemas.openxmlformats.org/officeDocument/2006/relationships/hyperlink" Target="https://en.wikipedia.org/wiki/Software_engineering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Azure_DevOps_Server#TFVC" TargetMode="External"/><Relationship Id="rId3" Type="http://schemas.openxmlformats.org/officeDocument/2006/relationships/hyperlink" Target="https://en.wikipedia.org/wiki/Source_Code_Control_System" TargetMode="External"/><Relationship Id="rId7" Type="http://schemas.openxmlformats.org/officeDocument/2006/relationships/hyperlink" Target="https://en.wikipedia.org/wiki/Microsoft" TargetMode="External"/><Relationship Id="rId12" Type="http://schemas.openxmlformats.org/officeDocument/2006/relationships/hyperlink" Target="https://en.wikipedia.org/wiki/Subversion_(software)" TargetMode="External"/><Relationship Id="rId2" Type="http://schemas.openxmlformats.org/officeDocument/2006/relationships/hyperlink" Target="https://en.wikipedia.org/wiki/Revision_Control_Syste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Visual_SourceSafe" TargetMode="External"/><Relationship Id="rId11" Type="http://schemas.openxmlformats.org/officeDocument/2006/relationships/hyperlink" Target="https://en.wikipedia.org/wiki/GPL" TargetMode="External"/><Relationship Id="rId5" Type="http://schemas.openxmlformats.org/officeDocument/2006/relationships/hyperlink" Target="https://en.wikipedia.org/wiki/IBM_Rational_ClearCase" TargetMode="External"/><Relationship Id="rId10" Type="http://schemas.openxmlformats.org/officeDocument/2006/relationships/hyperlink" Target="https://en.wikipedia.org/wiki/Concurrent_Versions_System" TargetMode="External"/><Relationship Id="rId4" Type="http://schemas.openxmlformats.org/officeDocument/2006/relationships/hyperlink" Target="https://en.wikipedia.org/wiki/Unix" TargetMode="External"/><Relationship Id="rId9" Type="http://schemas.openxmlformats.org/officeDocument/2006/relationships/hyperlink" Target="https://en.wikipedia.org/wiki/Azure_DevOps_Server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Linux_kernel" TargetMode="External"/><Relationship Id="rId2" Type="http://schemas.openxmlformats.org/officeDocument/2006/relationships/hyperlink" Target="https://en.wikipedia.org/wiki/BitKeeper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iki/Linus_Torvalds" TargetMode="External"/><Relationship Id="rId4" Type="http://schemas.openxmlformats.org/officeDocument/2006/relationships/hyperlink" Target="https://en.wikipedia.org/wiki/Git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Branching_(version_control)" TargetMode="External"/><Relationship Id="rId2" Type="http://schemas.openxmlformats.org/officeDocument/2006/relationships/hyperlink" Target="https://en.wikipedia.org/wiki/Software_developmen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Merge_(version_control)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Version Control Protocols: GIT vs. SVN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500840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7083"/>
          </a:xfrm>
        </p:spPr>
        <p:txBody>
          <a:bodyPr>
            <a:normAutofit fontScale="90000"/>
          </a:bodyPr>
          <a:lstStyle/>
          <a:p>
            <a:r>
              <a:rPr lang="tr-TR" dirty="0"/>
              <a:t>Distributed vs. </a:t>
            </a:r>
            <a:r>
              <a:rPr lang="tr-TR" dirty="0" err="1"/>
              <a:t>centralized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048512"/>
            <a:ext cx="10515600" cy="5128451"/>
          </a:xfrm>
        </p:spPr>
        <p:txBody>
          <a:bodyPr/>
          <a:lstStyle/>
          <a:p>
            <a:pPr marL="0" indent="0" algn="just">
              <a:buNone/>
            </a:pPr>
            <a:r>
              <a:rPr lang="tr-TR" dirty="0" err="1" smtClean="0"/>
              <a:t>DisAdvantages</a:t>
            </a:r>
            <a:r>
              <a:rPr lang="tr-TR" dirty="0" smtClean="0"/>
              <a:t> </a:t>
            </a:r>
            <a:r>
              <a:rPr lang="tr-TR" dirty="0"/>
              <a:t>of DVCS </a:t>
            </a:r>
            <a:endParaRPr lang="tr-TR" dirty="0" smtClean="0"/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dirty="0" smtClean="0"/>
              <a:t>Initial checkout of a repository is slower as compared to checkout in a centralized version control system, because all branches and revision history are copied to the local machine by default.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dirty="0" smtClean="0"/>
              <a:t>Additional </a:t>
            </a:r>
            <a:r>
              <a:rPr lang="en-US" dirty="0"/>
              <a:t>storage required for every user to have a complete copy of the complete codebase history</a:t>
            </a:r>
            <a:r>
              <a:rPr lang="en-US" dirty="0" smtClean="0"/>
              <a:t>.</a:t>
            </a:r>
            <a:endParaRPr lang="tr-TR" dirty="0" smtClean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7778" y="3612737"/>
            <a:ext cx="2552700" cy="25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04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0" y="0"/>
            <a:ext cx="11353800" cy="634619"/>
          </a:xfrm>
        </p:spPr>
        <p:txBody>
          <a:bodyPr>
            <a:normAutofit fontScale="90000"/>
          </a:bodyPr>
          <a:lstStyle/>
          <a:p>
            <a:r>
              <a:rPr lang="tr-TR" b="1" dirty="0" err="1"/>
              <a:t>What</a:t>
            </a:r>
            <a:r>
              <a:rPr lang="tr-TR" b="1" dirty="0"/>
              <a:t> is Git</a:t>
            </a:r>
            <a:r>
              <a:rPr lang="tr-TR" b="1" dirty="0" smtClean="0"/>
              <a:t>?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0" y="634619"/>
            <a:ext cx="12106656" cy="5542344"/>
          </a:xfrm>
        </p:spPr>
        <p:txBody>
          <a:bodyPr/>
          <a:lstStyle/>
          <a:p>
            <a:pPr algn="just"/>
            <a:r>
              <a:rPr lang="en-US" dirty="0" err="1"/>
              <a:t>Git</a:t>
            </a:r>
            <a:r>
              <a:rPr lang="en-US" dirty="0"/>
              <a:t> is a </a:t>
            </a:r>
            <a:r>
              <a:rPr lang="en-US" dirty="0">
                <a:hlinkClick r:id="rId2"/>
              </a:rPr>
              <a:t>free and open source</a:t>
            </a:r>
            <a:r>
              <a:rPr lang="en-US" dirty="0"/>
              <a:t> </a:t>
            </a:r>
            <a:endParaRPr lang="tr-TR" dirty="0" smtClean="0"/>
          </a:p>
          <a:p>
            <a:pPr marL="0" indent="0" algn="just">
              <a:buNone/>
            </a:pPr>
            <a:r>
              <a:rPr lang="en-US" dirty="0" smtClean="0"/>
              <a:t>The </a:t>
            </a:r>
            <a:r>
              <a:rPr lang="en-US" dirty="0"/>
              <a:t>major difference between </a:t>
            </a:r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smtClean="0"/>
              <a:t>and</a:t>
            </a:r>
            <a:r>
              <a:rPr lang="tr-TR" dirty="0" smtClean="0"/>
              <a:t>A</a:t>
            </a:r>
            <a:r>
              <a:rPr lang="en-US" dirty="0" err="1" smtClean="0"/>
              <a:t>ny</a:t>
            </a:r>
            <a:r>
              <a:rPr lang="en-US" dirty="0" smtClean="0"/>
              <a:t> </a:t>
            </a:r>
            <a:r>
              <a:rPr lang="en-US" dirty="0"/>
              <a:t>other </a:t>
            </a:r>
            <a:r>
              <a:rPr lang="en-US" dirty="0" smtClean="0"/>
              <a:t>VCS</a:t>
            </a:r>
            <a:r>
              <a:rPr lang="tr-TR" dirty="0" smtClean="0"/>
              <a:t> </a:t>
            </a:r>
            <a:r>
              <a:rPr lang="tr-TR" dirty="0" err="1" smtClean="0"/>
              <a:t>use</a:t>
            </a:r>
            <a:r>
              <a:rPr lang="tr-TR" dirty="0" smtClean="0"/>
              <a:t>	</a:t>
            </a:r>
            <a:r>
              <a:rPr lang="en-US" b="1" dirty="0" smtClean="0"/>
              <a:t>delta-based</a:t>
            </a:r>
            <a:r>
              <a:rPr lang="en-US" dirty="0"/>
              <a:t> </a:t>
            </a:r>
            <a:r>
              <a:rPr lang="tr-TR" dirty="0" err="1" smtClean="0"/>
              <a:t>method</a:t>
            </a:r>
            <a:endParaRPr lang="tr-TR" dirty="0" smtClean="0"/>
          </a:p>
          <a:p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182" y="1950720"/>
            <a:ext cx="10659618" cy="4450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931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 </a:t>
            </a:r>
            <a:r>
              <a:rPr lang="en-US" dirty="0" err="1"/>
              <a:t>Git</a:t>
            </a:r>
            <a:r>
              <a:rPr lang="en-US" dirty="0"/>
              <a:t> thinks about its data more like a </a:t>
            </a:r>
            <a:r>
              <a:rPr lang="en-US" b="1" dirty="0"/>
              <a:t>stream of snapshots</a:t>
            </a:r>
            <a:r>
              <a:rPr lang="en-US" dirty="0" smtClean="0"/>
              <a:t>.</a:t>
            </a:r>
            <a:endParaRPr lang="tr-TR" dirty="0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24175" y="2791619"/>
            <a:ext cx="6343650" cy="2419350"/>
          </a:xfrm>
          <a:prstGeom prst="rect">
            <a:avLst/>
          </a:prstGeom>
        </p:spPr>
      </p:pic>
      <p:sp>
        <p:nvSpPr>
          <p:cNvPr id="5" name="Dikdörtgen 4"/>
          <p:cNvSpPr/>
          <p:nvPr/>
        </p:nvSpPr>
        <p:spPr>
          <a:xfrm>
            <a:off x="1249680" y="6100679"/>
            <a:ext cx="99364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4E443C"/>
                </a:solidFill>
                <a:latin typeface="Arial" panose="020B0604020202020204" pitchFamily="34" charset="0"/>
              </a:rPr>
              <a:t> This makes </a:t>
            </a:r>
            <a:r>
              <a:rPr lang="en-US" dirty="0" err="1">
                <a:solidFill>
                  <a:srgbClr val="4E443C"/>
                </a:solidFill>
                <a:latin typeface="Arial" panose="020B0604020202020204" pitchFamily="34" charset="0"/>
              </a:rPr>
              <a:t>Git</a:t>
            </a:r>
            <a:r>
              <a:rPr lang="en-US" dirty="0">
                <a:solidFill>
                  <a:srgbClr val="4E443C"/>
                </a:solidFill>
                <a:latin typeface="Arial" panose="020B0604020202020204" pitchFamily="34" charset="0"/>
              </a:rPr>
              <a:t> more like a mini </a:t>
            </a:r>
            <a:r>
              <a:rPr lang="en-US" dirty="0" err="1">
                <a:solidFill>
                  <a:srgbClr val="4E443C"/>
                </a:solidFill>
                <a:latin typeface="Arial" panose="020B0604020202020204" pitchFamily="34" charset="0"/>
              </a:rPr>
              <a:t>filesystem</a:t>
            </a:r>
            <a:r>
              <a:rPr lang="en-US" dirty="0">
                <a:solidFill>
                  <a:srgbClr val="4E443C"/>
                </a:solidFill>
                <a:latin typeface="Arial" panose="020B0604020202020204" pitchFamily="34" charset="0"/>
              </a:rPr>
              <a:t> with some incredibly powerful tools built on top of it, rather than simply a VCS.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953878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nvan 1"/>
          <p:cNvSpPr>
            <a:spLocks noGrp="1"/>
          </p:cNvSpPr>
          <p:nvPr>
            <p:ph type="title"/>
          </p:nvPr>
        </p:nvSpPr>
        <p:spPr>
          <a:xfrm>
            <a:off x="0" y="0"/>
            <a:ext cx="11353800" cy="634619"/>
          </a:xfrm>
        </p:spPr>
        <p:txBody>
          <a:bodyPr>
            <a:normAutofit fontScale="90000"/>
          </a:bodyPr>
          <a:lstStyle/>
          <a:p>
            <a:r>
              <a:rPr lang="tr-TR" b="1" dirty="0" err="1"/>
              <a:t>What</a:t>
            </a:r>
            <a:r>
              <a:rPr lang="tr-TR" b="1" dirty="0"/>
              <a:t> is Git</a:t>
            </a:r>
            <a:r>
              <a:rPr lang="tr-TR" b="1" dirty="0" smtClean="0"/>
              <a:t>?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0" y="536448"/>
            <a:ext cx="11353800" cy="5640515"/>
          </a:xfrm>
        </p:spPr>
        <p:txBody>
          <a:bodyPr/>
          <a:lstStyle/>
          <a:p>
            <a:pPr algn="just"/>
            <a:r>
              <a:rPr lang="en-US" b="1" dirty="0"/>
              <a:t>Nearly Every Operation Is Local</a:t>
            </a:r>
          </a:p>
          <a:p>
            <a:pPr marL="0" indent="0" algn="just">
              <a:buNone/>
            </a:pPr>
            <a:r>
              <a:rPr lang="en-US" dirty="0"/>
              <a:t>For example, to browse the history of the project, </a:t>
            </a:r>
            <a:r>
              <a:rPr lang="en-US" dirty="0" err="1"/>
              <a:t>Git</a:t>
            </a:r>
            <a:r>
              <a:rPr lang="en-US" dirty="0"/>
              <a:t> doesn’t need to go out to the server to get the history and display it for you </a:t>
            </a:r>
            <a:endParaRPr lang="tr-TR" dirty="0" smtClean="0"/>
          </a:p>
          <a:p>
            <a:pPr algn="just"/>
            <a:r>
              <a:rPr lang="tr-TR" b="1" dirty="0"/>
              <a:t>Git Has </a:t>
            </a:r>
            <a:r>
              <a:rPr lang="tr-TR" b="1" dirty="0" err="1" smtClean="0"/>
              <a:t>Integrity</a:t>
            </a:r>
            <a:r>
              <a:rPr lang="tr-TR" b="1" dirty="0" smtClean="0"/>
              <a:t> (</a:t>
            </a:r>
            <a:r>
              <a:rPr lang="tr-TR" dirty="0"/>
              <a:t>SHA-1 </a:t>
            </a:r>
            <a:r>
              <a:rPr lang="tr-TR" dirty="0" err="1"/>
              <a:t>hash</a:t>
            </a:r>
            <a:r>
              <a:rPr lang="tr-TR" b="1" dirty="0" smtClean="0"/>
              <a:t>)</a:t>
            </a:r>
          </a:p>
          <a:p>
            <a:pPr marL="0" indent="0" algn="just">
              <a:buNone/>
            </a:pPr>
            <a:r>
              <a:rPr lang="en-US" dirty="0"/>
              <a:t>Everything in </a:t>
            </a:r>
            <a:r>
              <a:rPr lang="en-US" dirty="0" err="1"/>
              <a:t>Git</a:t>
            </a:r>
            <a:r>
              <a:rPr lang="en-US" dirty="0"/>
              <a:t> is </a:t>
            </a:r>
            <a:r>
              <a:rPr lang="en-US" dirty="0" err="1"/>
              <a:t>checksummed</a:t>
            </a:r>
            <a:r>
              <a:rPr lang="en-US" dirty="0"/>
              <a:t> before it is stored and is then referred to by that checksum. This means it’s impossible to change the contents of any file or directory without </a:t>
            </a:r>
            <a:r>
              <a:rPr lang="en-US" dirty="0" err="1"/>
              <a:t>Git</a:t>
            </a:r>
            <a:r>
              <a:rPr lang="en-US" dirty="0"/>
              <a:t> knowing about it. </a:t>
            </a:r>
            <a:endParaRPr lang="tr-TR" dirty="0" smtClean="0"/>
          </a:p>
          <a:p>
            <a:pPr algn="just"/>
            <a:r>
              <a:rPr lang="en-US" b="1" dirty="0" err="1"/>
              <a:t>Git</a:t>
            </a:r>
            <a:r>
              <a:rPr lang="en-US" b="1" dirty="0"/>
              <a:t> Generally Only Adds </a:t>
            </a:r>
            <a:r>
              <a:rPr lang="en-US" b="1" dirty="0" smtClean="0"/>
              <a:t>Data</a:t>
            </a:r>
            <a:endParaRPr lang="tr-TR" b="1" dirty="0" smtClean="0"/>
          </a:p>
          <a:p>
            <a:pPr marL="0" indent="0" algn="just">
              <a:buNone/>
            </a:pPr>
            <a:r>
              <a:rPr lang="tr-TR" dirty="0"/>
              <a:t>Y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/>
              <a:t>can lose or mess up changes you haven’t committed yet, but after you commit a snapshot into </a:t>
            </a:r>
            <a:r>
              <a:rPr lang="en-US" dirty="0" err="1"/>
              <a:t>Git</a:t>
            </a:r>
            <a:r>
              <a:rPr lang="en-US" dirty="0"/>
              <a:t>, it is very difficult to lose, especially if you regularly push your database to another repository</a:t>
            </a:r>
            <a:r>
              <a:rPr lang="en-US" dirty="0" smtClean="0"/>
              <a:t>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8617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5851"/>
          </a:xfrm>
        </p:spPr>
        <p:txBody>
          <a:bodyPr>
            <a:normAutofit fontScale="90000"/>
          </a:bodyPr>
          <a:lstStyle/>
          <a:p>
            <a:r>
              <a:rPr lang="tr-TR" dirty="0" smtClean="0"/>
              <a:t>Operations </a:t>
            </a:r>
            <a:r>
              <a:rPr lang="tr-TR" dirty="0" smtClean="0"/>
              <a:t>of </a:t>
            </a:r>
            <a:r>
              <a:rPr lang="tr-TR" dirty="0" err="1" smtClean="0"/>
              <a:t>Contrubutor</a:t>
            </a:r>
            <a:endParaRPr lang="tr-TR" dirty="0"/>
          </a:p>
        </p:txBody>
      </p:sp>
      <p:graphicFrame>
        <p:nvGraphicFramePr>
          <p:cNvPr id="4" name="İçerik Yer Tutucus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0338576"/>
              </p:ext>
            </p:extLst>
          </p:nvPr>
        </p:nvGraphicFramePr>
        <p:xfrm>
          <a:off x="838200" y="1267968"/>
          <a:ext cx="9122664" cy="44866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48242">
                  <a:extLst>
                    <a:ext uri="{9D8B030D-6E8A-4147-A177-3AD203B41FA5}">
                      <a16:colId xmlns:a16="http://schemas.microsoft.com/office/drawing/2014/main" val="211890229"/>
                    </a:ext>
                  </a:extLst>
                </a:gridCol>
                <a:gridCol w="4674422">
                  <a:extLst>
                    <a:ext uri="{9D8B030D-6E8A-4147-A177-3AD203B41FA5}">
                      <a16:colId xmlns:a16="http://schemas.microsoft.com/office/drawing/2014/main" val="3818076454"/>
                    </a:ext>
                  </a:extLst>
                </a:gridCol>
              </a:tblGrid>
              <a:tr h="638102">
                <a:tc>
                  <a:txBody>
                    <a:bodyPr/>
                    <a:lstStyle/>
                    <a:p>
                      <a:pPr algn="l" rtl="0" fontAlgn="ctr"/>
                      <a:r>
                        <a:rPr lang="tr-TR" dirty="0" err="1" smtClean="0"/>
                        <a:t>Centralized</a:t>
                      </a:r>
                      <a:r>
                        <a:rPr lang="tr-TR" sz="1800" u="none" strike="noStrike" dirty="0" smtClean="0">
                          <a:effectLst/>
                        </a:rPr>
                        <a:t> </a:t>
                      </a:r>
                      <a:r>
                        <a:rPr lang="tr-TR" sz="1800" u="none" strike="noStrike" dirty="0">
                          <a:effectLst/>
                        </a:rPr>
                        <a:t>(SVN)</a:t>
                      </a:r>
                      <a:endParaRPr lang="tr-TR" sz="18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tr-TR" dirty="0" smtClean="0"/>
                        <a:t>Distributed</a:t>
                      </a:r>
                      <a:r>
                        <a:rPr lang="tr-TR" sz="1800" u="none" strike="noStrike" dirty="0" smtClean="0">
                          <a:effectLst/>
                        </a:rPr>
                        <a:t> </a:t>
                      </a:r>
                      <a:r>
                        <a:rPr lang="tr-TR" sz="1800" u="none" strike="noStrike" dirty="0">
                          <a:effectLst/>
                        </a:rPr>
                        <a:t>(Git)</a:t>
                      </a:r>
                      <a:endParaRPr lang="tr-TR" sz="18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55853797"/>
                  </a:ext>
                </a:extLst>
              </a:tr>
              <a:tr h="658042">
                <a:tc>
                  <a:txBody>
                    <a:bodyPr/>
                    <a:lstStyle/>
                    <a:p>
                      <a:pPr algn="l" rtl="0" fontAlgn="ctr"/>
                      <a:r>
                        <a:rPr lang="tr-TR" sz="1800" u="none" strike="noStrike">
                          <a:effectLst/>
                        </a:rPr>
                        <a:t>GET LATEST VERSIYON</a:t>
                      </a:r>
                      <a:endParaRPr lang="tr-T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tr-TR" sz="1800" u="none" strike="noStrike" dirty="0">
                          <a:effectLst/>
                        </a:rPr>
                        <a:t>FORK, CLONE OR COPY</a:t>
                      </a:r>
                      <a:endParaRPr lang="tr-T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03524844"/>
                  </a:ext>
                </a:extLst>
              </a:tr>
              <a:tr h="658042">
                <a:tc>
                  <a:txBody>
                    <a:bodyPr/>
                    <a:lstStyle/>
                    <a:p>
                      <a:pPr algn="l" rtl="0" fontAlgn="ctr"/>
                      <a:r>
                        <a:rPr lang="tr-TR" sz="1800" u="none" strike="noStrike" dirty="0">
                          <a:effectLst/>
                        </a:rPr>
                        <a:t>GET</a:t>
                      </a:r>
                      <a:endParaRPr lang="tr-T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tr-TR" sz="1800" u="none" strike="noStrike">
                          <a:effectLst/>
                        </a:rPr>
                        <a:t>PULL</a:t>
                      </a:r>
                      <a:endParaRPr lang="tr-T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66915725"/>
                  </a:ext>
                </a:extLst>
              </a:tr>
              <a:tr h="638102">
                <a:tc>
                  <a:txBody>
                    <a:bodyPr/>
                    <a:lstStyle/>
                    <a:p>
                      <a:pPr algn="l" rtl="0" fontAlgn="ctr"/>
                      <a:r>
                        <a:rPr lang="tr-TR" sz="1800" u="none" strike="noStrike" dirty="0">
                          <a:effectLst/>
                        </a:rPr>
                        <a:t>MERGE</a:t>
                      </a:r>
                      <a:endParaRPr lang="tr-T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tr-TR" sz="1800" u="none" strike="noStrike">
                          <a:effectLst/>
                        </a:rPr>
                        <a:t>MERGE</a:t>
                      </a:r>
                      <a:endParaRPr lang="tr-T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70198137"/>
                  </a:ext>
                </a:extLst>
              </a:tr>
              <a:tr h="638102">
                <a:tc>
                  <a:txBody>
                    <a:bodyPr/>
                    <a:lstStyle/>
                    <a:p>
                      <a:pPr algn="l" rtl="0" fontAlgn="ctr"/>
                      <a:r>
                        <a:rPr lang="tr-TR" sz="1800" u="none" strike="noStrike" dirty="0" smtClean="0">
                          <a:effectLst/>
                        </a:rPr>
                        <a:t>CHECK-IN = COMMİT</a:t>
                      </a:r>
                      <a:endParaRPr lang="tr-T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tr-TR" sz="1800" u="none" strike="noStrike" dirty="0">
                          <a:effectLst/>
                        </a:rPr>
                        <a:t>STAGE-COMMIT-PUSH</a:t>
                      </a:r>
                      <a:endParaRPr lang="tr-T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57209742"/>
                  </a:ext>
                </a:extLst>
              </a:tr>
              <a:tr h="1256264">
                <a:tc>
                  <a:txBody>
                    <a:bodyPr/>
                    <a:lstStyle/>
                    <a:p>
                      <a:pPr algn="l" rtl="0" fontAlgn="ctr"/>
                      <a:r>
                        <a:rPr lang="tr-TR" sz="1800" u="none" strike="noStrike" dirty="0">
                          <a:effectLst/>
                        </a:rPr>
                        <a:t>CHECK-OUT</a:t>
                      </a:r>
                      <a:endParaRPr lang="tr-T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 dirty="0">
                          <a:effectLst/>
                        </a:rPr>
                        <a:t>PULL REQUEST –MERGE REQUEST (FORK)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813783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047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82880" y="23749"/>
            <a:ext cx="10841736" cy="549275"/>
          </a:xfrm>
        </p:spPr>
        <p:txBody>
          <a:bodyPr>
            <a:normAutofit fontScale="90000"/>
          </a:bodyPr>
          <a:lstStyle/>
          <a:p>
            <a:r>
              <a:rPr lang="tr-TR" b="1" dirty="0" smtClean="0"/>
              <a:t>Git -</a:t>
            </a:r>
            <a:r>
              <a:rPr lang="tr-TR" b="1" dirty="0" err="1" smtClean="0"/>
              <a:t>The</a:t>
            </a:r>
            <a:r>
              <a:rPr lang="tr-TR" b="1" dirty="0" smtClean="0"/>
              <a:t> </a:t>
            </a:r>
            <a:r>
              <a:rPr lang="tr-TR" b="1" dirty="0"/>
              <a:t>Three </a:t>
            </a:r>
            <a:r>
              <a:rPr lang="tr-TR" b="1" dirty="0" err="1" smtClean="0"/>
              <a:t>States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82880" y="573024"/>
            <a:ext cx="11170920" cy="5603939"/>
          </a:xfrm>
        </p:spPr>
        <p:txBody>
          <a:bodyPr/>
          <a:lstStyle/>
          <a:p>
            <a:pPr algn="just"/>
            <a:r>
              <a:rPr lang="tr-TR" dirty="0"/>
              <a:t> </a:t>
            </a:r>
            <a:r>
              <a:rPr lang="tr-TR" b="1" dirty="0" err="1"/>
              <a:t>modified</a:t>
            </a:r>
            <a:r>
              <a:rPr lang="tr-TR" dirty="0"/>
              <a:t>, </a:t>
            </a:r>
            <a:r>
              <a:rPr lang="tr-TR" b="1" dirty="0" err="1"/>
              <a:t>staged</a:t>
            </a:r>
            <a:r>
              <a:rPr lang="tr-TR" dirty="0"/>
              <a:t>, </a:t>
            </a:r>
            <a:r>
              <a:rPr lang="tr-TR" dirty="0" err="1"/>
              <a:t>and</a:t>
            </a:r>
            <a:r>
              <a:rPr lang="tr-TR" dirty="0"/>
              <a:t> </a:t>
            </a:r>
            <a:r>
              <a:rPr lang="tr-TR" b="1" dirty="0" err="1"/>
              <a:t>committed</a:t>
            </a:r>
            <a:r>
              <a:rPr lang="tr-TR" dirty="0" smtClean="0"/>
              <a:t>:</a:t>
            </a:r>
          </a:p>
          <a:p>
            <a:pPr algn="just"/>
            <a:r>
              <a:rPr lang="en-US" dirty="0"/>
              <a:t>Modified means that you have changed the file but have not committed it to your database yet.</a:t>
            </a:r>
          </a:p>
          <a:p>
            <a:pPr algn="just"/>
            <a:r>
              <a:rPr lang="en-US" dirty="0"/>
              <a:t>Staged means that you have marked a modified file in its current version to go into your next commit snapshot.</a:t>
            </a:r>
          </a:p>
          <a:p>
            <a:pPr algn="just"/>
            <a:r>
              <a:rPr lang="en-US" dirty="0"/>
              <a:t>Committed means that the data is safely stored in your local database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0485" y="3324225"/>
            <a:ext cx="6486525" cy="353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163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8043"/>
          </a:xfrm>
        </p:spPr>
        <p:txBody>
          <a:bodyPr>
            <a:normAutofit fontScale="90000"/>
          </a:bodyPr>
          <a:lstStyle/>
          <a:p>
            <a:r>
              <a:rPr lang="tr-TR" dirty="0" smtClean="0"/>
              <a:t>Git </a:t>
            </a:r>
            <a:r>
              <a:rPr lang="tr-TR" dirty="0" err="1" smtClean="0"/>
              <a:t>Protocols</a:t>
            </a:r>
            <a:r>
              <a:rPr lang="tr-TR" dirty="0" smtClean="0"/>
              <a:t>  </a:t>
            </a:r>
            <a:r>
              <a:rPr lang="tr-TR" dirty="0" err="1"/>
              <a:t>to</a:t>
            </a:r>
            <a:r>
              <a:rPr lang="tr-TR" dirty="0"/>
              <a:t> transfer </a:t>
            </a:r>
            <a:r>
              <a:rPr lang="tr-TR" dirty="0" smtClean="0"/>
              <a:t>data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072896"/>
            <a:ext cx="10515600" cy="510406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tr-T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Git </a:t>
            </a:r>
            <a:r>
              <a:rPr lang="tr-T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uses</a:t>
            </a:r>
            <a:r>
              <a:rPr lang="tr-T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Local, HTTP, Secure Shell (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SSH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and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Git</a:t>
            </a:r>
            <a:endParaRPr lang="tr-TR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just"/>
            <a:r>
              <a:rPr lang="tr-TR" b="1" dirty="0" smtClean="0">
                <a:solidFill>
                  <a:srgbClr val="FF0000"/>
                </a:solidFill>
              </a:rPr>
              <a:t>LOCAL</a:t>
            </a:r>
            <a:r>
              <a:rPr lang="tr-TR" dirty="0" smtClean="0">
                <a:sym typeface="Wingdings" panose="05000000000000000000" pitchFamily="2" charset="2"/>
              </a:rPr>
              <a:t></a:t>
            </a:r>
            <a:r>
              <a:rPr lang="en-US" dirty="0"/>
              <a:t>remote repository is in another directory on the same </a:t>
            </a:r>
            <a:r>
              <a:rPr lang="en-US" dirty="0" smtClean="0"/>
              <a:t>host</a:t>
            </a:r>
            <a:endParaRPr lang="tr-TR" dirty="0" smtClean="0"/>
          </a:p>
          <a:p>
            <a:pPr marL="0" indent="0" algn="just">
              <a:buNone/>
            </a:pPr>
            <a:r>
              <a:rPr lang="en-US" dirty="0"/>
              <a:t>The most basic is the </a:t>
            </a:r>
            <a:r>
              <a:rPr lang="en-US" b="1" dirty="0"/>
              <a:t>Local protocol</a:t>
            </a:r>
            <a:r>
              <a:rPr lang="en-US" dirty="0"/>
              <a:t>, in which the remote repository is in another </a:t>
            </a:r>
            <a:r>
              <a:rPr lang="en-US" u="sng" dirty="0"/>
              <a:t>directory</a:t>
            </a:r>
            <a:r>
              <a:rPr lang="en-US" dirty="0"/>
              <a:t> on the same host. </a:t>
            </a:r>
            <a:endParaRPr lang="tr-TR" dirty="0" smtClean="0"/>
          </a:p>
          <a:p>
            <a:pPr marL="0" indent="0" algn="just">
              <a:buNone/>
            </a:pPr>
            <a:r>
              <a:rPr lang="tr-TR" b="1" dirty="0" smtClean="0"/>
              <a:t>$ git </a:t>
            </a:r>
            <a:r>
              <a:rPr lang="tr-TR" b="1" dirty="0" err="1"/>
              <a:t>clone</a:t>
            </a:r>
            <a:r>
              <a:rPr lang="tr-TR" b="1" dirty="0"/>
              <a:t> /</a:t>
            </a:r>
            <a:r>
              <a:rPr lang="tr-TR" b="1" dirty="0" err="1" smtClean="0"/>
              <a:t>srv</a:t>
            </a:r>
            <a:r>
              <a:rPr lang="tr-TR" b="1" dirty="0" smtClean="0"/>
              <a:t>/git/</a:t>
            </a:r>
            <a:r>
              <a:rPr lang="tr-TR" b="1" dirty="0" err="1" smtClean="0"/>
              <a:t>project.git</a:t>
            </a:r>
            <a:endParaRPr lang="tr-TR" b="1" dirty="0" smtClean="0"/>
          </a:p>
          <a:p>
            <a:pPr marL="0" indent="0" algn="just">
              <a:buNone/>
            </a:pPr>
            <a:r>
              <a:rPr lang="tr-TR" u="sng" dirty="0" smtClean="0"/>
              <a:t>F</a:t>
            </a:r>
            <a:r>
              <a:rPr lang="en-US" u="sng" dirty="0" err="1" smtClean="0"/>
              <a:t>ile</a:t>
            </a:r>
            <a:r>
              <a:rPr lang="en-US" u="sng" dirty="0" smtClean="0"/>
              <a:t>-based </a:t>
            </a:r>
            <a:r>
              <a:rPr lang="en-US" dirty="0"/>
              <a:t>repositories are that they’re simple and they use existing file permissions and network access. If you already have a shared </a:t>
            </a:r>
            <a:r>
              <a:rPr lang="en-US" dirty="0" err="1"/>
              <a:t>filesystem</a:t>
            </a:r>
            <a:r>
              <a:rPr lang="en-US" dirty="0"/>
              <a:t> to which your whole team has access, setting up a repository is very easy. </a:t>
            </a:r>
          </a:p>
          <a:p>
            <a:pPr marL="0" indent="0" algn="just">
              <a:buNone/>
            </a:pPr>
            <a:endParaRPr lang="tr-TR" dirty="0" smtClean="0"/>
          </a:p>
          <a:p>
            <a:pPr algn="just"/>
            <a:r>
              <a:rPr lang="en-US" b="1" dirty="0" smtClean="0">
                <a:solidFill>
                  <a:srgbClr val="FF0000"/>
                </a:solidFill>
              </a:rPr>
              <a:t>HTTP</a:t>
            </a:r>
            <a:r>
              <a:rPr lang="tr-TR" dirty="0" smtClean="0">
                <a:sym typeface="Wingdings" panose="05000000000000000000" pitchFamily="2" charset="2"/>
              </a:rPr>
              <a:t> </a:t>
            </a:r>
            <a:r>
              <a:rPr lang="tr-TR" dirty="0" err="1" smtClean="0">
                <a:sym typeface="Wingdings" panose="05000000000000000000" pitchFamily="2" charset="2"/>
              </a:rPr>
              <a:t>Dumb</a:t>
            </a:r>
            <a:r>
              <a:rPr lang="tr-TR" dirty="0" smtClean="0">
                <a:sym typeface="Wingdings" panose="05000000000000000000" pitchFamily="2" charset="2"/>
              </a:rPr>
              <a:t> HTTP </a:t>
            </a:r>
            <a:r>
              <a:rPr lang="tr-TR" dirty="0" smtClean="0"/>
              <a:t>Smart </a:t>
            </a:r>
            <a:r>
              <a:rPr lang="tr-TR" dirty="0"/>
              <a:t>HTTP </a:t>
            </a:r>
            <a:r>
              <a:rPr lang="tr-TR" dirty="0" smtClean="0"/>
              <a:t>,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215832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8043"/>
          </a:xfrm>
        </p:spPr>
        <p:txBody>
          <a:bodyPr>
            <a:normAutofit fontScale="90000"/>
          </a:bodyPr>
          <a:lstStyle/>
          <a:p>
            <a:r>
              <a:rPr lang="tr-TR" dirty="0" smtClean="0"/>
              <a:t>Git </a:t>
            </a:r>
            <a:r>
              <a:rPr lang="tr-TR" dirty="0" err="1" smtClean="0"/>
              <a:t>Protocols</a:t>
            </a:r>
            <a:r>
              <a:rPr lang="tr-TR" dirty="0" smtClean="0"/>
              <a:t>  </a:t>
            </a:r>
            <a:r>
              <a:rPr lang="tr-TR" dirty="0" err="1"/>
              <a:t>to</a:t>
            </a:r>
            <a:r>
              <a:rPr lang="tr-TR" dirty="0"/>
              <a:t> transfer </a:t>
            </a:r>
            <a:r>
              <a:rPr lang="tr-TR" dirty="0" smtClean="0"/>
              <a:t>data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963168"/>
            <a:ext cx="11268456" cy="613257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tr-TR" b="1" dirty="0"/>
              <a:t> </a:t>
            </a:r>
            <a:r>
              <a:rPr lang="tr-TR" b="1" dirty="0" smtClean="0"/>
              <a:t>1.Dumb HTTP</a:t>
            </a:r>
          </a:p>
          <a:p>
            <a:pPr marL="0" indent="0" algn="just">
              <a:buNone/>
            </a:pPr>
            <a:r>
              <a:rPr lang="en-US" dirty="0" smtClean="0"/>
              <a:t>The </a:t>
            </a:r>
            <a:r>
              <a:rPr lang="en-US" dirty="0"/>
              <a:t>Dumb protocol expects the bare </a:t>
            </a:r>
            <a:r>
              <a:rPr lang="en-US" dirty="0" err="1"/>
              <a:t>Git</a:t>
            </a:r>
            <a:r>
              <a:rPr lang="en-US" dirty="0"/>
              <a:t> repository to be served like normal files from the web server</a:t>
            </a:r>
            <a:endParaRPr lang="tr-TR" b="1" dirty="0"/>
          </a:p>
          <a:p>
            <a:pPr marL="0" indent="0" algn="just">
              <a:buNone/>
            </a:pPr>
            <a:r>
              <a:rPr lang="tr-TR" b="1" dirty="0" smtClean="0"/>
              <a:t>2.</a:t>
            </a:r>
            <a:r>
              <a:rPr lang="en-US" b="1" dirty="0"/>
              <a:t>Smart HTTP</a:t>
            </a:r>
          </a:p>
          <a:p>
            <a:pPr marL="0" indent="0" algn="just">
              <a:buNone/>
            </a:pPr>
            <a:r>
              <a:rPr lang="tr-TR" dirty="0" err="1" smtClean="0"/>
              <a:t>Use</a:t>
            </a:r>
            <a:r>
              <a:rPr lang="tr-TR" dirty="0" smtClean="0"/>
              <a:t> </a:t>
            </a:r>
            <a:r>
              <a:rPr lang="en-US" dirty="0" smtClean="0"/>
              <a:t>standard </a:t>
            </a:r>
            <a:r>
              <a:rPr lang="en-US" dirty="0"/>
              <a:t>HTTPS ports and can use various HTTP authentication mechanisms</a:t>
            </a:r>
          </a:p>
          <a:p>
            <a:pPr algn="just"/>
            <a:r>
              <a:rPr lang="tr-TR" b="1" dirty="0" smtClean="0">
                <a:solidFill>
                  <a:srgbClr val="FF0000"/>
                </a:solidFill>
              </a:rPr>
              <a:t>SSH</a:t>
            </a:r>
            <a:endParaRPr lang="tr-TR" b="1" dirty="0">
              <a:solidFill>
                <a:srgbClr val="FF0000"/>
              </a:solidFill>
            </a:endParaRPr>
          </a:p>
          <a:p>
            <a:pPr marL="0" indent="0" algn="just">
              <a:buNone/>
            </a:pPr>
            <a:r>
              <a:rPr lang="en-US" dirty="0"/>
              <a:t>A common transport protocol for </a:t>
            </a:r>
            <a:endParaRPr lang="tr-TR" dirty="0" smtClean="0"/>
          </a:p>
          <a:p>
            <a:pPr marL="0" indent="0" algn="just">
              <a:buNone/>
            </a:pP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/>
              <a:t>when self-hosting is over SSH. </a:t>
            </a:r>
            <a:r>
              <a:rPr lang="tr-TR" dirty="0"/>
              <a:t>	</a:t>
            </a:r>
            <a:endParaRPr lang="tr-TR" dirty="0" smtClean="0"/>
          </a:p>
          <a:p>
            <a:pPr marL="0" indent="0" algn="just">
              <a:buNone/>
            </a:pPr>
            <a:endParaRPr lang="tr-TR" dirty="0"/>
          </a:p>
          <a:p>
            <a:pPr marL="0" indent="0" algn="just">
              <a:buNone/>
            </a:pPr>
            <a:r>
              <a:rPr lang="tr-TR" i="1" dirty="0" smtClean="0"/>
              <a:t>$ </a:t>
            </a:r>
            <a:r>
              <a:rPr lang="tr-TR" i="1" dirty="0"/>
              <a:t>git </a:t>
            </a:r>
            <a:r>
              <a:rPr lang="tr-TR" i="1" dirty="0" err="1"/>
              <a:t>clone</a:t>
            </a:r>
            <a:r>
              <a:rPr lang="tr-TR" i="1" dirty="0"/>
              <a:t> ssh://[user@]</a:t>
            </a:r>
            <a:r>
              <a:rPr lang="tr-TR" i="1" dirty="0" smtClean="0"/>
              <a:t>server/project.git</a:t>
            </a:r>
            <a:endParaRPr lang="tr-TR" i="1" dirty="0"/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7321" y="3728466"/>
            <a:ext cx="4409863" cy="2220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776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nvan 1"/>
          <p:cNvSpPr>
            <a:spLocks noGrp="1"/>
          </p:cNvSpPr>
          <p:nvPr>
            <p:ph type="title"/>
          </p:nvPr>
        </p:nvSpPr>
        <p:spPr>
          <a:xfrm>
            <a:off x="838200" y="145669"/>
            <a:ext cx="10515600" cy="598043"/>
          </a:xfrm>
        </p:spPr>
        <p:txBody>
          <a:bodyPr>
            <a:normAutofit fontScale="90000"/>
          </a:bodyPr>
          <a:lstStyle/>
          <a:p>
            <a:r>
              <a:rPr lang="tr-TR" dirty="0" smtClean="0"/>
              <a:t>Git </a:t>
            </a:r>
            <a:r>
              <a:rPr lang="tr-TR" dirty="0" err="1" smtClean="0"/>
              <a:t>Protocols</a:t>
            </a:r>
            <a:r>
              <a:rPr lang="tr-TR" dirty="0" smtClean="0"/>
              <a:t>  </a:t>
            </a:r>
            <a:r>
              <a:rPr lang="tr-TR" dirty="0" err="1"/>
              <a:t>to</a:t>
            </a:r>
            <a:r>
              <a:rPr lang="tr-TR" dirty="0"/>
              <a:t> transfer </a:t>
            </a:r>
            <a:r>
              <a:rPr lang="tr-TR" dirty="0" smtClean="0"/>
              <a:t>data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743712"/>
            <a:ext cx="10719816" cy="591312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tr-TR" dirty="0" smtClean="0"/>
              <a:t>-</a:t>
            </a:r>
            <a:r>
              <a:rPr lang="en-US" dirty="0" smtClean="0"/>
              <a:t>Finally</a:t>
            </a:r>
            <a:r>
              <a:rPr lang="en-US" dirty="0"/>
              <a:t>, we have the </a:t>
            </a:r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smtClean="0"/>
              <a:t>protocol </a:t>
            </a:r>
            <a:r>
              <a:rPr lang="en-US" dirty="0"/>
              <a:t>it listens on a dedicated port (9418) </a:t>
            </a:r>
            <a:r>
              <a:rPr lang="en-US" dirty="0" smtClean="0"/>
              <a:t>service </a:t>
            </a:r>
            <a:r>
              <a:rPr lang="en-US" dirty="0"/>
              <a:t>similar to the SSH protocol, but with absolutely no </a:t>
            </a:r>
            <a:r>
              <a:rPr lang="en-US" dirty="0" smtClean="0"/>
              <a:t>authentication. </a:t>
            </a:r>
            <a:endParaRPr lang="tr-TR" dirty="0" smtClean="0"/>
          </a:p>
          <a:p>
            <a:pPr marL="0" indent="0" algn="just">
              <a:buNone/>
            </a:pPr>
            <a:r>
              <a:rPr lang="tr-TR" dirty="0" smtClean="0"/>
              <a:t>-</a:t>
            </a:r>
            <a:r>
              <a:rPr lang="en-US" i="1" dirty="0" smtClean="0">
                <a:solidFill>
                  <a:schemeClr val="accent6">
                    <a:lumMod val="50000"/>
                  </a:schemeClr>
                </a:solidFill>
              </a:rPr>
              <a:t>The </a:t>
            </a:r>
            <a:r>
              <a:rPr lang="en-US" i="1" dirty="0" err="1">
                <a:solidFill>
                  <a:schemeClr val="accent6">
                    <a:lumMod val="50000"/>
                  </a:schemeClr>
                </a:solidFill>
              </a:rPr>
              <a:t>Git</a:t>
            </a:r>
            <a:r>
              <a:rPr lang="en-US" i="1" dirty="0">
                <a:solidFill>
                  <a:schemeClr val="accent6">
                    <a:lumMod val="50000"/>
                  </a:schemeClr>
                </a:solidFill>
              </a:rPr>
              <a:t> protocol is </a:t>
            </a:r>
            <a:endParaRPr lang="tr-TR" i="1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i="1" dirty="0" smtClean="0">
                <a:solidFill>
                  <a:schemeClr val="accent6">
                    <a:lumMod val="50000"/>
                  </a:schemeClr>
                </a:solidFill>
              </a:rPr>
              <a:t>fastest </a:t>
            </a:r>
            <a:r>
              <a:rPr lang="en-US" i="1" dirty="0">
                <a:solidFill>
                  <a:schemeClr val="accent6">
                    <a:lumMod val="50000"/>
                  </a:schemeClr>
                </a:solidFill>
              </a:rPr>
              <a:t>network transfer protocol available</a:t>
            </a:r>
            <a:r>
              <a:rPr lang="en-US" i="1" dirty="0" smtClean="0">
                <a:solidFill>
                  <a:schemeClr val="accent6">
                    <a:lumMod val="50000"/>
                  </a:schemeClr>
                </a:solidFill>
              </a:rPr>
              <a:t>. </a:t>
            </a:r>
            <a:endParaRPr lang="tr-TR" i="1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i="1" dirty="0" smtClean="0">
                <a:solidFill>
                  <a:schemeClr val="accent6">
                    <a:lumMod val="50000"/>
                  </a:schemeClr>
                </a:solidFill>
              </a:rPr>
              <a:t>same </a:t>
            </a:r>
            <a:r>
              <a:rPr lang="en-US" i="1" dirty="0">
                <a:solidFill>
                  <a:schemeClr val="accent6">
                    <a:lumMod val="50000"/>
                  </a:schemeClr>
                </a:solidFill>
              </a:rPr>
              <a:t>data-transfer mechanism as the SSH protocol but without the encryption and authentication overhead</a:t>
            </a:r>
            <a:r>
              <a:rPr lang="en-US" i="1" dirty="0" smtClean="0">
                <a:solidFill>
                  <a:schemeClr val="accent6">
                    <a:lumMod val="50000"/>
                  </a:schemeClr>
                </a:solidFill>
              </a:rPr>
              <a:t>.</a:t>
            </a:r>
            <a:endParaRPr lang="tr-TR" i="1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0" indent="0" algn="just">
              <a:buNone/>
            </a:pPr>
            <a:endParaRPr lang="en-US" i="1" dirty="0">
              <a:solidFill>
                <a:schemeClr val="accent6">
                  <a:lumMod val="50000"/>
                </a:schemeClr>
              </a:solidFill>
            </a:endParaRPr>
          </a:p>
          <a:p>
            <a:pPr marL="0" indent="0" algn="just">
              <a:buNone/>
            </a:pPr>
            <a:r>
              <a:rPr lang="tr-TR" dirty="0" smtClean="0"/>
              <a:t>-</a:t>
            </a:r>
            <a:r>
              <a:rPr lang="en-US" i="1" dirty="0" smtClean="0">
                <a:solidFill>
                  <a:srgbClr val="C00000"/>
                </a:solidFill>
              </a:rPr>
              <a:t>The </a:t>
            </a:r>
            <a:r>
              <a:rPr lang="en-US" i="1" dirty="0">
                <a:solidFill>
                  <a:srgbClr val="C00000"/>
                </a:solidFill>
              </a:rPr>
              <a:t>downside of the </a:t>
            </a:r>
            <a:r>
              <a:rPr lang="en-US" i="1" dirty="0" err="1">
                <a:solidFill>
                  <a:srgbClr val="C00000"/>
                </a:solidFill>
              </a:rPr>
              <a:t>Git</a:t>
            </a:r>
            <a:r>
              <a:rPr lang="en-US" i="1" dirty="0">
                <a:solidFill>
                  <a:srgbClr val="C00000"/>
                </a:solidFill>
              </a:rPr>
              <a:t> </a:t>
            </a:r>
            <a:endParaRPr lang="tr-TR" i="1" dirty="0" smtClean="0">
              <a:solidFill>
                <a:srgbClr val="C00000"/>
              </a:solidFill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i="1" dirty="0" smtClean="0">
                <a:solidFill>
                  <a:srgbClr val="C00000"/>
                </a:solidFill>
              </a:rPr>
              <a:t>protocol </a:t>
            </a:r>
            <a:r>
              <a:rPr lang="en-US" i="1" dirty="0">
                <a:solidFill>
                  <a:srgbClr val="C00000"/>
                </a:solidFill>
              </a:rPr>
              <a:t>is the lack of </a:t>
            </a:r>
            <a:r>
              <a:rPr lang="en-US" i="1" dirty="0" smtClean="0">
                <a:solidFill>
                  <a:srgbClr val="C00000"/>
                </a:solidFill>
              </a:rPr>
              <a:t>authentication</a:t>
            </a:r>
            <a:endParaRPr lang="tr-TR" i="1" dirty="0" smtClean="0">
              <a:solidFill>
                <a:srgbClr val="C00000"/>
              </a:solidFill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i="1" dirty="0" smtClean="0">
                <a:solidFill>
                  <a:srgbClr val="C00000"/>
                </a:solidFill>
              </a:rPr>
              <a:t>difficult </a:t>
            </a:r>
            <a:r>
              <a:rPr lang="en-US" i="1" dirty="0">
                <a:solidFill>
                  <a:srgbClr val="C00000"/>
                </a:solidFill>
              </a:rPr>
              <a:t>protocol to set up. </a:t>
            </a:r>
            <a:r>
              <a:rPr lang="en-US" i="1" dirty="0" smtClean="0">
                <a:solidFill>
                  <a:srgbClr val="C00000"/>
                </a:solidFill>
              </a:rPr>
              <a:t>It </a:t>
            </a:r>
            <a:r>
              <a:rPr lang="en-US" i="1" dirty="0">
                <a:solidFill>
                  <a:srgbClr val="C00000"/>
                </a:solidFill>
              </a:rPr>
              <a:t>also requires firewall access to port 9418, </a:t>
            </a:r>
            <a:endParaRPr lang="tr-TR" i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6133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31064" y="0"/>
            <a:ext cx="10515600" cy="610235"/>
          </a:xfrm>
        </p:spPr>
        <p:txBody>
          <a:bodyPr>
            <a:normAutofit fontScale="90000"/>
          </a:bodyPr>
          <a:lstStyle/>
          <a:p>
            <a:r>
              <a:rPr lang="tr-TR" dirty="0" err="1" smtClean="0"/>
              <a:t>What</a:t>
            </a:r>
            <a:r>
              <a:rPr lang="tr-TR" dirty="0" smtClean="0"/>
              <a:t> is SVN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31064" y="829056"/>
            <a:ext cx="10841736" cy="5462016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SVN stands for </a:t>
            </a:r>
            <a:r>
              <a:rPr lang="en-US" b="1" dirty="0"/>
              <a:t>Subversion</a:t>
            </a:r>
            <a:r>
              <a:rPr lang="en-US" dirty="0" smtClean="0"/>
              <a:t>. It </a:t>
            </a:r>
            <a:r>
              <a:rPr lang="en-US" dirty="0"/>
              <a:t>is a </a:t>
            </a:r>
            <a:r>
              <a:rPr lang="en-US" b="1" dirty="0"/>
              <a:t>centralized version control system</a:t>
            </a:r>
            <a:r>
              <a:rPr lang="en-US" dirty="0"/>
              <a:t>. It is an </a:t>
            </a:r>
            <a:r>
              <a:rPr lang="en-US" b="1" dirty="0"/>
              <a:t>open-source</a:t>
            </a:r>
            <a:r>
              <a:rPr lang="en-US" dirty="0"/>
              <a:t> tool for version control</a:t>
            </a:r>
            <a:r>
              <a:rPr lang="en-US" dirty="0" smtClean="0"/>
              <a:t>.</a:t>
            </a:r>
            <a:endParaRPr lang="tr-TR" dirty="0" smtClean="0"/>
          </a:p>
          <a:p>
            <a:pPr marL="0" indent="0" algn="just">
              <a:buNone/>
            </a:pPr>
            <a:endParaRPr lang="tr-TR" dirty="0" smtClean="0"/>
          </a:p>
          <a:p>
            <a:pPr algn="just"/>
            <a:r>
              <a:rPr lang="en-US" dirty="0"/>
              <a:t>SVN </a:t>
            </a:r>
            <a:r>
              <a:rPr lang="en-US" dirty="0" smtClean="0"/>
              <a:t>acts </a:t>
            </a:r>
            <a:r>
              <a:rPr lang="en-US" dirty="0"/>
              <a:t>as the time machine for the developers and allows them to go </a:t>
            </a:r>
            <a:r>
              <a:rPr lang="en-US" dirty="0" smtClean="0"/>
              <a:t>bac</a:t>
            </a:r>
            <a:r>
              <a:rPr lang="en-US" dirty="0"/>
              <a:t>k and browse the history of the project</a:t>
            </a:r>
            <a:r>
              <a:rPr lang="en-US" dirty="0" smtClean="0"/>
              <a:t>.</a:t>
            </a:r>
            <a:endParaRPr lang="tr-TR" dirty="0" smtClean="0"/>
          </a:p>
          <a:p>
            <a:pPr marL="0" indent="0" algn="just">
              <a:buNone/>
            </a:pPr>
            <a:endParaRPr lang="tr-TR" dirty="0" smtClean="0"/>
          </a:p>
          <a:p>
            <a:pPr algn="just"/>
            <a:r>
              <a:rPr lang="tr-TR" dirty="0" smtClean="0"/>
              <a:t>T</a:t>
            </a:r>
            <a:r>
              <a:rPr lang="en-US" dirty="0" smtClean="0"/>
              <a:t>here </a:t>
            </a:r>
            <a:r>
              <a:rPr lang="en-US" dirty="0"/>
              <a:t>are a large number of projects that are still running on the Subversion</a:t>
            </a:r>
            <a:r>
              <a:rPr lang="en-US" dirty="0" smtClean="0"/>
              <a:t>.</a:t>
            </a:r>
            <a:endParaRPr lang="tr-TR" dirty="0" smtClean="0"/>
          </a:p>
          <a:p>
            <a:pPr marL="0" indent="0" algn="just">
              <a:buNone/>
            </a:pPr>
            <a:endParaRPr lang="en-US" dirty="0" smtClean="0"/>
          </a:p>
          <a:p>
            <a:pPr algn="just"/>
            <a:r>
              <a:rPr lang="en-US" b="1" dirty="0" smtClean="0"/>
              <a:t>Subversion</a:t>
            </a:r>
            <a:r>
              <a:rPr lang="en-US" dirty="0" smtClean="0"/>
              <a:t> is </a:t>
            </a:r>
            <a:r>
              <a:rPr lang="en-US" b="1" dirty="0" smtClean="0"/>
              <a:t>open-source</a:t>
            </a:r>
            <a:r>
              <a:rPr lang="en-US" dirty="0" smtClean="0"/>
              <a:t> and comes under the </a:t>
            </a:r>
            <a:r>
              <a:rPr lang="en-US" b="1" dirty="0" smtClean="0"/>
              <a:t>Apache License</a:t>
            </a:r>
            <a:r>
              <a:rPr lang="en-US" dirty="0" smtClean="0"/>
              <a:t>,</a:t>
            </a:r>
          </a:p>
        </p:txBody>
      </p:sp>
    </p:spTree>
    <p:extLst>
      <p:ext uri="{BB962C8B-B14F-4D97-AF65-F5344CB8AC3E}">
        <p14:creationId xmlns:p14="http://schemas.microsoft.com/office/powerpoint/2010/main" val="1340163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0923"/>
          </a:xfrm>
        </p:spPr>
        <p:txBody>
          <a:bodyPr/>
          <a:lstStyle/>
          <a:p>
            <a:r>
              <a:rPr lang="tr-TR" dirty="0" err="1"/>
              <a:t>Version</a:t>
            </a:r>
            <a:r>
              <a:rPr lang="tr-TR" dirty="0"/>
              <a:t> Control </a:t>
            </a:r>
            <a:r>
              <a:rPr lang="tr-TR" dirty="0" err="1"/>
              <a:t>Protocols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146048"/>
            <a:ext cx="10515600" cy="5030915"/>
          </a:xfrm>
        </p:spPr>
        <p:txBody>
          <a:bodyPr/>
          <a:lstStyle/>
          <a:p>
            <a:pPr algn="just"/>
            <a:r>
              <a:rPr lang="en-US" dirty="0"/>
              <a:t>What Is Version Control and Why Is it Important? Version control is important </a:t>
            </a:r>
            <a:r>
              <a:rPr lang="en-US" b="1" dirty="0"/>
              <a:t>to keep track of changes — and keep every team member working on the right version</a:t>
            </a:r>
            <a:r>
              <a:rPr lang="en-US" dirty="0"/>
              <a:t>. </a:t>
            </a:r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6907" y="2838640"/>
            <a:ext cx="7029450" cy="3838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56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280416" y="133477"/>
            <a:ext cx="11073384" cy="451739"/>
          </a:xfrm>
        </p:spPr>
        <p:txBody>
          <a:bodyPr>
            <a:normAutofit fontScale="90000"/>
          </a:bodyPr>
          <a:lstStyle/>
          <a:p>
            <a:r>
              <a:rPr lang="tr-TR" dirty="0" smtClean="0"/>
              <a:t>SVN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280416" y="585216"/>
            <a:ext cx="11073384" cy="627278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features of SVN are as follows:</a:t>
            </a:r>
          </a:p>
          <a:p>
            <a:r>
              <a:rPr lang="en-US" sz="1800" dirty="0"/>
              <a:t>It supports atomic commits </a:t>
            </a:r>
            <a:endParaRPr lang="tr-TR" sz="1800" dirty="0"/>
          </a:p>
          <a:p>
            <a:r>
              <a:rPr lang="en-US" sz="1800" dirty="0" smtClean="0"/>
              <a:t>It </a:t>
            </a:r>
            <a:r>
              <a:rPr lang="en-US" sz="1800" dirty="0"/>
              <a:t>keeps a full revision </a:t>
            </a:r>
            <a:r>
              <a:rPr lang="en-US" sz="1800" dirty="0" smtClean="0"/>
              <a:t>history</a:t>
            </a:r>
            <a:r>
              <a:rPr lang="tr-TR" sz="1800" dirty="0" smtClean="0"/>
              <a:t> on server</a:t>
            </a:r>
            <a:r>
              <a:rPr lang="en-US" sz="1800" dirty="0" smtClean="0"/>
              <a:t>.</a:t>
            </a:r>
            <a:endParaRPr lang="en-US" sz="1800" dirty="0"/>
          </a:p>
          <a:p>
            <a:r>
              <a:rPr lang="en-US" sz="1800" dirty="0" smtClean="0"/>
              <a:t>It </a:t>
            </a:r>
            <a:r>
              <a:rPr lang="en-US" sz="1800" dirty="0"/>
              <a:t>provides file locking for the files that cannot be merged.</a:t>
            </a:r>
          </a:p>
          <a:p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1008" y="2325515"/>
            <a:ext cx="5096256" cy="3974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922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426720" y="365125"/>
            <a:ext cx="10927080" cy="707771"/>
          </a:xfrm>
        </p:spPr>
        <p:txBody>
          <a:bodyPr>
            <a:normAutofit/>
          </a:bodyPr>
          <a:lstStyle/>
          <a:p>
            <a:r>
              <a:rPr lang="tr-TR" dirty="0" err="1" smtClean="0"/>
              <a:t>Svn</a:t>
            </a:r>
            <a:r>
              <a:rPr lang="tr-TR" dirty="0" smtClean="0"/>
              <a:t> </a:t>
            </a:r>
            <a:r>
              <a:rPr lang="tr-TR" dirty="0" err="1"/>
              <a:t>Protocols</a:t>
            </a:r>
            <a:r>
              <a:rPr lang="tr-TR" dirty="0"/>
              <a:t>  </a:t>
            </a:r>
            <a:r>
              <a:rPr lang="tr-TR" dirty="0" err="1"/>
              <a:t>to</a:t>
            </a:r>
            <a:r>
              <a:rPr lang="tr-TR" dirty="0"/>
              <a:t> transfer </a:t>
            </a:r>
            <a:r>
              <a:rPr lang="tr-TR" dirty="0" smtClean="0"/>
              <a:t>data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26720" y="1072896"/>
            <a:ext cx="10927080" cy="5104067"/>
          </a:xfrm>
        </p:spPr>
        <p:txBody>
          <a:bodyPr>
            <a:normAutofit/>
          </a:bodyPr>
          <a:lstStyle/>
          <a:p>
            <a:pPr algn="just"/>
            <a:r>
              <a:rPr lang="tr-TR" dirty="0">
                <a:hlinkClick r:id="rId2"/>
              </a:rPr>
              <a:t>http://repos</a:t>
            </a:r>
            <a:endParaRPr lang="tr-TR" dirty="0"/>
          </a:p>
          <a:p>
            <a:pPr algn="just"/>
            <a:r>
              <a:rPr lang="tr-TR" dirty="0" smtClean="0">
                <a:hlinkClick r:id="rId3"/>
              </a:rPr>
              <a:t>https</a:t>
            </a:r>
            <a:r>
              <a:rPr lang="tr-TR" dirty="0">
                <a:hlinkClick r:id="rId3"/>
              </a:rPr>
              <a:t>://repos</a:t>
            </a:r>
            <a:endParaRPr lang="tr-TR" dirty="0"/>
          </a:p>
          <a:p>
            <a:pPr marL="0" indent="0" algn="just">
              <a:buNone/>
            </a:pPr>
            <a:r>
              <a:rPr lang="en-US" dirty="0"/>
              <a:t>preferably https because of the encryption-and-authentication </a:t>
            </a:r>
            <a:r>
              <a:rPr lang="en-US" dirty="0" smtClean="0"/>
              <a:t>layer</a:t>
            </a:r>
            <a:endParaRPr lang="tr-TR" dirty="0" smtClean="0"/>
          </a:p>
          <a:p>
            <a:pPr marL="0" indent="0" algn="just">
              <a:buNone/>
            </a:pPr>
            <a:endParaRPr lang="tr-TR" dirty="0" smtClean="0"/>
          </a:p>
          <a:p>
            <a:pPr algn="just"/>
            <a:r>
              <a:rPr lang="tr-TR" dirty="0" smtClean="0"/>
              <a:t>svn</a:t>
            </a:r>
            <a:r>
              <a:rPr lang="tr-TR" dirty="0"/>
              <a:t>://</a:t>
            </a:r>
            <a:r>
              <a:rPr lang="tr-TR" dirty="0" smtClean="0"/>
              <a:t>repos</a:t>
            </a:r>
          </a:p>
          <a:p>
            <a:pPr marL="0" indent="0" algn="just">
              <a:buNone/>
            </a:pPr>
            <a:r>
              <a:rPr lang="en-US" dirty="0" smtClean="0"/>
              <a:t>faster </a:t>
            </a:r>
            <a:r>
              <a:rPr lang="en-US" dirty="0"/>
              <a:t>than HTTP(S</a:t>
            </a:r>
            <a:r>
              <a:rPr lang="en-US" dirty="0" smtClean="0"/>
              <a:t>)</a:t>
            </a:r>
            <a:endParaRPr lang="tr-TR" dirty="0" smtClean="0"/>
          </a:p>
          <a:p>
            <a:pPr marL="0" indent="0" algn="just">
              <a:buNone/>
            </a:pPr>
            <a:endParaRPr lang="tr-TR" dirty="0"/>
          </a:p>
          <a:p>
            <a:pPr algn="just"/>
            <a:r>
              <a:rPr lang="tr-TR" dirty="0" err="1"/>
              <a:t>svn+ssh</a:t>
            </a:r>
            <a:r>
              <a:rPr lang="tr-TR" dirty="0"/>
              <a:t>://</a:t>
            </a:r>
            <a:r>
              <a:rPr lang="tr-TR" dirty="0" err="1" smtClean="0"/>
              <a:t>repos</a:t>
            </a:r>
            <a:endParaRPr lang="tr-TR" dirty="0" smtClean="0"/>
          </a:p>
          <a:p>
            <a:pPr marL="0" indent="0" algn="just">
              <a:buNone/>
            </a:pPr>
            <a:r>
              <a:rPr lang="en-US" dirty="0" err="1"/>
              <a:t>svn+ssh</a:t>
            </a:r>
            <a:r>
              <a:rPr lang="en-US" dirty="0"/>
              <a:t> is the </a:t>
            </a:r>
            <a:r>
              <a:rPr lang="en-US" dirty="0" err="1"/>
              <a:t>svn</a:t>
            </a:r>
            <a:r>
              <a:rPr lang="en-US" dirty="0"/>
              <a:t> protocol run inside a SSH tunnel. 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280933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İçerik Yer Tutucusu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02756213"/>
              </p:ext>
            </p:extLst>
          </p:nvPr>
        </p:nvGraphicFramePr>
        <p:xfrm>
          <a:off x="838200" y="182563"/>
          <a:ext cx="10515600" cy="5994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9593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313944" y="0"/>
            <a:ext cx="10515600" cy="854075"/>
          </a:xfrm>
        </p:spPr>
        <p:txBody>
          <a:bodyPr/>
          <a:lstStyle/>
          <a:p>
            <a:r>
              <a:rPr lang="tr-TR" dirty="0" err="1" smtClean="0"/>
              <a:t>Definitions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313944" y="854075"/>
            <a:ext cx="11039856" cy="5753989"/>
          </a:xfrm>
        </p:spPr>
        <p:txBody>
          <a:bodyPr/>
          <a:lstStyle/>
          <a:p>
            <a:r>
              <a:rPr lang="tr-TR" b="1" dirty="0" err="1" smtClean="0"/>
              <a:t>Repository</a:t>
            </a:r>
            <a:r>
              <a:rPr lang="tr-TR" b="1" dirty="0" smtClean="0"/>
              <a:t>,</a:t>
            </a:r>
            <a:r>
              <a:rPr lang="tr-TR" dirty="0" smtClean="0"/>
              <a:t> </a:t>
            </a:r>
            <a:r>
              <a:rPr lang="en-US" dirty="0"/>
              <a:t>a data structure which stores metadata for a set of files or directory structure</a:t>
            </a:r>
            <a:endParaRPr lang="tr-TR" dirty="0" smtClean="0"/>
          </a:p>
          <a:p>
            <a:r>
              <a:rPr lang="en-US" dirty="0">
                <a:hlinkClick r:id="rId2" tooltip="Software repository"/>
              </a:rPr>
              <a:t>Software repository</a:t>
            </a:r>
            <a:r>
              <a:rPr lang="en-US" dirty="0"/>
              <a:t>, a storage location for software </a:t>
            </a:r>
            <a:r>
              <a:rPr lang="en-US" dirty="0" smtClean="0"/>
              <a:t>packages</a:t>
            </a:r>
            <a:endParaRPr lang="tr-TR" dirty="0" smtClean="0"/>
          </a:p>
          <a:p>
            <a:r>
              <a:rPr lang="tr-TR" dirty="0" err="1" smtClean="0"/>
              <a:t>Contrubutor</a:t>
            </a:r>
            <a:endParaRPr lang="tr-TR" dirty="0" smtClean="0"/>
          </a:p>
          <a:p>
            <a:r>
              <a:rPr lang="tr-TR" b="1" dirty="0" err="1" smtClean="0"/>
              <a:t>Get,Clone,Pull</a:t>
            </a:r>
            <a:endParaRPr lang="tr-TR" b="1" dirty="0" smtClean="0"/>
          </a:p>
          <a:p>
            <a:r>
              <a:rPr lang="tr-TR" b="1" dirty="0" err="1" smtClean="0"/>
              <a:t>Checkout,Undo</a:t>
            </a:r>
            <a:r>
              <a:rPr lang="tr-TR" b="1" dirty="0" smtClean="0"/>
              <a:t> </a:t>
            </a:r>
            <a:r>
              <a:rPr lang="tr-TR" b="1" dirty="0" err="1" smtClean="0"/>
              <a:t>Checkout</a:t>
            </a:r>
            <a:endParaRPr lang="tr-TR" b="1" dirty="0"/>
          </a:p>
          <a:p>
            <a:r>
              <a:rPr lang="tr-TR" b="1" dirty="0" err="1" smtClean="0"/>
              <a:t>Check</a:t>
            </a:r>
            <a:r>
              <a:rPr lang="tr-TR" b="1" dirty="0" smtClean="0"/>
              <a:t>-in,</a:t>
            </a:r>
            <a:r>
              <a:rPr lang="tr-TR" b="1" dirty="0"/>
              <a:t> </a:t>
            </a:r>
            <a:r>
              <a:rPr lang="tr-TR" b="1" dirty="0" err="1" smtClean="0"/>
              <a:t>Commit,Stage</a:t>
            </a:r>
            <a:r>
              <a:rPr lang="tr-TR" b="1" dirty="0" smtClean="0"/>
              <a:t>,</a:t>
            </a:r>
            <a:r>
              <a:rPr lang="tr-TR" b="1" dirty="0"/>
              <a:t> </a:t>
            </a:r>
            <a:r>
              <a:rPr lang="tr-TR" b="1" dirty="0" err="1"/>
              <a:t>Push</a:t>
            </a:r>
            <a:endParaRPr lang="tr-TR" b="1" dirty="0"/>
          </a:p>
          <a:p>
            <a:endParaRPr lang="tr-TR" dirty="0" smtClean="0"/>
          </a:p>
          <a:p>
            <a:endParaRPr lang="tr-TR" dirty="0" smtClean="0"/>
          </a:p>
          <a:p>
            <a:endParaRPr lang="tr-TR" dirty="0" smtClean="0"/>
          </a:p>
          <a:p>
            <a:endParaRPr lang="en-US" dirty="0"/>
          </a:p>
          <a:p>
            <a:endParaRPr lang="tr-TR" dirty="0"/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114089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487424" y="207963"/>
            <a:ext cx="9144000" cy="1218501"/>
          </a:xfrm>
        </p:spPr>
        <p:txBody>
          <a:bodyPr>
            <a:normAutofit/>
          </a:bodyPr>
          <a:lstStyle/>
          <a:p>
            <a:r>
              <a:rPr lang="tr-TR" dirty="0" err="1" smtClean="0"/>
              <a:t>Version</a:t>
            </a:r>
            <a:r>
              <a:rPr lang="tr-TR" dirty="0" smtClean="0"/>
              <a:t> Control </a:t>
            </a:r>
            <a:r>
              <a:rPr lang="tr-TR" dirty="0" err="1" smtClean="0"/>
              <a:t>Protocols</a:t>
            </a:r>
            <a:endParaRPr lang="tr-TR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231648" y="1426464"/>
            <a:ext cx="11960352" cy="4913376"/>
          </a:xfrm>
        </p:spPr>
        <p:txBody>
          <a:bodyPr>
            <a:normAutofit fontScale="92500" lnSpcReduction="20000"/>
          </a:bodyPr>
          <a:lstStyle/>
          <a:p>
            <a:r>
              <a:rPr lang="tr-TR" dirty="0" err="1" smtClean="0"/>
              <a:t>In</a:t>
            </a:r>
            <a:r>
              <a:rPr lang="tr-TR" dirty="0" smtClean="0"/>
              <a:t> software </a:t>
            </a:r>
            <a:r>
              <a:rPr lang="tr-TR" dirty="0" err="1" smtClean="0"/>
              <a:t>engineering</a:t>
            </a:r>
            <a:r>
              <a:rPr lang="tr-TR" dirty="0" smtClean="0"/>
              <a:t>, </a:t>
            </a:r>
            <a:r>
              <a:rPr lang="tr-TR" b="1" dirty="0" err="1" smtClean="0"/>
              <a:t>version</a:t>
            </a:r>
            <a:r>
              <a:rPr lang="tr-TR" b="1" dirty="0" smtClean="0"/>
              <a:t> </a:t>
            </a:r>
            <a:r>
              <a:rPr lang="tr-TR" b="1" dirty="0" err="1"/>
              <a:t>control</a:t>
            </a:r>
            <a:r>
              <a:rPr lang="tr-TR" dirty="0"/>
              <a:t> </a:t>
            </a:r>
          </a:p>
          <a:p>
            <a:pPr algn="l"/>
            <a:r>
              <a:rPr lang="tr-TR" dirty="0" err="1"/>
              <a:t>also</a:t>
            </a:r>
            <a:r>
              <a:rPr lang="tr-TR" dirty="0"/>
              <a:t> </a:t>
            </a:r>
            <a:r>
              <a:rPr lang="tr-TR" dirty="0" err="1"/>
              <a:t>known</a:t>
            </a:r>
            <a:r>
              <a:rPr lang="tr-TR" dirty="0"/>
              <a:t> as</a:t>
            </a:r>
            <a:endParaRPr lang="tr-TR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tr-TR" b="1" dirty="0" err="1" smtClean="0"/>
              <a:t>revision</a:t>
            </a:r>
            <a:r>
              <a:rPr lang="tr-TR" b="1" dirty="0" smtClean="0"/>
              <a:t> </a:t>
            </a:r>
            <a:r>
              <a:rPr lang="tr-TR" b="1" dirty="0" err="1"/>
              <a:t>control</a:t>
            </a:r>
            <a:r>
              <a:rPr lang="tr-TR" dirty="0" smtClean="0"/>
              <a:t>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tr-TR" b="1" dirty="0" err="1"/>
              <a:t>source</a:t>
            </a:r>
            <a:r>
              <a:rPr lang="tr-TR" b="1" dirty="0"/>
              <a:t> </a:t>
            </a:r>
            <a:r>
              <a:rPr lang="tr-TR" b="1" dirty="0" err="1" smtClean="0"/>
              <a:t>control</a:t>
            </a:r>
            <a:endParaRPr lang="tr-TR" b="1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tr-TR" b="1" dirty="0" err="1"/>
              <a:t>source</a:t>
            </a:r>
            <a:r>
              <a:rPr lang="tr-TR" b="1" dirty="0"/>
              <a:t> </a:t>
            </a:r>
            <a:r>
              <a:rPr lang="tr-TR" b="1" dirty="0" err="1"/>
              <a:t>code</a:t>
            </a:r>
            <a:r>
              <a:rPr lang="tr-TR" b="1" dirty="0"/>
              <a:t> </a:t>
            </a:r>
            <a:r>
              <a:rPr lang="tr-TR" b="1" dirty="0" err="1" smtClean="0"/>
              <a:t>management</a:t>
            </a:r>
            <a:endParaRPr lang="tr-TR" b="1" dirty="0" smtClean="0"/>
          </a:p>
          <a:p>
            <a:pPr algn="just"/>
            <a:endParaRPr lang="tr-TR" dirty="0" smtClean="0">
              <a:hlinkClick r:id="rId2" tooltip="Computer program"/>
            </a:endParaRPr>
          </a:p>
          <a:p>
            <a:pPr algn="just"/>
            <a:r>
              <a:rPr lang="en-US" dirty="0" smtClean="0">
                <a:hlinkClick r:id="rId2" tooltip="Computer program"/>
              </a:rPr>
              <a:t>computer </a:t>
            </a:r>
            <a:r>
              <a:rPr lang="en-US" dirty="0">
                <a:hlinkClick r:id="rId2" tooltip="Computer program"/>
              </a:rPr>
              <a:t>programs</a:t>
            </a:r>
            <a:r>
              <a:rPr lang="en-US" dirty="0"/>
              <a:t>, </a:t>
            </a:r>
            <a:endParaRPr lang="tr-TR" dirty="0" smtClean="0"/>
          </a:p>
          <a:p>
            <a:pPr algn="just"/>
            <a:r>
              <a:rPr lang="en-US" dirty="0" smtClean="0"/>
              <a:t>documents</a:t>
            </a:r>
            <a:r>
              <a:rPr lang="en-US" dirty="0"/>
              <a:t>, </a:t>
            </a:r>
            <a:endParaRPr lang="tr-TR" dirty="0" smtClean="0"/>
          </a:p>
          <a:p>
            <a:pPr algn="just"/>
            <a:r>
              <a:rPr lang="en-US" dirty="0" smtClean="0"/>
              <a:t>large </a:t>
            </a:r>
            <a:r>
              <a:rPr lang="en-US" dirty="0"/>
              <a:t>web sites, </a:t>
            </a:r>
            <a:endParaRPr lang="tr-TR" dirty="0" smtClean="0"/>
          </a:p>
          <a:p>
            <a:pPr algn="just"/>
            <a:r>
              <a:rPr lang="en-US" dirty="0" smtClean="0"/>
              <a:t>or </a:t>
            </a:r>
            <a:r>
              <a:rPr lang="en-US" dirty="0"/>
              <a:t>other collections of </a:t>
            </a:r>
            <a:r>
              <a:rPr lang="en-US" dirty="0" smtClean="0"/>
              <a:t>information</a:t>
            </a:r>
            <a:endParaRPr lang="tr-TR" dirty="0" smtClean="0"/>
          </a:p>
          <a:p>
            <a:pPr algn="just"/>
            <a:endParaRPr lang="tr-TR" dirty="0" smtClean="0"/>
          </a:p>
          <a:p>
            <a:pPr algn="just"/>
            <a:r>
              <a:rPr lang="en-US" dirty="0"/>
              <a:t>Version control is a component of </a:t>
            </a:r>
            <a:r>
              <a:rPr lang="en-US" dirty="0">
                <a:hlinkClick r:id="rId3" tooltip="Software configuration management"/>
              </a:rPr>
              <a:t>software configuration management</a:t>
            </a:r>
            <a:r>
              <a:rPr lang="en-US" dirty="0" smtClean="0"/>
              <a:t>.</a:t>
            </a:r>
            <a:endParaRPr lang="tr-TR" dirty="0" smtClean="0"/>
          </a:p>
          <a:p>
            <a:pPr algn="just"/>
            <a:r>
              <a:rPr lang="en-US" dirty="0" smtClean="0"/>
              <a:t>SCM </a:t>
            </a:r>
            <a:r>
              <a:rPr lang="en-US" dirty="0"/>
              <a:t>can determine the "what, when, why and who" of the </a:t>
            </a:r>
            <a:r>
              <a:rPr lang="en-US" dirty="0" smtClean="0"/>
              <a:t>change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750131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0"/>
            <a:ext cx="3932237" cy="762000"/>
          </a:xfrm>
        </p:spPr>
        <p:txBody>
          <a:bodyPr/>
          <a:lstStyle/>
          <a:p>
            <a:r>
              <a:rPr lang="tr-TR" dirty="0" err="1" smtClean="0"/>
              <a:t>Position</a:t>
            </a:r>
            <a:r>
              <a:rPr lang="tr-TR" dirty="0" smtClean="0"/>
              <a:t> of Protocol</a:t>
            </a:r>
            <a:endParaRPr lang="tr-TR" dirty="0"/>
          </a:p>
        </p:txBody>
      </p:sp>
      <p:pic>
        <p:nvPicPr>
          <p:cNvPr id="7" name="İçerik Yer Tutucusu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9788" y="1524000"/>
            <a:ext cx="7572692" cy="5071619"/>
          </a:xfrm>
          <a:prstGeom prst="rect">
            <a:avLst/>
          </a:prstGeom>
        </p:spPr>
      </p:pic>
      <p:sp>
        <p:nvSpPr>
          <p:cNvPr id="6" name="Metin Yer Tutucusu 5"/>
          <p:cNvSpPr>
            <a:spLocks noGrp="1"/>
          </p:cNvSpPr>
          <p:nvPr>
            <p:ph type="body" sz="half" idx="2"/>
          </p:nvPr>
        </p:nvSpPr>
        <p:spPr>
          <a:xfrm>
            <a:off x="839788" y="762000"/>
            <a:ext cx="4780724" cy="4212336"/>
          </a:xfrm>
        </p:spPr>
        <p:txBody>
          <a:bodyPr/>
          <a:lstStyle/>
          <a:p>
            <a:pPr algn="just"/>
            <a:r>
              <a:rPr lang="tr-TR" dirty="0" smtClean="0"/>
              <a:t>IEEE Software life </a:t>
            </a:r>
            <a:r>
              <a:rPr lang="tr-TR" dirty="0" err="1" smtClean="0"/>
              <a:t>cycle</a:t>
            </a:r>
            <a:r>
              <a:rPr lang="tr-TR" dirty="0" err="1" smtClean="0">
                <a:sym typeface="Wingdings" panose="05000000000000000000" pitchFamily="2" charset="2"/>
              </a:rPr>
              <a:t>SCMVersion</a:t>
            </a:r>
            <a:r>
              <a:rPr lang="tr-TR" dirty="0" smtClean="0">
                <a:sym typeface="Wingdings" panose="05000000000000000000" pitchFamily="2" charset="2"/>
              </a:rPr>
              <a:t> Control</a:t>
            </a:r>
          </a:p>
          <a:p>
            <a:pPr algn="just"/>
            <a:r>
              <a:rPr lang="tr-TR" sz="2000" b="1" dirty="0" smtClean="0">
                <a:sym typeface="Wingdings" panose="05000000000000000000" pitchFamily="2" charset="2"/>
              </a:rPr>
              <a:t>SCM</a:t>
            </a:r>
          </a:p>
        </p:txBody>
      </p:sp>
    </p:spTree>
    <p:extLst>
      <p:ext uri="{BB962C8B-B14F-4D97-AF65-F5344CB8AC3E}">
        <p14:creationId xmlns:p14="http://schemas.microsoft.com/office/powerpoint/2010/main" val="2047714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Unvan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Version</a:t>
            </a:r>
            <a:r>
              <a:rPr lang="tr-TR" dirty="0" smtClean="0"/>
              <a:t> Control</a:t>
            </a:r>
            <a:endParaRPr lang="tr-TR" dirty="0"/>
          </a:p>
        </p:txBody>
      </p:sp>
      <p:sp>
        <p:nvSpPr>
          <p:cNvPr id="6" name="İçerik Yer Tutucusu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In computer </a:t>
            </a:r>
            <a:r>
              <a:rPr lang="en-US" dirty="0">
                <a:hlinkClick r:id="rId2" tooltip="Software engineering"/>
              </a:rPr>
              <a:t>software engineering</a:t>
            </a:r>
            <a:r>
              <a:rPr lang="en-US" dirty="0"/>
              <a:t>, </a:t>
            </a:r>
            <a:endParaRPr lang="tr-TR" dirty="0" smtClean="0"/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/>
              <a:t>practice that tracks and provides control over changes to </a:t>
            </a:r>
            <a:r>
              <a:rPr lang="en-US" dirty="0">
                <a:hlinkClick r:id="rId3" tooltip="Source code"/>
              </a:rPr>
              <a:t>source code</a:t>
            </a:r>
            <a:r>
              <a:rPr lang="tr-TR" dirty="0"/>
              <a:t>, </a:t>
            </a:r>
            <a:r>
              <a:rPr lang="tr-TR" dirty="0" err="1"/>
              <a:t>document</a:t>
            </a:r>
            <a:r>
              <a:rPr lang="tr-TR" dirty="0" smtClean="0"/>
              <a:t>, </a:t>
            </a:r>
            <a:r>
              <a:rPr lang="tr-TR" dirty="0" err="1" smtClean="0"/>
              <a:t>configuretion</a:t>
            </a:r>
            <a:r>
              <a:rPr lang="tr-TR" dirty="0" smtClean="0"/>
              <a:t> </a:t>
            </a:r>
            <a:r>
              <a:rPr lang="tr-TR" dirty="0" err="1" smtClean="0"/>
              <a:t>files</a:t>
            </a:r>
            <a:r>
              <a:rPr lang="tr-TR" dirty="0" smtClean="0"/>
              <a:t>…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tr-TR" dirty="0" err="1" smtClean="0"/>
              <a:t>Contrubutor</a:t>
            </a:r>
            <a:r>
              <a:rPr lang="tr-TR" dirty="0" smtClean="0"/>
              <a:t> </a:t>
            </a:r>
            <a:r>
              <a:rPr lang="en-US" dirty="0" smtClean="0"/>
              <a:t>design</a:t>
            </a:r>
            <a:r>
              <a:rPr lang="tr-TR" dirty="0" smtClean="0"/>
              <a:t>er</a:t>
            </a:r>
            <a:r>
              <a:rPr lang="en-US" dirty="0" smtClean="0"/>
              <a:t>, develop</a:t>
            </a:r>
            <a:r>
              <a:rPr lang="tr-TR" dirty="0" err="1" smtClean="0"/>
              <a:t>er,tester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dirty="0" smtClean="0"/>
              <a:t>deploy</a:t>
            </a:r>
            <a:r>
              <a:rPr lang="tr-TR" dirty="0" smtClean="0"/>
              <a:t>er</a:t>
            </a:r>
            <a:r>
              <a:rPr lang="en-US" dirty="0" smtClean="0"/>
              <a:t> </a:t>
            </a:r>
            <a:r>
              <a:rPr lang="en-US" dirty="0" smtClean="0"/>
              <a:t>software</a:t>
            </a:r>
            <a:endParaRPr lang="tr-TR" dirty="0" smtClean="0"/>
          </a:p>
          <a:p>
            <a:pPr algn="just">
              <a:buFont typeface="Wingdings" panose="05000000000000000000" pitchFamily="2" charset="2"/>
              <a:buChar char="Ø"/>
            </a:pPr>
            <a:r>
              <a:rPr lang="tr-TR" dirty="0" smtClean="0"/>
              <a:t>M</a:t>
            </a:r>
            <a:r>
              <a:rPr lang="en-US" dirty="0" err="1" smtClean="0"/>
              <a:t>ultiple</a:t>
            </a:r>
            <a:r>
              <a:rPr lang="en-US" dirty="0" smtClean="0"/>
              <a:t> </a:t>
            </a:r>
            <a:r>
              <a:rPr lang="en-US" dirty="0"/>
              <a:t>copies of the different versions of the program, </a:t>
            </a:r>
            <a:endParaRPr lang="tr-TR" dirty="0" smtClean="0"/>
          </a:p>
        </p:txBody>
      </p:sp>
    </p:spTree>
    <p:extLst>
      <p:ext uri="{BB962C8B-B14F-4D97-AF65-F5344CB8AC3E}">
        <p14:creationId xmlns:p14="http://schemas.microsoft.com/office/powerpoint/2010/main" val="2590588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267589"/>
            <a:ext cx="10515600" cy="744347"/>
          </a:xfrm>
        </p:spPr>
        <p:txBody>
          <a:bodyPr>
            <a:normAutofit/>
          </a:bodyPr>
          <a:lstStyle/>
          <a:p>
            <a:pPr algn="ctr"/>
            <a:r>
              <a:rPr lang="tr-TR" dirty="0" err="1" smtClean="0"/>
              <a:t>Version</a:t>
            </a:r>
            <a:r>
              <a:rPr lang="tr-TR" dirty="0" smtClean="0"/>
              <a:t> Control Software Model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011936"/>
            <a:ext cx="10515600" cy="5846064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tr-TR" dirty="0" err="1"/>
              <a:t>Local</a:t>
            </a:r>
            <a:r>
              <a:rPr lang="tr-TR" dirty="0"/>
              <a:t> data </a:t>
            </a:r>
            <a:r>
              <a:rPr lang="tr-TR" dirty="0" smtClean="0"/>
              <a:t>model</a:t>
            </a:r>
          </a:p>
          <a:p>
            <a:pPr marL="0" indent="0">
              <a:buNone/>
            </a:pPr>
            <a:r>
              <a:rPr lang="tr-TR" dirty="0" smtClean="0"/>
              <a:t>	</a:t>
            </a:r>
            <a:r>
              <a:rPr lang="en-US" i="1" dirty="0"/>
              <a:t>In the local-only approach, all developers must use the same file system</a:t>
            </a:r>
            <a:r>
              <a:rPr lang="en-US" dirty="0" smtClean="0"/>
              <a:t>.</a:t>
            </a:r>
            <a:r>
              <a:rPr lang="tr-TR" dirty="0" smtClean="0"/>
              <a:t>(</a:t>
            </a:r>
            <a:r>
              <a:rPr lang="tr-TR" u="sng" dirty="0" err="1">
                <a:hlinkClick r:id="rId2"/>
              </a:rPr>
              <a:t>Revision</a:t>
            </a:r>
            <a:r>
              <a:rPr lang="tr-TR" u="sng" dirty="0">
                <a:hlinkClick r:id="rId2"/>
              </a:rPr>
              <a:t> Control </a:t>
            </a:r>
            <a:r>
              <a:rPr lang="tr-TR" u="sng" dirty="0" err="1">
                <a:hlinkClick r:id="rId2"/>
              </a:rPr>
              <a:t>System</a:t>
            </a:r>
            <a:r>
              <a:rPr lang="tr-TR" dirty="0"/>
              <a:t> (RCS</a:t>
            </a:r>
            <a:r>
              <a:rPr lang="tr-TR" dirty="0" smtClean="0"/>
              <a:t>),</a:t>
            </a:r>
            <a:r>
              <a:rPr lang="en-US" u="sng" dirty="0">
                <a:hlinkClick r:id="rId3"/>
              </a:rPr>
              <a:t> Source Code Control System</a:t>
            </a:r>
            <a:r>
              <a:rPr lang="en-US" dirty="0"/>
              <a:t> (SCCS) – part of </a:t>
            </a:r>
            <a:r>
              <a:rPr lang="en-US" dirty="0">
                <a:hlinkClick r:id="rId4" tooltip="Unix"/>
              </a:rPr>
              <a:t>UNIX</a:t>
            </a:r>
            <a:r>
              <a:rPr lang="tr-TR" dirty="0" smtClean="0"/>
              <a:t>)</a:t>
            </a:r>
            <a:endParaRPr lang="tr-TR" dirty="0"/>
          </a:p>
          <a:p>
            <a:pPr>
              <a:buFont typeface="Wingdings" panose="05000000000000000000" pitchFamily="2" charset="2"/>
              <a:buChar char="Ø"/>
            </a:pPr>
            <a:r>
              <a:rPr lang="tr-TR" dirty="0"/>
              <a:t>Client-server </a:t>
            </a:r>
            <a:r>
              <a:rPr lang="tr-TR" dirty="0" smtClean="0"/>
              <a:t>model </a:t>
            </a:r>
          </a:p>
          <a:p>
            <a:pPr marL="0" indent="0">
              <a:buNone/>
            </a:pPr>
            <a:r>
              <a:rPr lang="en-US" i="1" dirty="0"/>
              <a:t>In the client-server model, developers use a shared single repository</a:t>
            </a:r>
            <a:r>
              <a:rPr lang="en-US" dirty="0" smtClean="0"/>
              <a:t>.</a:t>
            </a:r>
            <a:endParaRPr lang="tr-TR" dirty="0" smtClean="0"/>
          </a:p>
          <a:p>
            <a:pPr marL="0" indent="0">
              <a:buNone/>
            </a:pPr>
            <a:r>
              <a:rPr lang="tr-TR" dirty="0" smtClean="0">
                <a:hlinkClick r:id="rId5" tooltip="IBM Rational ClearCase"/>
              </a:rPr>
              <a:t>IBM </a:t>
            </a:r>
            <a:r>
              <a:rPr lang="tr-TR" dirty="0" err="1">
                <a:hlinkClick r:id="rId5" tooltip="IBM Rational ClearCase"/>
              </a:rPr>
              <a:t>Rational</a:t>
            </a:r>
            <a:r>
              <a:rPr lang="tr-TR" dirty="0">
                <a:hlinkClick r:id="rId5" tooltip="IBM Rational ClearCase"/>
              </a:rPr>
              <a:t> </a:t>
            </a:r>
            <a:r>
              <a:rPr lang="tr-TR" dirty="0" err="1" smtClean="0">
                <a:hlinkClick r:id="rId5" tooltip="IBM Rational ClearCase"/>
              </a:rPr>
              <a:t>ClearCase</a:t>
            </a:r>
            <a:r>
              <a:rPr lang="tr-TR" dirty="0" smtClean="0"/>
              <a:t>,</a:t>
            </a:r>
            <a:r>
              <a:rPr lang="en-US" dirty="0">
                <a:hlinkClick r:id="rId6" tooltip="Visual SourceSafe"/>
              </a:rPr>
              <a:t> Visual SourceSafe</a:t>
            </a:r>
            <a:r>
              <a:rPr lang="en-US" dirty="0"/>
              <a:t> </a:t>
            </a:r>
            <a:r>
              <a:rPr lang="en-US" dirty="0" smtClean="0"/>
              <a:t>–by</a:t>
            </a:r>
            <a:r>
              <a:rPr lang="en-US" dirty="0"/>
              <a:t> </a:t>
            </a:r>
            <a:r>
              <a:rPr lang="en-US" dirty="0">
                <a:hlinkClick r:id="rId7" tooltip="Microsoft"/>
              </a:rPr>
              <a:t>Microsoft</a:t>
            </a:r>
            <a:r>
              <a:rPr lang="en-US" dirty="0"/>
              <a:t>; oriented toward small </a:t>
            </a:r>
            <a:r>
              <a:rPr lang="en-US" dirty="0" smtClean="0"/>
              <a:t>teams</a:t>
            </a:r>
            <a:r>
              <a:rPr lang="tr-TR" dirty="0"/>
              <a:t> </a:t>
            </a:r>
            <a:endParaRPr lang="tr-TR" dirty="0" smtClean="0"/>
          </a:p>
          <a:p>
            <a:pPr marL="0" indent="0">
              <a:buNone/>
            </a:pPr>
            <a:r>
              <a:rPr lang="en-US" dirty="0">
                <a:hlinkClick r:id="rId8" tooltip="Azure DevOps Server"/>
              </a:rPr>
              <a:t>Team Foundation Version Control</a:t>
            </a:r>
            <a:r>
              <a:rPr lang="en-US" dirty="0"/>
              <a:t>  - </a:t>
            </a:r>
            <a:r>
              <a:rPr lang="en-US" dirty="0" smtClean="0"/>
              <a:t>by</a:t>
            </a:r>
            <a:r>
              <a:rPr lang="en-US" dirty="0"/>
              <a:t> </a:t>
            </a:r>
            <a:r>
              <a:rPr lang="en-US" dirty="0">
                <a:hlinkClick r:id="rId7" tooltip="Microsoft"/>
              </a:rPr>
              <a:t>Microsoft</a:t>
            </a:r>
            <a:r>
              <a:rPr lang="en-US" dirty="0"/>
              <a:t> for Team Foundation Server, now </a:t>
            </a:r>
            <a:r>
              <a:rPr lang="en-US" dirty="0">
                <a:hlinkClick r:id="rId9" tooltip="Azure DevOps Server"/>
              </a:rPr>
              <a:t>Azure DevOps </a:t>
            </a:r>
            <a:r>
              <a:rPr lang="en-US" dirty="0" smtClean="0">
                <a:hlinkClick r:id="rId9" tooltip="Azure DevOps Server"/>
              </a:rPr>
              <a:t>Server</a:t>
            </a:r>
            <a:endParaRPr lang="tr-TR" dirty="0" smtClean="0"/>
          </a:p>
          <a:p>
            <a:pPr marL="0" indent="0">
              <a:buNone/>
            </a:pPr>
            <a:endParaRPr lang="tr-TR" dirty="0" smtClean="0"/>
          </a:p>
          <a:p>
            <a:r>
              <a:rPr lang="en-US" dirty="0">
                <a:hlinkClick r:id="rId10" tooltip="Concurrent Versions System"/>
              </a:rPr>
              <a:t>Concurrent Versions System</a:t>
            </a:r>
            <a:r>
              <a:rPr lang="en-US" dirty="0"/>
              <a:t> (CVS) – originally built on RCS, licensed under the </a:t>
            </a:r>
            <a:r>
              <a:rPr lang="en-US" dirty="0">
                <a:hlinkClick r:id="rId11" tooltip="GPL"/>
              </a:rPr>
              <a:t>GPL</a:t>
            </a:r>
            <a:r>
              <a:rPr lang="en-US" dirty="0"/>
              <a:t>.</a:t>
            </a:r>
          </a:p>
          <a:p>
            <a:r>
              <a:rPr lang="en-US" dirty="0" smtClean="0">
                <a:hlinkClick r:id="rId12" tooltip="Subversion (software)"/>
              </a:rPr>
              <a:t>Subversion</a:t>
            </a:r>
            <a:r>
              <a:rPr lang="en-US" dirty="0"/>
              <a:t> (SVN) – versioning control system inspired by </a:t>
            </a:r>
            <a:r>
              <a:rPr lang="en-US" dirty="0" smtClean="0"/>
              <a:t>CVS</a:t>
            </a:r>
            <a:endParaRPr lang="tr-TR" baseline="30000" dirty="0"/>
          </a:p>
          <a:p>
            <a:r>
              <a:rPr lang="tr-TR" b="1" dirty="0" err="1" smtClean="0"/>
              <a:t>TortoiseSVN</a:t>
            </a:r>
            <a:r>
              <a:rPr lang="tr-TR" b="1" dirty="0" smtClean="0"/>
              <a:t> </a:t>
            </a:r>
            <a:r>
              <a:rPr lang="en-US" dirty="0"/>
              <a:t>Windows client for the </a:t>
            </a:r>
            <a:r>
              <a:rPr lang="en-US" i="1" dirty="0"/>
              <a:t>Apache™ Subversion®</a:t>
            </a:r>
            <a:r>
              <a:rPr lang="en-US" dirty="0"/>
              <a:t> version control system</a:t>
            </a:r>
            <a:endParaRPr lang="tr-TR" b="1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100918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109093"/>
            <a:ext cx="10515600" cy="634619"/>
          </a:xfrm>
        </p:spPr>
        <p:txBody>
          <a:bodyPr>
            <a:normAutofit fontScale="90000"/>
          </a:bodyPr>
          <a:lstStyle/>
          <a:p>
            <a:pPr algn="ctr"/>
            <a:r>
              <a:rPr lang="tr-TR" b="1" dirty="0" err="1"/>
              <a:t>Version</a:t>
            </a:r>
            <a:r>
              <a:rPr lang="tr-TR" b="1" dirty="0"/>
              <a:t> Control </a:t>
            </a:r>
            <a:r>
              <a:rPr lang="tr-TR" b="1" dirty="0" smtClean="0"/>
              <a:t>Software </a:t>
            </a:r>
            <a:r>
              <a:rPr lang="tr-TR" b="1" dirty="0"/>
              <a:t>Model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743712"/>
            <a:ext cx="10515600" cy="5433251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tr-TR" dirty="0"/>
              <a:t>Distributed model</a:t>
            </a:r>
          </a:p>
          <a:p>
            <a:pPr marL="0" indent="0" algn="just">
              <a:buNone/>
            </a:pPr>
            <a:r>
              <a:rPr lang="en-US" i="1" dirty="0"/>
              <a:t>In the distributed approach, each developer works directly with their own local repository, </a:t>
            </a:r>
            <a:endParaRPr lang="tr-TR" i="1" dirty="0"/>
          </a:p>
          <a:p>
            <a:pPr marL="0" indent="0">
              <a:buNone/>
            </a:pPr>
            <a:endParaRPr lang="tr-TR" u="sng" dirty="0" smtClean="0">
              <a:hlinkClick r:id="rId2"/>
            </a:endParaRPr>
          </a:p>
          <a:p>
            <a:pPr algn="just"/>
            <a:r>
              <a:rPr lang="tr-TR" u="sng" dirty="0" err="1" smtClean="0">
                <a:hlinkClick r:id="rId2"/>
              </a:rPr>
              <a:t>BitKeeper</a:t>
            </a:r>
            <a:r>
              <a:rPr lang="tr-TR" dirty="0"/>
              <a:t> </a:t>
            </a:r>
            <a:r>
              <a:rPr lang="en-US" dirty="0"/>
              <a:t>– was used in </a:t>
            </a:r>
            <a:r>
              <a:rPr lang="en-US" dirty="0">
                <a:hlinkClick r:id="rId3" tooltip="Linux kernel"/>
              </a:rPr>
              <a:t>Linux kernel</a:t>
            </a:r>
            <a:r>
              <a:rPr lang="en-US" dirty="0"/>
              <a:t> development (2002 – April 2005) </a:t>
            </a:r>
            <a:endParaRPr lang="tr-TR" dirty="0" smtClean="0"/>
          </a:p>
          <a:p>
            <a:pPr algn="just"/>
            <a:r>
              <a:rPr lang="en-US" dirty="0" err="1">
                <a:hlinkClick r:id="rId4" tooltip="Git"/>
              </a:rPr>
              <a:t>Git</a:t>
            </a:r>
            <a:r>
              <a:rPr lang="en-US" dirty="0"/>
              <a:t> </a:t>
            </a:r>
            <a:r>
              <a:rPr lang="en-US" dirty="0" smtClean="0"/>
              <a:t>–, </a:t>
            </a:r>
            <a:r>
              <a:rPr lang="en-US" dirty="0"/>
              <a:t>designed by </a:t>
            </a:r>
            <a:r>
              <a:rPr lang="en-US" dirty="0">
                <a:hlinkClick r:id="rId5" tooltip="Linus Torvalds"/>
              </a:rPr>
              <a:t>Linus Torvalds</a:t>
            </a:r>
            <a:r>
              <a:rPr lang="en-US" dirty="0"/>
              <a:t> based on the needs of the </a:t>
            </a:r>
            <a:r>
              <a:rPr lang="en-US" dirty="0">
                <a:hlinkClick r:id="rId3" tooltip="Linux kernel"/>
              </a:rPr>
              <a:t>Linux kernel</a:t>
            </a:r>
            <a:r>
              <a:rPr lang="en-US" dirty="0"/>
              <a:t> project; decentralized, </a:t>
            </a:r>
            <a:endParaRPr lang="tr-TR" dirty="0" smtClean="0"/>
          </a:p>
          <a:p>
            <a:pPr marL="0" indent="0" algn="just">
              <a:buNone/>
            </a:pPr>
            <a:r>
              <a:rPr lang="en-US" dirty="0" smtClean="0"/>
              <a:t>aims </a:t>
            </a:r>
            <a:r>
              <a:rPr lang="en-US" dirty="0"/>
              <a:t>to be </a:t>
            </a:r>
            <a:endParaRPr lang="tr-TR" dirty="0" smtClean="0"/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dirty="0" smtClean="0"/>
              <a:t>fast</a:t>
            </a:r>
            <a:r>
              <a:rPr lang="en-US" dirty="0"/>
              <a:t>, </a:t>
            </a:r>
            <a:endParaRPr lang="tr-TR" dirty="0" smtClean="0"/>
          </a:p>
          <a:p>
            <a:pPr algn="just">
              <a:buFont typeface="Wingdings" panose="05000000000000000000" pitchFamily="2" charset="2"/>
              <a:buChar char="ü"/>
            </a:pPr>
            <a:r>
              <a:rPr lang="tr-TR" dirty="0" smtClean="0"/>
              <a:t>f</a:t>
            </a:r>
            <a:r>
              <a:rPr lang="en-US" dirty="0" err="1" smtClean="0"/>
              <a:t>lexible</a:t>
            </a:r>
            <a:endParaRPr lang="tr-TR" dirty="0" smtClean="0"/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dirty="0" smtClean="0"/>
              <a:t>robust</a:t>
            </a:r>
            <a:endParaRPr lang="en-US" dirty="0"/>
          </a:p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629429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What</a:t>
            </a:r>
            <a:r>
              <a:rPr lang="tr-TR" dirty="0" smtClean="0"/>
              <a:t> is Distributed?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353313"/>
            <a:ext cx="10988040" cy="550468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tr-TR" dirty="0" smtClean="0"/>
              <a:t> </a:t>
            </a:r>
            <a:r>
              <a:rPr lang="en-US" dirty="0" smtClean="0"/>
              <a:t>In</a:t>
            </a:r>
            <a:r>
              <a:rPr lang="en-US" dirty="0"/>
              <a:t> </a:t>
            </a:r>
            <a:r>
              <a:rPr lang="en-US" dirty="0">
                <a:hlinkClick r:id="rId2" tooltip="Software development"/>
              </a:rPr>
              <a:t>software development</a:t>
            </a:r>
            <a:r>
              <a:rPr lang="en-US" dirty="0"/>
              <a:t>, </a:t>
            </a:r>
            <a:endParaRPr lang="tr-TR" dirty="0" smtClean="0"/>
          </a:p>
          <a:p>
            <a:pPr marL="0" indent="0" algn="just">
              <a:buNone/>
            </a:pPr>
            <a:r>
              <a:rPr lang="tr-TR" b="1" dirty="0" smtClean="0"/>
              <a:t> D</a:t>
            </a:r>
            <a:r>
              <a:rPr lang="en-US" b="1" dirty="0" err="1" smtClean="0"/>
              <a:t>istributed</a:t>
            </a:r>
            <a:r>
              <a:rPr lang="en-US" b="1" dirty="0" smtClean="0"/>
              <a:t> </a:t>
            </a:r>
            <a:r>
              <a:rPr lang="en-US" b="1" dirty="0"/>
              <a:t>version control</a:t>
            </a:r>
            <a:r>
              <a:rPr lang="en-US" dirty="0"/>
              <a:t> (also known as </a:t>
            </a:r>
            <a:r>
              <a:rPr lang="en-US" b="1" dirty="0"/>
              <a:t>distributed revision control</a:t>
            </a:r>
            <a:r>
              <a:rPr lang="en-US" dirty="0"/>
              <a:t>) </a:t>
            </a:r>
            <a:endParaRPr lang="tr-TR" dirty="0" smtClean="0"/>
          </a:p>
          <a:p>
            <a:pPr marL="0" indent="0" algn="just">
              <a:buNone/>
            </a:pPr>
            <a:r>
              <a:rPr lang="en-US" u="sng" dirty="0"/>
              <a:t> Compared to centralized version control, this enables </a:t>
            </a:r>
            <a:endParaRPr lang="tr-TR" u="sng" dirty="0" smtClean="0"/>
          </a:p>
          <a:p>
            <a:pPr algn="just">
              <a:buFont typeface="Wingdings" panose="05000000000000000000" pitchFamily="2" charset="2"/>
              <a:buChar char="ü"/>
            </a:pPr>
            <a:r>
              <a:rPr lang="tr-TR" dirty="0" smtClean="0"/>
              <a:t>I</a:t>
            </a:r>
            <a:r>
              <a:rPr lang="en-US" dirty="0" err="1" smtClean="0"/>
              <a:t>ts</a:t>
            </a:r>
            <a:r>
              <a:rPr lang="en-US" dirty="0" smtClean="0"/>
              <a:t> </a:t>
            </a:r>
            <a:r>
              <a:rPr lang="en-US" dirty="0"/>
              <a:t>full history, is mirrored on every developer's computer</a:t>
            </a:r>
            <a:r>
              <a:rPr lang="en-US" dirty="0" smtClean="0"/>
              <a:t>.</a:t>
            </a:r>
            <a:endParaRPr lang="tr-TR" u="sng" dirty="0" smtClean="0"/>
          </a:p>
          <a:p>
            <a:pPr algn="just">
              <a:buFont typeface="Wingdings" panose="05000000000000000000" pitchFamily="2" charset="2"/>
              <a:buChar char="ü"/>
            </a:pPr>
            <a:r>
              <a:rPr lang="tr-TR" dirty="0" smtClean="0"/>
              <a:t>A</a:t>
            </a:r>
            <a:r>
              <a:rPr lang="en-US" dirty="0" err="1" smtClean="0"/>
              <a:t>utomatic</a:t>
            </a:r>
            <a:r>
              <a:rPr lang="en-US" dirty="0" smtClean="0"/>
              <a:t> </a:t>
            </a:r>
            <a:r>
              <a:rPr lang="en-US" dirty="0"/>
              <a:t>management </a:t>
            </a:r>
            <a:r>
              <a:rPr lang="en-US" dirty="0">
                <a:hlinkClick r:id="rId3" tooltip="Branching (version control)"/>
              </a:rPr>
              <a:t>branching</a:t>
            </a:r>
            <a:r>
              <a:rPr lang="en-US" dirty="0"/>
              <a:t> and </a:t>
            </a:r>
            <a:r>
              <a:rPr lang="en-US" dirty="0">
                <a:hlinkClick r:id="rId4" tooltip="Merge (version control)"/>
              </a:rPr>
              <a:t>merging</a:t>
            </a:r>
            <a:r>
              <a:rPr lang="en-US" dirty="0"/>
              <a:t>, speeds up most </a:t>
            </a:r>
            <a:r>
              <a:rPr lang="en-US" dirty="0" smtClean="0"/>
              <a:t>operations</a:t>
            </a:r>
            <a:endParaRPr lang="tr-TR" dirty="0" smtClean="0"/>
          </a:p>
          <a:p>
            <a:pPr algn="just">
              <a:buFont typeface="Wingdings" panose="05000000000000000000" pitchFamily="2" charset="2"/>
              <a:buChar char="ü"/>
            </a:pPr>
            <a:r>
              <a:rPr lang="tr-TR" dirty="0" smtClean="0"/>
              <a:t>A</a:t>
            </a:r>
            <a:r>
              <a:rPr lang="en-US" dirty="0" err="1" smtClean="0"/>
              <a:t>bility</a:t>
            </a:r>
            <a:r>
              <a:rPr lang="en-US" dirty="0" smtClean="0"/>
              <a:t> </a:t>
            </a:r>
            <a:r>
              <a:rPr lang="en-US" dirty="0"/>
              <a:t>to work offline, and does not rely on a single location for backups</a:t>
            </a:r>
            <a:r>
              <a:rPr lang="en-US" dirty="0" smtClean="0"/>
              <a:t>.</a:t>
            </a:r>
            <a:endParaRPr lang="tr-TR" dirty="0" smtClean="0"/>
          </a:p>
          <a:p>
            <a:pPr algn="just">
              <a:buFont typeface="Wingdings" panose="05000000000000000000" pitchFamily="2" charset="2"/>
              <a:buChar char="ü"/>
            </a:pPr>
            <a:r>
              <a:rPr lang="tr-TR" dirty="0" err="1"/>
              <a:t>Allows</a:t>
            </a:r>
            <a:r>
              <a:rPr lang="tr-TR" dirty="0"/>
              <a:t> </a:t>
            </a:r>
            <a:r>
              <a:rPr lang="tr-TR" dirty="0" err="1"/>
              <a:t>private</a:t>
            </a:r>
            <a:r>
              <a:rPr lang="tr-TR" dirty="0"/>
              <a:t> </a:t>
            </a:r>
            <a:r>
              <a:rPr lang="tr-TR" dirty="0" err="1" smtClean="0"/>
              <a:t>work</a:t>
            </a:r>
            <a:endParaRPr lang="tr-TR" dirty="0" smtClean="0"/>
          </a:p>
          <a:p>
            <a:pPr algn="just">
              <a:buFont typeface="Wingdings" panose="05000000000000000000" pitchFamily="2" charset="2"/>
              <a:buChar char="ü"/>
            </a:pPr>
            <a:r>
              <a:rPr lang="tr-TR" dirty="0"/>
              <a:t>A</a:t>
            </a:r>
            <a:r>
              <a:rPr lang="en-US" dirty="0"/>
              <a:t>voids relying on one physical machine as a single point of failure</a:t>
            </a:r>
            <a:endParaRPr lang="tr-TR" dirty="0"/>
          </a:p>
          <a:p>
            <a:pPr algn="just">
              <a:buFont typeface="Wingdings" panose="05000000000000000000" pitchFamily="2" charset="2"/>
              <a:buChar char="ü"/>
            </a:pPr>
            <a:endParaRPr lang="tr-TR" dirty="0"/>
          </a:p>
          <a:p>
            <a:pPr marL="0" indent="0" algn="just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086532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944</TotalTime>
  <Words>470</Words>
  <Application>Microsoft Office PowerPoint</Application>
  <PresentationFormat>Geniş ekran</PresentationFormat>
  <Paragraphs>151</Paragraphs>
  <Slides>22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Wingdings</vt:lpstr>
      <vt:lpstr>Office Teması</vt:lpstr>
      <vt:lpstr>Version Control Protocols: GIT vs. SVN</vt:lpstr>
      <vt:lpstr>Version Control Protocols</vt:lpstr>
      <vt:lpstr>Definitions</vt:lpstr>
      <vt:lpstr>Version Control Protocols</vt:lpstr>
      <vt:lpstr>Position of Protocol</vt:lpstr>
      <vt:lpstr>Version Control</vt:lpstr>
      <vt:lpstr>Version Control Software Model</vt:lpstr>
      <vt:lpstr>Version Control Software Model</vt:lpstr>
      <vt:lpstr>What is Distributed?</vt:lpstr>
      <vt:lpstr>Distributed vs. centralized</vt:lpstr>
      <vt:lpstr>What is Git?</vt:lpstr>
      <vt:lpstr> Git thinks about its data more like a stream of snapshots.</vt:lpstr>
      <vt:lpstr>What is Git?</vt:lpstr>
      <vt:lpstr>Operations of Contrubutor</vt:lpstr>
      <vt:lpstr>Git -The Three States</vt:lpstr>
      <vt:lpstr>Git Protocols  to transfer data</vt:lpstr>
      <vt:lpstr>Git Protocols  to transfer data</vt:lpstr>
      <vt:lpstr>Git Protocols  to transfer data</vt:lpstr>
      <vt:lpstr>What is SVN</vt:lpstr>
      <vt:lpstr>SVN</vt:lpstr>
      <vt:lpstr>Svn Protocols  to transfer data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Version Control Protocols</dc:title>
  <dc:creator>Windows Kullanıcısı</dc:creator>
  <cp:lastModifiedBy>Windows Kullanıcısı</cp:lastModifiedBy>
  <cp:revision>107</cp:revision>
  <dcterms:created xsi:type="dcterms:W3CDTF">2022-10-08T09:33:38Z</dcterms:created>
  <dcterms:modified xsi:type="dcterms:W3CDTF">2022-10-21T09:13:12Z</dcterms:modified>
</cp:coreProperties>
</file>