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D000D"/>
    <a:srgbClr val="5D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AD16A-E58C-747C-4753-C98F1128E313}" v="223" dt="2024-12-03T04:44:54.298"/>
    <p1510:client id="{3D7259DD-0C4B-08FE-2E6D-8AE6F56470A2}" v="6" dt="2024-12-03T03:39:49.261"/>
    <p1510:client id="{4EE9F845-9393-6043-8F96-AACB1E521A38}" v="204" dt="2024-12-03T16:56:55.727"/>
    <p1510:client id="{59B38F8C-DA5E-659B-6496-D2159AD60049}" v="1" dt="2024-12-03T04:49:26.604"/>
    <p1510:client id="{6F33A58B-3C91-F13A-F5F9-2A57B8DC5D4F}" v="224" dt="2024-12-03T05:15:18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7501-9EFD-D74D-8359-16A1DE7FCE8B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F0A7-EEF7-F844-832D-DECA3823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BDD9-D390-2948-810F-585E84821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2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4"/>
            <a:ext cx="31546800" cy="114109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4"/>
            <a:ext cx="31546800" cy="60007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2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6724652"/>
            <a:ext cx="15473361" cy="32956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0020300"/>
            <a:ext cx="1547336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2"/>
            <a:ext cx="15549564" cy="32956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2"/>
            <a:ext cx="18516600" cy="194945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2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2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image" Target="../media/image2.png"/><Relationship Id="rId39" Type="http://schemas.openxmlformats.org/officeDocument/2006/relationships/image" Target="../media/image15.png"/><Relationship Id="rId21" Type="http://schemas.microsoft.com/office/2007/relationships/media" Target="../media/media11.wav"/><Relationship Id="rId34" Type="http://schemas.openxmlformats.org/officeDocument/2006/relationships/image" Target="../media/image10.png"/><Relationship Id="rId42" Type="http://schemas.openxmlformats.org/officeDocument/2006/relationships/image" Target="../media/image18.png"/><Relationship Id="rId47" Type="http://schemas.openxmlformats.org/officeDocument/2006/relationships/image" Target="../media/image23.png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9" Type="http://schemas.openxmlformats.org/officeDocument/2006/relationships/image" Target="../media/image5.png"/><Relationship Id="rId11" Type="http://schemas.microsoft.com/office/2007/relationships/media" Target="../media/media6.wav"/><Relationship Id="rId24" Type="http://schemas.openxmlformats.org/officeDocument/2006/relationships/notesSlide" Target="../notesSlides/notesSlide1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6.png"/><Relationship Id="rId45" Type="http://schemas.openxmlformats.org/officeDocument/2006/relationships/image" Target="../media/image21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4.png"/><Relationship Id="rId36" Type="http://schemas.openxmlformats.org/officeDocument/2006/relationships/image" Target="../media/image12.png"/><Relationship Id="rId49" Type="http://schemas.openxmlformats.org/officeDocument/2006/relationships/image" Target="../media/image25.png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openxmlformats.org/officeDocument/2006/relationships/image" Target="../media/image7.png"/><Relationship Id="rId44" Type="http://schemas.openxmlformats.org/officeDocument/2006/relationships/image" Target="../media/image20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1.png"/><Relationship Id="rId43" Type="http://schemas.openxmlformats.org/officeDocument/2006/relationships/image" Target="../media/image19.png"/><Relationship Id="rId48" Type="http://schemas.openxmlformats.org/officeDocument/2006/relationships/image" Target="../media/image24.png"/><Relationship Id="rId8" Type="http://schemas.openxmlformats.org/officeDocument/2006/relationships/audio" Target="../media/media4.wav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openxmlformats.org/officeDocument/2006/relationships/image" Target="../media/image1.pn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46" Type="http://schemas.openxmlformats.org/officeDocument/2006/relationships/image" Target="../media/image22.png"/><Relationship Id="rId20" Type="http://schemas.openxmlformats.org/officeDocument/2006/relationships/audio" Target="../media/media10.wav"/><Relationship Id="rId41" Type="http://schemas.openxmlformats.org/officeDocument/2006/relationships/image" Target="../media/image17.png"/><Relationship Id="rId1" Type="http://schemas.microsoft.com/office/2007/relationships/media" Target="../media/media1.wav"/><Relationship Id="rId6" Type="http://schemas.openxmlformats.org/officeDocument/2006/relationships/audio" Target="../media/media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6" y="2672497"/>
            <a:ext cx="36608066" cy="1610601"/>
          </a:xfrm>
          <a:prstGeom prst="rect">
            <a:avLst/>
          </a:prstGeom>
          <a:solidFill>
            <a:srgbClr val="AD00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109" tIns="40054" rIns="80109" bIns="40054" rtlCol="0" anchor="ctr"/>
          <a:lstStyle/>
          <a:p>
            <a:pPr algn="ctr"/>
            <a:endParaRPr lang="en-US" sz="1500">
              <a:solidFill>
                <a:srgbClr val="082954"/>
              </a:solidFill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012" y="135670"/>
            <a:ext cx="18683374" cy="2358437"/>
          </a:xfrm>
          <a:prstGeom prst="rect">
            <a:avLst/>
          </a:prstGeom>
          <a:noFill/>
        </p:spPr>
        <p:txBody>
          <a:bodyPr wrap="square" lIns="80109" tIns="40054" rIns="80109" bIns="40054" rtlCol="0" anchor="t">
            <a:spAutoFit/>
          </a:bodyPr>
          <a:lstStyle/>
          <a:p>
            <a:pPr algn="ctr"/>
            <a:r>
              <a:rPr lang="en-US" sz="8800" b="0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Spectrum Representation</a:t>
            </a:r>
            <a:endParaRPr lang="en-US" sz="8800">
              <a:solidFill>
                <a:srgbClr val="00003D"/>
              </a:solidFill>
              <a:latin typeface="Helvetica" pitchFamily="2" charset="0"/>
              <a:cs typeface="Helvetica"/>
            </a:endParaRPr>
          </a:p>
          <a:p>
            <a:pPr algn="ctr"/>
            <a:r>
              <a:rPr lang="en-US" sz="6000">
                <a:solidFill>
                  <a:srgbClr val="00003D"/>
                </a:solidFill>
                <a:latin typeface="Helvetica" pitchFamily="2" charset="0"/>
                <a:cs typeface="Helvetica"/>
              </a:rPr>
              <a:t>AM and FM signals, synthesis for musical instruments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098" y="3087599"/>
            <a:ext cx="35242570" cy="757999"/>
          </a:xfrm>
          <a:prstGeom prst="rect">
            <a:avLst/>
          </a:prstGeom>
          <a:noFill/>
        </p:spPr>
        <p:txBody>
          <a:bodyPr wrap="square" lIns="80109" tIns="40054" rIns="80109" bIns="40054" rtlCol="0" anchor="t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Helvetica" pitchFamily="2" charset="0"/>
                <a:cs typeface="Helvetica"/>
              </a:rPr>
              <a:t>Isaac Vaughan, Jaron Tsao, Mohamad Hajj, Merrill </a:t>
            </a:r>
            <a:r>
              <a:rPr lang="en-US" sz="4400" err="1">
                <a:solidFill>
                  <a:schemeClr val="bg1"/>
                </a:solidFill>
                <a:latin typeface="Helvetica" pitchFamily="2" charset="0"/>
                <a:cs typeface="Helvetica"/>
              </a:rPr>
              <a:t>Datwyler</a:t>
            </a:r>
            <a:r>
              <a:rPr lang="en-US" sz="4400">
                <a:solidFill>
                  <a:schemeClr val="bg1"/>
                </a:solidFill>
                <a:latin typeface="Helvetica" pitchFamily="2" charset="0"/>
                <a:cs typeface="Helvetica"/>
              </a:rPr>
              <a:t> – Department of Electrical and Computer Engineering - </a:t>
            </a:r>
            <a:r>
              <a:rPr lang="en-US" sz="4400" i="1">
                <a:solidFill>
                  <a:schemeClr val="bg1"/>
                </a:solidFill>
                <a:latin typeface="Helvetica" pitchFamily="2" charset="0"/>
                <a:cs typeface="Helvetica"/>
              </a:rPr>
              <a:t>University of Utah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183" y="5868106"/>
            <a:ext cx="11430000" cy="450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D000D"/>
            </a:solidFill>
          </a:ln>
        </p:spPr>
        <p:txBody>
          <a:bodyPr wrap="square" lIns="381000" tIns="381000" rIns="381000" bIns="381000" numCol="1" spcCol="457200" rtlCol="0" anchor="t">
            <a:spAutoFit/>
          </a:bodyPr>
          <a:lstStyle/>
          <a:p>
            <a:r>
              <a:rPr lang="en-US" sz="4400" b="1">
                <a:latin typeface="Helvetica" pitchFamily="2" charset="0"/>
              </a:rPr>
              <a:t>Signal Interaction and Analysis</a:t>
            </a:r>
            <a:endParaRPr lang="en-US" sz="4400">
              <a:latin typeface="Helvetica" pitchFamily="2" charset="0"/>
            </a:endParaRPr>
          </a:p>
          <a:p>
            <a:pPr algn="just"/>
            <a:r>
              <a:rPr lang="en-US" sz="4000">
                <a:solidFill>
                  <a:srgbClr val="000000"/>
                </a:solidFill>
                <a:latin typeface="Helvetica" pitchFamily="2" charset="0"/>
                <a:ea typeface="+mn-lt"/>
                <a:cs typeface="+mn-lt"/>
              </a:rPr>
              <a:t>This lab explores key signal processing concepts, including beat frequencies, spectrogram analysis, and chirp signals, to understand how signal parameters like frequency and time resolution influence data.</a:t>
            </a:r>
            <a:endParaRPr lang="en-US" sz="4000">
              <a:latin typeface="Helvetic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183" y="4417179"/>
            <a:ext cx="11430000" cy="1446550"/>
          </a:xfrm>
          <a:prstGeom prst="rect">
            <a:avLst/>
          </a:prstGeom>
          <a:solidFill>
            <a:srgbClr val="AD000E"/>
          </a:solidFill>
          <a:ln>
            <a:solidFill>
              <a:srgbClr val="8A979A"/>
            </a:solidFill>
          </a:ln>
        </p:spPr>
        <p:txBody>
          <a:bodyPr wrap="square" lIns="381000" tIns="381000" rIns="381000" bIns="381000" rtlCol="0">
            <a:spAutoFit/>
          </a:bodyPr>
          <a:lstStyle/>
          <a:p>
            <a:r>
              <a:rPr lang="en-US" sz="4400">
                <a:solidFill>
                  <a:schemeClr val="bg2"/>
                </a:solidFill>
                <a:latin typeface="Helvetica" pitchFamily="2" charset="0"/>
              </a:rPr>
              <a:t>P-4: AM and FM Sinusoidal Signals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72999" y="5868107"/>
            <a:ext cx="114300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D000D"/>
            </a:solidFill>
          </a:ln>
        </p:spPr>
        <p:txBody>
          <a:bodyPr wrap="square" lIns="381000" tIns="381000" rIns="381000" bIns="381000" numCol="1" spcCol="457200" rtlCol="0">
            <a:spAutoFit/>
          </a:bodyPr>
          <a:lstStyle/>
          <a:p>
            <a:pPr algn="l"/>
            <a:r>
              <a:rPr lang="en-US" sz="4400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4 FM Synthesis of Instrument Sounds</a:t>
            </a:r>
            <a:endParaRPr lang="en-US" sz="4400" b="0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4000" b="0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4.1 Generating the Bell Envelopes</a:t>
            </a:r>
          </a:p>
          <a:p>
            <a:pPr algn="l"/>
            <a:r>
              <a:rPr lang="en-US" sz="4000" b="0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4.2 Parameters for the Bell</a:t>
            </a:r>
          </a:p>
          <a:p>
            <a:pPr algn="l"/>
            <a:r>
              <a:rPr lang="en-US" sz="4000" b="0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4.3 The Bell Sound</a:t>
            </a:r>
          </a:p>
          <a:p>
            <a:pPr algn="l"/>
            <a:r>
              <a:rPr lang="en-US" sz="4000" b="0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4.4 Comments about the Bell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72999" y="4417178"/>
            <a:ext cx="11430000" cy="1446550"/>
          </a:xfrm>
          <a:prstGeom prst="rect">
            <a:avLst/>
          </a:prstGeom>
          <a:solidFill>
            <a:srgbClr val="AD000E"/>
          </a:solidFill>
          <a:ln>
            <a:solidFill>
              <a:srgbClr val="8A979A"/>
            </a:solidFill>
          </a:ln>
        </p:spPr>
        <p:txBody>
          <a:bodyPr wrap="square" lIns="381000" tIns="381000" rIns="381000" bIns="381000" rtlCol="0">
            <a:spAutoFit/>
          </a:bodyPr>
          <a:lstStyle/>
          <a:p>
            <a:r>
              <a:rPr lang="en-US" sz="4400">
                <a:solidFill>
                  <a:schemeClr val="bg2"/>
                </a:solidFill>
                <a:latin typeface="Helvetica" pitchFamily="2" charset="0"/>
              </a:rPr>
              <a:t>P-7: FM Synthesis for Musical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551900" y="5723425"/>
                <a:ext cx="11430000" cy="214210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D000D"/>
                </a:solidFill>
              </a:ln>
            </p:spPr>
            <p:txBody>
              <a:bodyPr wrap="square" lIns="381000" tIns="381000" rIns="381000" bIns="381000" numCol="1" spcCol="457200" rtlCol="0" anchor="t">
                <a:spAutoFit/>
              </a:bodyPr>
              <a:lstStyle/>
              <a:p>
                <a:r>
                  <a:rPr lang="en-US" sz="4000" b="1" i="0" u="none" strike="noStrike">
                    <a:solidFill>
                      <a:srgbClr val="000000"/>
                    </a:solidFill>
                    <a:effectLst/>
                    <a:latin typeface="Helvetica" pitchFamily="2" charset="0"/>
                    <a:cs typeface="Helvetica"/>
                  </a:rPr>
                  <a:t>2 Lab Exercise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 pitchFamily="2" charset="0"/>
                  </a:rPr>
                  <a:t>A beat note can be expressed in the following form: </a:t>
                </a:r>
                <a:endParaRPr lang="en-US" sz="4000" i="0" u="none" strike="noStrike">
                  <a:solidFill>
                    <a:srgbClr val="000000"/>
                  </a:solidFill>
                  <a:effectLst/>
                  <a:latin typeface="Helvetica" pitchFamily="2" charset="0"/>
                  <a:cs typeface="Helvetica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𝑥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𝐵𝑐𝑜𝑠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2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Where f</a:t>
                </a:r>
                <a:r>
                  <a:rPr lang="en-US" sz="4000" baseline="-25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c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 is the (high) center frequency and f</a:t>
                </a:r>
                <a:r>
                  <a:rPr lang="en-US" sz="4000" baseline="-25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∆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 is the low frequency that modulates the envelope.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We seek to analyze the frequency resolution of this signal with a spectrogram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To begin, we set the amplitude (B=10), </a:t>
                </a:r>
                <a:r>
                  <a:rPr lang="en-US" sz="4000" i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f</a:t>
                </a:r>
                <a:r>
                  <a:rPr lang="en-US" sz="4000" i="1" baseline="-25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c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=1024 Hz</a:t>
                </a:r>
                <a:r>
                  <a:rPr lang="en-US" sz="4000" i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, 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and </a:t>
                </a:r>
                <a:r>
                  <a:rPr lang="en-US" sz="4000" i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f</a:t>
                </a:r>
                <a:r>
                  <a:rPr lang="en-US" sz="4000" i="1" baseline="-25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∆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=4 Hz from 0-5s at 8000 Hz.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The spectrum lines in this case should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=1024±4=[1020;1028]</m:t>
                      </m:r>
                    </m:oMath>
                  </m:oMathPara>
                </a14:m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If we start with a window of </a:t>
                </a:r>
                <a:r>
                  <a:rPr lang="en-US" sz="4000" i="1" err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L</a:t>
                </a:r>
                <a:r>
                  <a:rPr lang="en-US" sz="4000" i="1" baseline="-25000" err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sect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=256, and then test larger windows, we can then see the lines: </a:t>
                </a: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We can now estimate the section duration: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𝑠𝑒𝑐𝑡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3500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8000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=0.4375 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 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An inverse relationship between the frequency difference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Helvetica"/>
                      </a:rPr>
                      <m:t>|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 and </a:t>
                </a:r>
                <a:r>
                  <a:rPr lang="en-US" sz="4000" i="1" err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T</a:t>
                </a:r>
                <a:r>
                  <a:rPr lang="en-US" sz="4000" i="1" baseline="-25000" err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sect</a:t>
                </a:r>
                <a:r>
                  <a:rPr lang="en-US" sz="4000" i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 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has the constant: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Helvetica"/>
                      </a:rPr>
                      <m:t>𝐶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𝑠𝑒𝑐𝑡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If </a:t>
                </a:r>
                <a:r>
                  <a:rPr lang="en-US" sz="4000" i="1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f</a:t>
                </a:r>
                <a:r>
                  <a:rPr lang="en-US" sz="4000" i="1" baseline="-25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∆</a:t>
                </a:r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=16 Hz, we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𝑠𝑒𝑐𝑡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=875</m:t>
                    </m:r>
                  </m:oMath>
                </a14:m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.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These lines confirm the</a:t>
                </a:r>
              </a:p>
              <a:p>
                <a:r>
                  <a:rPr lang="en-US" sz="4000">
                    <a:solidFill>
                      <a:srgbClr val="000000"/>
                    </a:solidFill>
                    <a:latin typeface="Helvetica" pitchFamily="2" charset="0"/>
                    <a:cs typeface="Helvetica"/>
                  </a:rPr>
                  <a:t>expected values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=1024±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4000" i="1">
                  <a:solidFill>
                    <a:srgbClr val="000000"/>
                  </a:solidFill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=[10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</m:t>
                      </m:r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;10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  <a:p>
                <a:endParaRPr lang="en-US" sz="4000">
                  <a:solidFill>
                    <a:srgbClr val="000000"/>
                  </a:solidFill>
                  <a:latin typeface="Helvetica" pitchFamily="2" charset="0"/>
                  <a:cs typeface="Helvetic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1900" y="5723425"/>
                <a:ext cx="11430000" cy="21421057"/>
              </a:xfrm>
              <a:prstGeom prst="rect">
                <a:avLst/>
              </a:prstGeom>
              <a:blipFill>
                <a:blip r:embed="rId25"/>
                <a:stretch>
                  <a:fillRect r="-479"/>
                </a:stretch>
              </a:blipFill>
              <a:ln>
                <a:solidFill>
                  <a:srgbClr val="AD000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4522519" y="4412992"/>
            <a:ext cx="11430000" cy="1446550"/>
          </a:xfrm>
          <a:prstGeom prst="rect">
            <a:avLst/>
          </a:prstGeom>
          <a:solidFill>
            <a:srgbClr val="AD000E"/>
          </a:solidFill>
          <a:ln>
            <a:solidFill>
              <a:srgbClr val="8A979A"/>
            </a:solidFill>
          </a:ln>
        </p:spPr>
        <p:txBody>
          <a:bodyPr wrap="square" lIns="381000" tIns="381000" rIns="381000" bIns="381000" rtlCol="0">
            <a:spAutoFit/>
          </a:bodyPr>
          <a:lstStyle/>
          <a:p>
            <a:r>
              <a:rPr lang="en-US" sz="4400">
                <a:solidFill>
                  <a:schemeClr val="bg2"/>
                </a:solidFill>
                <a:latin typeface="Helvetica" pitchFamily="2" charset="0"/>
              </a:rPr>
              <a:t>S-7: Spectrograms of AM and FM Signals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8667" y="13419667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>
              <a:latin typeface="Helvetica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5EBC15-BECC-1BBB-62D4-B0EFCA7CDF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3" y="258788"/>
            <a:ext cx="3069618" cy="2087394"/>
          </a:xfrm>
          <a:prstGeom prst="rect">
            <a:avLst/>
          </a:prstGeom>
        </p:spPr>
      </p:pic>
      <p:pic>
        <p:nvPicPr>
          <p:cNvPr id="25" name="Picture 24" descr="A logo for an electrical and computer engineering company&#10;&#10;Description automatically generated">
            <a:extLst>
              <a:ext uri="{FF2B5EF4-FFF2-40B4-BE49-F238E27FC236}">
                <a16:creationId xmlns:a16="http://schemas.microsoft.com/office/drawing/2014/main" id="{3745C945-C92F-E6A0-E61C-086A9A6749E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33491" r="-46" b="33936"/>
          <a:stretch/>
        </p:blipFill>
        <p:spPr>
          <a:xfrm>
            <a:off x="28296650" y="-11019"/>
            <a:ext cx="7022737" cy="265795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750EE31-9094-E68E-A39C-0ECC365DB02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8156" y="10353708"/>
            <a:ext cx="11470667" cy="7265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A899A-7438-0976-5974-45B454B5A03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0106" y="17833368"/>
            <a:ext cx="5766340" cy="4476074"/>
          </a:xfrm>
          <a:prstGeom prst="rect">
            <a:avLst/>
          </a:prstGeom>
        </p:spPr>
      </p:pic>
      <p:pic>
        <p:nvPicPr>
          <p:cNvPr id="12" name="Picture 11" descr="A graph of a graph with a window length&#10;&#10;Description automatically generated">
            <a:extLst>
              <a:ext uri="{FF2B5EF4-FFF2-40B4-BE49-F238E27FC236}">
                <a16:creationId xmlns:a16="http://schemas.microsoft.com/office/drawing/2014/main" id="{EC6CE870-B833-CB66-8A71-46CBEC27E70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148692" y="17829313"/>
            <a:ext cx="6068978" cy="4519308"/>
          </a:xfrm>
          <a:prstGeom prst="rect">
            <a:avLst/>
          </a:prstGeom>
        </p:spPr>
      </p:pic>
      <p:pic>
        <p:nvPicPr>
          <p:cNvPr id="2" name="Picture 1" descr="A graph of a line&#10;&#10;Description automatically generated">
            <a:extLst>
              <a:ext uri="{FF2B5EF4-FFF2-40B4-BE49-F238E27FC236}">
                <a16:creationId xmlns:a16="http://schemas.microsoft.com/office/drawing/2014/main" id="{65F7AC4F-58C7-56F5-22E6-54AF1EAA5E4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18787" y="22329707"/>
            <a:ext cx="6004127" cy="4454457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3BAEC7B8-ECC6-C9E6-27C3-12BAEEE0200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00011" y="22368888"/>
            <a:ext cx="5917659" cy="44112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D1A95-D1DB-4354-1ADE-38AFEFCDFC0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892107" y="14641943"/>
            <a:ext cx="5153689" cy="411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AABABC-16F5-BD77-84C0-7BB16E10E02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386002" y="14592595"/>
            <a:ext cx="5204611" cy="411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79BA95-A64A-3484-B4FF-4D847995DE6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386002" y="23051043"/>
            <a:ext cx="5204611" cy="4114800"/>
          </a:xfrm>
          <a:prstGeom prst="rect">
            <a:avLst/>
          </a:prstGeom>
        </p:spPr>
      </p:pic>
      <p:pic>
        <p:nvPicPr>
          <p:cNvPr id="15" name="Picture 14" descr="A blue line graph with white background&#10;&#10;Description automatically generated">
            <a:extLst>
              <a:ext uri="{FF2B5EF4-FFF2-40B4-BE49-F238E27FC236}">
                <a16:creationId xmlns:a16="http://schemas.microsoft.com/office/drawing/2014/main" id="{4EE69FFC-92D8-ADE5-F288-1A6770DF71A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8278615" y="16152617"/>
            <a:ext cx="3126829" cy="2604126"/>
          </a:xfrm>
          <a:prstGeom prst="rect">
            <a:avLst/>
          </a:prstGeom>
        </p:spPr>
      </p:pic>
      <p:pic>
        <p:nvPicPr>
          <p:cNvPr id="16" name="Picture 15" descr="A blue and white graph&#10;&#10;Description automatically generated">
            <a:extLst>
              <a:ext uri="{FF2B5EF4-FFF2-40B4-BE49-F238E27FC236}">
                <a16:creationId xmlns:a16="http://schemas.microsoft.com/office/drawing/2014/main" id="{30063DCB-1DEA-95D3-013A-EA238BA5887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7771867" y="12008539"/>
            <a:ext cx="3667360" cy="3144658"/>
          </a:xfrm>
          <a:prstGeom prst="rect">
            <a:avLst/>
          </a:prstGeom>
        </p:spPr>
      </p:pic>
      <p:pic>
        <p:nvPicPr>
          <p:cNvPr id="17" name="Picture 16" descr="A blue graph with white text&#10;&#10;Description automatically generated">
            <a:extLst>
              <a:ext uri="{FF2B5EF4-FFF2-40B4-BE49-F238E27FC236}">
                <a16:creationId xmlns:a16="http://schemas.microsoft.com/office/drawing/2014/main" id="{59D86F68-8FA9-7A50-E57F-08B28A3F766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2783207" y="12031059"/>
            <a:ext cx="3667360" cy="3099613"/>
          </a:xfrm>
          <a:prstGeom prst="rect">
            <a:avLst/>
          </a:prstGeom>
        </p:spPr>
      </p:pic>
      <p:pic>
        <p:nvPicPr>
          <p:cNvPr id="22" name="Picture 21" descr="A graph of a function&#10;&#10;Description automatically generated">
            <a:extLst>
              <a:ext uri="{FF2B5EF4-FFF2-40B4-BE49-F238E27FC236}">
                <a16:creationId xmlns:a16="http://schemas.microsoft.com/office/drawing/2014/main" id="{96F0C524-42B4-5838-3F88-C15F1A70EB7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3255543" y="68235131"/>
            <a:ext cx="5334000" cy="4000500"/>
          </a:xfrm>
          <a:prstGeom prst="rect">
            <a:avLst/>
          </a:prstGeom>
        </p:spPr>
      </p:pic>
      <p:pic>
        <p:nvPicPr>
          <p:cNvPr id="29" name="Picture 2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EEB2151-FAB6-E3CB-8A22-700DEDAC2DE9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951190" y="19660118"/>
            <a:ext cx="10552524" cy="3852798"/>
          </a:xfrm>
          <a:prstGeom prst="rect">
            <a:avLst/>
          </a:prstGeom>
        </p:spPr>
      </p:pic>
      <p:pic>
        <p:nvPicPr>
          <p:cNvPr id="30" name="bell_sound_case_1">
            <a:hlinkClick r:id="" action="ppaction://media"/>
            <a:extLst>
              <a:ext uri="{FF2B5EF4-FFF2-40B4-BE49-F238E27FC236}">
                <a16:creationId xmlns:a16="http://schemas.microsoft.com/office/drawing/2014/main" id="{37599A2B-DBDC-2155-D1B9-EE11358287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578437" y="19655643"/>
            <a:ext cx="730250" cy="730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27813D-F02A-CCE2-0F76-071CC359E74F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2420527" y="18832562"/>
            <a:ext cx="5741702" cy="751830"/>
          </a:xfrm>
          <a:prstGeom prst="rect">
            <a:avLst/>
          </a:prstGeom>
        </p:spPr>
      </p:pic>
      <p:pic>
        <p:nvPicPr>
          <p:cNvPr id="31" name="Picture 30" descr="A black and white text&#10;&#10;Description automatically generated">
            <a:extLst>
              <a:ext uri="{FF2B5EF4-FFF2-40B4-BE49-F238E27FC236}">
                <a16:creationId xmlns:a16="http://schemas.microsoft.com/office/drawing/2014/main" id="{DCB4FA98-F232-7AB4-0209-5848F9B7E88C}"/>
              </a:ext>
            </a:extLst>
          </p:cNvPr>
          <p:cNvPicPr>
            <a:picLocks noChangeAspect="1"/>
          </p:cNvPicPr>
          <p:nvPr/>
        </p:nvPicPr>
        <p:blipFill>
          <a:blip r:embed="rId43"/>
          <a:srcRect r="11217" b="5474"/>
          <a:stretch/>
        </p:blipFill>
        <p:spPr>
          <a:xfrm>
            <a:off x="18557597" y="18863275"/>
            <a:ext cx="5741702" cy="760042"/>
          </a:xfrm>
          <a:prstGeom prst="rect">
            <a:avLst/>
          </a:prstGeom>
        </p:spPr>
      </p:pic>
      <p:pic>
        <p:nvPicPr>
          <p:cNvPr id="32" name="bell_sound_case_2">
            <a:hlinkClick r:id="" action="ppaction://media"/>
            <a:extLst>
              <a:ext uri="{FF2B5EF4-FFF2-40B4-BE49-F238E27FC236}">
                <a16:creationId xmlns:a16="http://schemas.microsoft.com/office/drawing/2014/main" id="{8CC1A03D-7EED-ACBA-E01D-09173200C1C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578437" y="20866492"/>
            <a:ext cx="730250" cy="730250"/>
          </a:xfrm>
          <a:prstGeom prst="rect">
            <a:avLst/>
          </a:prstGeom>
        </p:spPr>
      </p:pic>
      <p:pic>
        <p:nvPicPr>
          <p:cNvPr id="33" name="bell_sound_case_3">
            <a:hlinkClick r:id="" action="ppaction://media"/>
            <a:extLst>
              <a:ext uri="{FF2B5EF4-FFF2-40B4-BE49-F238E27FC236}">
                <a16:creationId xmlns:a16="http://schemas.microsoft.com/office/drawing/2014/main" id="{89302F29-13D0-BB1B-4699-E28DAF2879A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578437" y="21952081"/>
            <a:ext cx="730250" cy="730250"/>
          </a:xfrm>
          <a:prstGeom prst="rect">
            <a:avLst/>
          </a:prstGeom>
        </p:spPr>
      </p:pic>
      <p:pic>
        <p:nvPicPr>
          <p:cNvPr id="34" name="bell_sound_case_4">
            <a:hlinkClick r:id="" action="ppaction://media"/>
            <a:extLst>
              <a:ext uri="{FF2B5EF4-FFF2-40B4-BE49-F238E27FC236}">
                <a16:creationId xmlns:a16="http://schemas.microsoft.com/office/drawing/2014/main" id="{9A748E87-A6D0-4018-01AD-539B61A8A99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578437" y="23162930"/>
            <a:ext cx="730250" cy="730250"/>
          </a:xfrm>
          <a:prstGeom prst="rect">
            <a:avLst/>
          </a:prstGeom>
        </p:spPr>
      </p:pic>
      <p:pic>
        <p:nvPicPr>
          <p:cNvPr id="35" name="bell_sound_case_5">
            <a:hlinkClick r:id="" action="ppaction://media"/>
            <a:extLst>
              <a:ext uri="{FF2B5EF4-FFF2-40B4-BE49-F238E27FC236}">
                <a16:creationId xmlns:a16="http://schemas.microsoft.com/office/drawing/2014/main" id="{362DEEFE-D61D-1195-BAB7-96350BC3421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578437" y="24206766"/>
            <a:ext cx="730250" cy="730250"/>
          </a:xfrm>
          <a:prstGeom prst="rect">
            <a:avLst/>
          </a:prstGeom>
        </p:spPr>
      </p:pic>
      <p:pic>
        <p:nvPicPr>
          <p:cNvPr id="36" name="bell_sound_case_6">
            <a:hlinkClick r:id="" action="ppaction://media"/>
            <a:extLst>
              <a:ext uri="{FF2B5EF4-FFF2-40B4-BE49-F238E27FC236}">
                <a16:creationId xmlns:a16="http://schemas.microsoft.com/office/drawing/2014/main" id="{5DAE2F1A-5153-D2E9-1E93-44D97A99FB94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578437" y="25501122"/>
            <a:ext cx="730250" cy="730250"/>
          </a:xfrm>
          <a:prstGeom prst="rect">
            <a:avLst/>
          </a:prstGeom>
        </p:spPr>
      </p:pic>
      <p:pic>
        <p:nvPicPr>
          <p:cNvPr id="37" name="Picture 36" descr="A math formula with black text&#10;&#10;Description automatically generated">
            <a:extLst>
              <a:ext uri="{FF2B5EF4-FFF2-40B4-BE49-F238E27FC236}">
                <a16:creationId xmlns:a16="http://schemas.microsoft.com/office/drawing/2014/main" id="{27AA855F-7063-FC7B-2CF2-27900680A36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2267509" y="9978527"/>
            <a:ext cx="6399147" cy="13351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3A765FC-91A9-22B5-EF67-62D0AEE6B88D}"/>
              </a:ext>
            </a:extLst>
          </p:cNvPr>
          <p:cNvSpPr txBox="1"/>
          <p:nvPr/>
        </p:nvSpPr>
        <p:spPr>
          <a:xfrm>
            <a:off x="13548986" y="26221152"/>
            <a:ext cx="110020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Helvetica" pitchFamily="2" charset="0"/>
              </a:rPr>
              <a:t> 1Ref: John M. Chowning, “The Synthesis of Complex Audio Spectra by means of Frequency Modulation,” Journal of the Audio Engineering Society, vol. 21, no. 7, Sept. 1973, pp. 526–534</a:t>
            </a:r>
            <a:br>
              <a:rPr lang="en-US">
                <a:latin typeface="Helvetica" pitchFamily="2" charset="0"/>
              </a:rPr>
            </a:br>
            <a:r>
              <a:rPr lang="en-US">
                <a:latin typeface="Helvetica" pitchFamily="2" charset="0"/>
                <a:ea typeface="+mn-lt"/>
                <a:cs typeface="+mn-lt"/>
              </a:rPr>
              <a:t>https://thewolfsound.com/envelopes/</a:t>
            </a:r>
            <a:endParaRPr lang="en-US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B4C196-74B2-8199-9A97-8EBED99008CA}"/>
              </a:ext>
            </a:extLst>
          </p:cNvPr>
          <p:cNvSpPr txBox="1"/>
          <p:nvPr/>
        </p:nvSpPr>
        <p:spPr>
          <a:xfrm>
            <a:off x="13951190" y="23600906"/>
            <a:ext cx="949402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Helvetica" pitchFamily="2" charset="0"/>
                <a:cs typeface="Helvetica"/>
              </a:rPr>
              <a:t>Chowning found he likes a fundamental frequency of 40 Hz and carrier to modulation frequency ratio of 5:7.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45C69B-B2B9-6116-4048-8584D4D384D1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8594514" y="9963596"/>
            <a:ext cx="4837339" cy="2054445"/>
          </a:xfrm>
          <a:prstGeom prst="rect">
            <a:avLst/>
          </a:prstGeom>
        </p:spPr>
      </p:pic>
      <p:pic>
        <p:nvPicPr>
          <p:cNvPr id="44" name="bell_sound_case_chowning">
            <a:hlinkClick r:id="" action="ppaction://media"/>
            <a:extLst>
              <a:ext uri="{FF2B5EF4-FFF2-40B4-BE49-F238E27FC236}">
                <a16:creationId xmlns:a16="http://schemas.microsoft.com/office/drawing/2014/main" id="{D18AF3DB-F111-4A7C-9A80-061CF8363102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4874875" y="25334108"/>
            <a:ext cx="730250" cy="730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6D699A-A26E-FF0B-0266-019F6302C763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4516411" y="10990818"/>
            <a:ext cx="3661740" cy="860927"/>
          </a:xfrm>
          <a:prstGeom prst="rect">
            <a:avLst/>
          </a:prstGeom>
        </p:spPr>
      </p:pic>
      <p:pic>
        <p:nvPicPr>
          <p:cNvPr id="40" name="bell_sound_fm_filtered">
            <a:hlinkClick r:id="" action="ppaction://media"/>
            <a:extLst>
              <a:ext uri="{FF2B5EF4-FFF2-40B4-BE49-F238E27FC236}">
                <a16:creationId xmlns:a16="http://schemas.microsoft.com/office/drawing/2014/main" id="{66FA4AB7-7FFE-616E-8610-F9294972C3B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21391288" y="15377871"/>
            <a:ext cx="730250" cy="730250"/>
          </a:xfrm>
          <a:prstGeom prst="rect">
            <a:avLst/>
          </a:prstGeom>
        </p:spPr>
      </p:pic>
      <p:pic>
        <p:nvPicPr>
          <p:cNvPr id="41" name="reverse_bell_sound_fm">
            <a:hlinkClick r:id="" action="ppaction://media"/>
            <a:extLst>
              <a:ext uri="{FF2B5EF4-FFF2-40B4-BE49-F238E27FC236}">
                <a16:creationId xmlns:a16="http://schemas.microsoft.com/office/drawing/2014/main" id="{6F6E9740-5AAC-1206-CE94-980853AAC369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21436333" y="13440963"/>
            <a:ext cx="730250" cy="730250"/>
          </a:xfrm>
          <a:prstGeom prst="rect">
            <a:avLst/>
          </a:prstGeom>
        </p:spPr>
      </p:pic>
      <p:pic>
        <p:nvPicPr>
          <p:cNvPr id="42" name="carrier_bell_sound_low_freq">
            <a:hlinkClick r:id="" action="ppaction://media"/>
            <a:extLst>
              <a:ext uri="{FF2B5EF4-FFF2-40B4-BE49-F238E27FC236}">
                <a16:creationId xmlns:a16="http://schemas.microsoft.com/office/drawing/2014/main" id="{598A9780-9DD4-55C1-2C17-4FF0EEBB79A8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2787819" y="15377871"/>
            <a:ext cx="730250" cy="730250"/>
          </a:xfrm>
          <a:prstGeom prst="rect">
            <a:avLst/>
          </a:prstGeom>
        </p:spPr>
      </p:pic>
      <p:pic>
        <p:nvPicPr>
          <p:cNvPr id="45" name="big_strike_bell_like_sound">
            <a:hlinkClick r:id="" action="ppaction://media"/>
            <a:extLst>
              <a:ext uri="{FF2B5EF4-FFF2-40B4-BE49-F238E27FC236}">
                <a16:creationId xmlns:a16="http://schemas.microsoft.com/office/drawing/2014/main" id="{D775E9D9-06AC-CBC3-F023-4A6B5BFA4E2E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6526501" y="13035564"/>
            <a:ext cx="730250" cy="730250"/>
          </a:xfrm>
          <a:prstGeom prst="rect">
            <a:avLst/>
          </a:prstGeom>
        </p:spPr>
      </p:pic>
      <p:pic>
        <p:nvPicPr>
          <p:cNvPr id="47" name="Picture 46" descr="A graph of a function&#10;&#10;Description automatically generated">
            <a:extLst>
              <a:ext uri="{FF2B5EF4-FFF2-40B4-BE49-F238E27FC236}">
                <a16:creationId xmlns:a16="http://schemas.microsoft.com/office/drawing/2014/main" id="{04E03F5A-F5D0-D355-2547-079494D6CA98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5031285" y="16148313"/>
            <a:ext cx="3261961" cy="25590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3617351-6612-862F-45DA-5A918003AFA4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211044" y="16138378"/>
            <a:ext cx="3171873" cy="2559081"/>
          </a:xfrm>
          <a:prstGeom prst="rect">
            <a:avLst/>
          </a:prstGeom>
        </p:spPr>
      </p:pic>
      <p:pic>
        <p:nvPicPr>
          <p:cNvPr id="50" name="Picture 49" descr="A green line graph with numbers&#10;&#10;Description automatically generated">
            <a:extLst>
              <a:ext uri="{FF2B5EF4-FFF2-40B4-BE49-F238E27FC236}">
                <a16:creationId xmlns:a16="http://schemas.microsoft.com/office/drawing/2014/main" id="{A6CA8B05-46EE-4C30-0B14-A7E8943EA774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1403676" y="16132247"/>
            <a:ext cx="3036740" cy="25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2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2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2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2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2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2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2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audio>
              <p:cMediaNode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2024-11-22T03:24:47Z</dcterms:created>
  <dcterms:modified xsi:type="dcterms:W3CDTF">2024-12-06T01:11:29Z</dcterms:modified>
</cp:coreProperties>
</file>