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77" r:id="rId2"/>
    <p:sldId id="257" r:id="rId3"/>
    <p:sldId id="343" r:id="rId4"/>
    <p:sldId id="344" r:id="rId5"/>
    <p:sldId id="345" r:id="rId6"/>
    <p:sldId id="323" r:id="rId7"/>
    <p:sldId id="292" r:id="rId8"/>
    <p:sldId id="357" r:id="rId9"/>
    <p:sldId id="259" r:id="rId10"/>
    <p:sldId id="355" r:id="rId11"/>
    <p:sldId id="356" r:id="rId12"/>
    <p:sldId id="35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7"/>
    <a:srgbClr val="FF931E"/>
    <a:srgbClr val="2EBAA7"/>
    <a:srgbClr val="F9F4F4"/>
    <a:srgbClr val="2F3D54"/>
    <a:srgbClr val="F3F4EE"/>
    <a:srgbClr val="EA5F3E"/>
    <a:srgbClr val="6BD1D1"/>
    <a:srgbClr val="306A7E"/>
    <a:srgbClr val="263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47FDBB1-5EC9-40FD-9A36-D4E35C581F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663819-6E29-4FB7-BF1C-93C4B4D769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5FC5A-1932-4642-9CF8-618CD292DDF6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AF1716-40E8-4512-B252-D7362A0E94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E3C99E-C3C0-40AD-AD91-8E96E8F586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86696-F86F-4066-9FDD-77F2B013F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592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3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4.sv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4.sv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C64A3B96-AF14-4145-BB2D-5BA7435D52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3" t="1631" r="341"/>
          <a:stretch/>
        </p:blipFill>
        <p:spPr>
          <a:xfrm>
            <a:off x="0" y="0"/>
            <a:ext cx="12192000" cy="875495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ECA904A6-731B-461D-BA69-41A0E5CF5F8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5661660"/>
            <a:ext cx="12192000" cy="119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487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4DE15DE9-9949-4296-9CF5-9D5A8B62AB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3" t="1631" r="341"/>
          <a:stretch/>
        </p:blipFill>
        <p:spPr>
          <a:xfrm>
            <a:off x="0" y="0"/>
            <a:ext cx="12192000" cy="875495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7059F174-C56E-40C9-BA9B-AC1D63A6B4C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5661660"/>
            <a:ext cx="12192000" cy="1196340"/>
          </a:xfrm>
          <a:prstGeom prst="rect">
            <a:avLst/>
          </a:prstGeom>
        </p:spPr>
      </p:pic>
      <p:sp>
        <p:nvSpPr>
          <p:cNvPr id="8" name="그림 개체 틀 4">
            <a:extLst>
              <a:ext uri="{FF2B5EF4-FFF2-40B4-BE49-F238E27FC236}">
                <a16:creationId xmlns:a16="http://schemas.microsoft.com/office/drawing/2014/main" id="{18F56C40-B003-4370-8787-4F34BF74DCD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376600" y="1541576"/>
            <a:ext cx="2767058" cy="2767058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9" name="그림 개체 틀 4">
            <a:extLst>
              <a:ext uri="{FF2B5EF4-FFF2-40B4-BE49-F238E27FC236}">
                <a16:creationId xmlns:a16="http://schemas.microsoft.com/office/drawing/2014/main" id="{B6402C43-C087-42D3-8AF9-A69CFB68667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712471" y="1541576"/>
            <a:ext cx="2767058" cy="2767058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0" name="그림 개체 틀 4">
            <a:extLst>
              <a:ext uri="{FF2B5EF4-FFF2-40B4-BE49-F238E27FC236}">
                <a16:creationId xmlns:a16="http://schemas.microsoft.com/office/drawing/2014/main" id="{E979BC3A-F0AE-49FC-B4DA-85066B5E028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48342" y="1541576"/>
            <a:ext cx="2767058" cy="2767058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54164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래픽 17">
            <a:extLst>
              <a:ext uri="{FF2B5EF4-FFF2-40B4-BE49-F238E27FC236}">
                <a16:creationId xmlns:a16="http://schemas.microsoft.com/office/drawing/2014/main" id="{45F1F0A2-820F-467E-BAC1-3BEB36BB63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" t="1631" r="341"/>
          <a:stretch/>
        </p:blipFill>
        <p:spPr>
          <a:xfrm>
            <a:off x="0" y="0"/>
            <a:ext cx="12192000" cy="875495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AB089F0D-6A25-44C8-8B4E-C4D97DE5B9B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5661660"/>
            <a:ext cx="12192000" cy="1196340"/>
          </a:xfrm>
          <a:prstGeom prst="rect">
            <a:avLst/>
          </a:prstGeom>
        </p:spPr>
      </p:pic>
      <p:pic>
        <p:nvPicPr>
          <p:cNvPr id="4" name="Graphic 3">
            <a:hlinkClick r:id="rId6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그림 개체 틀 4">
            <a:extLst>
              <a:ext uri="{FF2B5EF4-FFF2-40B4-BE49-F238E27FC236}">
                <a16:creationId xmlns:a16="http://schemas.microsoft.com/office/drawing/2014/main" id="{E4DE3685-A428-4865-9A20-5B486F12D9B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85936" y="1739968"/>
            <a:ext cx="2142386" cy="2142386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21" name="그림 개체 틀 4">
            <a:extLst>
              <a:ext uri="{FF2B5EF4-FFF2-40B4-BE49-F238E27FC236}">
                <a16:creationId xmlns:a16="http://schemas.microsoft.com/office/drawing/2014/main" id="{21E1AAD5-988E-4104-BCA1-645B129F54A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578517" y="1739968"/>
            <a:ext cx="2142386" cy="2142386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22" name="그림 개체 틀 4">
            <a:extLst>
              <a:ext uri="{FF2B5EF4-FFF2-40B4-BE49-F238E27FC236}">
                <a16:creationId xmlns:a16="http://schemas.microsoft.com/office/drawing/2014/main" id="{E756CD43-1D2C-44A6-8754-CAB168409C5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71098" y="1739968"/>
            <a:ext cx="2142386" cy="2142386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23" name="그림 개체 틀 4">
            <a:extLst>
              <a:ext uri="{FF2B5EF4-FFF2-40B4-BE49-F238E27FC236}">
                <a16:creationId xmlns:a16="http://schemas.microsoft.com/office/drawing/2014/main" id="{4EE12F44-E67C-42E4-9C64-A8593FBAD15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363678" y="1739968"/>
            <a:ext cx="2142386" cy="2142386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58333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래픽 9">
            <a:extLst>
              <a:ext uri="{FF2B5EF4-FFF2-40B4-BE49-F238E27FC236}">
                <a16:creationId xmlns:a16="http://schemas.microsoft.com/office/drawing/2014/main" id="{2D37E6E9-0738-458C-8592-285962C497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" t="1631" r="341"/>
          <a:stretch/>
        </p:blipFill>
        <p:spPr>
          <a:xfrm flipV="1">
            <a:off x="0" y="5982505"/>
            <a:ext cx="12192000" cy="875495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id="{9E489A19-9290-4D39-9000-A0FBB8FC651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1196340"/>
          </a:xfrm>
          <a:prstGeom prst="rect">
            <a:avLst/>
          </a:prstGeom>
        </p:spPr>
      </p:pic>
      <p:pic>
        <p:nvPicPr>
          <p:cNvPr id="4" name="Graphic 3">
            <a:hlinkClick r:id="rId6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그림 개체 틀 7">
            <a:extLst>
              <a:ext uri="{FF2B5EF4-FFF2-40B4-BE49-F238E27FC236}">
                <a16:creationId xmlns:a16="http://schemas.microsoft.com/office/drawing/2014/main" id="{0AF3CE07-B151-47C7-BBDA-34906586F7A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977627" y="2142445"/>
            <a:ext cx="1959655" cy="3896405"/>
          </a:xfrm>
          <a:prstGeom prst="roundRect">
            <a:avLst>
              <a:gd name="adj" fmla="val 4030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2" name="그림 개체 틀 7">
            <a:extLst>
              <a:ext uri="{FF2B5EF4-FFF2-40B4-BE49-F238E27FC236}">
                <a16:creationId xmlns:a16="http://schemas.microsoft.com/office/drawing/2014/main" id="{F2970DEC-DA44-41B3-BCAC-DFB52392519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175574" y="2142445"/>
            <a:ext cx="1959655" cy="3896405"/>
          </a:xfrm>
          <a:prstGeom prst="roundRect">
            <a:avLst>
              <a:gd name="adj" fmla="val 4030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37634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95F41FDA-011A-454D-B9E9-73BF9672BF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3" t="1631" r="341"/>
          <a:stretch/>
        </p:blipFill>
        <p:spPr>
          <a:xfrm flipV="1">
            <a:off x="0" y="5982505"/>
            <a:ext cx="12192000" cy="875495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6C68EBEE-2AE4-4C81-A836-4B04B9E8421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1196340"/>
          </a:xfrm>
          <a:prstGeom prst="rect">
            <a:avLst/>
          </a:prstGeom>
        </p:spPr>
      </p:pic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CA6CAFE0-7DF9-4C70-9B07-8AE521FA87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510562" y="1571625"/>
            <a:ext cx="3668682" cy="4543425"/>
          </a:xfrm>
          <a:prstGeom prst="roundRect">
            <a:avLst>
              <a:gd name="adj" fmla="val 1920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21875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B38D8326-5941-4634-9988-662E45660E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3" t="1631" r="341"/>
          <a:stretch/>
        </p:blipFill>
        <p:spPr>
          <a:xfrm flipV="1">
            <a:off x="0" y="5982505"/>
            <a:ext cx="12192000" cy="875495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E7F7C580-5AC7-4117-A1C9-12242231BE2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1196340"/>
          </a:xfrm>
          <a:prstGeom prst="rect">
            <a:avLst/>
          </a:prstGeom>
        </p:spPr>
      </p:pic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400C3077-46D0-46F7-8C77-62D2850B000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67611" y="1551110"/>
            <a:ext cx="6290413" cy="36576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90003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392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0AA798-D794-425E-BA64-2DD060502271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278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91096AA1-8C68-413E-8D67-7B3A1E5310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3" t="1631" r="341"/>
          <a:stretch/>
        </p:blipFill>
        <p:spPr>
          <a:xfrm rot="5400000">
            <a:off x="8247743" y="2913742"/>
            <a:ext cx="6858000" cy="1030515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3B385235-3CF4-4C1B-B1A4-B71ABC4C3E5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-2913743" y="2913742"/>
            <a:ext cx="6858000" cy="103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515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91096AA1-8C68-413E-8D67-7B3A1E5310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3" t="1631" r="341"/>
          <a:stretch/>
        </p:blipFill>
        <p:spPr>
          <a:xfrm rot="16200000" flipH="1">
            <a:off x="-2913744" y="2913742"/>
            <a:ext cx="6858000" cy="1030515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3B385235-3CF4-4C1B-B1A4-B71ABC4C3E5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 flipH="1">
            <a:off x="8247742" y="2913742"/>
            <a:ext cx="6858000" cy="103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222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91096AA1-8C68-413E-8D67-7B3A1E5310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3" t="1631" r="341"/>
          <a:stretch/>
        </p:blipFill>
        <p:spPr>
          <a:xfrm rot="16200000" flipH="1">
            <a:off x="-2913744" y="2913742"/>
            <a:ext cx="6858000" cy="1030515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0CEE775C-4A63-42BC-A8BE-0FD1A0018F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3" t="1631" r="341"/>
          <a:stretch/>
        </p:blipFill>
        <p:spPr>
          <a:xfrm rot="16200000" flipV="1">
            <a:off x="8247744" y="2913742"/>
            <a:ext cx="6858000" cy="103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5500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3B385235-3CF4-4C1B-B1A4-B71ABC4C3E5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 flipH="1">
            <a:off x="8247742" y="2913742"/>
            <a:ext cx="6858000" cy="1030515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312DE709-110D-4FD5-B7BC-72BFEC51061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 flipV="1">
            <a:off x="-2913743" y="2913740"/>
            <a:ext cx="6858000" cy="103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9629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82AD7E52-5790-437C-ADFE-1E938706E9D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119634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EE42414-C5E6-4D89-91FB-22DC6149A65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9F9F7">
                  <a:alpha val="0"/>
                </a:srgbClr>
              </a:gs>
              <a:gs pos="18000">
                <a:srgbClr val="F9F9F7"/>
              </a:gs>
              <a:gs pos="13000">
                <a:srgbClr val="F9F9F7">
                  <a:alpha val="90000"/>
                </a:srgbClr>
              </a:gs>
            </a:gsLst>
            <a:lin ang="540000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EAAAB96A-BCB2-417A-B22D-81F78AB7E6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343" t="1631" r="341"/>
          <a:stretch/>
        </p:blipFill>
        <p:spPr>
          <a:xfrm flipV="1">
            <a:off x="0" y="5982505"/>
            <a:ext cx="12192000" cy="87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8405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FF25825F-C5A6-421D-AA60-E1FCBEED65D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119634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2E76DB2-15F0-4838-A1B9-697E476573E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9F9F7">
                  <a:alpha val="0"/>
                </a:srgbClr>
              </a:gs>
              <a:gs pos="18000">
                <a:srgbClr val="F9F9F7"/>
              </a:gs>
              <a:gs pos="13000">
                <a:srgbClr val="F9F9F7">
                  <a:alpha val="90000"/>
                </a:srgbClr>
              </a:gs>
            </a:gsLst>
            <a:lin ang="540000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75ED17DB-8BDC-4775-925A-B369A700BB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343" t="1631" r="341"/>
          <a:stretch/>
        </p:blipFill>
        <p:spPr>
          <a:xfrm flipV="1">
            <a:off x="0" y="5982505"/>
            <a:ext cx="12192000" cy="875495"/>
          </a:xfrm>
          <a:prstGeom prst="rect">
            <a:avLst/>
          </a:prstGeom>
        </p:spPr>
      </p:pic>
      <p:sp>
        <p:nvSpPr>
          <p:cNvPr id="9" name="그림 개체 틀 4">
            <a:extLst>
              <a:ext uri="{FF2B5EF4-FFF2-40B4-BE49-F238E27FC236}">
                <a16:creationId xmlns:a16="http://schemas.microsoft.com/office/drawing/2014/main" id="{68D77483-80BF-4A60-8E81-0415DF4D834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74526" y="1955800"/>
            <a:ext cx="2946400" cy="2946400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 b="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0" name="그림 개체 틀 4">
            <a:extLst>
              <a:ext uri="{FF2B5EF4-FFF2-40B4-BE49-F238E27FC236}">
                <a16:creationId xmlns:a16="http://schemas.microsoft.com/office/drawing/2014/main" id="{6BF56669-3D9B-4E9C-94DA-D10148A5402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622800" y="1955800"/>
            <a:ext cx="2946400" cy="2946400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 b="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1" name="그림 개체 틀 4">
            <a:extLst>
              <a:ext uri="{FF2B5EF4-FFF2-40B4-BE49-F238E27FC236}">
                <a16:creationId xmlns:a16="http://schemas.microsoft.com/office/drawing/2014/main" id="{52F96A63-5107-47BC-9DF4-436F577842E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366810" y="1955800"/>
            <a:ext cx="2946400" cy="2946400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 b="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72584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7">
            <a:extLst>
              <a:ext uri="{FF2B5EF4-FFF2-40B4-BE49-F238E27FC236}">
                <a16:creationId xmlns:a16="http://schemas.microsoft.com/office/drawing/2014/main" id="{7197EA81-4740-40EA-81C3-D6F9852D722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092490" y="2676751"/>
            <a:ext cx="3208520" cy="1823811"/>
          </a:xfrm>
          <a:prstGeom prst="roundRect">
            <a:avLst>
              <a:gd name="adj" fmla="val 5526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4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3" name="그림 개체 틀 17">
            <a:extLst>
              <a:ext uri="{FF2B5EF4-FFF2-40B4-BE49-F238E27FC236}">
                <a16:creationId xmlns:a16="http://schemas.microsoft.com/office/drawing/2014/main" id="{6DA4E405-D098-43BC-8EF8-ADE0B22EEC5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890992" y="2676751"/>
            <a:ext cx="3208520" cy="1823811"/>
          </a:xfrm>
          <a:prstGeom prst="roundRect">
            <a:avLst>
              <a:gd name="adj" fmla="val 5526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4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그래픽 20">
            <a:extLst>
              <a:ext uri="{FF2B5EF4-FFF2-40B4-BE49-F238E27FC236}">
                <a16:creationId xmlns:a16="http://schemas.microsoft.com/office/drawing/2014/main" id="{50708BC6-3160-48B2-AC72-310F5AB523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3" t="1631" r="341"/>
          <a:stretch/>
        </p:blipFill>
        <p:spPr>
          <a:xfrm rot="5400000">
            <a:off x="8247743" y="2913742"/>
            <a:ext cx="6858000" cy="1030515"/>
          </a:xfrm>
          <a:prstGeom prst="rect">
            <a:avLst/>
          </a:prstGeom>
        </p:spPr>
      </p:pic>
      <p:pic>
        <p:nvPicPr>
          <p:cNvPr id="22" name="그래픽 21">
            <a:extLst>
              <a:ext uri="{FF2B5EF4-FFF2-40B4-BE49-F238E27FC236}">
                <a16:creationId xmlns:a16="http://schemas.microsoft.com/office/drawing/2014/main" id="{9EA42586-6FA5-4130-8BFC-4C5CFF03C7F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-2913743" y="2913742"/>
            <a:ext cx="6858000" cy="103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1069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B382AA9A-7DD0-44C5-AB2D-59A4D6BD914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119634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00C60AA-FAA4-4216-B7B9-CE29DB4E1C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9F9F7">
                  <a:alpha val="0"/>
                </a:srgbClr>
              </a:gs>
              <a:gs pos="18000">
                <a:srgbClr val="F9F9F7"/>
              </a:gs>
              <a:gs pos="13000">
                <a:srgbClr val="F9F9F7">
                  <a:alpha val="90000"/>
                </a:srgbClr>
              </a:gs>
            </a:gsLst>
            <a:lin ang="540000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C98AEFB2-E442-447F-AEE1-56B6A99CFF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343" t="1631" r="341"/>
          <a:stretch/>
        </p:blipFill>
        <p:spPr>
          <a:xfrm flipV="1">
            <a:off x="0" y="5982505"/>
            <a:ext cx="12192000" cy="875495"/>
          </a:xfrm>
          <a:prstGeom prst="rect">
            <a:avLst/>
          </a:prstGeom>
        </p:spPr>
      </p:pic>
      <p:sp>
        <p:nvSpPr>
          <p:cNvPr id="13" name="그림 개체 틀 4">
            <a:extLst>
              <a:ext uri="{FF2B5EF4-FFF2-40B4-BE49-F238E27FC236}">
                <a16:creationId xmlns:a16="http://schemas.microsoft.com/office/drawing/2014/main" id="{797D2AAD-9AD7-4C08-8402-F38A5E5AF43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276441" y="2257768"/>
            <a:ext cx="2489200" cy="2079108"/>
          </a:xfrm>
          <a:prstGeom prst="roundRect">
            <a:avLst>
              <a:gd name="adj" fmla="val 6463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4" name="그림 개체 틀 4">
            <a:extLst>
              <a:ext uri="{FF2B5EF4-FFF2-40B4-BE49-F238E27FC236}">
                <a16:creationId xmlns:a16="http://schemas.microsoft.com/office/drawing/2014/main" id="{645868DF-4E5E-4685-BD65-2AED75415EE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851400" y="2257768"/>
            <a:ext cx="2489200" cy="2079108"/>
          </a:xfrm>
          <a:prstGeom prst="roundRect">
            <a:avLst>
              <a:gd name="adj" fmla="val 6463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5" name="그림 개체 틀 4">
            <a:extLst>
              <a:ext uri="{FF2B5EF4-FFF2-40B4-BE49-F238E27FC236}">
                <a16:creationId xmlns:a16="http://schemas.microsoft.com/office/drawing/2014/main" id="{EFC491E3-49D9-43C8-A16E-F0D8D33CEB3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401727" y="2257768"/>
            <a:ext cx="2489200" cy="2079108"/>
          </a:xfrm>
          <a:prstGeom prst="roundRect">
            <a:avLst>
              <a:gd name="adj" fmla="val 6463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4456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3" r:id="rId2"/>
    <p:sldLayoutId id="2147483683" r:id="rId3"/>
    <p:sldLayoutId id="2147483685" r:id="rId4"/>
    <p:sldLayoutId id="2147483686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72" r:id="rId15"/>
    <p:sldLayoutId id="2147483664" r:id="rId1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FFBEE1-083C-4223-BD05-8B41B8C984F8}"/>
              </a:ext>
            </a:extLst>
          </p:cNvPr>
          <p:cNvSpPr txBox="1"/>
          <p:nvPr/>
        </p:nvSpPr>
        <p:spPr>
          <a:xfrm>
            <a:off x="754743" y="1474882"/>
            <a:ext cx="10682514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a-IR" altLang="ko-KR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2  Koodak" panose="00000700000000000000" pitchFamily="2" charset="-78"/>
              </a:rPr>
              <a:t>ارائه پروژه درس هوش مصنوعی</a:t>
            </a:r>
            <a:endParaRPr lang="ko-KR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2  Koodak" panose="00000700000000000000" pitchFamily="2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C8A174-3F01-422F-8DA6-6C520152C975}"/>
              </a:ext>
            </a:extLst>
          </p:cNvPr>
          <p:cNvSpPr txBox="1"/>
          <p:nvPr/>
        </p:nvSpPr>
        <p:spPr>
          <a:xfrm>
            <a:off x="2889069" y="3881054"/>
            <a:ext cx="6413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2  Koodak" panose="00000700000000000000" pitchFamily="2" charset="-78"/>
              </a:rPr>
              <a:t>اعضای گروه :</a:t>
            </a:r>
          </a:p>
          <a:p>
            <a:pPr algn="ctr"/>
            <a:r>
              <a:rPr lang="fa-IR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2  Koodak" panose="00000700000000000000" pitchFamily="2" charset="-78"/>
              </a:rPr>
              <a:t>محمدحسین حسنی – 99521199</a:t>
            </a:r>
          </a:p>
          <a:p>
            <a:pPr algn="ctr"/>
            <a:r>
              <a:rPr lang="fa-IR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2  Koodak" panose="00000700000000000000" pitchFamily="2" charset="-78"/>
              </a:rPr>
              <a:t>زهرا سادات طباطبائی - 99521415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2  Koodak" panose="00000700000000000000" pitchFamily="2" charset="-78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7C13390-9261-415F-9975-2015B2A01E11}"/>
              </a:ext>
            </a:extLst>
          </p:cNvPr>
          <p:cNvSpPr/>
          <p:nvPr/>
        </p:nvSpPr>
        <p:spPr>
          <a:xfrm>
            <a:off x="3564200" y="3718606"/>
            <a:ext cx="5063600" cy="134056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0E6578-4DF5-40D7-9DBC-6B7A1E830FEE}"/>
              </a:ext>
            </a:extLst>
          </p:cNvPr>
          <p:cNvSpPr txBox="1"/>
          <p:nvPr/>
        </p:nvSpPr>
        <p:spPr>
          <a:xfrm>
            <a:off x="754743" y="2515520"/>
            <a:ext cx="10682514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1"/>
            <a:r>
              <a:rPr lang="fa-IR" altLang="ko-KR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2  Koodak" panose="00000700000000000000" pitchFamily="2" charset="-78"/>
              </a:rPr>
              <a:t>عنوان پروژه : 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cs typeface="2  Koodak" panose="00000700000000000000" pitchFamily="2" charset="-78"/>
              </a:rPr>
              <a:t>Pendulum</a:t>
            </a:r>
            <a:endParaRPr lang="ko-KR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cs typeface="2 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65140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D2422F-C9A7-5A97-9455-C41046E5E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474" y="1055702"/>
            <a:ext cx="4355052" cy="435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47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CD74EC-5112-A01E-C87B-CCCFA6E72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941472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507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557273-52E4-CAB0-B6A7-8F38E4A44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105" y="542763"/>
            <a:ext cx="6215874" cy="510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656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>
            <a:extLst>
              <a:ext uri="{FF2B5EF4-FFF2-40B4-BE49-F238E27FC236}">
                <a16:creationId xmlns:a16="http://schemas.microsoft.com/office/drawing/2014/main" id="{16EB68FC-F0A8-4A4B-A6C7-F0FFDC196DA2}"/>
              </a:ext>
            </a:extLst>
          </p:cNvPr>
          <p:cNvSpPr txBox="1"/>
          <p:nvPr/>
        </p:nvSpPr>
        <p:spPr>
          <a:xfrm>
            <a:off x="1669143" y="573432"/>
            <a:ext cx="88537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altLang="ko-KR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2  Koodak" panose="00000700000000000000" pitchFamily="2" charset="-78"/>
              </a:rPr>
              <a:t>فهرست</a:t>
            </a:r>
            <a:endParaRPr lang="ko-KR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2  Koodak" panose="00000700000000000000" pitchFamily="2" charset="-78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21B24B9-44F2-4E30-9828-C357EABBC3BC}"/>
              </a:ext>
            </a:extLst>
          </p:cNvPr>
          <p:cNvSpPr/>
          <p:nvPr/>
        </p:nvSpPr>
        <p:spPr>
          <a:xfrm>
            <a:off x="8845602" y="2808413"/>
            <a:ext cx="2095500" cy="523220"/>
          </a:xfrm>
          <a:prstGeom prst="rect">
            <a:avLst/>
          </a:prstGeom>
          <a:solidFill>
            <a:srgbClr val="2EBAA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 rtl="1"/>
            <a:r>
              <a:rPr lang="fa-IR" altLang="ko-KR" dirty="0">
                <a:solidFill>
                  <a:schemeClr val="bg1"/>
                </a:solidFill>
                <a:cs typeface="2  Koodak" panose="00000700000000000000" pitchFamily="2" charset="-78"/>
              </a:rPr>
              <a:t>الگوریتم </a:t>
            </a:r>
            <a:r>
              <a:rPr lang="en-US" altLang="ko-KR" dirty="0">
                <a:solidFill>
                  <a:schemeClr val="bg1"/>
                </a:solidFill>
                <a:cs typeface="2  Koodak" panose="00000700000000000000" pitchFamily="2" charset="-78"/>
              </a:rPr>
              <a:t>Q-learning</a:t>
            </a:r>
            <a:endParaRPr lang="ko-KR" altLang="en-US" dirty="0">
              <a:solidFill>
                <a:schemeClr val="bg1"/>
              </a:solidFill>
              <a:cs typeface="2  Koodak" panose="00000700000000000000" pitchFamily="2" charset="-78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FFC9437-FA9C-4BEC-A40F-9DE4E5B27EB0}"/>
              </a:ext>
            </a:extLst>
          </p:cNvPr>
          <p:cNvSpPr/>
          <p:nvPr/>
        </p:nvSpPr>
        <p:spPr>
          <a:xfrm>
            <a:off x="6321477" y="2808413"/>
            <a:ext cx="2095500" cy="523220"/>
          </a:xfrm>
          <a:prstGeom prst="rect">
            <a:avLst/>
          </a:prstGeom>
          <a:solidFill>
            <a:srgbClr val="2EBAA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fa-IR" altLang="ko-KR" dirty="0">
                <a:solidFill>
                  <a:schemeClr val="bg1"/>
                </a:solidFill>
                <a:cs typeface="2  Koodak" panose="00000700000000000000" pitchFamily="2" charset="-78"/>
              </a:rPr>
              <a:t>نصب پروژه</a:t>
            </a:r>
            <a:endParaRPr lang="ko-KR" altLang="en-US" dirty="0">
              <a:solidFill>
                <a:schemeClr val="bg1"/>
              </a:solidFill>
              <a:cs typeface="2  Koodak" panose="00000700000000000000" pitchFamily="2" charset="-78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FF46936-B318-48F5-ACF6-EEFDC617FBBE}"/>
              </a:ext>
            </a:extLst>
          </p:cNvPr>
          <p:cNvSpPr/>
          <p:nvPr/>
        </p:nvSpPr>
        <p:spPr>
          <a:xfrm>
            <a:off x="3797352" y="2808413"/>
            <a:ext cx="2095500" cy="523220"/>
          </a:xfrm>
          <a:prstGeom prst="rect">
            <a:avLst/>
          </a:prstGeom>
          <a:solidFill>
            <a:srgbClr val="2EBAA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fa-IR" altLang="ko-KR" dirty="0">
                <a:solidFill>
                  <a:schemeClr val="bg1"/>
                </a:solidFill>
                <a:cs typeface="2  Koodak" panose="00000700000000000000" pitchFamily="2" charset="-78"/>
              </a:rPr>
              <a:t>توضیحات پروژه</a:t>
            </a:r>
            <a:endParaRPr lang="ko-KR" altLang="en-US" dirty="0">
              <a:solidFill>
                <a:schemeClr val="bg1"/>
              </a:solidFill>
              <a:cs typeface="2  Koodak" panose="00000700000000000000" pitchFamily="2" charset="-78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FA80E58-DEC4-4BDE-A2FD-1AFA24078A78}"/>
              </a:ext>
            </a:extLst>
          </p:cNvPr>
          <p:cNvSpPr/>
          <p:nvPr/>
        </p:nvSpPr>
        <p:spPr>
          <a:xfrm>
            <a:off x="1273227" y="2808413"/>
            <a:ext cx="2095500" cy="523220"/>
          </a:xfrm>
          <a:prstGeom prst="rect">
            <a:avLst/>
          </a:prstGeom>
          <a:solidFill>
            <a:srgbClr val="2EBAA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fa-IR" altLang="ko-KR" dirty="0">
                <a:solidFill>
                  <a:schemeClr val="bg1"/>
                </a:solidFill>
                <a:cs typeface="2  Koodak" panose="00000700000000000000" pitchFamily="2" charset="-78"/>
              </a:rPr>
              <a:t>خروجی و نتیجه</a:t>
            </a:r>
            <a:endParaRPr lang="ko-KR" altLang="en-US" dirty="0">
              <a:solidFill>
                <a:schemeClr val="bg1"/>
              </a:solidFill>
              <a:cs typeface="2  Koodak" panose="00000700000000000000" pitchFamily="2" charset="-78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027935C-3A88-4F78-BB2E-9260F5C47C22}"/>
              </a:ext>
            </a:extLst>
          </p:cNvPr>
          <p:cNvSpPr/>
          <p:nvPr/>
        </p:nvSpPr>
        <p:spPr>
          <a:xfrm>
            <a:off x="9534027" y="1977416"/>
            <a:ext cx="15709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dirty="0">
                <a:solidFill>
                  <a:srgbClr val="2EBAA7"/>
                </a:solidFill>
                <a:latin typeface="+mj-lt"/>
                <a:cs typeface="2  Koodak" panose="00000700000000000000" pitchFamily="2" charset="-78"/>
              </a:rPr>
              <a:t>1</a:t>
            </a:r>
            <a:endParaRPr lang="ko-KR" altLang="en-US" sz="4800" dirty="0">
              <a:solidFill>
                <a:srgbClr val="2EBAA7"/>
              </a:solidFill>
              <a:latin typeface="+mj-lt"/>
              <a:cs typeface="2  Koodak" panose="00000700000000000000" pitchFamily="2" charset="-78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FFC4D8B-8CF4-4BF6-9B9F-AFA50C073E8F}"/>
              </a:ext>
            </a:extLst>
          </p:cNvPr>
          <p:cNvSpPr/>
          <p:nvPr/>
        </p:nvSpPr>
        <p:spPr>
          <a:xfrm>
            <a:off x="7026063" y="1977415"/>
            <a:ext cx="15709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dirty="0">
                <a:solidFill>
                  <a:srgbClr val="2EBAA7"/>
                </a:solidFill>
                <a:latin typeface="+mj-lt"/>
                <a:cs typeface="2  Koodak" panose="00000700000000000000" pitchFamily="2" charset="-78"/>
              </a:rPr>
              <a:t>2</a:t>
            </a:r>
            <a:endParaRPr lang="ko-KR" altLang="en-US" sz="4800" dirty="0">
              <a:solidFill>
                <a:srgbClr val="2EBAA7"/>
              </a:solidFill>
              <a:latin typeface="+mj-lt"/>
              <a:cs typeface="2  Koodak" panose="00000700000000000000" pitchFamily="2" charset="-78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2AD18F1-9065-4AC1-AB0E-C35098E0FFB1}"/>
              </a:ext>
            </a:extLst>
          </p:cNvPr>
          <p:cNvSpPr/>
          <p:nvPr/>
        </p:nvSpPr>
        <p:spPr>
          <a:xfrm>
            <a:off x="4518099" y="1969377"/>
            <a:ext cx="15709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dirty="0">
                <a:solidFill>
                  <a:srgbClr val="2EBAA7"/>
                </a:solidFill>
                <a:latin typeface="+mj-lt"/>
                <a:cs typeface="2  Koodak" panose="00000700000000000000" pitchFamily="2" charset="-78"/>
              </a:rPr>
              <a:t>3</a:t>
            </a:r>
            <a:endParaRPr lang="ko-KR" altLang="en-US" sz="4800" dirty="0">
              <a:solidFill>
                <a:srgbClr val="2EBAA7"/>
              </a:solidFill>
              <a:latin typeface="+mj-lt"/>
              <a:cs typeface="2  Koodak" panose="00000700000000000000" pitchFamily="2" charset="-78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6CC62A1-EAC9-413C-B19F-1F64BF0017F5}"/>
              </a:ext>
            </a:extLst>
          </p:cNvPr>
          <p:cNvSpPr/>
          <p:nvPr/>
        </p:nvSpPr>
        <p:spPr>
          <a:xfrm>
            <a:off x="1924871" y="1969376"/>
            <a:ext cx="15709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dirty="0">
                <a:solidFill>
                  <a:srgbClr val="2EBAA7"/>
                </a:solidFill>
                <a:latin typeface="+mj-lt"/>
                <a:cs typeface="2  Koodak" panose="00000700000000000000" pitchFamily="2" charset="-78"/>
              </a:rPr>
              <a:t>4</a:t>
            </a:r>
            <a:endParaRPr lang="ko-KR" altLang="en-US" sz="4800" dirty="0">
              <a:solidFill>
                <a:srgbClr val="2EBAA7"/>
              </a:solidFill>
              <a:latin typeface="+mj-lt"/>
              <a:cs typeface="2  Koodak" panose="00000700000000000000" pitchFamily="2" charset="-78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A1BA8A-5BA2-4393-B12B-106EE3DF4B5F}"/>
              </a:ext>
            </a:extLst>
          </p:cNvPr>
          <p:cNvSpPr txBox="1"/>
          <p:nvPr/>
        </p:nvSpPr>
        <p:spPr>
          <a:xfrm>
            <a:off x="1273227" y="3549988"/>
            <a:ext cx="2095500" cy="58477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marL="171450" indent="-171450" algn="r" rtl="1">
              <a:buFont typeface="Wingdings" panose="05000000000000000000" pitchFamily="2" charset="2"/>
              <a:buChar char="§"/>
            </a:pPr>
            <a:r>
              <a:rPr lang="fa-IR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2  Koodak" panose="00000700000000000000" pitchFamily="2" charset="-78"/>
              </a:rPr>
              <a:t>نمودار</a:t>
            </a:r>
          </a:p>
          <a:p>
            <a:pPr marL="171450" indent="-171450" algn="r" rtl="1">
              <a:buFont typeface="Wingdings" panose="05000000000000000000" pitchFamily="2" charset="2"/>
              <a:buChar char="§"/>
            </a:pPr>
            <a:r>
              <a:rPr lang="fa-IR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2  Koodak" panose="00000700000000000000" pitchFamily="2" charset="-78"/>
              </a:rPr>
              <a:t>گیف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2  Koodak" panose="00000700000000000000" pitchFamily="2" charset="-78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E861EC-CFDA-41FF-8045-DE0D5BF143B6}"/>
              </a:ext>
            </a:extLst>
          </p:cNvPr>
          <p:cNvSpPr txBox="1"/>
          <p:nvPr/>
        </p:nvSpPr>
        <p:spPr>
          <a:xfrm>
            <a:off x="3495776" y="3549988"/>
            <a:ext cx="2454226" cy="116955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marL="171450" indent="-171450" algn="r" rtl="1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Arial Rounded MT Bold" panose="020F0704030504030204" pitchFamily="34" charset="0"/>
                <a:cs typeface="2  Koodak" panose="00000700000000000000" pitchFamily="2" charset="-78"/>
              </a:rPr>
              <a:t>Action Space</a:t>
            </a:r>
          </a:p>
          <a:p>
            <a:pPr marL="171450" indent="-171450" algn="r" rtl="1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Arial Rounded MT Bold" panose="020F0704030504030204" pitchFamily="34" charset="0"/>
                <a:cs typeface="2  Koodak" panose="00000700000000000000" pitchFamily="2" charset="-78"/>
              </a:rPr>
              <a:t>Observation Space</a:t>
            </a:r>
          </a:p>
          <a:p>
            <a:pPr marL="171450" indent="-171450" algn="r" rtl="1">
              <a:buFont typeface="Wingdings" panose="05000000000000000000" pitchFamily="2" charset="2"/>
              <a:buChar char="§"/>
            </a:pPr>
            <a:endParaRPr lang="en-US" altLang="ko-KR" sz="1400" dirty="0">
              <a:latin typeface="Arial Rounded MT Bold" panose="020F0704030504030204" pitchFamily="34" charset="0"/>
              <a:cs typeface="2  Koodak" panose="00000700000000000000" pitchFamily="2" charset="-78"/>
            </a:endParaRPr>
          </a:p>
          <a:p>
            <a:pPr marL="171450" indent="-171450" algn="r" rtl="1">
              <a:buFont typeface="Wingdings" panose="05000000000000000000" pitchFamily="2" charset="2"/>
              <a:buChar char="§"/>
            </a:pPr>
            <a:endParaRPr lang="en-US" altLang="ko-KR" sz="1400" dirty="0">
              <a:latin typeface="Arial Rounded MT Bold" panose="020F0704030504030204" pitchFamily="34" charset="0"/>
              <a:cs typeface="2  Koodak" panose="00000700000000000000" pitchFamily="2" charset="-78"/>
            </a:endParaRPr>
          </a:p>
          <a:p>
            <a:pPr marL="171450" indent="-171450" algn="r" rtl="1">
              <a:buFont typeface="Wingdings" panose="05000000000000000000" pitchFamily="2" charset="2"/>
              <a:buChar char="§"/>
            </a:pPr>
            <a:endParaRPr lang="ko-KR" altLang="en-US" sz="1400" dirty="0">
              <a:latin typeface="Arial Rounded MT Bold" panose="020F0704030504030204" pitchFamily="34" charset="0"/>
              <a:cs typeface="2  Koodak" panose="00000700000000000000" pitchFamily="2" charset="-78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AA23FE4-2ECD-4224-A6C8-E508ABE84A89}"/>
              </a:ext>
            </a:extLst>
          </p:cNvPr>
          <p:cNvSpPr txBox="1"/>
          <p:nvPr/>
        </p:nvSpPr>
        <p:spPr>
          <a:xfrm>
            <a:off x="6208738" y="3526368"/>
            <a:ext cx="2320977" cy="64633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marL="171450" indent="-171450" algn="r" rtl="1">
              <a:buFont typeface="Wingdings" panose="05000000000000000000" pitchFamily="2" charset="2"/>
              <a:buChar char="§"/>
            </a:pPr>
            <a:r>
              <a:rPr lang="fa-IR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2  Koodak" panose="00000700000000000000" pitchFamily="2" charset="-78"/>
              </a:rPr>
              <a:t>نصب </a:t>
            </a:r>
            <a:r>
              <a:rPr lang="en-US" sz="1800" b="0" i="0" u="none" strike="noStrike" baseline="0" dirty="0">
                <a:latin typeface="CIDFont+F5"/>
              </a:rPr>
              <a:t>gymnasium</a:t>
            </a:r>
            <a:endParaRPr lang="fa-IR" sz="1800" b="0" i="0" u="none" strike="noStrike" baseline="0" dirty="0">
              <a:latin typeface="CIDFont+F5"/>
            </a:endParaRPr>
          </a:p>
          <a:p>
            <a:pPr marL="171450" indent="-171450" algn="r" rtl="1">
              <a:buFont typeface="Wingdings" panose="05000000000000000000" pitchFamily="2" charset="2"/>
              <a:buChar char="§"/>
            </a:pPr>
            <a:r>
              <a:rPr lang="fa-IR" altLang="ko-KR" dirty="0">
                <a:latin typeface="CIDFont+F5"/>
                <a:cs typeface="2  Koodak" panose="00000700000000000000" pitchFamily="2" charset="-78"/>
              </a:rPr>
              <a:t>نصب </a:t>
            </a:r>
            <a:r>
              <a:rPr lang="en-US" altLang="ko-KR" dirty="0">
                <a:latin typeface="CIDFont+F5"/>
                <a:cs typeface="2  Koodak" panose="00000700000000000000" pitchFamily="2" charset="-78"/>
              </a:rPr>
              <a:t>Requirement.txt</a:t>
            </a:r>
            <a:endParaRPr lang="ko-KR" altLang="en-US" sz="1600" dirty="0">
              <a:cs typeface="2  Koodak" panose="00000700000000000000" pitchFamily="2" charset="-7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9C2169A-2312-44A2-ACAA-06F36D36563C}"/>
              </a:ext>
            </a:extLst>
          </p:cNvPr>
          <p:cNvSpPr txBox="1"/>
          <p:nvPr/>
        </p:nvSpPr>
        <p:spPr>
          <a:xfrm>
            <a:off x="8845602" y="3549988"/>
            <a:ext cx="2095500" cy="83099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marL="171450" indent="-171450" algn="r" rtl="1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2  Koodak" panose="00000700000000000000" pitchFamily="2" charset="-78"/>
              </a:rPr>
              <a:t>Q-learning</a:t>
            </a:r>
            <a:r>
              <a:rPr lang="fa-IR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2  Koodak" panose="00000700000000000000" pitchFamily="2" charset="-78"/>
              </a:rPr>
              <a:t> چیست؟</a:t>
            </a:r>
          </a:p>
          <a:p>
            <a:pPr marL="171450" indent="-171450" algn="r" rtl="1">
              <a:buFont typeface="Wingdings" panose="05000000000000000000" pitchFamily="2" charset="2"/>
              <a:buChar char="§"/>
            </a:pPr>
            <a:r>
              <a:rPr lang="fa-IR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2  Koodak" panose="00000700000000000000" pitchFamily="2" charset="-78"/>
              </a:rPr>
              <a:t>سودوکد</a:t>
            </a:r>
          </a:p>
          <a:p>
            <a:pPr marL="171450" indent="-171450" algn="r" rtl="1">
              <a:buFont typeface="Wingdings" panose="05000000000000000000" pitchFamily="2" charset="2"/>
              <a:buChar char="§"/>
            </a:pP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2 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09280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5D6547B5-7494-8D86-5ED2-DF508E814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130" y="1635438"/>
            <a:ext cx="9525740" cy="120546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a-IR" sz="2000" b="0" i="0" dirty="0">
                <a:solidFill>
                  <a:srgbClr val="424242"/>
                </a:solidFill>
                <a:effectLst/>
                <a:latin typeface="Arial Rounded MT Bold" panose="020F0704030504030204" pitchFamily="34" charset="0"/>
                <a:cs typeface="2  Koodak" panose="00000700000000000000" pitchFamily="2" charset="-78"/>
              </a:rPr>
              <a:t>الگوریتم </a:t>
            </a:r>
            <a:r>
              <a:rPr lang="en-US" sz="2000" b="0" i="0" dirty="0">
                <a:solidFill>
                  <a:srgbClr val="424242"/>
                </a:solidFill>
                <a:effectLst/>
                <a:latin typeface="Arial Rounded MT Bold" panose="020F0704030504030204" pitchFamily="34" charset="0"/>
                <a:cs typeface="2  Koodak" panose="00000700000000000000" pitchFamily="2" charset="-78"/>
              </a:rPr>
              <a:t>Q-Learning</a:t>
            </a:r>
            <a:r>
              <a:rPr lang="fa-IR" sz="2000" b="0" i="0" dirty="0">
                <a:solidFill>
                  <a:srgbClr val="424242"/>
                </a:solidFill>
                <a:effectLst/>
                <a:latin typeface="Arial Rounded MT Bold" panose="020F0704030504030204" pitchFamily="34" charset="0"/>
                <a:cs typeface="2  Koodak" panose="00000700000000000000" pitchFamily="2" charset="-78"/>
              </a:rPr>
              <a:t> </a:t>
            </a:r>
            <a:r>
              <a:rPr lang="en-US" sz="2000" b="0" i="0" dirty="0">
                <a:solidFill>
                  <a:srgbClr val="424242"/>
                </a:solidFill>
                <a:effectLst/>
                <a:latin typeface="Arial Rounded MT Bold" panose="020F0704030504030204" pitchFamily="34" charset="0"/>
                <a:cs typeface="2  Koodak" panose="00000700000000000000" pitchFamily="2" charset="-78"/>
              </a:rPr>
              <a:t>، </a:t>
            </a:r>
            <a:r>
              <a:rPr lang="fa-IR" sz="2000" b="0" i="0" dirty="0">
                <a:solidFill>
                  <a:srgbClr val="424242"/>
                </a:solidFill>
                <a:effectLst/>
                <a:latin typeface="Arial Rounded MT Bold" panose="020F0704030504030204" pitchFamily="34" charset="0"/>
                <a:cs typeface="2  Koodak" panose="00000700000000000000" pitchFamily="2" charset="-78"/>
              </a:rPr>
              <a:t>یکی از الگوریتم های بسیار معروف از نوع </a:t>
            </a:r>
            <a:r>
              <a:rPr lang="en-US" sz="2000" b="0" i="0" dirty="0">
                <a:solidFill>
                  <a:srgbClr val="424242"/>
                </a:solidFill>
                <a:effectLst/>
                <a:latin typeface="Arial Rounded MT Bold" panose="020F0704030504030204" pitchFamily="34" charset="0"/>
                <a:cs typeface="2  Koodak" panose="00000700000000000000" pitchFamily="2" charset="-78"/>
              </a:rPr>
              <a:t>off-policy </a:t>
            </a:r>
            <a:r>
              <a:rPr lang="fa-IR" sz="2000" b="0" i="0" dirty="0">
                <a:solidFill>
                  <a:srgbClr val="424242"/>
                </a:solidFill>
                <a:effectLst/>
                <a:latin typeface="Arial Rounded MT Bold" panose="020F0704030504030204" pitchFamily="34" charset="0"/>
                <a:cs typeface="2  Koodak" panose="00000700000000000000" pitchFamily="2" charset="-78"/>
              </a:rPr>
              <a:t> در حوزه یادگیری تقویتی است. عامل یادگیرنده با الگوریتم </a:t>
            </a:r>
            <a:r>
              <a:rPr lang="en-US" sz="2000" b="0" i="0" dirty="0">
                <a:solidFill>
                  <a:srgbClr val="424242"/>
                </a:solidFill>
                <a:effectLst/>
                <a:latin typeface="Arial Rounded MT Bold" panose="020F0704030504030204" pitchFamily="34" charset="0"/>
                <a:cs typeface="2  Koodak" panose="00000700000000000000" pitchFamily="2" charset="-78"/>
              </a:rPr>
              <a:t>Q-Learning</a:t>
            </a:r>
            <a:r>
              <a:rPr lang="fa-IR" sz="2000" b="0" i="0" dirty="0">
                <a:solidFill>
                  <a:srgbClr val="424242"/>
                </a:solidFill>
                <a:effectLst/>
                <a:latin typeface="Arial Rounded MT Bold" panose="020F0704030504030204" pitchFamily="34" charset="0"/>
                <a:cs typeface="2  Koodak" panose="00000700000000000000" pitchFamily="2" charset="-78"/>
              </a:rPr>
              <a:t> </a:t>
            </a:r>
            <a:r>
              <a:rPr lang="en-US" sz="2000" b="0" i="0" dirty="0">
                <a:solidFill>
                  <a:srgbClr val="424242"/>
                </a:solidFill>
                <a:effectLst/>
                <a:latin typeface="Arial Rounded MT Bold" panose="020F0704030504030204" pitchFamily="34" charset="0"/>
                <a:cs typeface="2  Koodak" panose="00000700000000000000" pitchFamily="2" charset="-78"/>
              </a:rPr>
              <a:t>، </a:t>
            </a:r>
            <a:r>
              <a:rPr lang="fa-IR" sz="2000" b="0" i="0" dirty="0">
                <a:solidFill>
                  <a:srgbClr val="424242"/>
                </a:solidFill>
                <a:effectLst/>
                <a:latin typeface="Arial Rounded MT Bold" panose="020F0704030504030204" pitchFamily="34" charset="0"/>
                <a:cs typeface="2  Koodak" panose="00000700000000000000" pitchFamily="2" charset="-78"/>
              </a:rPr>
              <a:t>بعد از مشاهده اکشنی را انتخاب می‌کند. سپس محیط به </a:t>
            </a:r>
            <a:r>
              <a:rPr lang="en-US" sz="2000" b="0" i="0" dirty="0">
                <a:solidFill>
                  <a:srgbClr val="424242"/>
                </a:solidFill>
                <a:effectLst/>
                <a:latin typeface="Arial Rounded MT Bold" panose="020F0704030504030204" pitchFamily="34" charset="0"/>
                <a:cs typeface="2  Koodak" panose="00000700000000000000" pitchFamily="2" charset="-78"/>
              </a:rPr>
              <a:t>Agent</a:t>
            </a:r>
            <a:r>
              <a:rPr lang="fa-IR" sz="2000" b="0" i="0" dirty="0">
                <a:solidFill>
                  <a:srgbClr val="424242"/>
                </a:solidFill>
                <a:effectLst/>
                <a:latin typeface="Arial Rounded MT Bold" panose="020F0704030504030204" pitchFamily="34" charset="0"/>
                <a:cs typeface="2  Koodak" panose="00000700000000000000" pitchFamily="2" charset="-78"/>
              </a:rPr>
              <a:t> ، حالت بعدی سیستم و </a:t>
            </a:r>
            <a:r>
              <a:rPr lang="en-US" sz="2000" dirty="0">
                <a:solidFill>
                  <a:srgbClr val="424242"/>
                </a:solidFill>
                <a:latin typeface="Arial Rounded MT Bold" panose="020F0704030504030204" pitchFamily="34" charset="0"/>
                <a:cs typeface="2  Koodak" panose="00000700000000000000" pitchFamily="2" charset="-78"/>
              </a:rPr>
              <a:t>Reward</a:t>
            </a:r>
            <a:r>
              <a:rPr lang="fa-IR" sz="2000" b="0" i="0" dirty="0">
                <a:solidFill>
                  <a:srgbClr val="424242"/>
                </a:solidFill>
                <a:effectLst/>
                <a:latin typeface="Arial Rounded MT Bold" panose="020F0704030504030204" pitchFamily="34" charset="0"/>
                <a:cs typeface="2  Koodak" panose="00000700000000000000" pitchFamily="2" charset="-78"/>
              </a:rPr>
              <a:t> ناشی از </a:t>
            </a:r>
            <a:r>
              <a:rPr lang="fa-IR" sz="2000" dirty="0">
                <a:solidFill>
                  <a:srgbClr val="424242"/>
                </a:solidFill>
                <a:latin typeface="Arial Rounded MT Bold" panose="020F0704030504030204" pitchFamily="34" charset="0"/>
                <a:cs typeface="2  Koodak" panose="00000700000000000000" pitchFamily="2" charset="-78"/>
              </a:rPr>
              <a:t>اکشن </a:t>
            </a:r>
            <a:r>
              <a:rPr lang="fa-IR" sz="2000" b="0" i="0" dirty="0">
                <a:solidFill>
                  <a:srgbClr val="424242"/>
                </a:solidFill>
                <a:effectLst/>
                <a:latin typeface="Arial Rounded MT Bold" panose="020F0704030504030204" pitchFamily="34" charset="0"/>
                <a:cs typeface="2  Koodak" panose="00000700000000000000" pitchFamily="2" charset="-78"/>
              </a:rPr>
              <a:t>را بر می‌گرداند. </a:t>
            </a:r>
            <a:r>
              <a:rPr lang="en-US" sz="2000" dirty="0">
                <a:solidFill>
                  <a:srgbClr val="424242"/>
                </a:solidFill>
                <a:latin typeface="Arial Rounded MT Bold" panose="020F0704030504030204" pitchFamily="34" charset="0"/>
                <a:cs typeface="2  Koodak" panose="00000700000000000000" pitchFamily="2" charset="-78"/>
              </a:rPr>
              <a:t>Agent</a:t>
            </a:r>
            <a:r>
              <a:rPr lang="fa-IR" sz="2000" b="0" i="0" dirty="0">
                <a:solidFill>
                  <a:srgbClr val="424242"/>
                </a:solidFill>
                <a:effectLst/>
                <a:latin typeface="Arial Rounded MT Bold" panose="020F0704030504030204" pitchFamily="34" charset="0"/>
                <a:cs typeface="2  Koodak" panose="00000700000000000000" pitchFamily="2" charset="-78"/>
              </a:rPr>
              <a:t> با مشاهده اطلاعات دریافتی از محیط، اکشن بعدی را انتخاب می‌کند و این فرآیند تا زمان رسیدن به سیاست بهینه ادامه پیدا می‌کند.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  <a:cs typeface="2  Koodak" panose="00000700000000000000" pitchFamily="2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E33C16-01F2-ECC0-1096-33FFF12AD304}"/>
              </a:ext>
            </a:extLst>
          </p:cNvPr>
          <p:cNvSpPr txBox="1"/>
          <p:nvPr/>
        </p:nvSpPr>
        <p:spPr>
          <a:xfrm>
            <a:off x="3027285" y="541538"/>
            <a:ext cx="5885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2800" dirty="0">
                <a:latin typeface="Arial Rounded MT Bold" panose="020F0704030504030204" pitchFamily="34" charset="0"/>
                <a:cs typeface="2  Koodak" panose="00000700000000000000" pitchFamily="2" charset="-78"/>
              </a:rPr>
              <a:t>Q-learning</a:t>
            </a:r>
            <a:r>
              <a:rPr lang="en-US" sz="2800" dirty="0">
                <a:cs typeface="2  Koodak" panose="00000700000000000000" pitchFamily="2" charset="-78"/>
              </a:rPr>
              <a:t> </a:t>
            </a:r>
            <a:r>
              <a:rPr lang="fa-IR" sz="2800" dirty="0">
                <a:cs typeface="2  Koodak" panose="00000700000000000000" pitchFamily="2" charset="-78"/>
              </a:rPr>
              <a:t> </a:t>
            </a:r>
            <a:r>
              <a:rPr lang="fa-IR" sz="4000" dirty="0">
                <a:cs typeface="2  Koodak" panose="00000700000000000000" pitchFamily="2" charset="-78"/>
              </a:rPr>
              <a:t>چیه</a:t>
            </a:r>
            <a:r>
              <a:rPr lang="fa-IR" sz="2800" dirty="0">
                <a:cs typeface="2  Koodak" panose="00000700000000000000" pitchFamily="2" charset="-78"/>
              </a:rPr>
              <a:t> ؟!</a:t>
            </a:r>
            <a:endParaRPr lang="en-US" sz="2800" dirty="0">
              <a:cs typeface="2  Koodak" panose="00000700000000000000" pitchFamily="2" charset="-78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E3724BB-472E-F7C2-456A-5869652A9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625" y="3554211"/>
            <a:ext cx="7772749" cy="197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852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C72804E-D1E8-E649-29FE-5597A4A89B4D}"/>
              </a:ext>
            </a:extLst>
          </p:cNvPr>
          <p:cNvSpPr txBox="1"/>
          <p:nvPr/>
        </p:nvSpPr>
        <p:spPr>
          <a:xfrm>
            <a:off x="4982592" y="88509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1800" b="0" i="0" kern="1200" dirty="0">
                <a:solidFill>
                  <a:srgbClr val="424242"/>
                </a:solidFill>
                <a:effectLst/>
                <a:latin typeface="Arial Rounded MT Bold" panose="020F0704030504030204" pitchFamily="34" charset="0"/>
                <a:ea typeface="Arial Unicode MS"/>
                <a:cs typeface="2  Koodak" panose="00000700000000000000" pitchFamily="2" charset="-78"/>
              </a:rPr>
              <a:t>در شکل زیر جزئیات الگوریتم </a:t>
            </a:r>
            <a:r>
              <a:rPr lang="en-US" sz="1800" b="0" i="0" kern="1200" dirty="0">
                <a:solidFill>
                  <a:srgbClr val="424242"/>
                </a:solidFill>
                <a:effectLst/>
                <a:latin typeface="Arial Rounded MT Bold" panose="020F0704030504030204" pitchFamily="34" charset="0"/>
                <a:ea typeface="Arial Unicode MS"/>
                <a:cs typeface="2  Koodak" panose="00000700000000000000" pitchFamily="2" charset="-78"/>
              </a:rPr>
              <a:t>Q-Learning </a:t>
            </a:r>
            <a:r>
              <a:rPr lang="fa-IR" sz="1800" b="0" i="0" kern="1200" dirty="0">
                <a:solidFill>
                  <a:srgbClr val="424242"/>
                </a:solidFill>
                <a:effectLst/>
                <a:latin typeface="Arial Rounded MT Bold" panose="020F0704030504030204" pitchFamily="34" charset="0"/>
                <a:ea typeface="Arial Unicode MS"/>
                <a:cs typeface="Arial Rounded MT Bold" panose="020F0704030504030204" pitchFamily="34" charset="0"/>
              </a:rPr>
              <a:t> </a:t>
            </a:r>
            <a:r>
              <a:rPr lang="fa-IR" sz="1800" b="0" i="0" kern="1200" dirty="0">
                <a:solidFill>
                  <a:srgbClr val="424242"/>
                </a:solidFill>
                <a:effectLst/>
                <a:latin typeface="Arial Rounded MT Bold" panose="020F0704030504030204" pitchFamily="34" charset="0"/>
                <a:ea typeface="Arial Unicode MS"/>
                <a:cs typeface="2  Koodak" panose="00000700000000000000" pitchFamily="2" charset="-78"/>
              </a:rPr>
              <a:t>نمایش داده شده است </a:t>
            </a:r>
            <a:r>
              <a:rPr lang="fa-IR" sz="1800" b="0" i="0" kern="1200" dirty="0">
                <a:solidFill>
                  <a:srgbClr val="424242"/>
                </a:solidFill>
                <a:effectLst/>
                <a:latin typeface="Arial Rounded MT Bold" panose="020F0704030504030204" pitchFamily="34" charset="0"/>
                <a:ea typeface="Arial Unicode MS"/>
                <a:cs typeface="Arial Rounded MT Bold" panose="020F0704030504030204" pitchFamily="34" charset="0"/>
              </a:rPr>
              <a:t>: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D2189F-4DE3-B574-9AC8-A84CD78B6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594" y="1420427"/>
            <a:ext cx="9650811" cy="4151506"/>
          </a:xfrm>
          <a:prstGeom prst="rect">
            <a:avLst/>
          </a:prstGeom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14FD0CA5-D5FB-0726-C15A-3BFB3DB1AD70}"/>
              </a:ext>
            </a:extLst>
          </p:cNvPr>
          <p:cNvSpPr/>
          <p:nvPr/>
        </p:nvSpPr>
        <p:spPr>
          <a:xfrm>
            <a:off x="6738152" y="3080551"/>
            <a:ext cx="1464816" cy="415629"/>
          </a:xfrm>
          <a:prstGeom prst="wedgeRoundRectCallout">
            <a:avLst>
              <a:gd name="adj1" fmla="val -25595"/>
              <a:gd name="adj2" fmla="val 94961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fa-IR" sz="1400" dirty="0">
                <a:cs typeface="2  Koodak" panose="00000700000000000000" pitchFamily="2" charset="-78"/>
              </a:rPr>
              <a:t>توضیح در اسلاید بعد</a:t>
            </a:r>
            <a:endParaRPr lang="en-US" sz="1400" dirty="0">
              <a:cs typeface="2 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88002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9BE131-B3DB-923A-7838-41FF80F2E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609" y="1268702"/>
            <a:ext cx="7753301" cy="21602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CB8B7A-88B2-6E67-13ED-ABF19DC56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3758" y="3313590"/>
            <a:ext cx="4184483" cy="26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9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EA89F668-722C-4FC5-81F3-BB5533FA541A}"/>
              </a:ext>
            </a:extLst>
          </p:cNvPr>
          <p:cNvCxnSpPr>
            <a:cxnSpLocks/>
            <a:stCxn id="62" idx="6"/>
            <a:endCxn id="64" idx="2"/>
          </p:cNvCxnSpPr>
          <p:nvPr/>
        </p:nvCxnSpPr>
        <p:spPr>
          <a:xfrm>
            <a:off x="2725420" y="3154680"/>
            <a:ext cx="6741160" cy="0"/>
          </a:xfrm>
          <a:prstGeom prst="line">
            <a:avLst/>
          </a:prstGeom>
          <a:ln>
            <a:solidFill>
              <a:srgbClr val="2EBAA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EB6CCB85-30C4-4FA2-9A94-F1B1B53D2923}"/>
              </a:ext>
            </a:extLst>
          </p:cNvPr>
          <p:cNvSpPr/>
          <p:nvPr/>
        </p:nvSpPr>
        <p:spPr>
          <a:xfrm>
            <a:off x="2176780" y="2880360"/>
            <a:ext cx="548640" cy="548640"/>
          </a:xfrm>
          <a:prstGeom prst="ellipse">
            <a:avLst/>
          </a:prstGeom>
          <a:solidFill>
            <a:srgbClr val="F9F9F7"/>
          </a:solidFill>
          <a:ln w="127000">
            <a:solidFill>
              <a:srgbClr val="2EBA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solidFill>
                <a:schemeClr val="bg1"/>
              </a:solidFill>
              <a:latin typeface="Arial Rounded MT Bold" panose="020F0704030504030204" pitchFamily="34" charset="0"/>
              <a:cs typeface="2  Koodak" panose="00000700000000000000" pitchFamily="2" charset="-78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E176CADE-C255-46F8-B0F8-8DF73005C877}"/>
              </a:ext>
            </a:extLst>
          </p:cNvPr>
          <p:cNvSpPr/>
          <p:nvPr/>
        </p:nvSpPr>
        <p:spPr>
          <a:xfrm>
            <a:off x="5821680" y="2880360"/>
            <a:ext cx="548640" cy="548640"/>
          </a:xfrm>
          <a:prstGeom prst="ellipse">
            <a:avLst/>
          </a:prstGeom>
          <a:solidFill>
            <a:srgbClr val="F9F9F7"/>
          </a:solidFill>
          <a:ln w="127000">
            <a:solidFill>
              <a:srgbClr val="2EBA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solidFill>
                <a:schemeClr val="bg1"/>
              </a:solidFill>
              <a:latin typeface="Arial Rounded MT Bold" panose="020F0704030504030204" pitchFamily="34" charset="0"/>
              <a:cs typeface="2  Koodak" panose="00000700000000000000" pitchFamily="2" charset="-78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A051EF5C-C857-44D7-BE6E-5A7F7F797754}"/>
              </a:ext>
            </a:extLst>
          </p:cNvPr>
          <p:cNvSpPr/>
          <p:nvPr/>
        </p:nvSpPr>
        <p:spPr>
          <a:xfrm>
            <a:off x="9466580" y="2880360"/>
            <a:ext cx="548640" cy="548640"/>
          </a:xfrm>
          <a:prstGeom prst="ellipse">
            <a:avLst/>
          </a:prstGeom>
          <a:solidFill>
            <a:srgbClr val="F9F9F7"/>
          </a:solidFill>
          <a:ln w="127000">
            <a:solidFill>
              <a:srgbClr val="2EBA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solidFill>
                <a:schemeClr val="bg1"/>
              </a:solidFill>
              <a:latin typeface="Arial Rounded MT Bold" panose="020F0704030504030204" pitchFamily="34" charset="0"/>
              <a:cs typeface="2  Koodak" panose="00000700000000000000" pitchFamily="2" charset="-78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7609763-7E0A-49BE-893C-2DFC2257E0F9}"/>
              </a:ext>
            </a:extLst>
          </p:cNvPr>
          <p:cNvSpPr txBox="1"/>
          <p:nvPr/>
        </p:nvSpPr>
        <p:spPr>
          <a:xfrm>
            <a:off x="429702" y="4280653"/>
            <a:ext cx="4030462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sz="1600" b="0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pip install gymnasium[</a:t>
            </a:r>
            <a:r>
              <a:rPr lang="en-US" sz="1600" b="0" i="0" u="none" strike="noStrike" baseline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classic_control</a:t>
            </a:r>
            <a:r>
              <a:rPr lang="en-US" sz="1600" b="0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]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cs typeface="2  Koodak" panose="00000700000000000000" pitchFamily="2" charset="-78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9AFDC7B-596A-43D4-94C7-A5249A65B360}"/>
              </a:ext>
            </a:extLst>
          </p:cNvPr>
          <p:cNvSpPr/>
          <p:nvPr/>
        </p:nvSpPr>
        <p:spPr>
          <a:xfrm>
            <a:off x="1333866" y="3865880"/>
            <a:ext cx="2222134" cy="461665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cs typeface="2  Koodak" panose="00000700000000000000" pitchFamily="2" charset="-78"/>
              </a:rPr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BEE0D57-24FC-4FBA-8E7D-34E6B13D42F5}"/>
              </a:ext>
            </a:extLst>
          </p:cNvPr>
          <p:cNvSpPr txBox="1"/>
          <p:nvPr/>
        </p:nvSpPr>
        <p:spPr>
          <a:xfrm>
            <a:off x="4553565" y="4280653"/>
            <a:ext cx="3084869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cs typeface="2  Koodak" panose="00000700000000000000" pitchFamily="2" charset="-78"/>
              </a:rPr>
              <a:t>pip install –r requirement.txt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940E477-6326-43C8-BA38-BA2980262199}"/>
              </a:ext>
            </a:extLst>
          </p:cNvPr>
          <p:cNvSpPr/>
          <p:nvPr/>
        </p:nvSpPr>
        <p:spPr>
          <a:xfrm>
            <a:off x="4984933" y="3865880"/>
            <a:ext cx="2222134" cy="461665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cs typeface="2  Koodak" panose="00000700000000000000" pitchFamily="2" charset="-78"/>
              </a:rPr>
              <a:t>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1012084-C25B-4E15-9B4A-9C547C1DEBDF}"/>
              </a:ext>
            </a:extLst>
          </p:cNvPr>
          <p:cNvSpPr txBox="1"/>
          <p:nvPr/>
        </p:nvSpPr>
        <p:spPr>
          <a:xfrm>
            <a:off x="8636002" y="4280653"/>
            <a:ext cx="222213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cs typeface="2  Koodak" panose="00000700000000000000" pitchFamily="2" charset="-78"/>
              </a:rPr>
              <a:t>python Qlearning.py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cs typeface="2  Koodak" panose="00000700000000000000" pitchFamily="2" charset="-78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A00C3BE-9159-49E4-B02C-D115BE293631}"/>
              </a:ext>
            </a:extLst>
          </p:cNvPr>
          <p:cNvSpPr/>
          <p:nvPr/>
        </p:nvSpPr>
        <p:spPr>
          <a:xfrm>
            <a:off x="8636002" y="3865880"/>
            <a:ext cx="2222134" cy="461665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cs typeface="2  Koodak" panose="00000700000000000000" pitchFamily="2" charset="-78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2010E9E-068C-4A46-BDBE-C74D7B055C66}"/>
              </a:ext>
            </a:extLst>
          </p:cNvPr>
          <p:cNvSpPr txBox="1"/>
          <p:nvPr/>
        </p:nvSpPr>
        <p:spPr>
          <a:xfrm>
            <a:off x="1625599" y="1136928"/>
            <a:ext cx="8940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cs typeface="2  Koodak" panose="00000700000000000000" pitchFamily="2" charset="-78"/>
              </a:rPr>
              <a:t>نصب و اجرای پروژه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cs typeface="2 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22304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42F346-FC6A-493B-995E-DB2FC357CBE3}"/>
              </a:ext>
            </a:extLst>
          </p:cNvPr>
          <p:cNvSpPr txBox="1"/>
          <p:nvPr/>
        </p:nvSpPr>
        <p:spPr>
          <a:xfrm>
            <a:off x="3175000" y="3530598"/>
            <a:ext cx="584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altLang="ko-KR" sz="5400" b="1" dirty="0">
                <a:solidFill>
                  <a:srgbClr val="2F3D54"/>
                </a:solidFill>
                <a:latin typeface="+mj-lt"/>
                <a:cs typeface="2  Koodak" panose="00000700000000000000" pitchFamily="2" charset="-78"/>
              </a:rPr>
              <a:t>توضیحات پروژه</a:t>
            </a:r>
            <a:endParaRPr lang="ko-KR" altLang="en-US" sz="5400" b="1" dirty="0">
              <a:solidFill>
                <a:srgbClr val="2F3D54"/>
              </a:solidFill>
              <a:latin typeface="+mj-lt"/>
              <a:cs typeface="2  Koodak" panose="00000700000000000000" pitchFamily="2" charset="-78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D539A85-07C9-4D1A-1B24-0FBF19BD9DDC}"/>
              </a:ext>
            </a:extLst>
          </p:cNvPr>
          <p:cNvSpPr/>
          <p:nvPr/>
        </p:nvSpPr>
        <p:spPr>
          <a:xfrm>
            <a:off x="5038864" y="1208355"/>
            <a:ext cx="2114271" cy="2119047"/>
          </a:xfrm>
          <a:prstGeom prst="ellipse">
            <a:avLst/>
          </a:prstGeom>
          <a:solidFill>
            <a:srgbClr val="2EBAA7"/>
          </a:solidFill>
          <a:ln w="9525" cap="flat">
            <a:noFill/>
            <a:prstDash val="solid"/>
            <a:miter/>
          </a:ln>
        </p:spPr>
        <p:txBody>
          <a:bodyPr rtlCol="0" anchor="ctr" anchorCtr="1"/>
          <a:lstStyle/>
          <a:p>
            <a:pPr algn="r"/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" name="그래픽 18">
            <a:extLst>
              <a:ext uri="{FF2B5EF4-FFF2-40B4-BE49-F238E27FC236}">
                <a16:creationId xmlns:a16="http://schemas.microsoft.com/office/drawing/2014/main" id="{F99E6A64-E26E-0BB2-EA4D-051BAFDCE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45658" y="1603964"/>
            <a:ext cx="1300684" cy="126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769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A7ABAD-628B-F029-F499-625C9EE8B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7567" y="3539518"/>
            <a:ext cx="3611362" cy="1665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D5A57A-0968-7283-2E50-2C0739259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567" y="1287247"/>
            <a:ext cx="2490740" cy="21187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46FF7C-B951-B34C-0676-B0384BE5CF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071" y="1287247"/>
            <a:ext cx="6466304" cy="391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320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9E8DA7-67A3-46EE-B1EF-86189B2B2C98}"/>
              </a:ext>
            </a:extLst>
          </p:cNvPr>
          <p:cNvSpPr txBox="1"/>
          <p:nvPr/>
        </p:nvSpPr>
        <p:spPr>
          <a:xfrm>
            <a:off x="2861668" y="4088489"/>
            <a:ext cx="60669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altLang="ko-KR" sz="9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2  Koodak" panose="00000700000000000000" pitchFamily="2" charset="-78"/>
              </a:rPr>
              <a:t>نتیجه</a:t>
            </a:r>
            <a:endParaRPr lang="ko-KR" altLang="en-US" sz="9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2  Koodak" panose="00000700000000000000" pitchFamily="2" charset="-78"/>
            </a:endParaRPr>
          </a:p>
        </p:txBody>
      </p:sp>
      <p:sp>
        <p:nvSpPr>
          <p:cNvPr id="2" name="타원 16">
            <a:extLst>
              <a:ext uri="{FF2B5EF4-FFF2-40B4-BE49-F238E27FC236}">
                <a16:creationId xmlns:a16="http://schemas.microsoft.com/office/drawing/2014/main" id="{CA2F5F42-2FDE-0190-50C2-8A6BAAA7A8BC}"/>
              </a:ext>
            </a:extLst>
          </p:cNvPr>
          <p:cNvSpPr/>
          <p:nvPr/>
        </p:nvSpPr>
        <p:spPr>
          <a:xfrm>
            <a:off x="4428342" y="1158004"/>
            <a:ext cx="2933623" cy="2917037"/>
          </a:xfrm>
          <a:prstGeom prst="ellipse">
            <a:avLst/>
          </a:prstGeom>
          <a:solidFill>
            <a:srgbClr val="EA5F3E"/>
          </a:solidFill>
          <a:ln w="5715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3" name="그룹 31">
            <a:extLst>
              <a:ext uri="{FF2B5EF4-FFF2-40B4-BE49-F238E27FC236}">
                <a16:creationId xmlns:a16="http://schemas.microsoft.com/office/drawing/2014/main" id="{8617C283-EE07-53B6-8197-0323AC3AA1E8}"/>
              </a:ext>
            </a:extLst>
          </p:cNvPr>
          <p:cNvGrpSpPr/>
          <p:nvPr/>
        </p:nvGrpSpPr>
        <p:grpSpPr>
          <a:xfrm>
            <a:off x="5168688" y="1851696"/>
            <a:ext cx="1452930" cy="1388332"/>
            <a:chOff x="752656" y="1562597"/>
            <a:chExt cx="390525" cy="390525"/>
          </a:xfrm>
          <a:solidFill>
            <a:schemeClr val="bg1"/>
          </a:solidFill>
        </p:grpSpPr>
        <p:sp>
          <p:nvSpPr>
            <p:cNvPr id="6" name="자유형: 도형 32">
              <a:extLst>
                <a:ext uri="{FF2B5EF4-FFF2-40B4-BE49-F238E27FC236}">
                  <a16:creationId xmlns:a16="http://schemas.microsoft.com/office/drawing/2014/main" id="{0FE56091-A5EF-871E-23C3-9274ECAE97CE}"/>
                </a:ext>
              </a:extLst>
            </p:cNvPr>
            <p:cNvSpPr/>
            <p:nvPr/>
          </p:nvSpPr>
          <p:spPr>
            <a:xfrm>
              <a:off x="797621" y="1607153"/>
              <a:ext cx="209550" cy="161925"/>
            </a:xfrm>
            <a:custGeom>
              <a:avLst/>
              <a:gdLst>
                <a:gd name="connsiteX0" fmla="*/ 26568 w 209550"/>
                <a:gd name="connsiteY0" fmla="*/ 159925 h 161925"/>
                <a:gd name="connsiteX1" fmla="*/ 85528 w 209550"/>
                <a:gd name="connsiteY1" fmla="*/ 100965 h 161925"/>
                <a:gd name="connsiteX2" fmla="*/ 102292 w 209550"/>
                <a:gd name="connsiteY2" fmla="*/ 117729 h 161925"/>
                <a:gd name="connsiteX3" fmla="*/ 113437 w 209550"/>
                <a:gd name="connsiteY3" fmla="*/ 117729 h 161925"/>
                <a:gd name="connsiteX4" fmla="*/ 185922 w 209550"/>
                <a:gd name="connsiteY4" fmla="*/ 45244 h 161925"/>
                <a:gd name="connsiteX5" fmla="*/ 185922 w 209550"/>
                <a:gd name="connsiteY5" fmla="*/ 64770 h 161925"/>
                <a:gd name="connsiteX6" fmla="*/ 189065 w 209550"/>
                <a:gd name="connsiteY6" fmla="*/ 71152 h 161925"/>
                <a:gd name="connsiteX7" fmla="*/ 208210 w 209550"/>
                <a:gd name="connsiteY7" fmla="*/ 62865 h 161925"/>
                <a:gd name="connsiteX8" fmla="*/ 208210 w 209550"/>
                <a:gd name="connsiteY8" fmla="*/ 18288 h 161925"/>
                <a:gd name="connsiteX9" fmla="*/ 197066 w 209550"/>
                <a:gd name="connsiteY9" fmla="*/ 7144 h 161925"/>
                <a:gd name="connsiteX10" fmla="*/ 150584 w 209550"/>
                <a:gd name="connsiteY10" fmla="*/ 7144 h 161925"/>
                <a:gd name="connsiteX11" fmla="*/ 144202 w 209550"/>
                <a:gd name="connsiteY11" fmla="*/ 10287 h 161925"/>
                <a:gd name="connsiteX12" fmla="*/ 152489 w 209550"/>
                <a:gd name="connsiteY12" fmla="*/ 29432 h 161925"/>
                <a:gd name="connsiteX13" fmla="*/ 170205 w 209550"/>
                <a:gd name="connsiteY13" fmla="*/ 29432 h 161925"/>
                <a:gd name="connsiteX14" fmla="*/ 107912 w 209550"/>
                <a:gd name="connsiteY14" fmla="*/ 91726 h 161925"/>
                <a:gd name="connsiteX15" fmla="*/ 91148 w 209550"/>
                <a:gd name="connsiteY15" fmla="*/ 74962 h 161925"/>
                <a:gd name="connsiteX16" fmla="*/ 80004 w 209550"/>
                <a:gd name="connsiteY16" fmla="*/ 74962 h 161925"/>
                <a:gd name="connsiteX17" fmla="*/ 9519 w 209550"/>
                <a:gd name="connsiteY17" fmla="*/ 145447 h 161925"/>
                <a:gd name="connsiteX18" fmla="*/ 7233 w 209550"/>
                <a:gd name="connsiteY18" fmla="*/ 152209 h 161925"/>
                <a:gd name="connsiteX19" fmla="*/ 26568 w 209550"/>
                <a:gd name="connsiteY19" fmla="*/ 159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9550" h="161925">
                  <a:moveTo>
                    <a:pt x="26568" y="159925"/>
                  </a:moveTo>
                  <a:lnTo>
                    <a:pt x="85528" y="100965"/>
                  </a:lnTo>
                  <a:lnTo>
                    <a:pt x="102292" y="117729"/>
                  </a:lnTo>
                  <a:cubicBezTo>
                    <a:pt x="105340" y="120777"/>
                    <a:pt x="110388" y="120777"/>
                    <a:pt x="113437" y="117729"/>
                  </a:cubicBezTo>
                  <a:lnTo>
                    <a:pt x="185922" y="45244"/>
                  </a:lnTo>
                  <a:lnTo>
                    <a:pt x="185922" y="64770"/>
                  </a:lnTo>
                  <a:cubicBezTo>
                    <a:pt x="185922" y="67246"/>
                    <a:pt x="187065" y="69723"/>
                    <a:pt x="189065" y="71152"/>
                  </a:cubicBezTo>
                  <a:cubicBezTo>
                    <a:pt x="198209" y="77915"/>
                    <a:pt x="208210" y="71533"/>
                    <a:pt x="208210" y="62865"/>
                  </a:cubicBezTo>
                  <a:lnTo>
                    <a:pt x="208210" y="18288"/>
                  </a:lnTo>
                  <a:cubicBezTo>
                    <a:pt x="208210" y="12097"/>
                    <a:pt x="203162" y="7144"/>
                    <a:pt x="197066" y="7144"/>
                  </a:cubicBezTo>
                  <a:lnTo>
                    <a:pt x="150584" y="7144"/>
                  </a:lnTo>
                  <a:cubicBezTo>
                    <a:pt x="148107" y="7144"/>
                    <a:pt x="145631" y="8287"/>
                    <a:pt x="144202" y="10287"/>
                  </a:cubicBezTo>
                  <a:cubicBezTo>
                    <a:pt x="137439" y="19431"/>
                    <a:pt x="143821" y="29432"/>
                    <a:pt x="152489" y="29432"/>
                  </a:cubicBezTo>
                  <a:lnTo>
                    <a:pt x="170205" y="29432"/>
                  </a:lnTo>
                  <a:lnTo>
                    <a:pt x="107912" y="91726"/>
                  </a:lnTo>
                  <a:lnTo>
                    <a:pt x="91148" y="74962"/>
                  </a:lnTo>
                  <a:cubicBezTo>
                    <a:pt x="88100" y="71914"/>
                    <a:pt x="83052" y="71914"/>
                    <a:pt x="80004" y="74962"/>
                  </a:cubicBezTo>
                  <a:lnTo>
                    <a:pt x="9519" y="145447"/>
                  </a:lnTo>
                  <a:cubicBezTo>
                    <a:pt x="7709" y="147256"/>
                    <a:pt x="6852" y="149733"/>
                    <a:pt x="7233" y="152209"/>
                  </a:cubicBezTo>
                  <a:cubicBezTo>
                    <a:pt x="8852" y="163544"/>
                    <a:pt x="20377" y="166116"/>
                    <a:pt x="26568" y="1599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자유형: 도형 33">
              <a:extLst>
                <a:ext uri="{FF2B5EF4-FFF2-40B4-BE49-F238E27FC236}">
                  <a16:creationId xmlns:a16="http://schemas.microsoft.com/office/drawing/2014/main" id="{006B1666-B488-7530-7F10-55FBD32B56B3}"/>
                </a:ext>
              </a:extLst>
            </p:cNvPr>
            <p:cNvSpPr/>
            <p:nvPr/>
          </p:nvSpPr>
          <p:spPr>
            <a:xfrm>
              <a:off x="797995" y="1807749"/>
              <a:ext cx="95250" cy="104775"/>
            </a:xfrm>
            <a:custGeom>
              <a:avLst/>
              <a:gdLst>
                <a:gd name="connsiteX0" fmla="*/ 18288 w 95250"/>
                <a:gd name="connsiteY0" fmla="*/ 97822 h 104775"/>
                <a:gd name="connsiteX1" fmla="*/ 85154 w 95250"/>
                <a:gd name="connsiteY1" fmla="*/ 97822 h 104775"/>
                <a:gd name="connsiteX2" fmla="*/ 96298 w 95250"/>
                <a:gd name="connsiteY2" fmla="*/ 86677 h 104775"/>
                <a:gd name="connsiteX3" fmla="*/ 96298 w 95250"/>
                <a:gd name="connsiteY3" fmla="*/ 18288 h 104775"/>
                <a:gd name="connsiteX4" fmla="*/ 85154 w 95250"/>
                <a:gd name="connsiteY4" fmla="*/ 7144 h 104775"/>
                <a:gd name="connsiteX5" fmla="*/ 18288 w 95250"/>
                <a:gd name="connsiteY5" fmla="*/ 7144 h 104775"/>
                <a:gd name="connsiteX6" fmla="*/ 7144 w 95250"/>
                <a:gd name="connsiteY6" fmla="*/ 18288 h 104775"/>
                <a:gd name="connsiteX7" fmla="*/ 7144 w 95250"/>
                <a:gd name="connsiteY7" fmla="*/ 86677 h 104775"/>
                <a:gd name="connsiteX8" fmla="*/ 18288 w 95250"/>
                <a:gd name="connsiteY8" fmla="*/ 9782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04775">
                  <a:moveTo>
                    <a:pt x="18288" y="97822"/>
                  </a:moveTo>
                  <a:lnTo>
                    <a:pt x="85154" y="97822"/>
                  </a:lnTo>
                  <a:cubicBezTo>
                    <a:pt x="91345" y="97822"/>
                    <a:pt x="96298" y="92869"/>
                    <a:pt x="96298" y="86677"/>
                  </a:cubicBezTo>
                  <a:lnTo>
                    <a:pt x="96298" y="18288"/>
                  </a:lnTo>
                  <a:cubicBezTo>
                    <a:pt x="96298" y="12097"/>
                    <a:pt x="91345" y="7144"/>
                    <a:pt x="85154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86677"/>
                  </a:lnTo>
                  <a:cubicBezTo>
                    <a:pt x="7144" y="92773"/>
                    <a:pt x="12097" y="97822"/>
                    <a:pt x="18288" y="97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37">
              <a:extLst>
                <a:ext uri="{FF2B5EF4-FFF2-40B4-BE49-F238E27FC236}">
                  <a16:creationId xmlns:a16="http://schemas.microsoft.com/office/drawing/2014/main" id="{63404C42-3ACF-81A1-F240-0679544EC7F4}"/>
                </a:ext>
              </a:extLst>
            </p:cNvPr>
            <p:cNvSpPr/>
            <p:nvPr/>
          </p:nvSpPr>
          <p:spPr>
            <a:xfrm>
              <a:off x="909438" y="1740884"/>
              <a:ext cx="95250" cy="171450"/>
            </a:xfrm>
            <a:custGeom>
              <a:avLst/>
              <a:gdLst>
                <a:gd name="connsiteX0" fmla="*/ 85153 w 95250"/>
                <a:gd name="connsiteY0" fmla="*/ 7144 h 171450"/>
                <a:gd name="connsiteX1" fmla="*/ 18288 w 95250"/>
                <a:gd name="connsiteY1" fmla="*/ 7144 h 171450"/>
                <a:gd name="connsiteX2" fmla="*/ 7144 w 95250"/>
                <a:gd name="connsiteY2" fmla="*/ 18288 h 171450"/>
                <a:gd name="connsiteX3" fmla="*/ 7144 w 95250"/>
                <a:gd name="connsiteY3" fmla="*/ 153543 h 171450"/>
                <a:gd name="connsiteX4" fmla="*/ 18288 w 95250"/>
                <a:gd name="connsiteY4" fmla="*/ 164687 h 171450"/>
                <a:gd name="connsiteX5" fmla="*/ 85153 w 95250"/>
                <a:gd name="connsiteY5" fmla="*/ 164687 h 171450"/>
                <a:gd name="connsiteX6" fmla="*/ 96298 w 95250"/>
                <a:gd name="connsiteY6" fmla="*/ 153543 h 171450"/>
                <a:gd name="connsiteX7" fmla="*/ 96298 w 95250"/>
                <a:gd name="connsiteY7" fmla="*/ 18288 h 171450"/>
                <a:gd name="connsiteX8" fmla="*/ 85153 w 95250"/>
                <a:gd name="connsiteY8" fmla="*/ 714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71450">
                  <a:moveTo>
                    <a:pt x="85153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153543"/>
                  </a:lnTo>
                  <a:cubicBezTo>
                    <a:pt x="7144" y="159734"/>
                    <a:pt x="12097" y="164687"/>
                    <a:pt x="18288" y="164687"/>
                  </a:cubicBezTo>
                  <a:lnTo>
                    <a:pt x="85153" y="164687"/>
                  </a:lnTo>
                  <a:cubicBezTo>
                    <a:pt x="91345" y="164687"/>
                    <a:pt x="96298" y="159734"/>
                    <a:pt x="96298" y="153543"/>
                  </a:cubicBezTo>
                  <a:lnTo>
                    <a:pt x="96298" y="18288"/>
                  </a:lnTo>
                  <a:cubicBezTo>
                    <a:pt x="96298" y="12192"/>
                    <a:pt x="91345" y="7144"/>
                    <a:pt x="851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9" name="자유형: 도형 39">
              <a:extLst>
                <a:ext uri="{FF2B5EF4-FFF2-40B4-BE49-F238E27FC236}">
                  <a16:creationId xmlns:a16="http://schemas.microsoft.com/office/drawing/2014/main" id="{C420D998-70DD-8910-DD21-66EFB18A7627}"/>
                </a:ext>
              </a:extLst>
            </p:cNvPr>
            <p:cNvSpPr/>
            <p:nvPr/>
          </p:nvSpPr>
          <p:spPr>
            <a:xfrm>
              <a:off x="998589" y="1607534"/>
              <a:ext cx="142875" cy="304800"/>
            </a:xfrm>
            <a:custGeom>
              <a:avLst/>
              <a:gdLst>
                <a:gd name="connsiteX0" fmla="*/ 18291 w 142875"/>
                <a:gd name="connsiteY0" fmla="*/ 118205 h 304800"/>
                <a:gd name="connsiteX1" fmla="*/ 29435 w 142875"/>
                <a:gd name="connsiteY1" fmla="*/ 118205 h 304800"/>
                <a:gd name="connsiteX2" fmla="*/ 29435 w 142875"/>
                <a:gd name="connsiteY2" fmla="*/ 286893 h 304800"/>
                <a:gd name="connsiteX3" fmla="*/ 40580 w 142875"/>
                <a:gd name="connsiteY3" fmla="*/ 298037 h 304800"/>
                <a:gd name="connsiteX4" fmla="*/ 108207 w 142875"/>
                <a:gd name="connsiteY4" fmla="*/ 298037 h 304800"/>
                <a:gd name="connsiteX5" fmla="*/ 119352 w 142875"/>
                <a:gd name="connsiteY5" fmla="*/ 286893 h 304800"/>
                <a:gd name="connsiteX6" fmla="*/ 119352 w 142875"/>
                <a:gd name="connsiteY6" fmla="*/ 118205 h 304800"/>
                <a:gd name="connsiteX7" fmla="*/ 130496 w 142875"/>
                <a:gd name="connsiteY7" fmla="*/ 118205 h 304800"/>
                <a:gd name="connsiteX8" fmla="*/ 140211 w 142875"/>
                <a:gd name="connsiteY8" fmla="*/ 112490 h 304800"/>
                <a:gd name="connsiteX9" fmla="*/ 139926 w 142875"/>
                <a:gd name="connsiteY9" fmla="*/ 101156 h 304800"/>
                <a:gd name="connsiteX10" fmla="*/ 83442 w 142875"/>
                <a:gd name="connsiteY10" fmla="*/ 12002 h 304800"/>
                <a:gd name="connsiteX11" fmla="*/ 64583 w 142875"/>
                <a:gd name="connsiteY11" fmla="*/ 12002 h 304800"/>
                <a:gd name="connsiteX12" fmla="*/ 8861 w 142875"/>
                <a:gd name="connsiteY12" fmla="*/ 101156 h 304800"/>
                <a:gd name="connsiteX13" fmla="*/ 8576 w 142875"/>
                <a:gd name="connsiteY13" fmla="*/ 112490 h 304800"/>
                <a:gd name="connsiteX14" fmla="*/ 18291 w 142875"/>
                <a:gd name="connsiteY14" fmla="*/ 118205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2875" h="304800">
                  <a:moveTo>
                    <a:pt x="18291" y="118205"/>
                  </a:moveTo>
                  <a:lnTo>
                    <a:pt x="29435" y="118205"/>
                  </a:lnTo>
                  <a:lnTo>
                    <a:pt x="29435" y="286893"/>
                  </a:lnTo>
                  <a:cubicBezTo>
                    <a:pt x="29435" y="293084"/>
                    <a:pt x="34388" y="298037"/>
                    <a:pt x="40580" y="298037"/>
                  </a:cubicBezTo>
                  <a:lnTo>
                    <a:pt x="108207" y="298037"/>
                  </a:lnTo>
                  <a:cubicBezTo>
                    <a:pt x="114398" y="298037"/>
                    <a:pt x="119352" y="293084"/>
                    <a:pt x="119352" y="286893"/>
                  </a:cubicBezTo>
                  <a:lnTo>
                    <a:pt x="119352" y="118205"/>
                  </a:lnTo>
                  <a:lnTo>
                    <a:pt x="130496" y="118205"/>
                  </a:lnTo>
                  <a:cubicBezTo>
                    <a:pt x="134591" y="118205"/>
                    <a:pt x="138306" y="116014"/>
                    <a:pt x="140211" y="112490"/>
                  </a:cubicBezTo>
                  <a:cubicBezTo>
                    <a:pt x="142212" y="108966"/>
                    <a:pt x="142021" y="104585"/>
                    <a:pt x="139926" y="101156"/>
                  </a:cubicBezTo>
                  <a:lnTo>
                    <a:pt x="83442" y="12002"/>
                  </a:lnTo>
                  <a:cubicBezTo>
                    <a:pt x="79346" y="5524"/>
                    <a:pt x="68583" y="5524"/>
                    <a:pt x="64583" y="12002"/>
                  </a:cubicBezTo>
                  <a:lnTo>
                    <a:pt x="8861" y="101156"/>
                  </a:lnTo>
                  <a:cubicBezTo>
                    <a:pt x="6671" y="104585"/>
                    <a:pt x="6575" y="108966"/>
                    <a:pt x="8576" y="112490"/>
                  </a:cubicBezTo>
                  <a:cubicBezTo>
                    <a:pt x="10481" y="116014"/>
                    <a:pt x="14291" y="118205"/>
                    <a:pt x="18291" y="1182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41">
              <a:extLst>
                <a:ext uri="{FF2B5EF4-FFF2-40B4-BE49-F238E27FC236}">
                  <a16:creationId xmlns:a16="http://schemas.microsoft.com/office/drawing/2014/main" id="{BF1EC301-E4D2-72F8-A301-D8C0D8436240}"/>
                </a:ext>
              </a:extLst>
            </p:cNvPr>
            <p:cNvSpPr/>
            <p:nvPr/>
          </p:nvSpPr>
          <p:spPr>
            <a:xfrm>
              <a:off x="752656" y="1562597"/>
              <a:ext cx="390525" cy="390525"/>
            </a:xfrm>
            <a:custGeom>
              <a:avLst/>
              <a:gdLst>
                <a:gd name="connsiteX0" fmla="*/ 376142 w 390525"/>
                <a:gd name="connsiteY0" fmla="*/ 365262 h 390525"/>
                <a:gd name="connsiteX1" fmla="*/ 29432 w 390525"/>
                <a:gd name="connsiteY1" fmla="*/ 365262 h 390525"/>
                <a:gd name="connsiteX2" fmla="*/ 29432 w 390525"/>
                <a:gd name="connsiteY2" fmla="*/ 18552 h 390525"/>
                <a:gd name="connsiteX3" fmla="*/ 19526 w 390525"/>
                <a:gd name="connsiteY3" fmla="*/ 7218 h 390525"/>
                <a:gd name="connsiteX4" fmla="*/ 7144 w 390525"/>
                <a:gd name="connsiteY4" fmla="*/ 18267 h 390525"/>
                <a:gd name="connsiteX5" fmla="*/ 7144 w 390525"/>
                <a:gd name="connsiteY5" fmla="*/ 376407 h 390525"/>
                <a:gd name="connsiteX6" fmla="*/ 18288 w 390525"/>
                <a:gd name="connsiteY6" fmla="*/ 387551 h 390525"/>
                <a:gd name="connsiteX7" fmla="*/ 376428 w 390525"/>
                <a:gd name="connsiteY7" fmla="*/ 387551 h 390525"/>
                <a:gd name="connsiteX8" fmla="*/ 387477 w 390525"/>
                <a:gd name="connsiteY8" fmla="*/ 375168 h 390525"/>
                <a:gd name="connsiteX9" fmla="*/ 376142 w 390525"/>
                <a:gd name="connsiteY9" fmla="*/ 36526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390525">
                  <a:moveTo>
                    <a:pt x="376142" y="365262"/>
                  </a:moveTo>
                  <a:lnTo>
                    <a:pt x="29432" y="365262"/>
                  </a:lnTo>
                  <a:lnTo>
                    <a:pt x="29432" y="18552"/>
                  </a:lnTo>
                  <a:cubicBezTo>
                    <a:pt x="29432" y="12837"/>
                    <a:pt x="25241" y="7789"/>
                    <a:pt x="19526" y="7218"/>
                  </a:cubicBezTo>
                  <a:cubicBezTo>
                    <a:pt x="12764" y="6456"/>
                    <a:pt x="7144" y="11694"/>
                    <a:pt x="7144" y="18267"/>
                  </a:cubicBezTo>
                  <a:lnTo>
                    <a:pt x="7144" y="376407"/>
                  </a:lnTo>
                  <a:cubicBezTo>
                    <a:pt x="7144" y="382598"/>
                    <a:pt x="12097" y="387551"/>
                    <a:pt x="18288" y="387551"/>
                  </a:cubicBezTo>
                  <a:lnTo>
                    <a:pt x="376428" y="387551"/>
                  </a:lnTo>
                  <a:cubicBezTo>
                    <a:pt x="383000" y="387551"/>
                    <a:pt x="388239" y="381836"/>
                    <a:pt x="387477" y="375168"/>
                  </a:cubicBezTo>
                  <a:cubicBezTo>
                    <a:pt x="386906" y="369453"/>
                    <a:pt x="381857" y="365262"/>
                    <a:pt x="376142" y="3652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9569678"/>
      </p:ext>
    </p:extLst>
  </p:cSld>
  <p:clrMapOvr>
    <a:masterClrMapping/>
  </p:clrMapOvr>
</p:sld>
</file>

<file path=ppt/theme/theme1.xml><?xml version="1.0" encoding="utf-8"?>
<a:theme xmlns:a="http://schemas.openxmlformats.org/drawingml/2006/main" name="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 - Arial">
      <a:majorFont>
        <a:latin typeface="Arial Black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AC15"/>
        </a:solidFill>
        <a:ln w="9525" cap="flat">
          <a:noFill/>
          <a:prstDash val="solid"/>
          <a:miter/>
        </a:ln>
      </a:spPr>
      <a:bodyPr rtlCol="0" anchor="ctr"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1723</TotalTime>
  <Words>173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맑은 고딕</vt:lpstr>
      <vt:lpstr>Arial</vt:lpstr>
      <vt:lpstr>Arial Black</vt:lpstr>
      <vt:lpstr>Arial Rounded MT Bold</vt:lpstr>
      <vt:lpstr>CIDFont+F5</vt:lpstr>
      <vt:lpstr>Wingdings</vt:lpstr>
      <vt:lpstr>PPTMON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Zahra sadat tabatabaee</cp:lastModifiedBy>
  <cp:revision>158</cp:revision>
  <dcterms:created xsi:type="dcterms:W3CDTF">2019-04-06T05:20:47Z</dcterms:created>
  <dcterms:modified xsi:type="dcterms:W3CDTF">2023-01-26T10:30:58Z</dcterms:modified>
</cp:coreProperties>
</file>