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16.png"/><Relationship Id="rId10" Type="http://schemas.openxmlformats.org/officeDocument/2006/relationships/image" Target="../media/image2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14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3" Type="http://schemas.openxmlformats.org/officeDocument/2006/relationships/image" Target="../media/image31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002060">
                  <a:alpha val="85000"/>
                </a:srgbClr>
              </a:gs>
              <a:gs pos="100000">
                <a:srgbClr val="1565C0">
                  <a:alpha val="75000"/>
                </a:srgbClr>
              </a:gs>
            </a:gsLst>
            <a:lin scaled="0" ang="8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562060" y="1428750"/>
            <a:ext cx="9067573" cy="1371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lnSpc>
                <a:spcPts val="4680"/>
              </a:lnSpc>
              <a:spcBef>
                <a:spcPts val="0"/>
              </a:spcBef>
              <a:spcAft>
                <a:spcPts val="1950"/>
              </a:spcAft>
            </a:pPr>
            <a:r>
              <a:rPr sz="3588" b="1">
                <a:solidFill>
                  <a:srgbClr val="FFFFFF"/>
                </a:solidFill>
              </a:rPr>
              <a:t>Sistema Predictivo de </a:t>
            </a:r>
            <a:r>
              <a:rPr sz="3588" b="1">
                <a:solidFill>
                  <a:srgbClr val="64B5F6"/>
                </a:solidFill>
              </a:rPr>
              <a:t>Machine Learning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524361" y="3086100"/>
            <a:ext cx="1142971" cy="38100"/>
          </a:xfrm>
          <a:prstGeom prst="roundRect">
            <a:avLst>
              <a:gd name="adj" fmla="val 10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562060" y="3505199"/>
            <a:ext cx="9067573" cy="4000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lnSpc>
                <a:spcPts val="2730"/>
              </a:lnSpc>
              <a:spcBef>
                <a:spcPts val="0"/>
              </a:spcBef>
              <a:spcAft>
                <a:spcPts val="3250"/>
              </a:spcAft>
            </a:pPr>
            <a:r>
              <a:rPr sz="1674" b="0">
                <a:solidFill>
                  <a:srgbClr val="FFFFFF"/>
                </a:solidFill>
              </a:rPr>
              <a:t>Gestión Operativa de Caninos Teckel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2060" y="4381499"/>
            <a:ext cx="906757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lnSpc>
                <a:spcPts val="1820"/>
              </a:lnSpc>
              <a:spcBef>
                <a:spcPts val="0"/>
              </a:spcBef>
              <a:spcAft>
                <a:spcPts val="3250"/>
              </a:spcAft>
            </a:pPr>
            <a:r>
              <a:rPr sz="1674" b="0">
                <a:solidFill>
                  <a:srgbClr val="FFFFFF"/>
                </a:solidFill>
              </a:rPr>
              <a:t>Proyecto de Inteligencia Artificial Aplicada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2060" y="5124449"/>
            <a:ext cx="9067573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lnSpc>
                <a:spcPts val="2145"/>
              </a:lnSpc>
              <a:spcBef>
                <a:spcPts val="2600"/>
              </a:spcBef>
              <a:spcAft>
                <a:spcPts val="0"/>
              </a:spcAft>
            </a:pPr>
            <a:r>
              <a:rPr sz="1315" b="0">
                <a:solidFill>
                  <a:srgbClr val="FFFFFF"/>
                </a:solidFill>
              </a:rPr>
              <a:t>Presentado por: </a:t>
            </a:r>
            <a:r>
              <a:rPr sz="1315" b="1">
                <a:solidFill>
                  <a:srgbClr val="64B5F6"/>
                </a:solidFill>
              </a:rPr>
              <a:t>Mariana Hincapie Henao</a:t>
            </a:r>
            <a:r>
              <a:rPr sz="1315" b="0">
                <a:solidFill>
                  <a:srgbClr val="FFFFFF"/>
                </a:solidFill>
              </a:rPr>
              <a:t>, </a:t>
            </a:r>
            <a:r>
              <a:rPr sz="1315" b="1">
                <a:solidFill>
                  <a:srgbClr val="64B5F6"/>
                </a:solidFill>
              </a:rPr>
              <a:t>Nicolás Uribe Méndez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15377" y="4800600"/>
            <a:ext cx="41" cy="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FFFFFF"/>
                </a:solidFill>
              </a:rPr>
              <a:t>•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5847" y="5429250"/>
            <a:ext cx="27" cy="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FFFFFF"/>
                </a:solidFill>
              </a:rPr>
              <a:t>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5847" y="5429250"/>
            <a:ext cx="27" cy="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FFFFFF"/>
                </a:solidFill>
              </a:rPr>
              <a:t>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5847" y="5429250"/>
            <a:ext cx="27" cy="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FFFFFF"/>
                </a:solidFill>
              </a:rPr>
              <a:t>•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5847" y="5429250"/>
            <a:ext cx="27" cy="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FFFFFF"/>
                </a:solidFill>
              </a:rPr>
              <a:t>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952499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Conclusiones y Trabajo Futuro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3495587" cy="3390899"/>
          </a:xfrm>
          <a:prstGeom prst="roundRect">
            <a:avLst>
              <a:gd name="adj" fmla="val 4494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09604" y="1285875"/>
            <a:ext cx="3209844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780"/>
              </a:spcAft>
            </a:pPr>
            <a:r>
              <a:rPr sz="1315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1565C0"/>
                </a:solidFill>
              </a:rPr>
              <a:t> Logros Alcanzados 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00000"/>
          </a:blip>
          <a:stretch>
            <a:fillRect/>
          </a:stretch>
        </p:blipFill>
        <p:spPr>
          <a:xfrm>
            <a:off x="809604" y="1333500"/>
            <a:ext cx="257168" cy="2286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809604" y="1752599"/>
            <a:ext cx="152396" cy="15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7248" y="1714500"/>
            <a:ext cx="2962200" cy="2571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130"/>
              </a:spcAft>
            </a:pPr>
            <a:r>
              <a:rPr sz="1076" b="1">
                <a:solidFill>
                  <a:srgbClr val="1565C0"/>
                </a:solidFill>
              </a:rPr>
              <a:t>Precisión Superior al Objetivo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7248" y="1990724"/>
            <a:ext cx="2962200" cy="2476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235"/>
              </a:lnSpc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565C0"/>
                </a:solidFill>
              </a:rPr>
              <a:t>89.3%</a:t>
            </a:r>
            <a:r>
              <a:rPr sz="956" b="0">
                <a:solidFill>
                  <a:srgbClr val="555555"/>
                </a:solidFill>
              </a:rPr>
              <a:t> en predicción de número de perros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809604" y="2371725"/>
            <a:ext cx="152396" cy="152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7248" y="2333624"/>
            <a:ext cx="2962200" cy="2571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130"/>
              </a:spcAft>
            </a:pPr>
            <a:r>
              <a:rPr sz="1076" b="1">
                <a:solidFill>
                  <a:srgbClr val="1565C0"/>
                </a:solidFill>
              </a:rPr>
              <a:t>Sistema Multi-Variable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7248" y="2609850"/>
            <a:ext cx="2962200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235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Predicción simultánea de múltiples variables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809604" y="2933699"/>
            <a:ext cx="152396" cy="152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57248" y="2895600"/>
            <a:ext cx="2962200" cy="2571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130"/>
              </a:spcAft>
            </a:pPr>
            <a:r>
              <a:rPr sz="1076" b="1">
                <a:solidFill>
                  <a:srgbClr val="1565C0"/>
                </a:solidFill>
              </a:rPr>
              <a:t>Robustez del Modelo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7248" y="3171825"/>
            <a:ext cx="2962200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235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Resistencia al overfitting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809604" y="3486150"/>
            <a:ext cx="152396" cy="152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57248" y="3448049"/>
            <a:ext cx="2962200" cy="2571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130"/>
              </a:spcAft>
            </a:pPr>
            <a:r>
              <a:rPr sz="1076" b="1">
                <a:solidFill>
                  <a:srgbClr val="1565C0"/>
                </a:solidFill>
              </a:rPr>
              <a:t>Interfaz Funcional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7248" y="3724274"/>
            <a:ext cx="2962200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235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Sistema interactivo y fácil de usar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52816" y="1143000"/>
            <a:ext cx="3495587" cy="3390899"/>
          </a:xfrm>
          <a:prstGeom prst="roundRect">
            <a:avLst>
              <a:gd name="adj" fmla="val 4494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4495687" y="1285875"/>
            <a:ext cx="3209844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780"/>
              </a:spcAft>
            </a:pPr>
            <a:r>
              <a:rPr sz="1315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1565C0"/>
                </a:solidFill>
              </a:rPr>
              <a:t> Aprendizajes Clave 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4">
            <a:alphaModFix amt="10000000000"/>
          </a:blip>
          <a:stretch>
            <a:fillRect/>
          </a:stretch>
        </p:blipFill>
        <p:spPr>
          <a:xfrm>
            <a:off x="4495687" y="1333500"/>
            <a:ext cx="171445" cy="22860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4495687" y="1752599"/>
            <a:ext cx="114297" cy="152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05232" y="1714500"/>
            <a:ext cx="3000299" cy="2571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130"/>
              </a:spcAft>
            </a:pPr>
            <a:r>
              <a:rPr sz="1076" b="1">
                <a:solidFill>
                  <a:srgbClr val="1565C0"/>
                </a:solidFill>
              </a:rPr>
              <a:t>Ingeniería de Características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05232" y="1990724"/>
            <a:ext cx="3000299" cy="36195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235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Extracción de </a:t>
            </a:r>
            <a:r>
              <a:rPr sz="956" b="1">
                <a:solidFill>
                  <a:srgbClr val="1565C0"/>
                </a:solidFill>
              </a:rPr>
              <a:t>temporales</a:t>
            </a:r>
            <a:r>
              <a:rPr sz="956" b="0">
                <a:solidFill>
                  <a:srgbClr val="555555"/>
                </a:solidFill>
              </a:rPr>
              <a:t> crucial para rendimiento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4495687" y="2486025"/>
            <a:ext cx="114297" cy="152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05232" y="2447924"/>
            <a:ext cx="3000299" cy="2571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130"/>
              </a:spcAft>
            </a:pPr>
            <a:r>
              <a:rPr sz="1076" b="1">
                <a:solidFill>
                  <a:srgbClr val="1565C0"/>
                </a:solidFill>
              </a:rPr>
              <a:t>Análisis Exploratorio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05232" y="2724150"/>
            <a:ext cx="3000299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235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1565C0"/>
                </a:solidFill>
              </a:rPr>
              <a:t>Patrones estacionales</a:t>
            </a:r>
            <a:r>
              <a:rPr sz="956" b="0">
                <a:solidFill>
                  <a:srgbClr val="555555"/>
                </a:solidFill>
              </a:rPr>
              <a:t> mejoraron predicciones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4495687" y="3047999"/>
            <a:ext cx="114297" cy="1524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705232" y="3009900"/>
            <a:ext cx="3000299" cy="2571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130"/>
              </a:spcAft>
            </a:pPr>
            <a:r>
              <a:rPr sz="1076" b="1">
                <a:solidFill>
                  <a:srgbClr val="1565C0"/>
                </a:solidFill>
              </a:rPr>
              <a:t>Efectividad de Random Forest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05232" y="3286125"/>
            <a:ext cx="3000299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235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Robustez para problemas empresariales</a:t>
            </a:r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4495687" y="3600450"/>
            <a:ext cx="114297" cy="1524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705232" y="3562349"/>
            <a:ext cx="3000299" cy="2571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130"/>
              </a:spcAft>
            </a:pPr>
            <a:r>
              <a:rPr sz="1076" b="1">
                <a:solidFill>
                  <a:srgbClr val="1565C0"/>
                </a:solidFill>
              </a:rPr>
              <a:t>Validación Continua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05232" y="3838574"/>
            <a:ext cx="3000299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235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1565C0"/>
                </a:solidFill>
              </a:rPr>
              <a:t>Monitoreo continuo</a:t>
            </a:r>
            <a:r>
              <a:rPr sz="956" b="0">
                <a:solidFill>
                  <a:srgbClr val="555555"/>
                </a:solidFill>
              </a:rPr>
              <a:t> del rendimiento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8029374" y="1143000"/>
            <a:ext cx="3495587" cy="3390899"/>
          </a:xfrm>
          <a:prstGeom prst="roundRect">
            <a:avLst>
              <a:gd name="adj" fmla="val 4494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8172245" y="1285875"/>
            <a:ext cx="3209844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780"/>
              </a:spcAft>
            </a:pPr>
            <a:r>
              <a:rPr sz="1315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1565C0"/>
                </a:solidFill>
              </a:rPr>
              <a:t> Trabajo Futuro </a:t>
            </a:r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6">
            <a:alphaModFix amt="10000000000"/>
          </a:blip>
          <a:stretch>
            <a:fillRect/>
          </a:stretch>
        </p:blipFill>
        <p:spPr>
          <a:xfrm>
            <a:off x="8172245" y="1333500"/>
            <a:ext cx="228594" cy="22860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7">
            <a:alphaModFix amt="10000000000"/>
          </a:blip>
          <a:stretch>
            <a:fillRect/>
          </a:stretch>
        </p:blipFill>
        <p:spPr>
          <a:xfrm>
            <a:off x="8172245" y="1752599"/>
            <a:ext cx="152396" cy="1524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8419889" y="1714500"/>
            <a:ext cx="2962200" cy="2571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130"/>
              </a:spcAft>
            </a:pPr>
            <a:r>
              <a:rPr sz="1076" b="1">
                <a:solidFill>
                  <a:srgbClr val="1565C0"/>
                </a:solidFill>
              </a:rPr>
              <a:t>Deep Learning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19889" y="1990724"/>
            <a:ext cx="2962200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235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Redes neuronales y modelos LSTM</a:t>
            </a:r>
          </a:p>
        </p:txBody>
      </p:sp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7">
            <a:alphaModFix amt="10000000000"/>
          </a:blip>
          <a:stretch>
            <a:fillRect/>
          </a:stretch>
        </p:blipFill>
        <p:spPr>
          <a:xfrm>
            <a:off x="8172245" y="2305049"/>
            <a:ext cx="152396" cy="1524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8419889" y="2266950"/>
            <a:ext cx="2962200" cy="2571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130"/>
              </a:spcAft>
            </a:pPr>
            <a:r>
              <a:rPr sz="1076" b="1">
                <a:solidFill>
                  <a:srgbClr val="1565C0"/>
                </a:solidFill>
              </a:rPr>
              <a:t>Optimización Avanzada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19889" y="2543175"/>
            <a:ext cx="2962200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235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Hiperparámetros y ensemble methods</a:t>
            </a:r>
          </a:p>
        </p:txBody>
      </p:sp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7">
            <a:alphaModFix amt="10000000000"/>
          </a:blip>
          <a:stretch>
            <a:fillRect/>
          </a:stretch>
        </p:blipFill>
        <p:spPr>
          <a:xfrm>
            <a:off x="8172245" y="2857500"/>
            <a:ext cx="152396" cy="1524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419889" y="2819399"/>
            <a:ext cx="2962200" cy="2571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130"/>
              </a:spcAft>
            </a:pPr>
            <a:r>
              <a:rPr sz="1076" b="1">
                <a:solidFill>
                  <a:srgbClr val="1565C0"/>
                </a:solidFill>
              </a:rPr>
              <a:t>Expansión Funcional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19889" y="3095625"/>
            <a:ext cx="2962200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235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Predicciones semanales/mensuales</a:t>
            </a:r>
          </a:p>
        </p:txBody>
      </p:sp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7">
            <a:alphaModFix amt="10000000000"/>
          </a:blip>
          <a:stretch>
            <a:fillRect/>
          </a:stretch>
        </p:blipFill>
        <p:spPr>
          <a:xfrm>
            <a:off x="8172245" y="3419474"/>
            <a:ext cx="152396" cy="1524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419889" y="3381375"/>
            <a:ext cx="2962200" cy="2571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130"/>
              </a:spcAft>
            </a:pPr>
            <a:r>
              <a:rPr sz="1076" b="1">
                <a:solidFill>
                  <a:srgbClr val="1565C0"/>
                </a:solidFill>
              </a:rPr>
              <a:t>Sistema de Alertas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419889" y="3657600"/>
            <a:ext cx="2962200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235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Notificaciones automáticas</a:t>
            </a:r>
          </a:p>
        </p:txBody>
      </p:sp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7">
            <a:alphaModFix amt="10000000000"/>
          </a:blip>
          <a:stretch>
            <a:fillRect/>
          </a:stretch>
        </p:blipFill>
        <p:spPr>
          <a:xfrm>
            <a:off x="8172245" y="3971925"/>
            <a:ext cx="152396" cy="1524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419889" y="3933824"/>
            <a:ext cx="2962200" cy="2571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130"/>
              </a:spcAft>
            </a:pPr>
            <a:r>
              <a:rPr sz="1076" b="1">
                <a:solidFill>
                  <a:srgbClr val="1565C0"/>
                </a:solidFill>
              </a:rPr>
              <a:t>Escalabilidad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419889" y="4210049"/>
            <a:ext cx="2962200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235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Adaptación </a:t>
            </a:r>
            <a:r>
              <a:rPr sz="956" b="1">
                <a:solidFill>
                  <a:srgbClr val="1565C0"/>
                </a:solidFill>
              </a:rPr>
              <a:t>multi-raza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66733" y="4724399"/>
            <a:ext cx="10858228" cy="2400300"/>
          </a:xfrm>
          <a:prstGeom prst="roundRect">
            <a:avLst>
              <a:gd name="adj" fmla="val 634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809604" y="4867274"/>
            <a:ext cx="10572485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780"/>
              </a:spcAft>
            </a:pPr>
            <a:r>
              <a:rPr sz="1315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1565C0"/>
                </a:solidFill>
              </a:rPr>
              <a:t> Bibliografía (Normas APA) </a:t>
            </a:r>
          </a:p>
        </p:txBody>
      </p:sp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8">
            <a:alphaModFix amt="10000000000"/>
          </a:blip>
          <a:stretch>
            <a:fillRect/>
          </a:stretch>
        </p:blipFill>
        <p:spPr>
          <a:xfrm>
            <a:off x="809604" y="4905375"/>
            <a:ext cx="200019" cy="228600"/>
          </a:xfrm>
          <a:prstGeom prst="rect">
            <a:avLst/>
          </a:prstGeom>
        </p:spPr>
      </p:pic>
      <p:sp>
        <p:nvSpPr>
          <p:cNvPr id="55" name="Rounded Rectangle 54"/>
          <p:cNvSpPr/>
          <p:nvPr/>
        </p:nvSpPr>
        <p:spPr>
          <a:xfrm>
            <a:off x="809604" y="5295899"/>
            <a:ext cx="5238619" cy="495299"/>
          </a:xfrm>
          <a:prstGeom prst="roundRect">
            <a:avLst>
              <a:gd name="adj" fmla="val 23076"/>
            </a:avLst>
          </a:prstGeom>
          <a:solidFill>
            <a:srgbClr val="1565C0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ound Same Side Corner Rectangle 55"/>
          <p:cNvSpPr/>
          <p:nvPr/>
        </p:nvSpPr>
        <p:spPr>
          <a:xfrm rot="16200000">
            <a:off x="611485" y="5494018"/>
            <a:ext cx="495299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809604" y="5295899"/>
            <a:ext cx="5238619" cy="4952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1">
                <a:solidFill>
                  <a:srgbClr val="333333"/>
                </a:solidFill>
              </a:rPr>
              <a:t>Breiman, L.</a:t>
            </a: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0">
                <a:solidFill>
                  <a:srgbClr val="555555"/>
                </a:solidFill>
              </a:rPr>
              <a:t>(2001).</a:t>
            </a: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0">
                <a:solidFill>
                  <a:srgbClr val="333333"/>
                </a:solidFill>
              </a:rPr>
              <a:t>Random Forests.</a:t>
            </a:r>
            <a:r>
              <a:rPr sz="837" b="0">
                <a:solidFill>
                  <a:srgbClr val="333333"/>
                </a:solidFill>
              </a:rPr>
              <a:t> Machine Learning, 45(1), 5-32. 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143471" y="5295899"/>
            <a:ext cx="5238619" cy="495299"/>
          </a:xfrm>
          <a:prstGeom prst="roundRect">
            <a:avLst>
              <a:gd name="adj" fmla="val 23076"/>
            </a:avLst>
          </a:prstGeom>
          <a:solidFill>
            <a:srgbClr val="1565C0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ound Same Side Corner Rectangle 58"/>
          <p:cNvSpPr/>
          <p:nvPr/>
        </p:nvSpPr>
        <p:spPr>
          <a:xfrm rot="16200000">
            <a:off x="5945352" y="5494018"/>
            <a:ext cx="495299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6143471" y="5295899"/>
            <a:ext cx="5238619" cy="4952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1">
                <a:solidFill>
                  <a:srgbClr val="333333"/>
                </a:solidFill>
              </a:rPr>
              <a:t>Google AI.</a:t>
            </a: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0">
                <a:solidFill>
                  <a:srgbClr val="555555"/>
                </a:solidFill>
              </a:rPr>
              <a:t>(2023).</a:t>
            </a: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0">
                <a:solidFill>
                  <a:srgbClr val="333333"/>
                </a:solidFill>
              </a:rPr>
              <a:t>Best Practices in Machine Learning.</a:t>
            </a:r>
            <a:r>
              <a:rPr sz="837" b="0">
                <a:solidFill>
                  <a:srgbClr val="333333"/>
                </a:solidFill>
              </a:rPr>
              <a:t> Recuperado de https://ai.google/responsibility/responsible-ai-practices 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09604" y="5886450"/>
            <a:ext cx="5238619" cy="495299"/>
          </a:xfrm>
          <a:prstGeom prst="roundRect">
            <a:avLst>
              <a:gd name="adj" fmla="val 23076"/>
            </a:avLst>
          </a:prstGeom>
          <a:solidFill>
            <a:srgbClr val="1565C0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ound Same Side Corner Rectangle 61"/>
          <p:cNvSpPr/>
          <p:nvPr/>
        </p:nvSpPr>
        <p:spPr>
          <a:xfrm rot="16200000">
            <a:off x="611485" y="6084569"/>
            <a:ext cx="495299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809604" y="5886450"/>
            <a:ext cx="5238619" cy="4952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1">
                <a:solidFill>
                  <a:srgbClr val="333333"/>
                </a:solidFill>
              </a:rPr>
              <a:t>McKinney, W.</a:t>
            </a: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0">
                <a:solidFill>
                  <a:srgbClr val="555555"/>
                </a:solidFill>
              </a:rPr>
              <a:t>(2017).</a:t>
            </a: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0">
                <a:solidFill>
                  <a:srgbClr val="333333"/>
                </a:solidFill>
              </a:rPr>
              <a:t>Python for Data Analysis: Data Wrangling with Pandas, NumPy, and IPython.</a:t>
            </a:r>
            <a:r>
              <a:rPr sz="837" b="0">
                <a:solidFill>
                  <a:srgbClr val="333333"/>
                </a:solidFill>
              </a:rPr>
              <a:t> O'Reilly Media. 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6143471" y="5886450"/>
            <a:ext cx="5238619" cy="495299"/>
          </a:xfrm>
          <a:prstGeom prst="roundRect">
            <a:avLst>
              <a:gd name="adj" fmla="val 23076"/>
            </a:avLst>
          </a:prstGeom>
          <a:solidFill>
            <a:srgbClr val="1565C0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ound Same Side Corner Rectangle 64"/>
          <p:cNvSpPr/>
          <p:nvPr/>
        </p:nvSpPr>
        <p:spPr>
          <a:xfrm rot="16200000">
            <a:off x="5945352" y="6084569"/>
            <a:ext cx="495299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6143471" y="5886450"/>
            <a:ext cx="5238619" cy="4952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1">
                <a:solidFill>
                  <a:srgbClr val="333333"/>
                </a:solidFill>
              </a:rPr>
              <a:t>Pedregosa, F., et al.</a:t>
            </a: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0">
                <a:solidFill>
                  <a:srgbClr val="555555"/>
                </a:solidFill>
              </a:rPr>
              <a:t>(2011).</a:t>
            </a: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0">
                <a:solidFill>
                  <a:srgbClr val="333333"/>
                </a:solidFill>
              </a:rPr>
              <a:t>Scikit-learn: Machine Learning in Python.</a:t>
            </a:r>
            <a:r>
              <a:rPr sz="837" b="0">
                <a:solidFill>
                  <a:srgbClr val="333333"/>
                </a:solidFill>
              </a:rPr>
              <a:t> Journal of Machine Learning Research, 12, 2825-2830. 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809604" y="6486525"/>
            <a:ext cx="5238619" cy="495299"/>
          </a:xfrm>
          <a:prstGeom prst="roundRect">
            <a:avLst>
              <a:gd name="adj" fmla="val 23076"/>
            </a:avLst>
          </a:prstGeom>
          <a:solidFill>
            <a:srgbClr val="1565C0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ound Same Side Corner Rectangle 67"/>
          <p:cNvSpPr/>
          <p:nvPr/>
        </p:nvSpPr>
        <p:spPr>
          <a:xfrm rot="16200000">
            <a:off x="611485" y="6684644"/>
            <a:ext cx="495299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809604" y="6486525"/>
            <a:ext cx="5238619" cy="4952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1">
                <a:solidFill>
                  <a:srgbClr val="333333"/>
                </a:solidFill>
              </a:rPr>
              <a:t>VanderPlas, J.</a:t>
            </a: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0">
                <a:solidFill>
                  <a:srgbClr val="555555"/>
                </a:solidFill>
              </a:rPr>
              <a:t>(2016).</a:t>
            </a: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0">
                <a:solidFill>
                  <a:srgbClr val="333333"/>
                </a:solidFill>
              </a:rPr>
              <a:t>Python Data Science Handbook: Essential Tools for Working with Data.</a:t>
            </a:r>
            <a:r>
              <a:rPr sz="837" b="0">
                <a:solidFill>
                  <a:srgbClr val="333333"/>
                </a:solidFill>
              </a:rPr>
              <a:t> O'Reilly Media. 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6143471" y="6486525"/>
            <a:ext cx="5238619" cy="495299"/>
          </a:xfrm>
          <a:prstGeom prst="roundRect">
            <a:avLst>
              <a:gd name="adj" fmla="val 23076"/>
            </a:avLst>
          </a:prstGeom>
          <a:solidFill>
            <a:srgbClr val="1565C0">
              <a:alpha val="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ound Same Side Corner Rectangle 70"/>
          <p:cNvSpPr/>
          <p:nvPr/>
        </p:nvSpPr>
        <p:spPr>
          <a:xfrm rot="16200000">
            <a:off x="5945352" y="6684644"/>
            <a:ext cx="495299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6143471" y="6486525"/>
            <a:ext cx="5238619" cy="4952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170"/>
              </a:lnSpc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1">
                <a:solidFill>
                  <a:srgbClr val="333333"/>
                </a:solidFill>
              </a:rPr>
              <a:t>Zhang, Z.</a:t>
            </a: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0">
                <a:solidFill>
                  <a:srgbClr val="555555"/>
                </a:solidFill>
              </a:rPr>
              <a:t>(2016).</a:t>
            </a:r>
            <a:r>
              <a:rPr sz="837" b="0">
                <a:solidFill>
                  <a:srgbClr val="333333"/>
                </a:solidFill>
              </a:rPr>
              <a:t> </a:t>
            </a:r>
            <a:r>
              <a:rPr sz="837" b="0">
                <a:solidFill>
                  <a:srgbClr val="333333"/>
                </a:solidFill>
              </a:rPr>
              <a:t>Introduction to Machine Learning: A New Machine Learning Perspective.</a:t>
            </a:r>
            <a:r>
              <a:rPr sz="837" b="0">
                <a:solidFill>
                  <a:srgbClr val="333333"/>
                </a:solidFill>
              </a:rPr>
              <a:t> Academic Press.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565C0"/>
            </a:gs>
            <a:gs pos="100000">
              <a:srgbClr val="0D47A1"/>
            </a:gs>
          </a:gsLst>
          <a:lin scaled="0" ang="8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724281" y="5172075"/>
            <a:ext cx="38099" cy="381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6019649" y="5800725"/>
            <a:ext cx="47623" cy="4762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7105472" y="1676400"/>
            <a:ext cx="28574" cy="2857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677058" y="5562600"/>
            <a:ext cx="38099" cy="381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1904952" y="4705350"/>
            <a:ext cx="28574" cy="2857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3276518" y="3657600"/>
            <a:ext cx="57148" cy="5715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2762180" y="5753099"/>
            <a:ext cx="38099" cy="381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7505512" y="5010149"/>
            <a:ext cx="19049" cy="1905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6591135" y="6172200"/>
            <a:ext cx="57148" cy="5715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1457288" y="5238749"/>
            <a:ext cx="28574" cy="2857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2724081" y="1228725"/>
            <a:ext cx="47623" cy="4762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9658108" y="5848350"/>
            <a:ext cx="47623" cy="4762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628634" y="4514850"/>
            <a:ext cx="28574" cy="2857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5714857" y="4362450"/>
            <a:ext cx="38099" cy="381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6410164" y="3190874"/>
            <a:ext cx="47623" cy="4762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11925001" y="990599"/>
            <a:ext cx="57148" cy="5715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11105872" y="3171825"/>
            <a:ext cx="28574" cy="2857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11067773" y="2143125"/>
            <a:ext cx="28574" cy="2857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9181870" y="3609975"/>
            <a:ext cx="28574" cy="2857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1057248" y="2114550"/>
            <a:ext cx="28574" cy="2857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6895927" y="4200525"/>
            <a:ext cx="19049" cy="1905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962000" y="3924299"/>
            <a:ext cx="19049" cy="1905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6857828" y="4572000"/>
            <a:ext cx="38099" cy="381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4990975" y="3981449"/>
            <a:ext cx="47623" cy="4762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6734006" y="5991225"/>
            <a:ext cx="38099" cy="381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8496087" y="1123949"/>
            <a:ext cx="47623" cy="4762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ounded Rectangle 27"/>
          <p:cNvSpPr/>
          <p:nvPr/>
        </p:nvSpPr>
        <p:spPr>
          <a:xfrm>
            <a:off x="2743131" y="3667124"/>
            <a:ext cx="28574" cy="2857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7610284" y="5467349"/>
            <a:ext cx="28574" cy="2857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523861" y="6553199"/>
            <a:ext cx="28574" cy="2857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8372265" y="5772150"/>
            <a:ext cx="38099" cy="381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561960" y="5953124"/>
            <a:ext cx="19049" cy="1905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10324841" y="6010274"/>
            <a:ext cx="47623" cy="4762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11505912" y="114300"/>
            <a:ext cx="38099" cy="381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ounded Rectangle 34"/>
          <p:cNvSpPr/>
          <p:nvPr/>
        </p:nvSpPr>
        <p:spPr>
          <a:xfrm>
            <a:off x="57148" y="5124449"/>
            <a:ext cx="47623" cy="4762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3257468" y="3781424"/>
            <a:ext cx="57148" cy="5715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809604" y="6057900"/>
            <a:ext cx="28574" cy="2857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ounded Rectangle 37"/>
          <p:cNvSpPr/>
          <p:nvPr/>
        </p:nvSpPr>
        <p:spPr>
          <a:xfrm>
            <a:off x="1933526" y="6286500"/>
            <a:ext cx="47623" cy="4762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11182070" y="5210174"/>
            <a:ext cx="38099" cy="381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ounded Rectangle 39"/>
          <p:cNvSpPr/>
          <p:nvPr/>
        </p:nvSpPr>
        <p:spPr>
          <a:xfrm>
            <a:off x="8105572" y="4686300"/>
            <a:ext cx="28574" cy="2857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8686582" y="2362199"/>
            <a:ext cx="28574" cy="2857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ounded Rectangle 41"/>
          <p:cNvSpPr/>
          <p:nvPr/>
        </p:nvSpPr>
        <p:spPr>
          <a:xfrm>
            <a:off x="10010524" y="6353174"/>
            <a:ext cx="57148" cy="5715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ounded Rectangle 42"/>
          <p:cNvSpPr/>
          <p:nvPr/>
        </p:nvSpPr>
        <p:spPr>
          <a:xfrm>
            <a:off x="2962200" y="4752974"/>
            <a:ext cx="19049" cy="1905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3495587" y="3733799"/>
            <a:ext cx="47623" cy="4762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ounded Rectangle 44"/>
          <p:cNvSpPr/>
          <p:nvPr/>
        </p:nvSpPr>
        <p:spPr>
          <a:xfrm>
            <a:off x="7924601" y="5610224"/>
            <a:ext cx="19049" cy="1905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ounded Rectangle 45"/>
          <p:cNvSpPr/>
          <p:nvPr/>
        </p:nvSpPr>
        <p:spPr>
          <a:xfrm>
            <a:off x="8038899" y="1714500"/>
            <a:ext cx="38099" cy="381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ounded Rectangle 46"/>
          <p:cNvSpPr/>
          <p:nvPr/>
        </p:nvSpPr>
        <p:spPr>
          <a:xfrm>
            <a:off x="4895727" y="2543175"/>
            <a:ext cx="47623" cy="47624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5152896" y="3305174"/>
            <a:ext cx="38099" cy="381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ounded Rectangle 48"/>
          <p:cNvSpPr/>
          <p:nvPr/>
        </p:nvSpPr>
        <p:spPr>
          <a:xfrm>
            <a:off x="8124621" y="5353049"/>
            <a:ext cx="38099" cy="381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ounded Rectangle 49"/>
          <p:cNvSpPr/>
          <p:nvPr/>
        </p:nvSpPr>
        <p:spPr>
          <a:xfrm>
            <a:off x="3533686" y="4324349"/>
            <a:ext cx="38099" cy="38100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ounded Rectangle 50"/>
          <p:cNvSpPr/>
          <p:nvPr/>
        </p:nvSpPr>
        <p:spPr>
          <a:xfrm>
            <a:off x="5295767" y="6715125"/>
            <a:ext cx="28574" cy="28575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1562060" y="1285875"/>
            <a:ext cx="9067573" cy="14668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lnSpc>
                <a:spcPts val="4940"/>
              </a:lnSpc>
              <a:spcBef>
                <a:spcPts val="0"/>
              </a:spcBef>
              <a:spcAft>
                <a:spcPts val="2600"/>
              </a:spcAft>
            </a:pPr>
            <a:r>
              <a:rPr sz="3827" b="1">
                <a:solidFill>
                  <a:srgbClr val="FFFFFF"/>
                </a:solidFill>
              </a:rPr>
              <a:t>Muchísimas gracias por su atención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143371" y="3124200"/>
            <a:ext cx="1904952" cy="38100"/>
          </a:xfrm>
          <a:prstGeom prst="roundRect">
            <a:avLst>
              <a:gd name="adj" fmla="val 10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ounded Rectangle 53"/>
          <p:cNvSpPr/>
          <p:nvPr/>
        </p:nvSpPr>
        <p:spPr>
          <a:xfrm>
            <a:off x="4571885" y="3733799"/>
            <a:ext cx="761980" cy="761999"/>
          </a:xfrm>
          <a:prstGeom prst="roundRect">
            <a:avLst>
              <a:gd name="adj" fmla="val 50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4762380" y="3943350"/>
            <a:ext cx="41" cy="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B5F6"/>
                </a:solidFill>
              </a:rPr>
              <a:t>•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714857" y="3733799"/>
            <a:ext cx="761980" cy="761999"/>
          </a:xfrm>
          <a:prstGeom prst="roundRect">
            <a:avLst>
              <a:gd name="adj" fmla="val 50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7" name="Picture 56" descr="image.png"/>
          <p:cNvPicPr>
            <a:picLocks noChangeAspect="1"/>
          </p:cNvPicPr>
          <p:nvPr/>
        </p:nvPicPr>
        <p:blipFill>
          <a:blip r:embed="rId2">
            <a:alphaModFix amt="10000000000"/>
          </a:blip>
          <a:stretch>
            <a:fillRect/>
          </a:stretch>
        </p:blipFill>
        <p:spPr>
          <a:xfrm>
            <a:off x="5924401" y="3943350"/>
            <a:ext cx="342891" cy="342900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6857828" y="3733799"/>
            <a:ext cx="761980" cy="761999"/>
          </a:xfrm>
          <a:prstGeom prst="roundRect">
            <a:avLst>
              <a:gd name="adj" fmla="val 50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9" name="Picture 58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7067373" y="3943350"/>
            <a:ext cx="342891" cy="34290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1562060" y="5257800"/>
            <a:ext cx="9067573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lnSpc>
                <a:spcPts val="2145"/>
              </a:lnSpc>
              <a:spcBef>
                <a:spcPts val="5200"/>
              </a:spcBef>
              <a:spcAft>
                <a:spcPts val="0"/>
              </a:spcAft>
            </a:pPr>
            <a:r>
              <a:rPr sz="1315" b="0">
                <a:solidFill>
                  <a:srgbClr val="FFFFFF"/>
                </a:solidFill>
              </a:rPr>
              <a:t>Presentado por: </a:t>
            </a:r>
            <a:r>
              <a:rPr sz="1315" b="1">
                <a:solidFill>
                  <a:srgbClr val="64B5F6"/>
                </a:solidFill>
              </a:rPr>
              <a:t>Mariana Hincapie Henao</a:t>
            </a:r>
            <a:r>
              <a:rPr sz="1315" b="0">
                <a:solidFill>
                  <a:srgbClr val="FFFFFF"/>
                </a:solidFill>
              </a:rPr>
              <a:t>, </a:t>
            </a:r>
            <a:r>
              <a:rPr sz="1315" b="1">
                <a:solidFill>
                  <a:srgbClr val="64B5F6"/>
                </a:solidFill>
              </a:rPr>
              <a:t>Nicolás Uribe Méndez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Introducción y Definición del Problema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143000"/>
            <a:ext cx="5133846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435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1565C0"/>
                </a:solidFill>
              </a:rPr>
              <a:t> Ciclo de Vida de Proyectos ML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1186815"/>
            <a:ext cx="228594" cy="21717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6733" y="1628775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66733" y="1628775"/>
            <a:ext cx="285742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5347" y="1628775"/>
            <a:ext cx="28574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565C0"/>
                </a:solidFill>
              </a:rPr>
              <a:t>Definición</a:t>
            </a:r>
            <a:r>
              <a:rPr sz="1196" b="0">
                <a:solidFill>
                  <a:srgbClr val="333333"/>
                </a:solidFill>
              </a:rPr>
              <a:t> del Problema y Objetivos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2057400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66733" y="2057400"/>
            <a:ext cx="285742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5347" y="2057400"/>
            <a:ext cx="274313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565C0"/>
                </a:solidFill>
              </a:rPr>
              <a:t>Recolección</a:t>
            </a:r>
            <a:r>
              <a:rPr sz="1196" b="0">
                <a:solidFill>
                  <a:srgbClr val="333333"/>
                </a:solidFill>
              </a:rPr>
              <a:t> y Evaluación de Datos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6733" y="2486025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66733" y="2486025"/>
            <a:ext cx="285742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5347" y="2486025"/>
            <a:ext cx="308602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565C0"/>
                </a:solidFill>
              </a:rPr>
              <a:t>Preparación</a:t>
            </a:r>
            <a:r>
              <a:rPr sz="1196" b="0">
                <a:solidFill>
                  <a:srgbClr val="333333"/>
                </a:solidFill>
              </a:rPr>
              <a:t> y Procesamiento de Datos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66733" y="2914650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66733" y="2914650"/>
            <a:ext cx="285742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5347" y="2914650"/>
            <a:ext cx="217164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565C0"/>
                </a:solidFill>
              </a:rPr>
              <a:t>Modelado</a:t>
            </a:r>
            <a:r>
              <a:rPr sz="1196" b="0">
                <a:solidFill>
                  <a:srgbClr val="333333"/>
                </a:solidFill>
              </a:rPr>
              <a:t> y Entrenamiento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733" y="3343275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66733" y="3343275"/>
            <a:ext cx="285742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5347" y="3343275"/>
            <a:ext cx="188590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565C0"/>
                </a:solidFill>
              </a:rPr>
              <a:t>Evaluación</a:t>
            </a:r>
            <a:r>
              <a:rPr sz="1196" b="0">
                <a:solidFill>
                  <a:srgbClr val="333333"/>
                </a:solidFill>
              </a:rPr>
              <a:t> y Validación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6733" y="3771900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66733" y="3771900"/>
            <a:ext cx="285742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5347" y="3771900"/>
            <a:ext cx="188590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565C0"/>
                </a:solidFill>
              </a:rPr>
              <a:t>Despliegue</a:t>
            </a:r>
            <a:r>
              <a:rPr sz="1196" b="0">
                <a:solidFill>
                  <a:srgbClr val="333333"/>
                </a:solidFill>
              </a:rPr>
              <a:t> y Monitoreo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91115" y="1143000"/>
            <a:ext cx="5133846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435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1565C0"/>
                </a:solidFill>
              </a:rPr>
              <a:t> Desafíos en Establecimientos Caninos 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391115" y="1198245"/>
            <a:ext cx="228594" cy="194309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391115" y="1664017"/>
            <a:ext cx="228594" cy="17716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762580" y="1628775"/>
            <a:ext cx="380990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Variabilidad impredecible en cantidad de perros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391115" y="2045017"/>
            <a:ext cx="228594" cy="17716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762580" y="2009774"/>
            <a:ext cx="319079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Fluctuaciones en condiciones climáticas</a:t>
            </a:r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391115" y="2426017"/>
            <a:ext cx="228594" cy="17716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762580" y="2390774"/>
            <a:ext cx="399087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Eventos especiales y motivos de estancia variables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91115" y="2771775"/>
            <a:ext cx="5133846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435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1565C0"/>
                </a:solidFill>
              </a:rPr>
              <a:t> Ineficiencias Operativas </a:t>
            </a:r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391115" y="2821781"/>
            <a:ext cx="228594" cy="185737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391115" y="3300412"/>
            <a:ext cx="228594" cy="14287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762580" y="3257550"/>
            <a:ext cx="383847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Asignación ineficiente de personal especializado</a:t>
            </a:r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391115" y="3655695"/>
            <a:ext cx="228594" cy="19430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762580" y="3638550"/>
            <a:ext cx="369560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Gestión deficiente de inventarios y suministros</a:t>
            </a:r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391115" y="4045267"/>
            <a:ext cx="228594" cy="17716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762580" y="4019549"/>
            <a:ext cx="373370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Planificación subóptima de espacios y recursos</a:t>
            </a:r>
          </a:p>
        </p:txBody>
      </p:sp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391115" y="4451984"/>
            <a:ext cx="228594" cy="12572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762580" y="4400550"/>
            <a:ext cx="34574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Sobrecostos o déficit en calidad del servicio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Objetivos del Proyecto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238249"/>
            <a:ext cx="10858228" cy="1457325"/>
          </a:xfrm>
          <a:prstGeom prst="roundRect">
            <a:avLst>
              <a:gd name="adj" fmla="val 5228"/>
            </a:avLst>
          </a:prstGeom>
          <a:solidFill>
            <a:srgbClr val="1565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20621" y="1884361"/>
            <a:ext cx="1457325" cy="165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00099" y="1428750"/>
            <a:ext cx="10239119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Objetivo General 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1000099" y="1471246"/>
            <a:ext cx="304792" cy="257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0099" y="1914525"/>
            <a:ext cx="10239119" cy="5905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315" b="0">
                <a:solidFill>
                  <a:srgbClr val="333333"/>
                </a:solidFill>
              </a:rPr>
              <a:t> Desarrollar un sistema predictivo de </a:t>
            </a:r>
            <a:r>
              <a:rPr sz="1315" b="1">
                <a:solidFill>
                  <a:srgbClr val="1565C0"/>
                </a:solidFill>
              </a:rPr>
              <a:t>Machine Learning</a:t>
            </a:r>
            <a:r>
              <a:rPr sz="1315" b="0">
                <a:solidFill>
                  <a:srgbClr val="333333"/>
                </a:solidFill>
              </a:rPr>
              <a:t> que permita forecasting preciso de variables operativas clave para la gestión eficiente de establecimientos caninos especializados en raza Teckel.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076574"/>
            <a:ext cx="10858228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625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Objetivos Específicos 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119071"/>
            <a:ext cx="304792" cy="25790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66733" y="3657600"/>
            <a:ext cx="5333866" cy="876299"/>
          </a:xfrm>
          <a:prstGeom prst="roundRect">
            <a:avLst>
              <a:gd name="adj" fmla="val 1739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857228" y="384809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71525" y="3983997"/>
            <a:ext cx="247643" cy="2044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23961" y="3848099"/>
            <a:ext cx="4286142" cy="4952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9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 Predecir con precisión </a:t>
            </a:r>
            <a:r>
              <a:rPr sz="1196" b="1">
                <a:solidFill>
                  <a:srgbClr val="1565C0"/>
                </a:solidFill>
              </a:rPr>
              <a:t>superior al 85%</a:t>
            </a:r>
            <a:r>
              <a:rPr sz="1196" b="0">
                <a:solidFill>
                  <a:srgbClr val="333333"/>
                </a:solidFill>
              </a:rPr>
              <a:t> la cantidad diaria de perros Teckel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191095" y="3657600"/>
            <a:ext cx="5333866" cy="876299"/>
          </a:xfrm>
          <a:prstGeom prst="roundRect">
            <a:avLst>
              <a:gd name="adj" fmla="val 1739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6381590" y="384809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495887" y="3979677"/>
            <a:ext cx="247643" cy="21309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48323" y="3848099"/>
            <a:ext cx="4286142" cy="4952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9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Estimar la duración de estancias largas para optimización de recursos de largo plazo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6733" y="4724399"/>
            <a:ext cx="5333866" cy="876299"/>
          </a:xfrm>
          <a:prstGeom prst="roundRect">
            <a:avLst>
              <a:gd name="adj" fmla="val 1739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857228" y="491490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971525" y="5037838"/>
            <a:ext cx="247643" cy="23037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23961" y="4914900"/>
            <a:ext cx="4286142" cy="4952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9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Pronosticar condiciones climáticas relevantes para planificación de actividades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191095" y="4724399"/>
            <a:ext cx="5333866" cy="876299"/>
          </a:xfrm>
          <a:prstGeom prst="roundRect">
            <a:avLst>
              <a:gd name="adj" fmla="val 1739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6381590" y="491490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495887" y="5083913"/>
            <a:ext cx="247643" cy="13822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048323" y="4914900"/>
            <a:ext cx="4286142" cy="4952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9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Identificar patrones temporales y estacionales en la demanda de servicios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66733" y="5791200"/>
            <a:ext cx="10858228" cy="857250"/>
          </a:xfrm>
          <a:prstGeom prst="roundRect">
            <a:avLst>
              <a:gd name="adj" fmla="val 1777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ounded Rectangle 27"/>
          <p:cNvSpPr/>
          <p:nvPr/>
        </p:nvSpPr>
        <p:spPr>
          <a:xfrm>
            <a:off x="857228" y="598169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971525" y="6142074"/>
            <a:ext cx="247643" cy="15550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523961" y="5981699"/>
            <a:ext cx="5724381" cy="2476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9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Proporcionar intervalos de confianza para la toma de decisiones robusta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Metodología: Ciclo de Vida de Machine Learning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52556" y="1143000"/>
            <a:ext cx="8686582" cy="508635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666733" y="6515100"/>
            <a:ext cx="3495587" cy="1485900"/>
          </a:xfrm>
          <a:prstGeom prst="roundRect">
            <a:avLst>
              <a:gd name="adj" fmla="val 1025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857228" y="6705600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57228" y="6705600"/>
            <a:ext cx="380990" cy="3809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1090" y="6705600"/>
            <a:ext cx="259073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1565C0"/>
                </a:solidFill>
              </a:rPr>
              <a:t>Definición del Problema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1090" y="7019925"/>
            <a:ext cx="2590735" cy="790574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Identificación clara del problema empresarial, establecimiento de </a:t>
            </a:r>
            <a:r>
              <a:rPr sz="956" b="1">
                <a:solidFill>
                  <a:srgbClr val="1565C0"/>
                </a:solidFill>
              </a:rPr>
              <a:t>métricas de éxito</a:t>
            </a:r>
            <a:r>
              <a:rPr sz="956" b="0">
                <a:solidFill>
                  <a:srgbClr val="555555"/>
                </a:solidFill>
              </a:rPr>
              <a:t> y definición de objetivos cuantificables.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52816" y="6515100"/>
            <a:ext cx="3495587" cy="1485900"/>
          </a:xfrm>
          <a:prstGeom prst="roundRect">
            <a:avLst>
              <a:gd name="adj" fmla="val 1025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4543311" y="6705600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543311" y="6705600"/>
            <a:ext cx="380990" cy="3809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67173" y="6705600"/>
            <a:ext cx="259073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1565C0"/>
                </a:solidFill>
              </a:rPr>
              <a:t>Recolección de Datos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67173" y="7019925"/>
            <a:ext cx="2590735" cy="5905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Adquisición de datos relevantes, evaluación de calidad, identificación de fuentes y validación de completitud.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029374" y="6515100"/>
            <a:ext cx="3495587" cy="1485900"/>
          </a:xfrm>
          <a:prstGeom prst="roundRect">
            <a:avLst>
              <a:gd name="adj" fmla="val 1025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8219869" y="6705600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8219869" y="6705600"/>
            <a:ext cx="380990" cy="3809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43731" y="6705600"/>
            <a:ext cx="259073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1565C0"/>
                </a:solidFill>
              </a:rPr>
              <a:t>Preparación de Datos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43731" y="7019925"/>
            <a:ext cx="2590735" cy="5905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Limpieza, transformación, </a:t>
            </a:r>
            <a:r>
              <a:rPr sz="956" b="1">
                <a:solidFill>
                  <a:srgbClr val="1565C0"/>
                </a:solidFill>
              </a:rPr>
              <a:t>ingeniería de características</a:t>
            </a:r>
            <a:r>
              <a:rPr sz="956" b="0">
                <a:solidFill>
                  <a:srgbClr val="555555"/>
                </a:solidFill>
              </a:rPr>
              <a:t> y preparación para el modelado.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66733" y="8191499"/>
            <a:ext cx="3495587" cy="1485900"/>
          </a:xfrm>
          <a:prstGeom prst="roundRect">
            <a:avLst>
              <a:gd name="adj" fmla="val 1025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857228" y="8381999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857228" y="8381999"/>
            <a:ext cx="380990" cy="3809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81090" y="8381999"/>
            <a:ext cx="259073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1565C0"/>
                </a:solidFill>
              </a:rPr>
              <a:t>Modelado y Entrenamiento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1090" y="8696325"/>
            <a:ext cx="2590735" cy="790574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Selección de algoritmos apropiados, entrenamiento de modelos, optimización de hiperparámetros y validación.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352816" y="8191499"/>
            <a:ext cx="3495587" cy="1485900"/>
          </a:xfrm>
          <a:prstGeom prst="roundRect">
            <a:avLst>
              <a:gd name="adj" fmla="val 1025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4543311" y="8381999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4543311" y="8381999"/>
            <a:ext cx="380990" cy="3809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7173" y="8381999"/>
            <a:ext cx="259073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1565C0"/>
                </a:solidFill>
              </a:rPr>
              <a:t>Evaluación y Validación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67173" y="8696325"/>
            <a:ext cx="2590735" cy="5905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Aplicación de métricas de rendimiento, validación cruzada, análisis de sesgo y varianza.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029374" y="8191499"/>
            <a:ext cx="3495587" cy="1485900"/>
          </a:xfrm>
          <a:prstGeom prst="roundRect">
            <a:avLst>
              <a:gd name="adj" fmla="val 1025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8219869" y="8381999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8219869" y="8381999"/>
            <a:ext cx="380990" cy="3809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743731" y="8381999"/>
            <a:ext cx="259073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1565C0"/>
                </a:solidFill>
              </a:rPr>
              <a:t>Despliegue y Monitoreo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43731" y="8696325"/>
            <a:ext cx="2590735" cy="5905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Implementación en producción, </a:t>
            </a:r>
            <a:r>
              <a:rPr sz="956" b="1">
                <a:solidFill>
                  <a:srgbClr val="1565C0"/>
                </a:solidFill>
              </a:rPr>
              <a:t>monitoreo continuo</a:t>
            </a:r>
            <a:r>
              <a:rPr sz="956" b="0">
                <a:solidFill>
                  <a:srgbClr val="555555"/>
                </a:solidFill>
              </a:rPr>
              <a:t> del rendimiento y mantenimiento del modelo.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Datos y Herramientas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143000"/>
            <a:ext cx="10858228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Fuente de Datos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1206011"/>
            <a:ext cx="304792" cy="21687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6733" y="1676400"/>
            <a:ext cx="10858228" cy="914400"/>
          </a:xfrm>
          <a:prstGeom prst="roundRect">
            <a:avLst>
              <a:gd name="adj" fmla="val 16666"/>
            </a:avLst>
          </a:prstGeom>
          <a:solidFill>
            <a:srgbClr val="1565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57228" y="1866899"/>
            <a:ext cx="10477238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 Registros históricos operativos </a:t>
            </a:r>
            <a:r>
              <a:rPr sz="1196" b="1">
                <a:solidFill>
                  <a:srgbClr val="1565C0"/>
                </a:solidFill>
              </a:rPr>
              <a:t>reales</a:t>
            </a:r>
            <a:r>
              <a:rPr sz="1196" b="0">
                <a:solidFill>
                  <a:srgbClr val="333333"/>
                </a:solidFill>
              </a:rPr>
              <a:t> de establecimientos especializados, complementados con datos simulados basados en patrones identificados. Período de </a:t>
            </a:r>
            <a:r>
              <a:rPr sz="1196" b="1">
                <a:solidFill>
                  <a:srgbClr val="1565C0"/>
                </a:solidFill>
              </a:rPr>
              <a:t>5 años</a:t>
            </a:r>
            <a:r>
              <a:rPr sz="1196" b="0">
                <a:solidFill>
                  <a:srgbClr val="333333"/>
                </a:solidFill>
              </a:rPr>
              <a:t> (2020-2024) con </a:t>
            </a:r>
            <a:r>
              <a:rPr sz="1196" b="1">
                <a:solidFill>
                  <a:srgbClr val="1565C0"/>
                </a:solidFill>
              </a:rPr>
              <a:t>1,827 registros diarios</a:t>
            </a:r>
            <a:r>
              <a:rPr sz="1196" b="0">
                <a:solidFill>
                  <a:srgbClr val="333333"/>
                </a:solidFill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33" y="3114675"/>
            <a:ext cx="10858228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Descripción del Dataset 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168894"/>
            <a:ext cx="304792" cy="23446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66733" y="3648074"/>
            <a:ext cx="10858228" cy="2324100"/>
          </a:xfrm>
          <a:prstGeom prst="roundRect">
            <a:avLst>
              <a:gd name="adj" fmla="val 655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666733" y="6496049"/>
            <a:ext cx="10858228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Herramientas Utilizadas 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6522426"/>
            <a:ext cx="304792" cy="290146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66733" y="7029450"/>
            <a:ext cx="3495587" cy="857250"/>
          </a:xfrm>
          <a:prstGeom prst="roundRect">
            <a:avLst>
              <a:gd name="adj" fmla="val 1777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857228" y="721995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971525" y="7388963"/>
            <a:ext cx="247643" cy="13822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76338" y="7334249"/>
            <a:ext cx="97152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33333"/>
                </a:solidFill>
              </a:rPr>
              <a:t>Python 3.12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52816" y="7029450"/>
            <a:ext cx="3495587" cy="857250"/>
          </a:xfrm>
          <a:prstGeom prst="roundRect">
            <a:avLst>
              <a:gd name="adj" fmla="val 1777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4543311" y="721995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4657608" y="7368805"/>
            <a:ext cx="247643" cy="17853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162420" y="7334249"/>
            <a:ext cx="108582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33333"/>
                </a:solidFill>
              </a:rPr>
              <a:t>Google Colab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029374" y="7029450"/>
            <a:ext cx="3495587" cy="857250"/>
          </a:xfrm>
          <a:prstGeom prst="roundRect">
            <a:avLst>
              <a:gd name="adj" fmla="val 1777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8219869" y="721995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8334166" y="7360166"/>
            <a:ext cx="247643" cy="1958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38979" y="7334249"/>
            <a:ext cx="6000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33333"/>
                </a:solidFill>
              </a:rPr>
              <a:t>Pandas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6733" y="8077199"/>
            <a:ext cx="3495587" cy="857250"/>
          </a:xfrm>
          <a:prstGeom prst="roundRect">
            <a:avLst>
              <a:gd name="adj" fmla="val 1777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857228" y="826769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971525" y="8407916"/>
            <a:ext cx="247643" cy="19581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476338" y="8381999"/>
            <a:ext cx="93342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33333"/>
                </a:solidFill>
              </a:rPr>
              <a:t>Scikit-learn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352816" y="8077199"/>
            <a:ext cx="3495587" cy="857250"/>
          </a:xfrm>
          <a:prstGeom prst="roundRect">
            <a:avLst>
              <a:gd name="adj" fmla="val 1777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4543311" y="826769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4657608" y="8428074"/>
            <a:ext cx="247643" cy="15550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162420" y="8381999"/>
            <a:ext cx="159063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33333"/>
                </a:solidFill>
              </a:rPr>
              <a:t>Matplotlib/Seaborn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029374" y="8077199"/>
            <a:ext cx="3495587" cy="857250"/>
          </a:xfrm>
          <a:prstGeom prst="roundRect">
            <a:avLst>
              <a:gd name="adj" fmla="val 1777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8219869" y="826769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8334166" y="8407916"/>
            <a:ext cx="247643" cy="19581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838979" y="8381999"/>
            <a:ext cx="6000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33333"/>
                </a:solidFill>
              </a:rPr>
              <a:t>NumPy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Preparación y Análisis Exploratorio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143000"/>
            <a:ext cx="10858228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Limpieza de Datos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1170842"/>
            <a:ext cx="304792" cy="28721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6733" y="1628775"/>
            <a:ext cx="3495587" cy="1876424"/>
          </a:xfrm>
          <a:prstGeom prst="roundRect">
            <a:avLst>
              <a:gd name="adj" fmla="val 812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2124021" y="1819275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2266893" y="1970897"/>
            <a:ext cx="285742" cy="2682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47743" y="2533649"/>
            <a:ext cx="232404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1565C0"/>
                </a:solidFill>
              </a:rPr>
              <a:t>Transformación de Variables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28" y="2867025"/>
            <a:ext cx="3114597" cy="44767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ctr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Normalización y estandarización de variables numéricas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52816" y="1628775"/>
            <a:ext cx="3495587" cy="1876424"/>
          </a:xfrm>
          <a:prstGeom prst="roundRect">
            <a:avLst>
              <a:gd name="adj" fmla="val 812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5810104" y="1819275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5952976" y="1982560"/>
            <a:ext cx="285742" cy="2449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43351" y="2533649"/>
            <a:ext cx="231451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1565C0"/>
                </a:solidFill>
              </a:rPr>
              <a:t>Ingeniería de Características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43311" y="2867025"/>
            <a:ext cx="3114597" cy="44767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ctr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Extracción de características temporales y estacionales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029374" y="1628775"/>
            <a:ext cx="3495587" cy="1876424"/>
          </a:xfrm>
          <a:prstGeom prst="roundRect">
            <a:avLst>
              <a:gd name="adj" fmla="val 812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9496187" y="1819275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9639059" y="1982560"/>
            <a:ext cx="285742" cy="24492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19929" y="2533649"/>
            <a:ext cx="192400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1565C0"/>
                </a:solidFill>
              </a:rPr>
              <a:t>Codificación Categórica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9869" y="2867025"/>
            <a:ext cx="3114597" cy="44767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ctr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Aplicación de one-hot encoding para variables categóricas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6733" y="3981449"/>
            <a:ext cx="10858228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Estadísticas Descriptivas 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6733" y="4035669"/>
            <a:ext cx="304792" cy="234461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666733" y="4467224"/>
            <a:ext cx="10858228" cy="1695449"/>
          </a:xfrm>
          <a:prstGeom prst="roundRect">
            <a:avLst>
              <a:gd name="adj" fmla="val 898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666733" y="6638924"/>
            <a:ext cx="10858228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Patrones Identificados 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66733" y="6697540"/>
            <a:ext cx="304792" cy="225669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666733" y="7124699"/>
            <a:ext cx="5333866" cy="1190625"/>
          </a:xfrm>
          <a:prstGeom prst="roundRect">
            <a:avLst>
              <a:gd name="adj" fmla="val 1280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857228" y="731520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971525" y="7446777"/>
            <a:ext cx="247643" cy="21309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76338" y="7315200"/>
            <a:ext cx="433376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1565C0"/>
                </a:solidFill>
              </a:rPr>
              <a:t>Estacionalidad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76338" y="7629525"/>
            <a:ext cx="4333766" cy="4952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Mayor demanda en fines de semana (</a:t>
            </a:r>
            <a:r>
              <a:rPr sz="1315" b="1">
                <a:solidFill>
                  <a:srgbClr val="1565C0"/>
                </a:solidFill>
              </a:rPr>
              <a:t>+35%</a:t>
            </a:r>
            <a:r>
              <a:rPr sz="1076" b="0">
                <a:solidFill>
                  <a:srgbClr val="333333"/>
                </a:solidFill>
              </a:rPr>
              <a:t>) y meses vacacionales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191095" y="7124699"/>
            <a:ext cx="5333866" cy="1190625"/>
          </a:xfrm>
          <a:prstGeom prst="roundRect">
            <a:avLst>
              <a:gd name="adj" fmla="val 1280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6381590" y="731520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495887" y="7438138"/>
            <a:ext cx="247643" cy="23037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000699" y="7315200"/>
            <a:ext cx="433376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1565C0"/>
                </a:solidFill>
              </a:rPr>
              <a:t>Correlación Clima-Demanda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00699" y="7629525"/>
            <a:ext cx="4333766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Días soleados correlacionan con mayor afluencia (</a:t>
            </a:r>
            <a:r>
              <a:rPr sz="1076" b="1">
                <a:solidFill>
                  <a:srgbClr val="1565C0"/>
                </a:solidFill>
              </a:rPr>
              <a:t>r=0.67</a:t>
            </a:r>
            <a:r>
              <a:rPr sz="1076" b="0"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66733" y="8505824"/>
            <a:ext cx="5333866" cy="971550"/>
          </a:xfrm>
          <a:prstGeom prst="roundRect">
            <a:avLst>
              <a:gd name="adj" fmla="val 1568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857228" y="869632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971525" y="8825023"/>
            <a:ext cx="247643" cy="21885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476338" y="8696325"/>
            <a:ext cx="433376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1565C0"/>
                </a:solidFill>
              </a:rPr>
              <a:t>Eventos Especiales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76338" y="9010650"/>
            <a:ext cx="4333766" cy="2762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Incremento promedio del </a:t>
            </a:r>
            <a:r>
              <a:rPr sz="1315" b="1">
                <a:solidFill>
                  <a:srgbClr val="1565C0"/>
                </a:solidFill>
              </a:rPr>
              <a:t>45%</a:t>
            </a:r>
            <a:r>
              <a:rPr sz="1076" b="0">
                <a:solidFill>
                  <a:srgbClr val="333333"/>
                </a:solidFill>
              </a:rPr>
              <a:t> en días festivos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91095" y="8505824"/>
            <a:ext cx="5333866" cy="971550"/>
          </a:xfrm>
          <a:prstGeom prst="roundRect">
            <a:avLst>
              <a:gd name="adj" fmla="val 1568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ounded Rectangle 41"/>
          <p:cNvSpPr/>
          <p:nvPr/>
        </p:nvSpPr>
        <p:spPr>
          <a:xfrm>
            <a:off x="6381590" y="869632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6495887" y="8845180"/>
            <a:ext cx="247643" cy="17853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000699" y="8696325"/>
            <a:ext cx="433376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1565C0"/>
                </a:solidFill>
              </a:rPr>
              <a:t>Patrones Semanales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00699" y="9010650"/>
            <a:ext cx="4333766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Viernes y sábados muestran picos consistentes de demanda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Modelos Seleccionados: Random Forest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143000"/>
            <a:ext cx="514337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Algoritmo Implementado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1197219"/>
            <a:ext cx="304792" cy="23446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23901" y="2495550"/>
            <a:ext cx="4629034" cy="3476624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666733" y="7077075"/>
            <a:ext cx="5143371" cy="1657350"/>
          </a:xfrm>
          <a:prstGeom prst="roundRect">
            <a:avLst>
              <a:gd name="adj" fmla="val 919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57228" y="7267574"/>
            <a:ext cx="4762380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Parámetros 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57228" y="7321794"/>
            <a:ext cx="304792" cy="2344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7228" y="7839074"/>
            <a:ext cx="114297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33333"/>
                </a:solidFill>
              </a:rPr>
              <a:t>n_estimators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43071" y="7800975"/>
            <a:ext cx="523861" cy="314325"/>
          </a:xfrm>
          <a:prstGeom prst="roundRect">
            <a:avLst>
              <a:gd name="adj" fmla="val 24242"/>
            </a:avLst>
          </a:prstGeom>
          <a:solidFill>
            <a:srgbClr val="1565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143071" y="7800975"/>
            <a:ext cx="523861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565C0"/>
                </a:solidFill>
              </a:rPr>
              <a:t>100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228" y="8267699"/>
            <a:ext cx="114297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33333"/>
                </a:solidFill>
              </a:rPr>
              <a:t>random_state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43071" y="8229600"/>
            <a:ext cx="428614" cy="314325"/>
          </a:xfrm>
          <a:prstGeom prst="roundRect">
            <a:avLst>
              <a:gd name="adj" fmla="val 24242"/>
            </a:avLst>
          </a:prstGeom>
          <a:solidFill>
            <a:srgbClr val="1565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143071" y="8229600"/>
            <a:ext cx="428614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565C0"/>
                </a:solidFill>
              </a:rPr>
              <a:t>42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81590" y="1143000"/>
            <a:ext cx="514337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Modelos Implementados 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381590" y="1184030"/>
            <a:ext cx="304792" cy="260838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6381590" y="1676400"/>
            <a:ext cx="5143371" cy="2047874"/>
          </a:xfrm>
          <a:prstGeom prst="roundRect">
            <a:avLst>
              <a:gd name="adj" fmla="val 744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6572085" y="186689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86382" y="2015755"/>
            <a:ext cx="247643" cy="17853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191195" y="1971675"/>
            <a:ext cx="2295467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565C0"/>
                </a:solidFill>
              </a:rPr>
              <a:t>Random Forest Regressor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72085" y="2486025"/>
            <a:ext cx="4762380" cy="2476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90"/>
              </a:lnSpc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333333"/>
                </a:solidFill>
              </a:rPr>
              <a:t>Para predicción de variables numéricas continuas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572085" y="2828925"/>
            <a:ext cx="1714457" cy="304800"/>
          </a:xfrm>
          <a:prstGeom prst="roundRect">
            <a:avLst>
              <a:gd name="adj" fmla="val 125000"/>
            </a:avLst>
          </a:prstGeom>
          <a:solidFill>
            <a:srgbClr val="1565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6572085" y="2828925"/>
            <a:ext cx="1714457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1565C0"/>
                </a:solidFill>
              </a:rPr>
              <a:t>numero_perros_teckel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381790" y="2828925"/>
            <a:ext cx="1314417" cy="304800"/>
          </a:xfrm>
          <a:prstGeom prst="roundRect">
            <a:avLst>
              <a:gd name="adj" fmla="val 125000"/>
            </a:avLst>
          </a:prstGeom>
          <a:solidFill>
            <a:srgbClr val="1565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381790" y="2828925"/>
            <a:ext cx="1314417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1565C0"/>
                </a:solidFill>
              </a:rPr>
              <a:t>estancias_largas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72085" y="3228975"/>
            <a:ext cx="1571585" cy="304800"/>
          </a:xfrm>
          <a:prstGeom prst="roundRect">
            <a:avLst>
              <a:gd name="adj" fmla="val 125000"/>
            </a:avLst>
          </a:prstGeom>
          <a:solidFill>
            <a:srgbClr val="1565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572085" y="3228975"/>
            <a:ext cx="1571585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1565C0"/>
                </a:solidFill>
              </a:rPr>
              <a:t>temperatura_celsius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381590" y="3914775"/>
            <a:ext cx="5143371" cy="1647825"/>
          </a:xfrm>
          <a:prstGeom prst="roundRect">
            <a:avLst>
              <a:gd name="adj" fmla="val 924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6572085" y="4105274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686382" y="4236852"/>
            <a:ext cx="247643" cy="21309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191195" y="4210049"/>
            <a:ext cx="2228794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565C0"/>
                </a:solidFill>
              </a:rPr>
              <a:t>Random Forest Classifier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72085" y="4724399"/>
            <a:ext cx="4762380" cy="2476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90"/>
              </a:lnSpc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333333"/>
                </a:solidFill>
              </a:rPr>
              <a:t>Para clasificación de variables categóricas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72085" y="5067299"/>
            <a:ext cx="1019149" cy="304800"/>
          </a:xfrm>
          <a:prstGeom prst="roundRect">
            <a:avLst>
              <a:gd name="adj" fmla="val 125000"/>
            </a:avLst>
          </a:prstGeom>
          <a:solidFill>
            <a:srgbClr val="1565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6572085" y="5067299"/>
            <a:ext cx="1019149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1565C0"/>
                </a:solidFill>
              </a:rPr>
              <a:t>dia_semana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686482" y="5067299"/>
            <a:ext cx="1314417" cy="304800"/>
          </a:xfrm>
          <a:prstGeom prst="roundRect">
            <a:avLst>
              <a:gd name="adj" fmla="val 125000"/>
            </a:avLst>
          </a:prstGeom>
          <a:solidFill>
            <a:srgbClr val="1565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7686482" y="5067299"/>
            <a:ext cx="1314417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1565C0"/>
                </a:solidFill>
              </a:rPr>
              <a:t>motivo_estancia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9096147" y="5067299"/>
            <a:ext cx="1543011" cy="304800"/>
          </a:xfrm>
          <a:prstGeom prst="roundRect">
            <a:avLst>
              <a:gd name="adj" fmla="val 125000"/>
            </a:avLst>
          </a:prstGeom>
          <a:solidFill>
            <a:srgbClr val="1565C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096147" y="5067299"/>
            <a:ext cx="1543011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1565C0"/>
                </a:solidFill>
              </a:rPr>
              <a:t>condicion_climatica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381590" y="5848350"/>
            <a:ext cx="5143371" cy="3076574"/>
          </a:xfrm>
          <a:prstGeom prst="roundRect">
            <a:avLst>
              <a:gd name="adj" fmla="val 495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6572085" y="6038849"/>
            <a:ext cx="4762380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Motivo de la Selección </a:t>
            </a:r>
          </a:p>
        </p:txBody>
      </p:sp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572085" y="6081346"/>
            <a:ext cx="304792" cy="257907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572085" y="6589394"/>
            <a:ext cx="228594" cy="19430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943551" y="6572250"/>
            <a:ext cx="4248043" cy="2476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90"/>
              </a:lnSpc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565C0"/>
                </a:solidFill>
              </a:rPr>
              <a:t>Robustez</a:t>
            </a:r>
            <a:r>
              <a:rPr sz="1196" b="0">
                <a:solidFill>
                  <a:srgbClr val="333333"/>
                </a:solidFill>
              </a:rPr>
              <a:t> frente a valores atípicos y ruido en los datos</a:t>
            </a:r>
          </a:p>
        </p:txBody>
      </p:sp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572085" y="6979920"/>
            <a:ext cx="228594" cy="19430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943551" y="6962775"/>
            <a:ext cx="4390915" cy="4952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9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Capacidad para modelar </a:t>
            </a:r>
            <a:r>
              <a:rPr sz="1196" b="1">
                <a:solidFill>
                  <a:srgbClr val="1565C0"/>
                </a:solidFill>
              </a:rPr>
              <a:t>relaciones no lineales</a:t>
            </a:r>
            <a:r>
              <a:rPr sz="1196" b="0">
                <a:solidFill>
                  <a:srgbClr val="333333"/>
                </a:solidFill>
              </a:rPr>
              <a:t> complejas</a:t>
            </a:r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572085" y="7618094"/>
            <a:ext cx="228594" cy="19430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943551" y="7600950"/>
            <a:ext cx="4390915" cy="4952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90"/>
              </a:lnSpc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565C0"/>
                </a:solidFill>
              </a:rPr>
              <a:t>Resistencia al overfitting</a:t>
            </a:r>
            <a:r>
              <a:rPr sz="1196" b="0">
                <a:solidFill>
                  <a:srgbClr val="333333"/>
                </a:solidFill>
              </a:rPr>
              <a:t> mediante promediado de múltiples árboles</a:t>
            </a:r>
          </a:p>
        </p:txBody>
      </p:sp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572085" y="8256269"/>
            <a:ext cx="228594" cy="19430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943551" y="8239124"/>
            <a:ext cx="4390915" cy="4952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9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Proporciona </a:t>
            </a:r>
            <a:r>
              <a:rPr sz="1196" b="1">
                <a:solidFill>
                  <a:srgbClr val="1565C0"/>
                </a:solidFill>
              </a:rPr>
              <a:t>medidas de importancia</a:t>
            </a:r>
            <a:r>
              <a:rPr sz="1196" b="0">
                <a:solidFill>
                  <a:srgbClr val="333333"/>
                </a:solidFill>
              </a:rPr>
              <a:t> de características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Resultados y Evaluación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33" y="1143000"/>
            <a:ext cx="4886202" cy="3124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5838679" y="1562100"/>
            <a:ext cx="5686282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Rendimiento General 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5838679" y="1620715"/>
            <a:ext cx="304792" cy="225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8679" y="2095499"/>
            <a:ext cx="5686282" cy="5905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975"/>
              </a:spcAft>
            </a:pPr>
            <a:r>
              <a:rPr sz="1315" b="0">
                <a:solidFill>
                  <a:srgbClr val="333333"/>
                </a:solidFill>
              </a:rPr>
              <a:t> Los modelos alcanzaron una </a:t>
            </a:r>
            <a:r>
              <a:rPr sz="1315" b="1">
                <a:solidFill>
                  <a:srgbClr val="1565C0"/>
                </a:solidFill>
              </a:rPr>
              <a:t>precisión superior al 85%</a:t>
            </a:r>
            <a:r>
              <a:rPr sz="1315" b="0">
                <a:solidFill>
                  <a:srgbClr val="333333"/>
                </a:solidFill>
              </a:rPr>
              <a:t> en todas las variables objetivo, superando el objetivo inicial del proyecto.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8679" y="2819399"/>
            <a:ext cx="5686282" cy="8762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975"/>
              </a:spcAft>
            </a:pPr>
            <a:r>
              <a:rPr sz="1315" b="0">
                <a:solidFill>
                  <a:srgbClr val="333333"/>
                </a:solidFill>
              </a:rPr>
              <a:t> El modelo para </a:t>
            </a:r>
            <a:r>
              <a:rPr sz="1315" b="1">
                <a:solidFill>
                  <a:srgbClr val="1565C0"/>
                </a:solidFill>
              </a:rPr>
              <a:t>número de perros</a:t>
            </a:r>
            <a:r>
              <a:rPr sz="1315" b="0">
                <a:solidFill>
                  <a:srgbClr val="333333"/>
                </a:solidFill>
              </a:rPr>
              <a:t> alcanzó un </a:t>
            </a:r>
            <a:r>
              <a:rPr sz="1315" b="1">
                <a:solidFill>
                  <a:srgbClr val="1565C0"/>
                </a:solidFill>
              </a:rPr>
              <a:t>89.3%</a:t>
            </a:r>
            <a:r>
              <a:rPr sz="1315" b="0">
                <a:solidFill>
                  <a:srgbClr val="333333"/>
                </a:solidFill>
              </a:rPr>
              <a:t> de precisión, mientras que la </a:t>
            </a:r>
            <a:r>
              <a:rPr sz="1315" b="1">
                <a:solidFill>
                  <a:srgbClr val="1565C0"/>
                </a:solidFill>
              </a:rPr>
              <a:t>temperatura</a:t>
            </a:r>
            <a:r>
              <a:rPr sz="1315" b="0">
                <a:solidFill>
                  <a:srgbClr val="333333"/>
                </a:solidFill>
              </a:rPr>
              <a:t> fue predicha con </a:t>
            </a:r>
            <a:r>
              <a:rPr sz="1315" b="1">
                <a:solidFill>
                  <a:srgbClr val="1565C0"/>
                </a:solidFill>
              </a:rPr>
              <a:t>91.2%</a:t>
            </a:r>
            <a:r>
              <a:rPr sz="1315" b="0">
                <a:solidFill>
                  <a:srgbClr val="333333"/>
                </a:solidFill>
              </a:rPr>
              <a:t> de exactitud.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4552949"/>
            <a:ext cx="5286242" cy="2514600"/>
          </a:xfrm>
          <a:prstGeom prst="roundRect">
            <a:avLst>
              <a:gd name="adj" fmla="val 606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666733" y="4552949"/>
            <a:ext cx="5286242" cy="55245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666733" y="4552949"/>
            <a:ext cx="5286242" cy="552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FFFFFF"/>
                </a:solidFill>
              </a:rPr>
              <a:t> Modelos de Regresión 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57228" y="4746307"/>
            <a:ext cx="228594" cy="16573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238719" y="4552949"/>
            <a:ext cx="5286242" cy="2514600"/>
          </a:xfrm>
          <a:prstGeom prst="roundRect">
            <a:avLst>
              <a:gd name="adj" fmla="val 606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6238719" y="4552949"/>
            <a:ext cx="5286242" cy="55245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238719" y="4552949"/>
            <a:ext cx="5286242" cy="552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FFFFFF"/>
                </a:solidFill>
              </a:rPr>
              <a:t> Modelos de Clasificación 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429214" y="4732020"/>
            <a:ext cx="228594" cy="1943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6733" y="7353299"/>
            <a:ext cx="10858228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Importancia de Características 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6733" y="7407519"/>
            <a:ext cx="304792" cy="234461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666733" y="7886700"/>
            <a:ext cx="3495587" cy="1409699"/>
          </a:xfrm>
          <a:prstGeom prst="roundRect">
            <a:avLst>
              <a:gd name="adj" fmla="val 1081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1943051" y="8077199"/>
            <a:ext cx="942951" cy="4286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650"/>
              </a:spcAft>
            </a:pPr>
            <a:r>
              <a:rPr sz="2152" b="1">
                <a:solidFill>
                  <a:srgbClr val="1565C0"/>
                </a:solidFill>
              </a:rPr>
              <a:t>23.5%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23981" y="8601075"/>
            <a:ext cx="138109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Día de la semana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00199" y="8915400"/>
            <a:ext cx="819129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1565C0"/>
                </a:solidFill>
              </a:rPr>
              <a:t>Alto</a:t>
            </a:r>
            <a:r>
              <a:rPr sz="956" b="0">
                <a:solidFill>
                  <a:srgbClr val="555555"/>
                </a:solidFill>
              </a:rPr>
              <a:t> impacto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352816" y="7886700"/>
            <a:ext cx="3495587" cy="1409699"/>
          </a:xfrm>
          <a:prstGeom prst="roundRect">
            <a:avLst>
              <a:gd name="adj" fmla="val 1081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5629134" y="8077199"/>
            <a:ext cx="942951" cy="4286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650"/>
              </a:spcAft>
            </a:pPr>
            <a:r>
              <a:rPr sz="2152" b="1">
                <a:solidFill>
                  <a:srgbClr val="1565C0"/>
                </a:solidFill>
              </a:rPr>
              <a:t>18.7%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33926" y="8601075"/>
            <a:ext cx="32384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Mes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86282" y="8915400"/>
            <a:ext cx="819129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1565C0"/>
                </a:solidFill>
              </a:rPr>
              <a:t>Alto</a:t>
            </a:r>
            <a:r>
              <a:rPr sz="956" b="0">
                <a:solidFill>
                  <a:srgbClr val="555555"/>
                </a:solidFill>
              </a:rPr>
              <a:t> impacto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029374" y="7886700"/>
            <a:ext cx="3495587" cy="1409699"/>
          </a:xfrm>
          <a:prstGeom prst="roundRect">
            <a:avLst>
              <a:gd name="adj" fmla="val 1081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9305692" y="8077199"/>
            <a:ext cx="942951" cy="4286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650"/>
              </a:spcAft>
            </a:pPr>
            <a:r>
              <a:rPr sz="2152" b="1">
                <a:solidFill>
                  <a:srgbClr val="1565C0"/>
                </a:solidFill>
              </a:rPr>
              <a:t>15.2%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48543" y="8601075"/>
            <a:ext cx="104772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Temperatura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05692" y="8915400"/>
            <a:ext cx="942951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Medio impacto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66733" y="9486900"/>
            <a:ext cx="5333866" cy="1409699"/>
          </a:xfrm>
          <a:prstGeom prst="roundRect">
            <a:avLst>
              <a:gd name="adj" fmla="val 1081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2866953" y="9677399"/>
            <a:ext cx="942951" cy="4286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650"/>
              </a:spcAft>
            </a:pPr>
            <a:r>
              <a:rPr sz="2152" b="1">
                <a:solidFill>
                  <a:srgbClr val="1565C0"/>
                </a:solidFill>
              </a:rPr>
              <a:t>12.8%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62160" y="10201275"/>
            <a:ext cx="153348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Eventos especiales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57428" y="10515600"/>
            <a:ext cx="942951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Medio impacto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191095" y="9486900"/>
            <a:ext cx="5333866" cy="1409699"/>
          </a:xfrm>
          <a:prstGeom prst="roundRect">
            <a:avLst>
              <a:gd name="adj" fmla="val 1081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8391315" y="9677399"/>
            <a:ext cx="942951" cy="4286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650"/>
              </a:spcAft>
            </a:pPr>
            <a:r>
              <a:rPr sz="2152" b="1">
                <a:solidFill>
                  <a:srgbClr val="1565C0"/>
                </a:solidFill>
              </a:rPr>
              <a:t>11.3%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96107" y="10201275"/>
            <a:ext cx="31431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Año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81790" y="10515600"/>
            <a:ext cx="942951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Medio impacto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Implementación y Aplicación Práctica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286242" cy="3314700"/>
          </a:xfrm>
          <a:prstGeom prst="roundRect">
            <a:avLst>
              <a:gd name="adj" fmla="val 459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04852" y="1381124"/>
            <a:ext cx="4810004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Sistema de Predicción Interactivo 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904852" y="1444136"/>
            <a:ext cx="304792" cy="21687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04852" y="1914525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90575" y="2014408"/>
            <a:ext cx="209544" cy="1812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00139" y="1914525"/>
            <a:ext cx="183827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565C0"/>
                </a:solidFill>
              </a:rPr>
              <a:t>Entrada de Fecha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0139" y="2200275"/>
            <a:ext cx="1838279" cy="44767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55555"/>
                </a:solidFill>
              </a:rPr>
              <a:t>Interfaz para especificar fecha de predicción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81290" y="1914525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3467013" y="2018656"/>
            <a:ext cx="209544" cy="1727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76578" y="1914525"/>
            <a:ext cx="1838279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565C0"/>
                </a:solidFill>
              </a:rPr>
              <a:t>Predicciones Múltiples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6578" y="2438400"/>
            <a:ext cx="1838279" cy="44767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55555"/>
                </a:solidFill>
              </a:rPr>
              <a:t>Generación simultánea de variables objetivo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4852" y="3028950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990575" y="3151487"/>
            <a:ext cx="209544" cy="1359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00139" y="3028950"/>
            <a:ext cx="1838279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565C0"/>
                </a:solidFill>
              </a:rPr>
              <a:t>Intervalos de Confianza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0139" y="3552825"/>
            <a:ext cx="1838279" cy="66675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55555"/>
                </a:solidFill>
              </a:rPr>
              <a:t>Estimación de incertidumbre en predicciones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381290" y="3028950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3467013" y="3137329"/>
            <a:ext cx="209544" cy="16424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76578" y="3028950"/>
            <a:ext cx="1838279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565C0"/>
                </a:solidFill>
              </a:rPr>
              <a:t>Interpretación Automática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76578" y="3552825"/>
            <a:ext cx="1838279" cy="44767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55555"/>
                </a:solidFill>
              </a:rPr>
              <a:t>Conversión de resultados a recomendaciones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66733" y="4695824"/>
            <a:ext cx="5286242" cy="3038475"/>
          </a:xfrm>
          <a:prstGeom prst="roundRect">
            <a:avLst>
              <a:gd name="adj" fmla="val 501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904852" y="4933950"/>
            <a:ext cx="4810004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Dashboard de Resultados 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904852" y="4988169"/>
            <a:ext cx="304792" cy="234461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904852" y="5467349"/>
            <a:ext cx="2333566" cy="942975"/>
          </a:xfrm>
          <a:prstGeom prst="roundRect">
            <a:avLst>
              <a:gd name="adj" fmla="val 16161"/>
            </a:avLst>
          </a:prstGeom>
          <a:solidFill>
            <a:srgbClr val="1565C0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1047723" y="5845492"/>
            <a:ext cx="228594" cy="17716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90615" y="5610224"/>
            <a:ext cx="1704932" cy="6572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Predicciones numéricas con intervalos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381290" y="5467349"/>
            <a:ext cx="2333566" cy="942975"/>
          </a:xfrm>
          <a:prstGeom prst="roundRect">
            <a:avLst>
              <a:gd name="adj" fmla="val 16161"/>
            </a:avLst>
          </a:prstGeom>
          <a:solidFill>
            <a:srgbClr val="1565C0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3524161" y="5836920"/>
            <a:ext cx="228594" cy="1943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67053" y="5715000"/>
            <a:ext cx="1704932" cy="4381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Recomendaciones operativas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04852" y="6553199"/>
            <a:ext cx="2333566" cy="942975"/>
          </a:xfrm>
          <a:prstGeom prst="roundRect">
            <a:avLst>
              <a:gd name="adj" fmla="val 16161"/>
            </a:avLst>
          </a:prstGeom>
          <a:solidFill>
            <a:srgbClr val="1565C0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1047723" y="6924198"/>
            <a:ext cx="228594" cy="19145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90615" y="6696074"/>
            <a:ext cx="1704932" cy="6572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Alertas para situaciones excepcionales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381290" y="6553199"/>
            <a:ext cx="2333566" cy="942975"/>
          </a:xfrm>
          <a:prstGeom prst="roundRect">
            <a:avLst>
              <a:gd name="adj" fmla="val 16161"/>
            </a:avLst>
          </a:prstGeom>
          <a:solidFill>
            <a:srgbClr val="1565C0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3524161" y="6957059"/>
            <a:ext cx="228594" cy="12572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867053" y="6800850"/>
            <a:ext cx="1704932" cy="4381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Tendencias históricas y patrones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238719" y="1143000"/>
            <a:ext cx="5286242" cy="6591300"/>
          </a:xfrm>
          <a:prstGeom prst="roundRect">
            <a:avLst>
              <a:gd name="adj" fmla="val 2882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6476838" y="1381124"/>
            <a:ext cx="4810004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674" b="1">
                <a:solidFill>
                  <a:srgbClr val="1565C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1565C0"/>
                </a:solidFill>
              </a:rPr>
              <a:t> Impacto Operativo </a:t>
            </a:r>
          </a:p>
        </p:txBody>
      </p:sp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>
            <a:fillRect/>
          </a:stretch>
        </p:blipFill>
        <p:spPr>
          <a:xfrm>
            <a:off x="6476838" y="1470513"/>
            <a:ext cx="304792" cy="164123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6476838" y="203834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>
            <a:fillRect/>
          </a:stretch>
        </p:blipFill>
        <p:spPr>
          <a:xfrm>
            <a:off x="6591135" y="2198724"/>
            <a:ext cx="247643" cy="15550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095947" y="1914525"/>
            <a:ext cx="419089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565C0"/>
                </a:solidFill>
              </a:rPr>
              <a:t>Gestión de Personal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95947" y="2200275"/>
            <a:ext cx="4190895" cy="44767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55555"/>
                </a:solidFill>
              </a:rPr>
              <a:t>Asignación de </a:t>
            </a:r>
            <a:r>
              <a:rPr sz="1076" b="1">
                <a:solidFill>
                  <a:srgbClr val="1565C0"/>
                </a:solidFill>
              </a:rPr>
              <a:t>cuidadores y veterinarios</a:t>
            </a:r>
            <a:r>
              <a:rPr sz="1076" b="0">
                <a:solidFill>
                  <a:srgbClr val="555555"/>
                </a:solidFill>
              </a:rPr>
              <a:t> según número de perros predicho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476838" y="295275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>
            <a:fillRect/>
          </a:stretch>
        </p:blipFill>
        <p:spPr>
          <a:xfrm>
            <a:off x="6591135" y="3092966"/>
            <a:ext cx="247643" cy="19581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095947" y="2943225"/>
            <a:ext cx="419089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565C0"/>
                </a:solidFill>
              </a:rPr>
              <a:t>Planificación de Espacios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95947" y="3228975"/>
            <a:ext cx="4190895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55555"/>
                </a:solidFill>
              </a:rPr>
              <a:t>Reserva de </a:t>
            </a:r>
            <a:r>
              <a:rPr sz="1076" b="1">
                <a:solidFill>
                  <a:srgbClr val="1565C0"/>
                </a:solidFill>
              </a:rPr>
              <a:t>instalaciones</a:t>
            </a:r>
            <a:r>
              <a:rPr sz="1076" b="0">
                <a:solidFill>
                  <a:srgbClr val="555555"/>
                </a:solidFill>
              </a:rPr>
              <a:t> según estancias largas predichas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476838" y="3876674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>
            <a:fillRect/>
          </a:stretch>
        </p:blipFill>
        <p:spPr>
          <a:xfrm>
            <a:off x="6591135" y="4008252"/>
            <a:ext cx="247643" cy="21309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095947" y="3743325"/>
            <a:ext cx="419089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565C0"/>
                </a:solidFill>
              </a:rPr>
              <a:t>Gestión de Suministros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95947" y="4029075"/>
            <a:ext cx="4190895" cy="44767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55555"/>
                </a:solidFill>
              </a:rPr>
              <a:t>Pedidos de </a:t>
            </a:r>
            <a:r>
              <a:rPr sz="1076" b="1">
                <a:solidFill>
                  <a:srgbClr val="1565C0"/>
                </a:solidFill>
              </a:rPr>
              <a:t>alimento y medicamentos</a:t>
            </a:r>
            <a:r>
              <a:rPr sz="1076" b="0">
                <a:solidFill>
                  <a:srgbClr val="555555"/>
                </a:solidFill>
              </a:rPr>
              <a:t> según demanda total predicha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6476838" y="489584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>
            <a:fillRect/>
          </a:stretch>
        </p:blipFill>
        <p:spPr>
          <a:xfrm>
            <a:off x="6591135" y="5027427"/>
            <a:ext cx="247643" cy="213094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7095947" y="4772025"/>
            <a:ext cx="419089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565C0"/>
                </a:solidFill>
              </a:rPr>
              <a:t>Planificación de Actividades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95947" y="5057775"/>
            <a:ext cx="4190895" cy="44767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9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55555"/>
                </a:solidFill>
              </a:rPr>
              <a:t>Actividades </a:t>
            </a:r>
            <a:r>
              <a:rPr sz="1076" b="1">
                <a:solidFill>
                  <a:srgbClr val="1565C0"/>
                </a:solidFill>
              </a:rPr>
              <a:t>interiores/exteriores</a:t>
            </a:r>
            <a:r>
              <a:rPr sz="1076" b="0">
                <a:solidFill>
                  <a:srgbClr val="555555"/>
                </a:solidFill>
              </a:rPr>
              <a:t> según condición climática predicha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