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Belleza"/>
      <p:regular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ncktsKnA4iKS4RGdfbRT1Jf0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797661-818C-4EB2-99E8-49973A0FE747}">
  <a:tblStyle styleId="{38797661-818C-4EB2-99E8-49973A0FE74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font" Target="fonts/Belleza-regular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0a5b3231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0a5b3231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d0a5b3231d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50bec882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c50bec882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0a5b3231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d0a5b3231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d0a5b3231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1" Type="http://schemas.openxmlformats.org/officeDocument/2006/relationships/image" Target="../media/image13.jpg"/><Relationship Id="rId10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3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d0a5b3231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0" y="238775"/>
            <a:ext cx="11375000" cy="6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Application blocking by user, group, device, device-pool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2239545" y="3352582"/>
            <a:ext cx="1190562" cy="83462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exe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1343984" y="4593429"/>
            <a:ext cx="91010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access precisely with app or package ID, user/group/device ID, any combination of both, at various layers of the network stack. Generate deep insights into traffic patterns and posture with drill-down analytics, ready for machine learning and auto-piloting actions.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7555819" y="2545578"/>
            <a:ext cx="1982222" cy="1614008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set of endpoints</a:t>
            </a:r>
            <a:endParaRPr/>
          </a:p>
        </p:txBody>
      </p:sp>
      <p:pic>
        <p:nvPicPr>
          <p:cNvPr descr="Group outline"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574" y="2014128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sign outline"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291693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50bec882b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S/channel remote access without VPN</a:t>
            </a:r>
            <a:endParaRPr/>
          </a:p>
        </p:txBody>
      </p:sp>
      <p:sp>
        <p:nvSpPr>
          <p:cNvPr id="224" name="Google Shape;224;g2c50bec882b_0_7"/>
          <p:cNvSpPr txBox="1"/>
          <p:nvPr/>
        </p:nvSpPr>
        <p:spPr>
          <a:xfrm>
            <a:off x="1343984" y="4593429"/>
            <a:ext cx="910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access precisely with app or package ID, user/group/device ID, any combination of both, at various layers of the network stack. Generate deep insights into traffic patterns and posture with drill-down analytics, ready for machine learning and auto-piloting actions.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c50bec882b_0_7"/>
          <p:cNvSpPr/>
          <p:nvPr/>
        </p:nvSpPr>
        <p:spPr>
          <a:xfrm>
            <a:off x="7555819" y="2545578"/>
            <a:ext cx="1982232" cy="1614060"/>
          </a:xfrm>
          <a:prstGeom prst="cloud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Private Networks</a:t>
            </a:r>
            <a:endParaRPr/>
          </a:p>
        </p:txBody>
      </p:sp>
      <p:pic>
        <p:nvPicPr>
          <p:cNvPr descr="Group outline" id="226" name="Google Shape;226;g2c50bec882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924" y="2636803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ted outline" id="227" name="Google Shape;227;g2c50bec882b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1134" y="3014962"/>
            <a:ext cx="602598" cy="60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i="0" lang="en-US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Hostname or IP based fine grained edge egress control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2941241" y="4463163"/>
            <a:ext cx="568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Applications, users and groups, device-groups are restricted to communicate to safe destinations only, east-west granular segmentation which is especially powerful in a multi-tenant environment.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Group outline"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807" y="2694689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der web outline" id="235" name="Google Shape;2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7450" y="3092450"/>
            <a:ext cx="6731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outline" id="236" name="Google Shape;23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7158" y="2620167"/>
            <a:ext cx="1513683" cy="1513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sign outline" id="237" name="Google Shape;23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0" y="2916939"/>
            <a:ext cx="730475" cy="73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loyee badge with solid fill" id="238" name="Google Shape;23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6587" y="2252748"/>
            <a:ext cx="602598" cy="602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ted outline" id="239" name="Google Shape;23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3069" y="3191803"/>
            <a:ext cx="476475" cy="47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9"/>
          <p:cNvCxnSpPr/>
          <p:nvPr/>
        </p:nvCxnSpPr>
        <p:spPr>
          <a:xfrm>
            <a:off x="3935186" y="2506436"/>
            <a:ext cx="13480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9"/>
          <p:cNvCxnSpPr/>
          <p:nvPr/>
        </p:nvCxnSpPr>
        <p:spPr>
          <a:xfrm>
            <a:off x="5943600" y="2530929"/>
            <a:ext cx="1428750" cy="561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9"/>
          <p:cNvCxnSpPr>
            <a:endCxn id="237" idx="1"/>
          </p:cNvCxnSpPr>
          <p:nvPr/>
        </p:nvCxnSpPr>
        <p:spPr>
          <a:xfrm>
            <a:off x="3935100" y="2816577"/>
            <a:ext cx="1246500" cy="46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Sort with solid fill" id="243" name="Google Shape;24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9708" y="2978150"/>
            <a:ext cx="673099" cy="8531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sign outline" id="244" name="Google Shape;24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4094" y="3170939"/>
            <a:ext cx="476475" cy="47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ted outline" id="245" name="Google Shape;24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8209" y="2205137"/>
            <a:ext cx="602598" cy="602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utline" id="246" name="Google Shape;2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8533" y="1522166"/>
            <a:ext cx="1358900" cy="135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9"/>
          <p:cNvCxnSpPr/>
          <p:nvPr/>
        </p:nvCxnSpPr>
        <p:spPr>
          <a:xfrm flipH="1" rot="10800000">
            <a:off x="6237514" y="2201616"/>
            <a:ext cx="879644" cy="1333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ompleted outline" id="248" name="Google Shape;24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56921" y="1993786"/>
            <a:ext cx="476475" cy="47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rt with solid fill" id="249" name="Google Shape;24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77433" y="1854212"/>
            <a:ext cx="673099" cy="8531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sign outline" id="250" name="Google Shape;2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6150" y="1993787"/>
            <a:ext cx="476475" cy="476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loyee badge with solid fill" id="251" name="Google Shape;25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7876" y="1459845"/>
            <a:ext cx="602598" cy="60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Default-deny Posture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2941241" y="4463163"/>
            <a:ext cx="568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traffic is denied by default. Only explicitly permitted applications and destinations will be permitted. Think of it a shift-left approach to iron-clad security against malware and zero-day threats.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oup outline" id="258" name="Google Shape;2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2697558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der web outline" id="259" name="Google Shape;2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7450" y="3092450"/>
            <a:ext cx="6731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outline" id="260" name="Google Shape;26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7158" y="2620167"/>
            <a:ext cx="1513683" cy="1513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sign outline" id="261" name="Google Shape;26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3200" y="3058807"/>
            <a:ext cx="6604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ted outline" id="262" name="Google Shape;26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3200" y="2097393"/>
            <a:ext cx="6604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 outline" id="263" name="Google Shape;26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6000" y="1941909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0"/>
          <p:cNvCxnSpPr>
            <a:endCxn id="261" idx="1"/>
          </p:cNvCxnSpPr>
          <p:nvPr/>
        </p:nvCxnSpPr>
        <p:spPr>
          <a:xfrm flipH="1" rot="10800000">
            <a:off x="4260800" y="3389007"/>
            <a:ext cx="1022400" cy="1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10"/>
          <p:cNvCxnSpPr/>
          <p:nvPr/>
        </p:nvCxnSpPr>
        <p:spPr>
          <a:xfrm flipH="1" rot="10800000">
            <a:off x="4133850" y="2501900"/>
            <a:ext cx="1149350" cy="4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10"/>
          <p:cNvCxnSpPr/>
          <p:nvPr/>
        </p:nvCxnSpPr>
        <p:spPr>
          <a:xfrm>
            <a:off x="6210300" y="2422083"/>
            <a:ext cx="1155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Microsegmentation policy by user, group, device, device pool</a:t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2199955" y="2755970"/>
            <a:ext cx="1562101" cy="148821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AI-Lab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20.42.93.71</a:t>
            </a:r>
            <a:endParaRPr b="0" i="0" sz="1200">
              <a:solidFill>
                <a:srgbClr val="D1D2D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1D2D3"/>
                </a:solidFill>
                <a:latin typeface="Calibri"/>
                <a:ea typeface="Calibri"/>
                <a:cs typeface="Calibri"/>
                <a:sym typeface="Calibri"/>
              </a:rPr>
              <a:t>DB-Server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4.236.172.42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3047489" y="4667302"/>
            <a:ext cx="60970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host to host traffic by user/group/device/device-pool, combine with b/w management for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 and optimal performance.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Cordon off any arbitrary group of endpoints and create secure islands of users and workloads.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8130855" y="2755970"/>
            <a:ext cx="1562101" cy="148821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20.119.74.12</a:t>
            </a:r>
            <a:endParaRPr b="0" i="0" sz="1200">
              <a:solidFill>
                <a:srgbClr val="D1D2D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2D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1D2D3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20.119.74.32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eering Wheel with solid fill" id="275" name="Google Shape;2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900" y="308414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11"/>
          <p:cNvCxnSpPr/>
          <p:nvPr/>
        </p:nvCxnSpPr>
        <p:spPr>
          <a:xfrm rot="10800000">
            <a:off x="3876541" y="3844344"/>
            <a:ext cx="405040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No sign outline" id="277" name="Google Shape;2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470" y="3555629"/>
            <a:ext cx="577430" cy="577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11"/>
          <p:cNvCxnSpPr/>
          <p:nvPr/>
        </p:nvCxnSpPr>
        <p:spPr>
          <a:xfrm>
            <a:off x="3876541" y="3193961"/>
            <a:ext cx="405040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ompleted outline" id="279" name="Google Shape;27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0961" y="2882866"/>
            <a:ext cx="562323" cy="56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Control software updates and access to Cloud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3047489" y="4667302"/>
            <a:ext cx="60970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counter threats posed by corrupted or compromised automatic software updates, deploy rules to block at a granular level.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i Ux with solid fill" id="286" name="Google Shape;2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071" y="291980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utline" id="287" name="Google Shape;2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450" y="2697558"/>
            <a:ext cx="1358900" cy="135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12"/>
          <p:cNvCxnSpPr/>
          <p:nvPr/>
        </p:nvCxnSpPr>
        <p:spPr>
          <a:xfrm>
            <a:off x="4314423" y="3377008"/>
            <a:ext cx="1052132" cy="35142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No sign outline" id="289" name="Google Shape;28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7510" y="333774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ted outline" id="290" name="Google Shape;29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6555" y="2239279"/>
            <a:ext cx="660400" cy="6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12"/>
          <p:cNvCxnSpPr/>
          <p:nvPr/>
        </p:nvCxnSpPr>
        <p:spPr>
          <a:xfrm flipH="1" rot="10800000">
            <a:off x="4340180" y="2640169"/>
            <a:ext cx="1026375" cy="5215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12"/>
          <p:cNvCxnSpPr/>
          <p:nvPr/>
        </p:nvCxnSpPr>
        <p:spPr>
          <a:xfrm>
            <a:off x="6026955" y="2646777"/>
            <a:ext cx="1410594" cy="4615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514975" y="1050125"/>
            <a:ext cx="5674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Simplicity Comes Standard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Enforce </a:t>
            </a: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Zero Trust: Rooted in Identity</a:t>
            </a:r>
            <a:b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S/Channel secure access </a:t>
            </a:r>
            <a:b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On-demand micro-segmentation and app traffic control</a:t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✓ App and user ID foundation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✓ Cybersecurity Mesh Architecture (CSMA)</a:t>
            </a:r>
            <a:b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✓ Modern, elastic container-based platform</a:t>
            </a:r>
            <a:b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✓ Self-healing and headless operation</a:t>
            </a:r>
            <a:b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✓ Aut</a:t>
            </a:r>
            <a:r>
              <a:rPr lang="en-US" sz="12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scaling on-premises or in the cloud</a:t>
            </a:r>
            <a:b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✓ De/identified authentication and minimal data retention</a:t>
            </a:r>
            <a:b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✓ Extensive, extensible ML metrics model and APIs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4063" y="313513"/>
            <a:ext cx="5845861" cy="16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150" y="2209989"/>
            <a:ext cx="4837693" cy="454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524740" y="620392"/>
            <a:ext cx="4179339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Belleza"/>
              <a:buNone/>
            </a:pPr>
            <a:r>
              <a:rPr lang="en-US" sz="51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Cybersecurity</a:t>
            </a:r>
            <a:r>
              <a:rPr lang="en-US" sz="5100">
                <a:solidFill>
                  <a:schemeClr val="lt1"/>
                </a:solidFill>
              </a:rPr>
              <a:t>:</a:t>
            </a:r>
            <a:br>
              <a:rPr lang="en-US" sz="5100">
                <a:solidFill>
                  <a:schemeClr val="lt1"/>
                </a:solidFill>
              </a:rPr>
            </a:br>
            <a:r>
              <a:rPr lang="en-US" sz="3200">
                <a:solidFill>
                  <a:schemeClr val="lt1"/>
                </a:solidFill>
              </a:rPr>
              <a:t>(traditional)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5468389" y="687698"/>
            <a:ext cx="6263640" cy="5370075"/>
            <a:chOff x="0" y="67306"/>
            <a:chExt cx="6263640" cy="5370075"/>
          </a:xfrm>
        </p:grpSpPr>
        <p:sp>
          <p:nvSpPr>
            <p:cNvPr id="105" name="Google Shape;105;p2"/>
            <p:cNvSpPr/>
            <p:nvPr/>
          </p:nvSpPr>
          <p:spPr>
            <a:xfrm>
              <a:off x="0" y="6730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3955" y="10126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Limited perimeter protection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846391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55BA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3955" y="880346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Biased for external threats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162547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3955" y="165943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Unilateral posture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2404561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3955" y="2438516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Vulnerable to </a:t>
              </a: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ero-day attacks</a:t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0" y="318364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33955" y="321760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Malware can diffuse east-west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0" y="3962731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4FB5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33955" y="3996686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 point of enforcement</a:t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0" y="474181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3955" y="477577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“Trusted” to “Trusted” blindspot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76862"/>
          </a:scheme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-1" y="0"/>
            <a:ext cx="5093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5468389" y="687698"/>
            <a:ext cx="6263640" cy="5370075"/>
            <a:chOff x="0" y="67306"/>
            <a:chExt cx="6263640" cy="5370075"/>
          </a:xfrm>
        </p:grpSpPr>
        <p:sp>
          <p:nvSpPr>
            <p:cNvPr id="126" name="Google Shape;126;p3"/>
            <p:cNvSpPr/>
            <p:nvPr/>
          </p:nvSpPr>
          <p:spPr>
            <a:xfrm>
              <a:off x="0" y="6730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3955" y="10126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and ID aware zero trust model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846391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55BA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33955" y="880346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Flexible/ALE micro-segmentation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162547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33955" y="165943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Cybersecurity Mesh Architecture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2404561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33955" y="2438516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Rules based on user/group/Device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318364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33955" y="321760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S/Channel “secure channel”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3951394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4FB5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33955" y="3985349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Malware countermeasures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4741816"/>
              <a:ext cx="6263640" cy="695565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33955" y="4775771"/>
              <a:ext cx="6195730" cy="627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Neutralize Zero-Day attacks</a:t>
              </a:r>
              <a:endParaRPr/>
            </a:p>
          </p:txBody>
        </p:sp>
      </p:grpSp>
      <p:pic>
        <p:nvPicPr>
          <p:cNvPr id="140" name="Google Shape;140;p3"/>
          <p:cNvPicPr preferRelativeResize="0"/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749900" y="2772213"/>
            <a:ext cx="3593400" cy="107405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ck with solid fill"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1009" y="279326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lock with solid fill"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3553" y="32535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 with solid fill"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15394" y="37236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from cloud with solid fill" id="150" name="Google Shape;15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1009" y="13883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lock with solid fill" id="151" name="Google Shape;1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751" y="493662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 with solid fill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3553" y="403390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i Ux with solid fill" id="153" name="Google Shape;15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0824" y="37236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 with solid fill"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277" y="440284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/>
          <p:nvPr/>
        </p:nvCxnSpPr>
        <p:spPr>
          <a:xfrm flipH="1" rot="10800000">
            <a:off x="3165224" y="3610780"/>
            <a:ext cx="2234747" cy="3661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4"/>
          <p:cNvCxnSpPr/>
          <p:nvPr/>
        </p:nvCxnSpPr>
        <p:spPr>
          <a:xfrm>
            <a:off x="3165224" y="4312189"/>
            <a:ext cx="1020826" cy="15388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4"/>
          <p:cNvCxnSpPr>
            <a:stCxn id="153" idx="3"/>
          </p:cNvCxnSpPr>
          <p:nvPr/>
        </p:nvCxnSpPr>
        <p:spPr>
          <a:xfrm>
            <a:off x="3165224" y="4180840"/>
            <a:ext cx="4383300" cy="110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4"/>
          <p:cNvCxnSpPr/>
          <p:nvPr/>
        </p:nvCxnSpPr>
        <p:spPr>
          <a:xfrm>
            <a:off x="6491830" y="2062480"/>
            <a:ext cx="2967130" cy="21676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Employee badge with solid fill" id="159" name="Google Shape;15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65188" y="5291848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4"/>
          <p:cNvCxnSpPr>
            <a:endCxn id="159" idx="0"/>
          </p:cNvCxnSpPr>
          <p:nvPr/>
        </p:nvCxnSpPr>
        <p:spPr>
          <a:xfrm>
            <a:off x="2722388" y="4782748"/>
            <a:ext cx="0" cy="50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1" name="Google Shape;161;p4"/>
          <p:cNvSpPr txBox="1"/>
          <p:nvPr/>
        </p:nvSpPr>
        <p:spPr>
          <a:xfrm>
            <a:off x="6641237" y="1626000"/>
            <a:ext cx="1414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Engine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2069850" y="4478408"/>
            <a:ext cx="1580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UI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1212592" y="5425882"/>
            <a:ext cx="10525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0025842" y="4663074"/>
            <a:ext cx="1093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Workload</a:t>
            </a:r>
            <a:endParaRPr/>
          </a:p>
        </p:txBody>
      </p:sp>
      <p:pic>
        <p:nvPicPr>
          <p:cNvPr descr="User with solid fill" id="165" name="Google Shape;165;p4"/>
          <p:cNvPicPr preferRelativeResize="0"/>
          <p:nvPr>
            <p:ph idx="1" type="body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14018" y="351970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66" name="Google Shape;16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70751" y="571968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outline" id="167" name="Google Shape;167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13539" y="516128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68" name="Google Shape;16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2807" y="514457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lock with solid fill" id="169" name="Google Shape;1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4545" y="4392688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4"/>
          <p:cNvCxnSpPr/>
          <p:nvPr/>
        </p:nvCxnSpPr>
        <p:spPr>
          <a:xfrm flipH="1" rot="10800000">
            <a:off x="3165224" y="2062480"/>
            <a:ext cx="2448794" cy="164518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Server with solid fill" id="171" name="Google Shape;17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15394" y="558889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 with solid fill" id="172" name="Google Shape;17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15394" y="188342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lock with solid fill"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4865" y="2930794"/>
            <a:ext cx="595457" cy="595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k with solid fill"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9890" y="4986219"/>
            <a:ext cx="615558" cy="615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4"/>
          <p:cNvCxnSpPr/>
          <p:nvPr/>
        </p:nvCxnSpPr>
        <p:spPr>
          <a:xfrm>
            <a:off x="7164009" y="2228677"/>
            <a:ext cx="3023374" cy="9176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4"/>
          <p:cNvCxnSpPr/>
          <p:nvPr/>
        </p:nvCxnSpPr>
        <p:spPr>
          <a:xfrm>
            <a:off x="6491830" y="2461285"/>
            <a:ext cx="3695553" cy="298442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4"/>
          <p:cNvSpPr txBox="1"/>
          <p:nvPr/>
        </p:nvSpPr>
        <p:spPr>
          <a:xfrm rot="716766">
            <a:off x="5005137" y="4484719"/>
            <a:ext cx="1849352" cy="369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and ID aware</a:t>
            </a:r>
            <a:endParaRPr/>
          </a:p>
        </p:txBody>
      </p:sp>
      <p:sp>
        <p:nvSpPr>
          <p:cNvPr id="178" name="Google Shape;178;p4"/>
          <p:cNvSpPr txBox="1"/>
          <p:nvPr/>
        </p:nvSpPr>
        <p:spPr>
          <a:xfrm rot="2193288">
            <a:off x="7593548" y="3661372"/>
            <a:ext cx="1933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and ID aware</a:t>
            </a: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3600" y="647963"/>
            <a:ext cx="2489540" cy="7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0a5b3231d_0_0"/>
          <p:cNvSpPr/>
          <p:nvPr/>
        </p:nvSpPr>
        <p:spPr>
          <a:xfrm>
            <a:off x="453600" y="651777"/>
            <a:ext cx="12192000" cy="73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2d0a5b323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00" y="647963"/>
            <a:ext cx="2489540" cy="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d0a5b3231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4487"/>
            <a:ext cx="11666621" cy="516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n diagram outline" id="192" name="Google Shape;1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1" y="354752"/>
            <a:ext cx="9144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5"/>
          <p:cNvGraphicFramePr/>
          <p:nvPr/>
        </p:nvGraphicFramePr>
        <p:xfrm>
          <a:off x="2746297" y="1020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{38797661-818C-4EB2-99E8-49973A0FE747}</a:tableStyleId>
              </a:tblPr>
              <a:tblGrid>
                <a:gridCol w="1901175"/>
                <a:gridCol w="1299675"/>
                <a:gridCol w="1299675"/>
                <a:gridCol w="1299675"/>
                <a:gridCol w="1299675"/>
              </a:tblGrid>
              <a:tr h="2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ThreatMatic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Illumio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Microsoft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Others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 based rules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ID based rules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based rules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 package based rules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AD User/Group 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Extra-AD device groups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resolution policy control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Inline bandwidth control QoS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ergnomics UI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DNS over HTTP 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DNS blacklisting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TrueZeroTrust default deny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Selective traffic steering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FlexWeight rule ordering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20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Granular ingress control at endpoints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TrustZero server and workload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Configurable observability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Splunk integrated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InfluxDB integrated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On-demand rules sync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Featherweight agent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Headless non-stop forwarding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mTLS gRPC channels customizable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Flexible policy engine placement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Cloudnative design</a:t>
                      </a:r>
                      <a:endParaRPr b="0" i="0" sz="105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105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105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pic>
        <p:nvPicPr>
          <p:cNvPr id="194" name="Google Shape;19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00" y="5900313"/>
            <a:ext cx="2489540" cy="7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n diagram outline"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1" y="354752"/>
            <a:ext cx="9144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6"/>
          <p:cNvGraphicFramePr/>
          <p:nvPr/>
        </p:nvGraphicFramePr>
        <p:xfrm>
          <a:off x="1733551" y="1028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{38797661-818C-4EB2-99E8-49973A0FE747}</a:tableStyleId>
              </a:tblPr>
              <a:tblGrid>
                <a:gridCol w="1866100"/>
                <a:gridCol w="675900"/>
                <a:gridCol w="597350"/>
                <a:gridCol w="755025"/>
                <a:gridCol w="755025"/>
                <a:gridCol w="755025"/>
                <a:gridCol w="755025"/>
                <a:gridCol w="755025"/>
                <a:gridCol w="755025"/>
                <a:gridCol w="755025"/>
                <a:gridCol w="755025"/>
              </a:tblGrid>
              <a:tr h="21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ThreatMatic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Illumio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Akamai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Zscaler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Palo Alto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FortiGate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CrowdStrike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Perimeter 81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Nordlayer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 based rules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37562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37562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0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ID based rules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37562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0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0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Device based rules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37562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Micro-segmentation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 package* based rules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AD User/Group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37562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0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Extra-AD device groups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resolution policy control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Inline bandwidth control QoS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ergnomics UI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DNS over HTTP rules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DNS blacklisting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deny posture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Selective traffic steering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FlexWeight rule ordering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Granular ingress control at endpoints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TrustZero server and workload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Configurable observability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Splunk integrated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InfluxDB integrated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On-demand rules sync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Yes*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Featherweight agent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Headless non-stop forwarding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mTLS gRPC channels customizable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Flexible policy engine placement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5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Cloudnative design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6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sChannel Proxy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  <a:tr h="16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SideFX Threat Intelligence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i="0" sz="900" u="none" cap="none" strike="noStrike">
                        <a:solidFill>
                          <a:srgbClr val="5482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i="0" sz="9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/>
                </a:tc>
              </a:tr>
            </a:tbl>
          </a:graphicData>
        </a:graphic>
      </p:graphicFrame>
      <p:pic>
        <p:nvPicPr>
          <p:cNvPr id="201" name="Google Shape;20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25" y="5864038"/>
            <a:ext cx="2489540" cy="7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838200" y="358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Cases: What can </a:t>
            </a:r>
            <a:r>
              <a:rPr lang="en-US"/>
              <a:t>			   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do for you?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Defend against malicious DNS records and nameservers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Simple policy against ID and App by user/group/device/device-group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Identity and app/exe based microsegmentation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S/Channel </a:t>
            </a:r>
            <a:r>
              <a:rPr lang="en-US" sz="2400"/>
              <a:t>remote access (replaces VPN)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Rapid response to malware attacks (block any app/exe everywhere)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App security metrics with ML and AI autopiloting on roadmap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ngress posture control for </a:t>
            </a:r>
            <a:r>
              <a:rPr lang="en-US" sz="2400"/>
              <a:t>servers and workloads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App aware performance (QoS) </a:t>
            </a:r>
            <a:r>
              <a:rPr lang="en-US" sz="2400"/>
              <a:t>on egress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Detect anywhere and protect everywhere posture</a:t>
            </a:r>
            <a:endParaRPr sz="2400"/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-17070" l="0" r="0" t="17070"/>
          <a:stretch/>
        </p:blipFill>
        <p:spPr>
          <a:xfrm>
            <a:off x="5667700" y="752799"/>
            <a:ext cx="2406600" cy="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2022-04-24T23:40:27Z</dcterms:created>
  <dc:creator>Reddy, Mohan S</dc:creator>
</cp:coreProperties>
</file>