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3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a:xfrm>
            <a:off x="1921934" y="5054602"/>
            <a:ext cx="4064860" cy="279400"/>
          </a:xfrm>
        </p:spPr>
        <p:txBody>
          <a:bodyPr/>
          <a:lstStyle/>
          <a:p>
            <a:endParaRPr lang="en-PH"/>
          </a:p>
        </p:txBody>
      </p:sp>
      <p:sp>
        <p:nvSpPr>
          <p:cNvPr id="6" name="Slide Number Placeholder 5"/>
          <p:cNvSpPr>
            <a:spLocks noGrp="1"/>
          </p:cNvSpPr>
          <p:nvPr>
            <p:ph type="sldNum" sz="quarter" idx="12"/>
          </p:nvPr>
        </p:nvSpPr>
        <p:spPr>
          <a:xfrm>
            <a:off x="6817317" y="5054602"/>
            <a:ext cx="413483" cy="279400"/>
          </a:xfrm>
        </p:spPr>
        <p:txBody>
          <a:bodyPr/>
          <a:lstStyle/>
          <a:p>
            <a:fld id="{B3E3928F-7DF9-4957-8684-34831C4E768D}" type="slidenum">
              <a:rPr lang="en-PH" smtClean="0"/>
              <a:t>‹#›</a:t>
            </a:fld>
            <a:endParaRPr lang="en-PH"/>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52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DC972-F436-42DF-9484-95DFA2D5E5BC}" type="datetimeFigureOut">
              <a:rPr lang="en-PH" smtClean="0"/>
              <a:t>24/05/2023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3928F-7DF9-4957-8684-34831C4E768D}" type="slidenum">
              <a:rPr lang="en-PH" smtClean="0"/>
              <a:t>‹#›</a:t>
            </a:fld>
            <a:endParaRPr lang="en-PH"/>
          </a:p>
        </p:txBody>
      </p:sp>
    </p:spTree>
    <p:extLst>
      <p:ext uri="{BB962C8B-B14F-4D97-AF65-F5344CB8AC3E}">
        <p14:creationId xmlns:p14="http://schemas.microsoft.com/office/powerpoint/2010/main" val="194090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29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080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spTree>
    <p:extLst>
      <p:ext uri="{BB962C8B-B14F-4D97-AF65-F5344CB8AC3E}">
        <p14:creationId xmlns:p14="http://schemas.microsoft.com/office/powerpoint/2010/main" val="1829809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28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300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548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14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spTree>
    <p:extLst>
      <p:ext uri="{BB962C8B-B14F-4D97-AF65-F5344CB8AC3E}">
        <p14:creationId xmlns:p14="http://schemas.microsoft.com/office/powerpoint/2010/main" val="55519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DC972-F436-42DF-9484-95DFA2D5E5BC}" type="datetimeFigureOut">
              <a:rPr lang="en-PH" smtClean="0"/>
              <a:t>24/05/2023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3928F-7DF9-4957-8684-34831C4E768D}" type="slidenum">
              <a:rPr lang="en-PH" smtClean="0"/>
              <a:t>‹#›</a:t>
            </a:fld>
            <a:endParaRPr lang="en-PH"/>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227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DC972-F436-42DF-9484-95DFA2D5E5BC}" type="datetimeFigureOut">
              <a:rPr lang="en-PH" smtClean="0"/>
              <a:t>24/05/2023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3928F-7DF9-4957-8684-34831C4E768D}" type="slidenum">
              <a:rPr lang="en-PH" smtClean="0"/>
              <a:t>‹#›</a:t>
            </a:fld>
            <a:endParaRPr lang="en-PH"/>
          </a:p>
        </p:txBody>
      </p:sp>
    </p:spTree>
    <p:extLst>
      <p:ext uri="{BB962C8B-B14F-4D97-AF65-F5344CB8AC3E}">
        <p14:creationId xmlns:p14="http://schemas.microsoft.com/office/powerpoint/2010/main" val="388747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DC972-F436-42DF-9484-95DFA2D5E5BC}" type="datetimeFigureOut">
              <a:rPr lang="en-PH" smtClean="0"/>
              <a:t>24/05/2023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E3928F-7DF9-4957-8684-34831C4E768D}" type="slidenum">
              <a:rPr lang="en-PH" smtClean="0"/>
              <a:t>‹#›</a:t>
            </a:fld>
            <a:endParaRPr lang="en-PH"/>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78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DC972-F436-42DF-9484-95DFA2D5E5BC}" type="datetimeFigureOut">
              <a:rPr lang="en-PH" smtClean="0"/>
              <a:t>24/05/2023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E3928F-7DF9-4957-8684-34831C4E768D}" type="slidenum">
              <a:rPr lang="en-PH" smtClean="0"/>
              <a:t>‹#›</a:t>
            </a:fld>
            <a:endParaRPr lang="en-PH"/>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2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DC972-F436-42DF-9484-95DFA2D5E5BC}" type="datetimeFigureOut">
              <a:rPr lang="en-PH" smtClean="0"/>
              <a:t>24/05/2023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E3928F-7DF9-4957-8684-34831C4E768D}" type="slidenum">
              <a:rPr lang="en-PH" smtClean="0"/>
              <a:t>‹#›</a:t>
            </a:fld>
            <a:endParaRPr lang="en-PH"/>
          </a:p>
        </p:txBody>
      </p:sp>
    </p:spTree>
    <p:extLst>
      <p:ext uri="{BB962C8B-B14F-4D97-AF65-F5344CB8AC3E}">
        <p14:creationId xmlns:p14="http://schemas.microsoft.com/office/powerpoint/2010/main" val="343520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DC972-F436-42DF-9484-95DFA2D5E5BC}" type="datetimeFigureOut">
              <a:rPr lang="en-PH" smtClean="0"/>
              <a:t>24/05/2023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3928F-7DF9-4957-8684-34831C4E768D}" type="slidenum">
              <a:rPr lang="en-PH" smtClean="0"/>
              <a:t>‹#›</a:t>
            </a:fld>
            <a:endParaRPr lang="en-PH"/>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92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DC972-F436-42DF-9484-95DFA2D5E5BC}" type="datetimeFigureOut">
              <a:rPr lang="en-PH" smtClean="0"/>
              <a:t>24/05/2023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3928F-7DF9-4957-8684-34831C4E768D}" type="slidenum">
              <a:rPr lang="en-PH" smtClean="0"/>
              <a:t>‹#›</a:t>
            </a:fld>
            <a:endParaRPr lang="en-PH"/>
          </a:p>
        </p:txBody>
      </p:sp>
    </p:spTree>
    <p:extLst>
      <p:ext uri="{BB962C8B-B14F-4D97-AF65-F5344CB8AC3E}">
        <p14:creationId xmlns:p14="http://schemas.microsoft.com/office/powerpoint/2010/main" val="328158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DDC972-F436-42DF-9484-95DFA2D5E5BC}" type="datetimeFigureOut">
              <a:rPr lang="en-PH" smtClean="0"/>
              <a:t>24/05/2023</a:t>
            </a:fld>
            <a:endParaRPr lang="en-PH"/>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E3928F-7DF9-4957-8684-34831C4E768D}" type="slidenum">
              <a:rPr lang="en-PH" smtClean="0"/>
              <a:t>‹#›</a:t>
            </a:fld>
            <a:endParaRPr lang="en-PH"/>
          </a:p>
        </p:txBody>
      </p:sp>
    </p:spTree>
    <p:extLst>
      <p:ext uri="{BB962C8B-B14F-4D97-AF65-F5344CB8AC3E}">
        <p14:creationId xmlns:p14="http://schemas.microsoft.com/office/powerpoint/2010/main" val="138265797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158A21-737C-4720-A2D2-BD4A2C9853F2}"/>
              </a:ext>
            </a:extLst>
          </p:cNvPr>
          <p:cNvPicPr>
            <a:picLocks noChangeAspect="1"/>
          </p:cNvPicPr>
          <p:nvPr/>
        </p:nvPicPr>
        <p:blipFill>
          <a:blip r:embed="rId2"/>
          <a:stretch>
            <a:fillRect/>
          </a:stretch>
        </p:blipFill>
        <p:spPr>
          <a:xfrm>
            <a:off x="422563" y="517280"/>
            <a:ext cx="8298873" cy="5823439"/>
          </a:xfrm>
          <a:prstGeom prst="rect">
            <a:avLst/>
          </a:prstGeom>
        </p:spPr>
      </p:pic>
      <p:sp>
        <p:nvSpPr>
          <p:cNvPr id="3" name="Subtitle 2">
            <a:extLst>
              <a:ext uri="{FF2B5EF4-FFF2-40B4-BE49-F238E27FC236}">
                <a16:creationId xmlns:a16="http://schemas.microsoft.com/office/drawing/2014/main" id="{BECD8643-8701-43F9-804A-A123E7029703}"/>
              </a:ext>
            </a:extLst>
          </p:cNvPr>
          <p:cNvSpPr>
            <a:spLocks noGrp="1"/>
          </p:cNvSpPr>
          <p:nvPr>
            <p:ph type="subTitle" idx="4294967295"/>
          </p:nvPr>
        </p:nvSpPr>
        <p:spPr>
          <a:xfrm>
            <a:off x="773723" y="1995055"/>
            <a:ext cx="7469732" cy="1856510"/>
          </a:xfrm>
        </p:spPr>
        <p:txBody>
          <a:bodyPr>
            <a:normAutofit/>
          </a:bodyPr>
          <a:lstStyle/>
          <a:p>
            <a:pPr>
              <a:spcBef>
                <a:spcPts val="0"/>
              </a:spcBef>
              <a:spcAft>
                <a:spcPts val="600"/>
              </a:spcAft>
            </a:pPr>
            <a:endParaRPr lang="en-US" sz="3300" b="1" dirty="0">
              <a:solidFill>
                <a:srgbClr val="000000"/>
              </a:solidFill>
              <a:latin typeface="Aharoni" panose="020B0604020202020204" pitchFamily="2" charset="-79"/>
              <a:cs typeface="Aharoni" panose="020B0604020202020204" pitchFamily="2" charset="-79"/>
            </a:endParaRPr>
          </a:p>
          <a:p>
            <a:pPr lvl="1">
              <a:spcBef>
                <a:spcPts val="0"/>
              </a:spcBef>
            </a:pPr>
            <a:r>
              <a:rPr lang="en-US" sz="2900" b="1" dirty="0">
                <a:solidFill>
                  <a:schemeClr val="bg1"/>
                </a:solidFill>
                <a:latin typeface="Aharoni" panose="020B0604020202020204" pitchFamily="2" charset="-79"/>
                <a:cs typeface="Aharoni" panose="020B0604020202020204" pitchFamily="2" charset="-79"/>
              </a:rPr>
              <a:t>What Is Information Technology? A Beginner’s Guide to the World of IT</a:t>
            </a:r>
            <a:endParaRPr lang="en-US" sz="2900" dirty="0">
              <a:solidFill>
                <a:schemeClr val="bg1"/>
              </a:solidFill>
            </a:endParaRPr>
          </a:p>
          <a:p>
            <a:pPr marL="0" indent="0">
              <a:spcBef>
                <a:spcPts val="0"/>
              </a:spcBef>
              <a:spcAft>
                <a:spcPts val="600"/>
              </a:spcAft>
              <a:buNone/>
            </a:pPr>
            <a:endParaRPr lang="en-US" sz="3300" dirty="0"/>
          </a:p>
        </p:txBody>
      </p:sp>
    </p:spTree>
    <p:extLst>
      <p:ext uri="{BB962C8B-B14F-4D97-AF65-F5344CB8AC3E}">
        <p14:creationId xmlns:p14="http://schemas.microsoft.com/office/powerpoint/2010/main" val="18053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1220D0-4DAB-4E97-9B03-62F294335CC6}"/>
              </a:ext>
            </a:extLst>
          </p:cNvPr>
          <p:cNvPicPr>
            <a:picLocks noChangeAspect="1"/>
          </p:cNvPicPr>
          <p:nvPr/>
        </p:nvPicPr>
        <p:blipFill>
          <a:blip r:embed="rId2"/>
          <a:stretch>
            <a:fillRect/>
          </a:stretch>
        </p:blipFill>
        <p:spPr>
          <a:xfrm>
            <a:off x="585353" y="547190"/>
            <a:ext cx="7990609" cy="5763622"/>
          </a:xfrm>
          <a:prstGeom prst="rect">
            <a:avLst/>
          </a:prstGeom>
        </p:spPr>
      </p:pic>
      <p:sp>
        <p:nvSpPr>
          <p:cNvPr id="3" name="TextBox 2">
            <a:extLst>
              <a:ext uri="{FF2B5EF4-FFF2-40B4-BE49-F238E27FC236}">
                <a16:creationId xmlns:a16="http://schemas.microsoft.com/office/drawing/2014/main" id="{E62E988D-C894-4EE4-9E66-5DA80AFCE7EB}"/>
              </a:ext>
            </a:extLst>
          </p:cNvPr>
          <p:cNvSpPr txBox="1"/>
          <p:nvPr/>
        </p:nvSpPr>
        <p:spPr>
          <a:xfrm>
            <a:off x="585354" y="547189"/>
            <a:ext cx="7990609" cy="3067506"/>
          </a:xfrm>
          <a:prstGeom prst="rect">
            <a:avLst/>
          </a:prstGeom>
          <a:noFill/>
        </p:spPr>
        <p:txBody>
          <a:bodyPr wrap="square">
            <a:spAutoFit/>
          </a:bodyPr>
          <a:lstStyle/>
          <a:p>
            <a:pPr algn="just" rtl="0">
              <a:spcBef>
                <a:spcPts val="0"/>
              </a:spcBef>
              <a:spcAft>
                <a:spcPts val="800"/>
              </a:spcAft>
            </a:pPr>
            <a:r>
              <a:rPr lang="en-US" sz="1800" b="0" i="0" u="none" strike="noStrike" dirty="0">
                <a:solidFill>
                  <a:schemeClr val="bg1"/>
                </a:solidFill>
                <a:effectLst/>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US" b="0" dirty="0">
              <a:solidFill>
                <a:schemeClr val="bg1"/>
              </a:solidFill>
              <a:effectLst/>
            </a:endParaRPr>
          </a:p>
          <a:p>
            <a:br>
              <a:rPr lang="en-US" dirty="0"/>
            </a:br>
            <a:br>
              <a:rPr lang="en-US" dirty="0"/>
            </a:br>
            <a:endParaRPr lang="en-PH" dirty="0"/>
          </a:p>
        </p:txBody>
      </p:sp>
      <p:sp>
        <p:nvSpPr>
          <p:cNvPr id="5" name="TextBox 4">
            <a:extLst>
              <a:ext uri="{FF2B5EF4-FFF2-40B4-BE49-F238E27FC236}">
                <a16:creationId xmlns:a16="http://schemas.microsoft.com/office/drawing/2014/main" id="{8F8422A0-2BE6-4F64-A460-9EEED38084AB}"/>
              </a:ext>
            </a:extLst>
          </p:cNvPr>
          <p:cNvSpPr txBox="1"/>
          <p:nvPr/>
        </p:nvSpPr>
        <p:spPr>
          <a:xfrm>
            <a:off x="3494809" y="4523350"/>
            <a:ext cx="4578926" cy="646331"/>
          </a:xfrm>
          <a:prstGeom prst="rect">
            <a:avLst/>
          </a:prstGeom>
          <a:noFill/>
        </p:spPr>
        <p:txBody>
          <a:bodyPr wrap="square">
            <a:spAutoFit/>
          </a:bodyPr>
          <a:lstStyle/>
          <a:p>
            <a:br>
              <a:rPr lang="en-US" b="0" dirty="0">
                <a:effectLst/>
              </a:rPr>
            </a:br>
            <a:endParaRPr lang="en-PH" dirty="0"/>
          </a:p>
        </p:txBody>
      </p:sp>
    </p:spTree>
    <p:extLst>
      <p:ext uri="{BB962C8B-B14F-4D97-AF65-F5344CB8AC3E}">
        <p14:creationId xmlns:p14="http://schemas.microsoft.com/office/powerpoint/2010/main" val="317891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69E9D-F2DF-44D0-8C5A-3425B16D5694}"/>
              </a:ext>
            </a:extLst>
          </p:cNvPr>
          <p:cNvPicPr>
            <a:picLocks noChangeAspect="1"/>
          </p:cNvPicPr>
          <p:nvPr/>
        </p:nvPicPr>
        <p:blipFill>
          <a:blip r:embed="rId2"/>
          <a:stretch>
            <a:fillRect/>
          </a:stretch>
        </p:blipFill>
        <p:spPr>
          <a:xfrm>
            <a:off x="519978" y="499846"/>
            <a:ext cx="8117898" cy="5858307"/>
          </a:xfrm>
          <a:prstGeom prst="rect">
            <a:avLst/>
          </a:prstGeom>
        </p:spPr>
      </p:pic>
      <p:sp>
        <p:nvSpPr>
          <p:cNvPr id="3" name="TextBox 2">
            <a:extLst>
              <a:ext uri="{FF2B5EF4-FFF2-40B4-BE49-F238E27FC236}">
                <a16:creationId xmlns:a16="http://schemas.microsoft.com/office/drawing/2014/main" id="{EDB24910-D71E-4468-B923-03B0AE408F14}"/>
              </a:ext>
            </a:extLst>
          </p:cNvPr>
          <p:cNvSpPr txBox="1"/>
          <p:nvPr/>
        </p:nvSpPr>
        <p:spPr>
          <a:xfrm>
            <a:off x="1066800" y="717749"/>
            <a:ext cx="6802582" cy="3713837"/>
          </a:xfrm>
          <a:prstGeom prst="rect">
            <a:avLst/>
          </a:prstGeom>
          <a:noFill/>
        </p:spPr>
        <p:txBody>
          <a:bodyPr wrap="square">
            <a:spAutoFit/>
          </a:bodyPr>
          <a:lstStyle/>
          <a:p>
            <a:pPr algn="just" rtl="0">
              <a:spcBef>
                <a:spcPts val="0"/>
              </a:spcBef>
              <a:spcAft>
                <a:spcPts val="800"/>
              </a:spcAft>
            </a:pPr>
            <a:br>
              <a:rPr lang="en-US" sz="3200" b="0" dirty="0">
                <a:effectLst/>
              </a:rPr>
            </a:br>
            <a:r>
              <a:rPr lang="en-US" sz="3200" b="0" i="0" u="none" strike="noStrike" dirty="0">
                <a:solidFill>
                  <a:schemeClr val="bg1"/>
                </a:solidFill>
                <a:effectLst/>
                <a:latin typeface="Aharoni" panose="02010803020104030203" pitchFamily="2" charset="-79"/>
                <a:cs typeface="Aharoni" panose="02010803020104030203" pitchFamily="2" charset="-79"/>
              </a:rPr>
              <a:t>Why is information technology so important?</a:t>
            </a:r>
            <a:endParaRPr lang="en-US" sz="3200"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b="0" dirty="0">
              <a:solidFill>
                <a:schemeClr val="bg1"/>
              </a:solidFill>
              <a:effectLst/>
            </a:endParaRPr>
          </a:p>
          <a:p>
            <a:br>
              <a:rPr lang="en-US" dirty="0"/>
            </a:br>
            <a:endParaRPr lang="en-PH" dirty="0"/>
          </a:p>
        </p:txBody>
      </p:sp>
    </p:spTree>
    <p:extLst>
      <p:ext uri="{BB962C8B-B14F-4D97-AF65-F5344CB8AC3E}">
        <p14:creationId xmlns:p14="http://schemas.microsoft.com/office/powerpoint/2010/main" val="2502909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E95132-2B8C-4FE9-AA6F-2CF6C4866ABE}"/>
              </a:ext>
            </a:extLst>
          </p:cNvPr>
          <p:cNvPicPr>
            <a:picLocks noChangeAspect="1"/>
          </p:cNvPicPr>
          <p:nvPr/>
        </p:nvPicPr>
        <p:blipFill>
          <a:blip r:embed="rId2"/>
          <a:stretch>
            <a:fillRect/>
          </a:stretch>
        </p:blipFill>
        <p:spPr>
          <a:xfrm>
            <a:off x="446808" y="401782"/>
            <a:ext cx="8250384" cy="5990575"/>
          </a:xfrm>
          <a:prstGeom prst="rect">
            <a:avLst/>
          </a:prstGeom>
        </p:spPr>
      </p:pic>
      <p:sp>
        <p:nvSpPr>
          <p:cNvPr id="3" name="TextBox 2">
            <a:extLst>
              <a:ext uri="{FF2B5EF4-FFF2-40B4-BE49-F238E27FC236}">
                <a16:creationId xmlns:a16="http://schemas.microsoft.com/office/drawing/2014/main" id="{B020F51F-846B-4A96-B827-C2D7402C7B6E}"/>
              </a:ext>
            </a:extLst>
          </p:cNvPr>
          <p:cNvSpPr txBox="1"/>
          <p:nvPr/>
        </p:nvSpPr>
        <p:spPr>
          <a:xfrm>
            <a:off x="446808" y="286815"/>
            <a:ext cx="7893627" cy="6740307"/>
          </a:xfrm>
          <a:prstGeom prst="rect">
            <a:avLst/>
          </a:prstGeom>
          <a:noFill/>
        </p:spPr>
        <p:txBody>
          <a:bodyPr wrap="square">
            <a:spAutoFit/>
          </a:bodyPr>
          <a:lstStyle/>
          <a:p>
            <a:pPr algn="just" rtl="0">
              <a:spcBef>
                <a:spcPts val="0"/>
              </a:spcBef>
              <a:spcAft>
                <a:spcPts val="800"/>
              </a:spcAft>
            </a:pPr>
            <a:br>
              <a:rPr lang="en-US" b="0" dirty="0">
                <a:effectLst/>
              </a:rPr>
            </a:br>
            <a:r>
              <a:rPr lang="en-US" sz="2800" b="1" i="0" u="none" strike="noStrike" dirty="0">
                <a:solidFill>
                  <a:schemeClr val="bg1"/>
                </a:solidFill>
                <a:effectLst/>
                <a:latin typeface="Calibri" panose="020F0502020204030204" pitchFamily="34" charset="0"/>
              </a:rPr>
              <a:t>Data overload issues</a:t>
            </a:r>
            <a:endParaRPr lang="en-US" sz="28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Businesses need to process huge amounts of data. This requires large amounts of data processing and power, sophisticated software and human analytical skills.</a:t>
            </a:r>
            <a:endParaRPr lang="en-US" sz="2400" b="0" dirty="0">
              <a:solidFill>
                <a:schemeClr val="bg1"/>
              </a:solidFill>
              <a:effectLst/>
            </a:endParaRPr>
          </a:p>
          <a:p>
            <a:pPr algn="just" rtl="0">
              <a:spcBef>
                <a:spcPts val="0"/>
              </a:spcBef>
              <a:spcAft>
                <a:spcPts val="800"/>
              </a:spcAft>
            </a:pPr>
            <a:r>
              <a:rPr lang="en-US" sz="2800" b="1" i="0" u="none" strike="noStrike" dirty="0">
                <a:solidFill>
                  <a:schemeClr val="bg1"/>
                </a:solidFill>
                <a:effectLst/>
                <a:latin typeface="Calibri" panose="020F0502020204030204" pitchFamily="34" charset="0"/>
              </a:rPr>
              <a:t>Mobile and wireless usages</a:t>
            </a:r>
            <a:endParaRPr lang="en-US" sz="28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More employers are offering remote work options that require smartphones, tablets and laptops with wireless hotspots and roaming ability.</a:t>
            </a:r>
            <a:endParaRPr lang="en-US" sz="2400" b="0" dirty="0">
              <a:solidFill>
                <a:schemeClr val="bg1"/>
              </a:solidFill>
              <a:effectLst/>
            </a:endParaRPr>
          </a:p>
          <a:p>
            <a:pPr algn="just" rtl="0">
              <a:spcBef>
                <a:spcPts val="0"/>
              </a:spcBef>
              <a:spcAft>
                <a:spcPts val="800"/>
              </a:spcAft>
            </a:pPr>
            <a:r>
              <a:rPr lang="en-US" sz="2800" b="1" i="0" u="none" strike="noStrike" dirty="0">
                <a:solidFill>
                  <a:schemeClr val="bg1"/>
                </a:solidFill>
                <a:effectLst/>
                <a:latin typeface="Calibri" panose="020F0502020204030204" pitchFamily="34" charset="0"/>
              </a:rPr>
              <a:t>Cloud computing services</a:t>
            </a:r>
            <a:endParaRPr lang="en-US" sz="28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sz="2400" b="0" dirty="0">
              <a:solidFill>
                <a:schemeClr val="bg1"/>
              </a:solidFill>
              <a:effectLst/>
            </a:endParaRPr>
          </a:p>
          <a:p>
            <a:br>
              <a:rPr lang="en-US" dirty="0"/>
            </a:br>
            <a:br>
              <a:rPr lang="en-US" dirty="0"/>
            </a:br>
            <a:endParaRPr lang="en-PH" dirty="0"/>
          </a:p>
        </p:txBody>
      </p:sp>
    </p:spTree>
    <p:extLst>
      <p:ext uri="{BB962C8B-B14F-4D97-AF65-F5344CB8AC3E}">
        <p14:creationId xmlns:p14="http://schemas.microsoft.com/office/powerpoint/2010/main" val="4156621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2AF346-8B5E-42EA-A305-1FDF2F1604B5}"/>
              </a:ext>
            </a:extLst>
          </p:cNvPr>
          <p:cNvPicPr>
            <a:picLocks noChangeAspect="1"/>
          </p:cNvPicPr>
          <p:nvPr/>
        </p:nvPicPr>
        <p:blipFill>
          <a:blip r:embed="rId2"/>
          <a:stretch>
            <a:fillRect/>
          </a:stretch>
        </p:blipFill>
        <p:spPr>
          <a:xfrm>
            <a:off x="581891" y="471553"/>
            <a:ext cx="7980218" cy="5914896"/>
          </a:xfrm>
          <a:prstGeom prst="rect">
            <a:avLst/>
          </a:prstGeom>
        </p:spPr>
      </p:pic>
      <p:sp>
        <p:nvSpPr>
          <p:cNvPr id="3" name="TextBox 2">
            <a:extLst>
              <a:ext uri="{FF2B5EF4-FFF2-40B4-BE49-F238E27FC236}">
                <a16:creationId xmlns:a16="http://schemas.microsoft.com/office/drawing/2014/main" id="{8344D12D-9DA6-47C1-9BAF-DF8A6798F2EC}"/>
              </a:ext>
            </a:extLst>
          </p:cNvPr>
          <p:cNvSpPr txBox="1"/>
          <p:nvPr/>
        </p:nvSpPr>
        <p:spPr>
          <a:xfrm>
            <a:off x="581891" y="471552"/>
            <a:ext cx="7910945" cy="5601533"/>
          </a:xfrm>
          <a:prstGeom prst="rect">
            <a:avLst/>
          </a:prstGeom>
          <a:noFill/>
        </p:spPr>
        <p:txBody>
          <a:bodyPr wrap="square">
            <a:spAutoFit/>
          </a:bodyPr>
          <a:lstStyle/>
          <a:p>
            <a:pPr algn="just" rtl="0">
              <a:spcBef>
                <a:spcPts val="0"/>
              </a:spcBef>
              <a:spcAft>
                <a:spcPts val="800"/>
              </a:spcAft>
            </a:pPr>
            <a:r>
              <a:rPr lang="en-US" sz="2800" b="1" i="0" u="none" strike="noStrike" dirty="0">
                <a:solidFill>
                  <a:schemeClr val="bg1"/>
                </a:solidFill>
                <a:effectLst/>
                <a:latin typeface="Calibri" panose="020F0502020204030204" pitchFamily="34" charset="0"/>
              </a:rPr>
              <a:t>Video hosting and bandwidth issues</a:t>
            </a:r>
            <a:endParaRPr lang="en-US" sz="2800"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Videoconferencing solutions have become more and more popular, so more network bandwidth is needed to support them sufficiently.</a:t>
            </a:r>
            <a:endParaRPr lang="en-US" b="0" dirty="0">
              <a:solidFill>
                <a:schemeClr val="bg1"/>
              </a:solidFill>
              <a:effectLst/>
            </a:endParaRPr>
          </a:p>
          <a:p>
            <a:pPr algn="just" rtl="0">
              <a:spcBef>
                <a:spcPts val="0"/>
              </a:spcBef>
              <a:spcAft>
                <a:spcPts val="800"/>
              </a:spcAft>
            </a:pPr>
            <a:r>
              <a:rPr lang="en-US" sz="2800" b="1" i="0" u="none" strike="noStrike" dirty="0">
                <a:solidFill>
                  <a:schemeClr val="bg1"/>
                </a:solidFill>
                <a:effectLst/>
                <a:latin typeface="Calibri" panose="020F0502020204030204" pitchFamily="34" charset="0"/>
              </a:rPr>
              <a:t>AI and machine learning</a:t>
            </a:r>
            <a:endParaRPr lang="en-US" sz="2800"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0" dirty="0">
              <a:solidFill>
                <a:schemeClr val="bg1"/>
              </a:solidFill>
              <a:effectLst/>
            </a:endParaRPr>
          </a:p>
          <a:p>
            <a:pPr algn="just" rtl="0">
              <a:spcBef>
                <a:spcPts val="0"/>
              </a:spcBef>
              <a:spcAft>
                <a:spcPts val="800"/>
              </a:spcAft>
            </a:pPr>
            <a:r>
              <a:rPr lang="en-US" sz="2800" b="1" i="0" u="none" strike="noStrike" dirty="0">
                <a:solidFill>
                  <a:schemeClr val="bg1"/>
                </a:solidFill>
                <a:effectLst/>
                <a:latin typeface="Calibri" panose="020F0502020204030204" pitchFamily="34" charset="0"/>
              </a:rPr>
              <a:t>Cybersecurity</a:t>
            </a:r>
            <a:endParaRPr lang="en-US" sz="2800" b="0" dirty="0">
              <a:solidFill>
                <a:schemeClr val="bg1"/>
              </a:solidFill>
              <a:effectLst/>
            </a:endParaRPr>
          </a:p>
          <a:p>
            <a:pPr algn="just" rtl="0">
              <a:spcBef>
                <a:spcPts val="0"/>
              </a:spcBef>
              <a:spcAft>
                <a:spcPts val="800"/>
              </a:spcAft>
            </a:pPr>
            <a:r>
              <a:rPr lang="en-US" sz="1800" b="0" i="0" u="none" strike="noStrike" dirty="0">
                <a:solidFill>
                  <a:schemeClr val="bg1"/>
                </a:solidFill>
                <a:effectLst/>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b="0" dirty="0">
              <a:solidFill>
                <a:schemeClr val="bg1"/>
              </a:solidFill>
              <a:effectLst/>
            </a:endParaRPr>
          </a:p>
          <a:p>
            <a:br>
              <a:rPr lang="en-US" dirty="0"/>
            </a:br>
            <a:endParaRPr lang="en-PH" dirty="0"/>
          </a:p>
        </p:txBody>
      </p:sp>
    </p:spTree>
    <p:extLst>
      <p:ext uri="{BB962C8B-B14F-4D97-AF65-F5344CB8AC3E}">
        <p14:creationId xmlns:p14="http://schemas.microsoft.com/office/powerpoint/2010/main" val="110487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40C62A-1F49-4ED9-B974-B3F464043C80}"/>
              </a:ext>
            </a:extLst>
          </p:cNvPr>
          <p:cNvPicPr>
            <a:picLocks noChangeAspect="1"/>
          </p:cNvPicPr>
          <p:nvPr/>
        </p:nvPicPr>
        <p:blipFill>
          <a:blip r:embed="rId2"/>
          <a:stretch>
            <a:fillRect/>
          </a:stretch>
        </p:blipFill>
        <p:spPr>
          <a:xfrm>
            <a:off x="448041" y="631671"/>
            <a:ext cx="8247918" cy="5919055"/>
          </a:xfrm>
          <a:prstGeom prst="rect">
            <a:avLst/>
          </a:prstGeom>
        </p:spPr>
      </p:pic>
      <p:sp>
        <p:nvSpPr>
          <p:cNvPr id="3" name="TextBox 2">
            <a:extLst>
              <a:ext uri="{FF2B5EF4-FFF2-40B4-BE49-F238E27FC236}">
                <a16:creationId xmlns:a16="http://schemas.microsoft.com/office/drawing/2014/main" id="{1C0DB4B3-301E-4323-A073-3AAD7EEBA07B}"/>
              </a:ext>
            </a:extLst>
          </p:cNvPr>
          <p:cNvSpPr txBox="1"/>
          <p:nvPr/>
        </p:nvSpPr>
        <p:spPr>
          <a:xfrm>
            <a:off x="1499755" y="800691"/>
            <a:ext cx="4578926" cy="6668492"/>
          </a:xfrm>
          <a:prstGeom prst="rect">
            <a:avLst/>
          </a:prstGeom>
          <a:noFill/>
        </p:spPr>
        <p:txBody>
          <a:bodyPr wrap="square">
            <a:spAutoFit/>
          </a:bodyPr>
          <a:lstStyle/>
          <a:p>
            <a:pPr algn="just" rtl="0">
              <a:spcBef>
                <a:spcPts val="0"/>
              </a:spcBef>
              <a:spcAft>
                <a:spcPts val="800"/>
              </a:spcAft>
            </a:pPr>
            <a:br>
              <a:rPr lang="en-US" b="0" dirty="0">
                <a:effectLst/>
              </a:rPr>
            </a:br>
            <a:r>
              <a:rPr lang="en-US" sz="3600" b="1" i="0" u="none" strike="noStrike" dirty="0">
                <a:solidFill>
                  <a:schemeClr val="bg1"/>
                </a:solidFill>
                <a:effectLst/>
                <a:latin typeface="Calibri" panose="020F0502020204030204" pitchFamily="34" charset="0"/>
              </a:rPr>
              <a:t>Gr</a:t>
            </a:r>
            <a:r>
              <a:rPr lang="en-US" sz="4000" b="1" i="0" u="none" strike="noStrike" dirty="0">
                <a:solidFill>
                  <a:schemeClr val="bg1"/>
                </a:solidFill>
                <a:effectLst/>
                <a:latin typeface="Calibri" panose="020F0502020204030204" pitchFamily="34" charset="0"/>
              </a:rPr>
              <a:t>ading Criteria:</a:t>
            </a:r>
            <a:endParaRPr lang="en-US" sz="4000" b="0" dirty="0">
              <a:solidFill>
                <a:schemeClr val="bg1"/>
              </a:solidFill>
              <a:effectLst/>
            </a:endParaRPr>
          </a:p>
          <a:p>
            <a:pPr marL="457200" algn="just" rtl="0" fontAlgn="base">
              <a:spcBef>
                <a:spcPts val="0"/>
              </a:spcBef>
              <a:spcAft>
                <a:spcPts val="0"/>
              </a:spcAft>
              <a:buFont typeface="+mj-lt"/>
              <a:buAutoNum type="arabicPeriod"/>
            </a:pPr>
            <a:r>
              <a:rPr lang="en-US" sz="3600" b="0" i="0" u="none" strike="noStrike" dirty="0">
                <a:solidFill>
                  <a:schemeClr val="bg1"/>
                </a:solidFill>
                <a:effectLst/>
                <a:latin typeface="Calibri" panose="020F0502020204030204" pitchFamily="34" charset="0"/>
              </a:rPr>
              <a:t>Use of infographics (20%)</a:t>
            </a:r>
          </a:p>
          <a:p>
            <a:pPr marL="457200" algn="just" rtl="0" fontAlgn="base">
              <a:spcBef>
                <a:spcPts val="0"/>
              </a:spcBef>
              <a:spcAft>
                <a:spcPts val="0"/>
              </a:spcAft>
              <a:buFont typeface="+mj-lt"/>
              <a:buAutoNum type="arabicPeriod"/>
            </a:pPr>
            <a:r>
              <a:rPr lang="en-US" sz="3600" b="0" i="0" u="none" strike="noStrike" dirty="0">
                <a:solidFill>
                  <a:schemeClr val="bg1"/>
                </a:solidFill>
                <a:effectLst/>
                <a:latin typeface="Calibri" panose="020F0502020204030204" pitchFamily="34" charset="0"/>
              </a:rPr>
              <a:t>Use of animations and transitions (30%)</a:t>
            </a:r>
          </a:p>
          <a:p>
            <a:pPr marL="457200" algn="just" rtl="0" fontAlgn="base">
              <a:spcBef>
                <a:spcPts val="0"/>
              </a:spcBef>
              <a:spcAft>
                <a:spcPts val="0"/>
              </a:spcAft>
              <a:buFont typeface="+mj-lt"/>
              <a:buAutoNum type="arabicPeriod"/>
            </a:pPr>
            <a:r>
              <a:rPr lang="en-US" sz="3600" b="0" i="0" u="none" strike="noStrike" dirty="0">
                <a:solidFill>
                  <a:schemeClr val="bg1"/>
                </a:solidFill>
                <a:effectLst/>
                <a:latin typeface="Calibri" panose="020F0502020204030204" pitchFamily="34" charset="0"/>
              </a:rPr>
              <a:t>Data/Information presentation composition (30%)</a:t>
            </a:r>
          </a:p>
          <a:p>
            <a:pPr marL="457200" algn="just" rtl="0" fontAlgn="base">
              <a:spcBef>
                <a:spcPts val="0"/>
              </a:spcBef>
              <a:spcAft>
                <a:spcPts val="800"/>
              </a:spcAft>
              <a:buFont typeface="+mj-lt"/>
              <a:buAutoNum type="arabicPeriod"/>
            </a:pPr>
            <a:r>
              <a:rPr lang="en-US" sz="3600" b="0" i="0" u="none" strike="noStrike" dirty="0">
                <a:solidFill>
                  <a:schemeClr val="bg1"/>
                </a:solidFill>
                <a:effectLst/>
                <a:latin typeface="Calibri" panose="020F0502020204030204" pitchFamily="34" charset="0"/>
              </a:rPr>
              <a:t>Uniqueness (20%)</a:t>
            </a:r>
          </a:p>
          <a:p>
            <a:br>
              <a:rPr lang="en-US" sz="3600" b="0" dirty="0">
                <a:solidFill>
                  <a:schemeClr val="bg1"/>
                </a:solidFill>
                <a:effectLst/>
              </a:rPr>
            </a:br>
            <a:endParaRPr lang="en-PH" sz="3600" dirty="0">
              <a:solidFill>
                <a:schemeClr val="bg1"/>
              </a:solidFill>
            </a:endParaRPr>
          </a:p>
        </p:txBody>
      </p:sp>
    </p:spTree>
    <p:extLst>
      <p:ext uri="{BB962C8B-B14F-4D97-AF65-F5344CB8AC3E}">
        <p14:creationId xmlns:p14="http://schemas.microsoft.com/office/powerpoint/2010/main" val="213460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9E3D0A-9B0D-408E-BA7F-379266B6E0BD}"/>
              </a:ext>
            </a:extLst>
          </p:cNvPr>
          <p:cNvPicPr>
            <a:picLocks noChangeAspect="1"/>
          </p:cNvPicPr>
          <p:nvPr/>
        </p:nvPicPr>
        <p:blipFill>
          <a:blip r:embed="rId2"/>
          <a:stretch>
            <a:fillRect/>
          </a:stretch>
        </p:blipFill>
        <p:spPr>
          <a:xfrm>
            <a:off x="482645" y="453873"/>
            <a:ext cx="8178710" cy="5950254"/>
          </a:xfrm>
          <a:prstGeom prst="rect">
            <a:avLst/>
          </a:prstGeom>
        </p:spPr>
      </p:pic>
      <p:sp>
        <p:nvSpPr>
          <p:cNvPr id="3" name="TextBox 2">
            <a:extLst>
              <a:ext uri="{FF2B5EF4-FFF2-40B4-BE49-F238E27FC236}">
                <a16:creationId xmlns:a16="http://schemas.microsoft.com/office/drawing/2014/main" id="{D6FECE0C-A52B-41C9-B9F9-8BB81E5DCEEB}"/>
              </a:ext>
            </a:extLst>
          </p:cNvPr>
          <p:cNvSpPr txBox="1"/>
          <p:nvPr/>
        </p:nvSpPr>
        <p:spPr>
          <a:xfrm>
            <a:off x="482645" y="453873"/>
            <a:ext cx="7968627" cy="5078313"/>
          </a:xfrm>
          <a:prstGeom prst="rect">
            <a:avLst/>
          </a:prstGeom>
          <a:noFill/>
        </p:spPr>
        <p:txBody>
          <a:bodyPr wrap="square">
            <a:spAutoFit/>
          </a:bodyPr>
          <a:lstStyle/>
          <a:p>
            <a:pPr algn="ctr">
              <a:spcAft>
                <a:spcPts val="600"/>
              </a:spcAft>
            </a:pPr>
            <a:r>
              <a:rPr lang="en-US" sz="3600" dirty="0">
                <a:solidFill>
                  <a:schemeClr val="bg1">
                    <a:lumMod val="95000"/>
                  </a:schemeClr>
                </a:solidFill>
                <a:latin typeface="Arial Rounded MT Bold" panose="020F070403050403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r>
              <a:rPr lang="en-US" sz="2400" dirty="0">
                <a:solidFill>
                  <a:schemeClr val="bg1">
                    <a:lumMod val="95000"/>
                  </a:schemeClr>
                </a:solidFill>
                <a:latin typeface="Arial Rounded MT Bold" panose="020F0704030504030204" pitchFamily="34" charset="0"/>
              </a:rPr>
              <a:t>.</a:t>
            </a:r>
          </a:p>
        </p:txBody>
      </p:sp>
    </p:spTree>
    <p:extLst>
      <p:ext uri="{BB962C8B-B14F-4D97-AF65-F5344CB8AC3E}">
        <p14:creationId xmlns:p14="http://schemas.microsoft.com/office/powerpoint/2010/main" val="4199532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3A150B9-6BA8-46B7-B78A-5169302A4379}"/>
              </a:ext>
            </a:extLst>
          </p:cNvPr>
          <p:cNvPicPr>
            <a:picLocks noChangeAspect="1"/>
          </p:cNvPicPr>
          <p:nvPr/>
        </p:nvPicPr>
        <p:blipFill>
          <a:blip r:embed="rId2"/>
          <a:stretch>
            <a:fillRect/>
          </a:stretch>
        </p:blipFill>
        <p:spPr>
          <a:xfrm>
            <a:off x="471054" y="540327"/>
            <a:ext cx="8201891" cy="5777346"/>
          </a:xfrm>
          <a:prstGeom prst="rect">
            <a:avLst/>
          </a:prstGeom>
        </p:spPr>
      </p:pic>
      <p:sp>
        <p:nvSpPr>
          <p:cNvPr id="8" name="TextBox 7">
            <a:extLst>
              <a:ext uri="{FF2B5EF4-FFF2-40B4-BE49-F238E27FC236}">
                <a16:creationId xmlns:a16="http://schemas.microsoft.com/office/drawing/2014/main" id="{2CF29BFF-79DB-4C5C-B6C2-3B66EEBD2500}"/>
              </a:ext>
            </a:extLst>
          </p:cNvPr>
          <p:cNvSpPr txBox="1"/>
          <p:nvPr/>
        </p:nvSpPr>
        <p:spPr>
          <a:xfrm>
            <a:off x="1077058" y="751344"/>
            <a:ext cx="4572000" cy="2677656"/>
          </a:xfrm>
          <a:prstGeom prst="rect">
            <a:avLst/>
          </a:prstGeom>
          <a:noFill/>
        </p:spPr>
        <p:txBody>
          <a:bodyPr wrap="square">
            <a:spAutoFit/>
          </a:bodyPr>
          <a:lstStyle/>
          <a:p>
            <a:r>
              <a:rPr lang="en-US" sz="2400" b="0" i="0" u="none" strike="noStrike" dirty="0">
                <a:solidFill>
                  <a:schemeClr val="bg1"/>
                </a:solidFill>
                <a:effectLst/>
                <a:latin typeface="Calibri" panose="020F0502020204030204" pitchFamily="34" charset="0"/>
              </a:rPr>
              <a:t>If you're looking to get a better handle on what information technology is - and the many facets of this field - then you've come to the right place. We're going to take a deep dive into the ever-changing world of information technology.</a:t>
            </a:r>
            <a:endParaRPr lang="en-PH" sz="2400" dirty="0">
              <a:solidFill>
                <a:schemeClr val="bg1"/>
              </a:solidFill>
            </a:endParaRPr>
          </a:p>
        </p:txBody>
      </p:sp>
    </p:spTree>
    <p:extLst>
      <p:ext uri="{BB962C8B-B14F-4D97-AF65-F5344CB8AC3E}">
        <p14:creationId xmlns:p14="http://schemas.microsoft.com/office/powerpoint/2010/main" val="3312839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D4A012-6F8F-43BE-8242-01A6DE0B895A}"/>
              </a:ext>
            </a:extLst>
          </p:cNvPr>
          <p:cNvPicPr>
            <a:picLocks noChangeAspect="1"/>
          </p:cNvPicPr>
          <p:nvPr/>
        </p:nvPicPr>
        <p:blipFill>
          <a:blip r:embed="rId2"/>
          <a:stretch>
            <a:fillRect/>
          </a:stretch>
        </p:blipFill>
        <p:spPr>
          <a:xfrm>
            <a:off x="527538" y="443345"/>
            <a:ext cx="8062280" cy="5830599"/>
          </a:xfrm>
          <a:prstGeom prst="rect">
            <a:avLst/>
          </a:prstGeom>
        </p:spPr>
      </p:pic>
      <p:sp>
        <p:nvSpPr>
          <p:cNvPr id="5" name="TextBox 4">
            <a:extLst>
              <a:ext uri="{FF2B5EF4-FFF2-40B4-BE49-F238E27FC236}">
                <a16:creationId xmlns:a16="http://schemas.microsoft.com/office/drawing/2014/main" id="{B8DB59AA-50F9-4C13-A381-BC6A17D26FC4}"/>
              </a:ext>
            </a:extLst>
          </p:cNvPr>
          <p:cNvSpPr txBox="1"/>
          <p:nvPr/>
        </p:nvSpPr>
        <p:spPr>
          <a:xfrm>
            <a:off x="527538" y="197531"/>
            <a:ext cx="7367954" cy="4534575"/>
          </a:xfrm>
          <a:prstGeom prst="rect">
            <a:avLst/>
          </a:prstGeom>
          <a:noFill/>
        </p:spPr>
        <p:txBody>
          <a:bodyPr wrap="square">
            <a:spAutoFit/>
          </a:bodyPr>
          <a:lstStyle/>
          <a:p>
            <a:pPr algn="just">
              <a:spcAft>
                <a:spcPts val="800"/>
              </a:spcAft>
            </a:pPr>
            <a:br>
              <a:rPr lang="en-US" sz="2000" dirty="0"/>
            </a:br>
            <a:r>
              <a:rPr lang="en-US" sz="2800" b="1" dirty="0">
                <a:solidFill>
                  <a:schemeClr val="bg1"/>
                </a:solidFill>
                <a:latin typeface="Calibri" panose="020F0502020204030204" pitchFamily="34" charset="0"/>
              </a:rPr>
              <a:t>What is information technology and what does it encompass?</a:t>
            </a:r>
          </a:p>
          <a:p>
            <a:pPr algn="just">
              <a:spcAft>
                <a:spcPts val="800"/>
              </a:spcAft>
            </a:pPr>
            <a:endParaRPr lang="en-US" sz="2800" dirty="0">
              <a:solidFill>
                <a:schemeClr val="bg1"/>
              </a:solidFill>
            </a:endParaRPr>
          </a:p>
          <a:p>
            <a:pPr algn="just">
              <a:spcAft>
                <a:spcPts val="800"/>
              </a:spcAft>
            </a:pPr>
            <a:r>
              <a:rPr lang="en-US" sz="2000" dirty="0">
                <a:solidFill>
                  <a:schemeClr val="bg1"/>
                </a:solidFill>
                <a:latin typeface="Calibri" panose="020F0502020204030204" pitchFamily="34" charset="0"/>
              </a:rPr>
              <a:t>The most basic information technology definition is that it's the application of technology to solve business or organizational problems on a broad scale.</a:t>
            </a:r>
            <a:endParaRPr lang="en-US" sz="2000" dirty="0">
              <a:solidFill>
                <a:schemeClr val="bg1"/>
              </a:solidFill>
            </a:endParaRPr>
          </a:p>
          <a:p>
            <a:pPr algn="just">
              <a:spcAft>
                <a:spcPts val="800"/>
              </a:spcAft>
            </a:pPr>
            <a:r>
              <a:rPr lang="en-US" sz="2000" dirty="0">
                <a:solidFill>
                  <a:schemeClr val="bg1"/>
                </a:solidFill>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endParaRPr lang="en-US" sz="2000" dirty="0">
              <a:solidFill>
                <a:schemeClr val="bg1"/>
              </a:solidFill>
            </a:endParaRPr>
          </a:p>
          <a:p>
            <a:endParaRPr lang="en-PH" dirty="0"/>
          </a:p>
        </p:txBody>
      </p:sp>
    </p:spTree>
    <p:extLst>
      <p:ext uri="{BB962C8B-B14F-4D97-AF65-F5344CB8AC3E}">
        <p14:creationId xmlns:p14="http://schemas.microsoft.com/office/powerpoint/2010/main" val="3577999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067C9-41D2-4D82-BC2D-990B0ECDAEA5}"/>
              </a:ext>
            </a:extLst>
          </p:cNvPr>
          <p:cNvPicPr>
            <a:picLocks noChangeAspect="1"/>
          </p:cNvPicPr>
          <p:nvPr/>
        </p:nvPicPr>
        <p:blipFill>
          <a:blip r:embed="rId2"/>
          <a:stretch>
            <a:fillRect/>
          </a:stretch>
        </p:blipFill>
        <p:spPr>
          <a:xfrm>
            <a:off x="554182" y="459843"/>
            <a:ext cx="8077200" cy="5814102"/>
          </a:xfrm>
          <a:prstGeom prst="rect">
            <a:avLst/>
          </a:prstGeom>
        </p:spPr>
      </p:pic>
      <p:sp>
        <p:nvSpPr>
          <p:cNvPr id="5" name="TextBox 4">
            <a:extLst>
              <a:ext uri="{FF2B5EF4-FFF2-40B4-BE49-F238E27FC236}">
                <a16:creationId xmlns:a16="http://schemas.microsoft.com/office/drawing/2014/main" id="{570E3ED1-020D-4995-A16C-A26C9DA1AFEF}"/>
              </a:ext>
            </a:extLst>
          </p:cNvPr>
          <p:cNvSpPr txBox="1"/>
          <p:nvPr/>
        </p:nvSpPr>
        <p:spPr>
          <a:xfrm>
            <a:off x="512618" y="331254"/>
            <a:ext cx="8077200" cy="3806170"/>
          </a:xfrm>
          <a:prstGeom prst="rect">
            <a:avLst/>
          </a:prstGeom>
          <a:noFill/>
        </p:spPr>
        <p:txBody>
          <a:bodyPr wrap="square">
            <a:spAutoFit/>
          </a:bodyPr>
          <a:lstStyle/>
          <a:p>
            <a:pPr algn="just" rtl="0">
              <a:spcBef>
                <a:spcPts val="0"/>
              </a:spcBef>
              <a:spcAft>
                <a:spcPts val="800"/>
              </a:spcAft>
            </a:pPr>
            <a:r>
              <a:rPr lang="en-US" sz="2400" b="0" i="0" u="none" strike="noStrike" dirty="0">
                <a:solidFill>
                  <a:schemeClr val="bg1"/>
                </a:solidFill>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You might already know that an IT department serves to ensure that the computer network, computer hardware, computing devices, and other physical devices all </a:t>
            </a:r>
            <a:endParaRPr lang="en-US" sz="2400" b="0" dirty="0">
              <a:solidFill>
                <a:schemeClr val="bg1"/>
              </a:solidFill>
              <a:effectLst/>
            </a:endParaRPr>
          </a:p>
          <a:p>
            <a:br>
              <a:rPr lang="en-US" dirty="0"/>
            </a:br>
            <a:endParaRPr lang="en-PH" dirty="0"/>
          </a:p>
        </p:txBody>
      </p:sp>
    </p:spTree>
    <p:extLst>
      <p:ext uri="{BB962C8B-B14F-4D97-AF65-F5344CB8AC3E}">
        <p14:creationId xmlns:p14="http://schemas.microsoft.com/office/powerpoint/2010/main" val="2387678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880202-B745-44E2-967D-0BBCC99BD9D0}"/>
              </a:ext>
            </a:extLst>
          </p:cNvPr>
          <p:cNvPicPr>
            <a:picLocks noChangeAspect="1"/>
          </p:cNvPicPr>
          <p:nvPr/>
        </p:nvPicPr>
        <p:blipFill>
          <a:blip r:embed="rId2"/>
          <a:stretch>
            <a:fillRect/>
          </a:stretch>
        </p:blipFill>
        <p:spPr>
          <a:xfrm>
            <a:off x="533400" y="513700"/>
            <a:ext cx="8077200" cy="5830599"/>
          </a:xfrm>
          <a:prstGeom prst="rect">
            <a:avLst/>
          </a:prstGeom>
        </p:spPr>
      </p:pic>
      <p:sp>
        <p:nvSpPr>
          <p:cNvPr id="8" name="TextBox 7">
            <a:extLst>
              <a:ext uri="{FF2B5EF4-FFF2-40B4-BE49-F238E27FC236}">
                <a16:creationId xmlns:a16="http://schemas.microsoft.com/office/drawing/2014/main" id="{997ECB6D-2621-49BF-B59C-15AB53496DC8}"/>
              </a:ext>
            </a:extLst>
          </p:cNvPr>
          <p:cNvSpPr txBox="1"/>
          <p:nvPr/>
        </p:nvSpPr>
        <p:spPr>
          <a:xfrm>
            <a:off x="533400" y="513700"/>
            <a:ext cx="6797278" cy="3724096"/>
          </a:xfrm>
          <a:prstGeom prst="rect">
            <a:avLst/>
          </a:prstGeom>
          <a:noFill/>
        </p:spPr>
        <p:txBody>
          <a:bodyPr wrap="square">
            <a:spAutoFit/>
          </a:bodyPr>
          <a:lstStyle/>
          <a:p>
            <a:pPr algn="just" rtl="0">
              <a:spcBef>
                <a:spcPts val="0"/>
              </a:spcBef>
              <a:spcAft>
                <a:spcPts val="800"/>
              </a:spcAft>
            </a:pPr>
            <a:r>
              <a:rPr lang="en-US" sz="2000" b="0" i="0" u="none" strike="noStrike" dirty="0">
                <a:solidFill>
                  <a:schemeClr val="bg1"/>
                </a:solidFill>
                <a:effectLst/>
                <a:latin typeface="Calibri" panose="020F0502020204030204" pitchFamily="34" charset="0"/>
              </a:rPr>
              <a:t>function properly. However, there are three primary pillars of responsibility for an IT department:</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IT governance: This refers to the combination of policies and processes that ensure IT systems are effectively run and in alignment with the organization's needs.</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sz="2000" b="0" dirty="0">
              <a:solidFill>
                <a:schemeClr val="bg1"/>
              </a:solidFill>
              <a:effectLst/>
            </a:endParaRPr>
          </a:p>
          <a:p>
            <a:br>
              <a:rPr lang="en-US" dirty="0"/>
            </a:br>
            <a:endParaRPr lang="en-PH" dirty="0"/>
          </a:p>
        </p:txBody>
      </p:sp>
    </p:spTree>
    <p:extLst>
      <p:ext uri="{BB962C8B-B14F-4D97-AF65-F5344CB8AC3E}">
        <p14:creationId xmlns:p14="http://schemas.microsoft.com/office/powerpoint/2010/main" val="3378625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77F280-1BB4-46D3-B534-D205291153B4}"/>
              </a:ext>
            </a:extLst>
          </p:cNvPr>
          <p:cNvPicPr>
            <a:picLocks noChangeAspect="1"/>
          </p:cNvPicPr>
          <p:nvPr/>
        </p:nvPicPr>
        <p:blipFill>
          <a:blip r:embed="rId2"/>
          <a:stretch>
            <a:fillRect/>
          </a:stretch>
        </p:blipFill>
        <p:spPr>
          <a:xfrm>
            <a:off x="429491" y="415636"/>
            <a:ext cx="8534402" cy="6026727"/>
          </a:xfrm>
          <a:prstGeom prst="rect">
            <a:avLst/>
          </a:prstGeom>
        </p:spPr>
      </p:pic>
      <p:sp>
        <p:nvSpPr>
          <p:cNvPr id="3" name="TextBox 2">
            <a:extLst>
              <a:ext uri="{FF2B5EF4-FFF2-40B4-BE49-F238E27FC236}">
                <a16:creationId xmlns:a16="http://schemas.microsoft.com/office/drawing/2014/main" id="{C8DD62DD-C0F7-4D5F-8198-24E034B044EB}"/>
              </a:ext>
            </a:extLst>
          </p:cNvPr>
          <p:cNvSpPr txBox="1"/>
          <p:nvPr/>
        </p:nvSpPr>
        <p:spPr>
          <a:xfrm>
            <a:off x="1191491" y="1618294"/>
            <a:ext cx="7121236" cy="3375283"/>
          </a:xfrm>
          <a:prstGeom prst="rect">
            <a:avLst/>
          </a:prstGeom>
          <a:noFill/>
        </p:spPr>
        <p:txBody>
          <a:bodyPr wrap="square">
            <a:spAutoFit/>
          </a:bodyPr>
          <a:lstStyle/>
          <a:p>
            <a:pPr algn="just" rtl="0">
              <a:spcBef>
                <a:spcPts val="0"/>
              </a:spcBef>
              <a:spcAft>
                <a:spcPts val="800"/>
              </a:spcAft>
            </a:pPr>
            <a:r>
              <a:rPr lang="en-US" sz="2000" b="0" i="0" u="none" strike="noStrike" dirty="0">
                <a:solidFill>
                  <a:schemeClr val="bg1"/>
                </a:solidFill>
                <a:effectLst/>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sz="2000" b="0" dirty="0">
              <a:solidFill>
                <a:schemeClr val="bg1"/>
              </a:solidFill>
              <a:effectLst/>
            </a:endParaRPr>
          </a:p>
          <a:p>
            <a:br>
              <a:rPr lang="en-US" sz="2000" dirty="0">
                <a:solidFill>
                  <a:schemeClr val="bg1"/>
                </a:solidFill>
              </a:rPr>
            </a:br>
            <a:endParaRPr lang="en-PH" sz="2000" dirty="0">
              <a:solidFill>
                <a:schemeClr val="bg1"/>
              </a:solidFill>
            </a:endParaRPr>
          </a:p>
        </p:txBody>
      </p:sp>
    </p:spTree>
    <p:extLst>
      <p:ext uri="{BB962C8B-B14F-4D97-AF65-F5344CB8AC3E}">
        <p14:creationId xmlns:p14="http://schemas.microsoft.com/office/powerpoint/2010/main" val="1130718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03BF8F-6E6A-4638-8E70-529F7709D471}"/>
              </a:ext>
            </a:extLst>
          </p:cNvPr>
          <p:cNvPicPr>
            <a:picLocks noChangeAspect="1"/>
          </p:cNvPicPr>
          <p:nvPr/>
        </p:nvPicPr>
        <p:blipFill>
          <a:blip r:embed="rId2"/>
          <a:stretch>
            <a:fillRect/>
          </a:stretch>
        </p:blipFill>
        <p:spPr>
          <a:xfrm>
            <a:off x="450706" y="465210"/>
            <a:ext cx="8242588" cy="5927580"/>
          </a:xfrm>
          <a:prstGeom prst="rect">
            <a:avLst/>
          </a:prstGeom>
        </p:spPr>
      </p:pic>
      <p:sp>
        <p:nvSpPr>
          <p:cNvPr id="3" name="TextBox 2">
            <a:extLst>
              <a:ext uri="{FF2B5EF4-FFF2-40B4-BE49-F238E27FC236}">
                <a16:creationId xmlns:a16="http://schemas.microsoft.com/office/drawing/2014/main" id="{047A755F-6920-40B6-851F-8D15B0E49FCB}"/>
              </a:ext>
            </a:extLst>
          </p:cNvPr>
          <p:cNvSpPr txBox="1"/>
          <p:nvPr/>
        </p:nvSpPr>
        <p:spPr>
          <a:xfrm>
            <a:off x="2289464" y="2223542"/>
            <a:ext cx="4578926" cy="2903359"/>
          </a:xfrm>
          <a:prstGeom prst="rect">
            <a:avLst/>
          </a:prstGeom>
          <a:noFill/>
        </p:spPr>
        <p:txBody>
          <a:bodyPr wrap="square">
            <a:spAutoFit/>
          </a:bodyPr>
          <a:lstStyle/>
          <a:p>
            <a:pPr algn="just" rtl="0">
              <a:spcBef>
                <a:spcPts val="0"/>
              </a:spcBef>
              <a:spcAft>
                <a:spcPts val="800"/>
              </a:spcAft>
            </a:pPr>
            <a:r>
              <a:rPr lang="en-US" sz="2000" b="0" i="0" u="none" strike="noStrike" dirty="0">
                <a:solidFill>
                  <a:schemeClr val="bg1"/>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sz="2000" b="0" dirty="0">
              <a:solidFill>
                <a:schemeClr val="bg1"/>
              </a:solidFill>
              <a:effectLst/>
            </a:endParaRPr>
          </a:p>
          <a:p>
            <a:br>
              <a:rPr lang="en-US" dirty="0"/>
            </a:br>
            <a:endParaRPr lang="en-PH" dirty="0"/>
          </a:p>
        </p:txBody>
      </p:sp>
    </p:spTree>
    <p:extLst>
      <p:ext uri="{BB962C8B-B14F-4D97-AF65-F5344CB8AC3E}">
        <p14:creationId xmlns:p14="http://schemas.microsoft.com/office/powerpoint/2010/main" val="2889374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EE0381-FE4A-4FC5-8A43-C936DBE2F42F}"/>
              </a:ext>
            </a:extLst>
          </p:cNvPr>
          <p:cNvPicPr>
            <a:picLocks noChangeAspect="1"/>
          </p:cNvPicPr>
          <p:nvPr/>
        </p:nvPicPr>
        <p:blipFill>
          <a:blip r:embed="rId2"/>
          <a:stretch>
            <a:fillRect/>
          </a:stretch>
        </p:blipFill>
        <p:spPr>
          <a:xfrm>
            <a:off x="498764" y="555755"/>
            <a:ext cx="8146472" cy="5799801"/>
          </a:xfrm>
          <a:prstGeom prst="rect">
            <a:avLst/>
          </a:prstGeom>
        </p:spPr>
      </p:pic>
      <p:sp>
        <p:nvSpPr>
          <p:cNvPr id="3" name="TextBox 2">
            <a:extLst>
              <a:ext uri="{FF2B5EF4-FFF2-40B4-BE49-F238E27FC236}">
                <a16:creationId xmlns:a16="http://schemas.microsoft.com/office/drawing/2014/main" id="{BD92CDD0-1C1E-49AE-B3D0-73F87C58FF82}"/>
              </a:ext>
            </a:extLst>
          </p:cNvPr>
          <p:cNvSpPr txBox="1"/>
          <p:nvPr/>
        </p:nvSpPr>
        <p:spPr>
          <a:xfrm>
            <a:off x="692727" y="555755"/>
            <a:ext cx="7952509" cy="5027017"/>
          </a:xfrm>
          <a:prstGeom prst="rect">
            <a:avLst/>
          </a:prstGeom>
          <a:noFill/>
        </p:spPr>
        <p:txBody>
          <a:bodyPr wrap="square">
            <a:spAutoFit/>
          </a:bodyPr>
          <a:lstStyle/>
          <a:p>
            <a:pPr algn="just" rtl="0">
              <a:spcBef>
                <a:spcPts val="0"/>
              </a:spcBef>
              <a:spcAft>
                <a:spcPts val="800"/>
              </a:spcAft>
            </a:pPr>
            <a:r>
              <a:rPr lang="en-US" sz="4000" b="0" i="0" u="none" strike="noStrike" dirty="0">
                <a:solidFill>
                  <a:schemeClr val="bg1"/>
                </a:solidFill>
                <a:effectLst/>
                <a:latin typeface="Aharoni" panose="02010803020104030203" pitchFamily="2" charset="-79"/>
                <a:cs typeface="Aharoni" panose="02010803020104030203" pitchFamily="2" charset="-79"/>
              </a:rPr>
              <a:t>What’s the difference between hardware and software?</a:t>
            </a:r>
          </a:p>
          <a:p>
            <a:pPr algn="just" rtl="0">
              <a:spcBef>
                <a:spcPts val="0"/>
              </a:spcBef>
              <a:spcAft>
                <a:spcPts val="800"/>
              </a:spcAft>
            </a:pPr>
            <a:endParaRPr lang="en-US"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sz="2000" b="0" dirty="0">
              <a:solidFill>
                <a:schemeClr val="bg1"/>
              </a:solidFill>
              <a:effectLst/>
            </a:endParaRPr>
          </a:p>
          <a:p>
            <a:br>
              <a:rPr lang="en-US" dirty="0"/>
            </a:br>
            <a:endParaRPr lang="en-PH" dirty="0"/>
          </a:p>
        </p:txBody>
      </p:sp>
    </p:spTree>
    <p:extLst>
      <p:ext uri="{BB962C8B-B14F-4D97-AF65-F5344CB8AC3E}">
        <p14:creationId xmlns:p14="http://schemas.microsoft.com/office/powerpoint/2010/main" val="899262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89</TotalTime>
  <Words>964</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Arial Rounded MT Bold</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LAB3_PC8</dc:creator>
  <cp:lastModifiedBy>LAB3_PC8</cp:lastModifiedBy>
  <cp:revision>1</cp:revision>
  <dcterms:created xsi:type="dcterms:W3CDTF">2023-05-24T07:22:02Z</dcterms:created>
  <dcterms:modified xsi:type="dcterms:W3CDTF">2023-05-24T08:51:39Z</dcterms:modified>
</cp:coreProperties>
</file>