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23" r:id="rId3"/>
    <p:sldId id="432" r:id="rId4"/>
    <p:sldId id="433" r:id="rId5"/>
    <p:sldId id="434" r:id="rId6"/>
    <p:sldId id="438" r:id="rId7"/>
    <p:sldId id="410" r:id="rId8"/>
    <p:sldId id="411" r:id="rId9"/>
    <p:sldId id="428" r:id="rId10"/>
    <p:sldId id="413" r:id="rId11"/>
    <p:sldId id="440" r:id="rId12"/>
    <p:sldId id="427" r:id="rId13"/>
    <p:sldId id="439" r:id="rId14"/>
    <p:sldId id="416" r:id="rId15"/>
    <p:sldId id="436" r:id="rId16"/>
    <p:sldId id="419" r:id="rId17"/>
    <p:sldId id="441" r:id="rId18"/>
    <p:sldId id="444" r:id="rId19"/>
    <p:sldId id="443" r:id="rId20"/>
    <p:sldId id="422" r:id="rId21"/>
    <p:sldId id="421" r:id="rId22"/>
    <p:sldId id="420" r:id="rId23"/>
    <p:sldId id="442" r:id="rId24"/>
    <p:sldId id="430" r:id="rId25"/>
    <p:sldId id="402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62" d="100"/>
          <a:sy n="62" d="100"/>
        </p:scale>
        <p:origin x="618" y="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5-17T09:10:08.228" idx="1">
    <p:pos x="7206" y="3997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/>
            <a:t>AUMENTO DE LA INCERTIDUMBRE</a:t>
          </a:r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CONSECUENCIAS DE LA INCERTIDUMBRE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Aceleración de la inflación.</a:t>
          </a:r>
          <a:endParaRPr lang="en-US" b="0" dirty="0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Sexta</a:t>
          </a:r>
          <a:r>
            <a:rPr lang="en-US" dirty="0"/>
            <a:t> ola.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Conflicto</a:t>
          </a:r>
          <a:r>
            <a:rPr lang="en-US" dirty="0"/>
            <a:t> de </a:t>
          </a:r>
          <a:r>
            <a:rPr lang="en-US" dirty="0" err="1"/>
            <a:t>Ucrania</a:t>
          </a:r>
          <a:r>
            <a:rPr lang="en-US" dirty="0"/>
            <a:t>.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6AE57704-1A8B-478A-9C07-49658AE4354D}">
      <dgm:prSet/>
      <dgm:spPr/>
      <dgm:t>
        <a:bodyPr/>
        <a:lstStyle/>
        <a:p>
          <a:r>
            <a:rPr lang="en-US" dirty="0"/>
            <a:t>Respuesta </a:t>
          </a:r>
          <a:r>
            <a:rPr lang="en-US" dirty="0" err="1"/>
            <a:t>asimétrica</a:t>
          </a:r>
          <a:r>
            <a:rPr lang="en-US" dirty="0"/>
            <a:t> a la </a:t>
          </a:r>
          <a:r>
            <a:rPr lang="en-US" dirty="0" err="1"/>
            <a:t>pandemia</a:t>
          </a:r>
          <a:r>
            <a:rPr lang="en-US" dirty="0"/>
            <a:t> (</a:t>
          </a:r>
          <a:r>
            <a:rPr lang="en-US" dirty="0" err="1"/>
            <a:t>confinamiento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China)</a:t>
          </a:r>
        </a:p>
      </dgm:t>
    </dgm:pt>
    <dgm:pt modelId="{1C7553EE-5917-40CB-ACE7-56F6D6E69C1A}" type="parTrans" cxnId="{32838E28-6013-4295-B4A3-90CEDF5111EE}">
      <dgm:prSet/>
      <dgm:spPr/>
      <dgm:t>
        <a:bodyPr/>
        <a:lstStyle/>
        <a:p>
          <a:endParaRPr lang="es-ES"/>
        </a:p>
      </dgm:t>
    </dgm:pt>
    <dgm:pt modelId="{91A4F06E-DC44-4B4B-A42A-026A62D91943}" type="sibTrans" cxnId="{32838E28-6013-4295-B4A3-90CEDF5111EE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 err="1"/>
            <a:t>Caída</a:t>
          </a:r>
          <a:r>
            <a:rPr lang="en-US" dirty="0"/>
            <a:t> </a:t>
          </a:r>
          <a:r>
            <a:rPr lang="en-US" dirty="0" err="1"/>
            <a:t>renta</a:t>
          </a:r>
          <a:r>
            <a:rPr lang="en-US" dirty="0"/>
            <a:t> real de las </a:t>
          </a:r>
          <a:r>
            <a:rPr lang="en-US" dirty="0" err="1"/>
            <a:t>familias</a:t>
          </a:r>
          <a:r>
            <a:rPr lang="en-US" dirty="0"/>
            <a:t>. </a:t>
          </a:r>
          <a:r>
            <a:rPr lang="en-US" dirty="0" err="1"/>
            <a:t>Reducción</a:t>
          </a:r>
          <a:r>
            <a:rPr lang="en-US" dirty="0"/>
            <a:t> del </a:t>
          </a:r>
          <a:r>
            <a:rPr lang="en-US" dirty="0" err="1"/>
            <a:t>consumo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6756012B-4539-4DE4-869F-FC6FBB78797E}">
      <dgm:prSet/>
      <dgm:spPr/>
      <dgm:t>
        <a:bodyPr/>
        <a:lstStyle/>
        <a:p>
          <a:r>
            <a:rPr lang="en-US" dirty="0" err="1"/>
            <a:t>Moderación</a:t>
          </a:r>
          <a:r>
            <a:rPr lang="en-US" dirty="0"/>
            <a:t> y </a:t>
          </a:r>
          <a:r>
            <a:rPr lang="en-US" dirty="0" err="1"/>
            <a:t>profunda</a:t>
          </a:r>
          <a:r>
            <a:rPr lang="en-US" dirty="0"/>
            <a:t> </a:t>
          </a:r>
          <a:r>
            <a:rPr lang="en-US" dirty="0" err="1"/>
            <a:t>revisión</a:t>
          </a:r>
          <a:r>
            <a:rPr lang="en-US" dirty="0"/>
            <a:t> del </a:t>
          </a:r>
          <a:r>
            <a:rPr lang="en-US" dirty="0" err="1"/>
            <a:t>crecimiento</a:t>
          </a:r>
          <a:r>
            <a:rPr lang="en-US" dirty="0"/>
            <a:t>.</a:t>
          </a:r>
        </a:p>
      </dgm:t>
    </dgm:pt>
    <dgm:pt modelId="{366A06AC-3C16-43CA-9A45-0824DF07786C}" type="parTrans" cxnId="{C019D440-420B-4008-A12E-192F355CBD82}">
      <dgm:prSet/>
      <dgm:spPr/>
      <dgm:t>
        <a:bodyPr/>
        <a:lstStyle/>
        <a:p>
          <a:endParaRPr lang="es-ES"/>
        </a:p>
      </dgm:t>
    </dgm:pt>
    <dgm:pt modelId="{0FD558AB-CDE4-4E21-945E-1D4D4DADEAFF}" type="sibTrans" cxnId="{C019D440-420B-4008-A12E-192F355CBD82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2"/>
      <dgm:spPr/>
    </dgm:pt>
    <dgm:pt modelId="{AE000D7A-C20A-454A-A237-F81E6B6EA432}" type="pres">
      <dgm:prSet presAssocID="{0755F2C6-2ECF-4FDE-84C4-2FF67B33A9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2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0" presStyleCnt="2"/>
      <dgm:spPr/>
    </dgm:pt>
    <dgm:pt modelId="{487AD611-4657-4D91-9E64-DEDF9A552BD7}" type="pres">
      <dgm:prSet presAssocID="{26D9DD0A-6CCB-48F6-9C2C-03EC3BBCEA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32838E28-6013-4295-B4A3-90CEDF5111EE}" srcId="{0755F2C6-2ECF-4FDE-84C4-2FF67B33A97F}" destId="{6AE57704-1A8B-478A-9C07-49658AE4354D}" srcOrd="2" destOrd="0" parTransId="{1C7553EE-5917-40CB-ACE7-56F6D6E69C1A}" sibTransId="{91A4F06E-DC44-4B4B-A42A-026A62D91943}"/>
    <dgm:cxn modelId="{3D9FE230-AE0C-4F31-9A4A-EF998F3F291E}" srcId="{B1FC598B-9B56-4915-BF8B-28113C6AE03C}" destId="{26D9DD0A-6CCB-48F6-9C2C-03EC3BBCEAD5}" srcOrd="1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C019D440-420B-4008-A12E-192F355CBD82}" srcId="{26D9DD0A-6CCB-48F6-9C2C-03EC3BBCEAD5}" destId="{6756012B-4539-4DE4-869F-FC6FBB78797E}" srcOrd="2" destOrd="0" parTransId="{366A06AC-3C16-43CA-9A45-0824DF07786C}" sibTransId="{0FD558AB-CDE4-4E21-945E-1D4D4DADEAFF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0AD6248B-12EB-446F-A9BB-8C35870EDDDB}" type="presOf" srcId="{6756012B-4539-4DE4-869F-FC6FBB78797E}" destId="{6EA01562-C1B2-4D89-ADB8-EFE2217F7716}" srcOrd="0" destOrd="2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6BCBA4B6-6D18-459E-A069-B19159DD4E55}" type="presOf" srcId="{7EEF1A31-1D53-42DF-8F66-FD12CEADF299}" destId="{1573E51F-B024-460E-8946-99BA857D8061}" srcOrd="0" destOrd="1" presId="urn:microsoft.com/office/officeart/2005/8/layout/list1"/>
    <dgm:cxn modelId="{D44C26BF-03EC-4AF6-A653-12D33A971C1F}" type="presOf" srcId="{6AE57704-1A8B-478A-9C07-49658AE4354D}" destId="{1573E51F-B024-460E-8946-99BA857D8061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0755F2C6-2ECF-4FDE-84C4-2FF67B33A97F}" destId="{7EEF1A31-1D53-42DF-8F66-FD12CEADF299}" srcOrd="1" destOrd="0" parTransId="{8C70F5D2-7DC8-4035-9892-49DC35EB57D0}" sibTransId="{FC7FADE3-063B-42AF-AC06-C0A87E54C82B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1B26F260-46BE-4431-B32F-8B8C224F1013}" type="presParOf" srcId="{D4034F9E-B730-42D6-BF1A-A1F353390725}" destId="{074D6FC8-836E-4772-88D8-1B186AB979A6}" srcOrd="4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5" destOrd="0" presId="urn:microsoft.com/office/officeart/2005/8/layout/list1"/>
    <dgm:cxn modelId="{A8D91380-159B-4D29-A617-25CEA79872B8}" type="presParOf" srcId="{D4034F9E-B730-42D6-BF1A-A1F353390725}" destId="{6EA01562-C1B2-4D89-ADB8-EFE2217F77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751533"/>
          <a:ext cx="10855225" cy="246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86" tIns="583184" rIns="84248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Sexta</a:t>
          </a:r>
          <a:r>
            <a:rPr lang="en-US" sz="2800" kern="1200" dirty="0"/>
            <a:t> ola.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Conflicto</a:t>
          </a:r>
          <a:r>
            <a:rPr lang="en-US" sz="2800" kern="1200" dirty="0"/>
            <a:t> de </a:t>
          </a:r>
          <a:r>
            <a:rPr lang="en-US" sz="2800" kern="1200" dirty="0" err="1"/>
            <a:t>Ucrania</a:t>
          </a:r>
          <a:r>
            <a:rPr lang="en-US" sz="2800" kern="1200" dirty="0"/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Respuesta </a:t>
          </a:r>
          <a:r>
            <a:rPr lang="en-US" sz="2800" kern="1200" dirty="0" err="1"/>
            <a:t>asimétrica</a:t>
          </a:r>
          <a:r>
            <a:rPr lang="en-US" sz="2800" kern="1200" dirty="0"/>
            <a:t> a la </a:t>
          </a:r>
          <a:r>
            <a:rPr lang="en-US" sz="2800" kern="1200" dirty="0" err="1"/>
            <a:t>pandemia</a:t>
          </a:r>
          <a:r>
            <a:rPr lang="en-US" sz="2800" kern="1200" dirty="0"/>
            <a:t> (</a:t>
          </a:r>
          <a:r>
            <a:rPr lang="en-US" sz="2800" kern="1200" dirty="0" err="1"/>
            <a:t>confinamiento</a:t>
          </a:r>
          <a:r>
            <a:rPr lang="en-US" sz="2800" kern="1200" dirty="0"/>
            <a:t> </a:t>
          </a:r>
          <a:r>
            <a:rPr lang="en-US" sz="2800" kern="1200" dirty="0" err="1"/>
            <a:t>en</a:t>
          </a:r>
          <a:r>
            <a:rPr lang="en-US" sz="2800" kern="1200" dirty="0"/>
            <a:t> China)</a:t>
          </a:r>
        </a:p>
      </dsp:txBody>
      <dsp:txXfrm>
        <a:off x="0" y="751533"/>
        <a:ext cx="10855225" cy="2469600"/>
      </dsp:txXfrm>
    </dsp:sp>
    <dsp:sp modelId="{AE000D7A-C20A-454A-A237-F81E6B6EA432}">
      <dsp:nvSpPr>
        <dsp:cNvPr id="0" name=""/>
        <dsp:cNvSpPr/>
      </dsp:nvSpPr>
      <dsp:spPr>
        <a:xfrm>
          <a:off x="542761" y="338253"/>
          <a:ext cx="759865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11" tIns="0" rIns="28721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AUMENTO DE LA INCERTIDUMBRE</a:t>
          </a:r>
        </a:p>
      </dsp:txBody>
      <dsp:txXfrm>
        <a:off x="583110" y="378602"/>
        <a:ext cx="7517959" cy="745862"/>
      </dsp:txXfrm>
    </dsp:sp>
    <dsp:sp modelId="{6EA01562-C1B2-4D89-ADB8-EFE2217F7716}">
      <dsp:nvSpPr>
        <dsp:cNvPr id="0" name=""/>
        <dsp:cNvSpPr/>
      </dsp:nvSpPr>
      <dsp:spPr>
        <a:xfrm>
          <a:off x="0" y="3785614"/>
          <a:ext cx="10855225" cy="207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86" tIns="583184" rIns="84248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800" b="0" kern="1200" dirty="0"/>
            <a:t>Aceleración de la inflación.</a:t>
          </a:r>
          <a:endParaRPr lang="en-US" sz="2800" b="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Caída</a:t>
          </a:r>
          <a:r>
            <a:rPr lang="en-US" sz="2800" kern="1200" dirty="0"/>
            <a:t> </a:t>
          </a:r>
          <a:r>
            <a:rPr lang="en-US" sz="2800" kern="1200" dirty="0" err="1"/>
            <a:t>renta</a:t>
          </a:r>
          <a:r>
            <a:rPr lang="en-US" sz="2800" kern="1200" dirty="0"/>
            <a:t> real de las </a:t>
          </a:r>
          <a:r>
            <a:rPr lang="en-US" sz="2800" kern="1200" dirty="0" err="1"/>
            <a:t>familias</a:t>
          </a:r>
          <a:r>
            <a:rPr lang="en-US" sz="2800" kern="1200" dirty="0"/>
            <a:t>. </a:t>
          </a:r>
          <a:r>
            <a:rPr lang="en-US" sz="2800" kern="1200" dirty="0" err="1"/>
            <a:t>Reducción</a:t>
          </a:r>
          <a:r>
            <a:rPr lang="en-US" sz="2800" kern="1200" dirty="0"/>
            <a:t> del </a:t>
          </a:r>
          <a:r>
            <a:rPr lang="en-US" sz="2800" kern="1200" dirty="0" err="1"/>
            <a:t>consumo</a:t>
          </a:r>
          <a:r>
            <a:rPr lang="en-US" sz="2800" kern="1200" dirty="0"/>
            <a:t>.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 err="1"/>
            <a:t>Moderación</a:t>
          </a:r>
          <a:r>
            <a:rPr lang="en-US" sz="2800" kern="1200" dirty="0"/>
            <a:t> y </a:t>
          </a:r>
          <a:r>
            <a:rPr lang="en-US" sz="2800" kern="1200" dirty="0" err="1"/>
            <a:t>profunda</a:t>
          </a:r>
          <a:r>
            <a:rPr lang="en-US" sz="2800" kern="1200" dirty="0"/>
            <a:t> </a:t>
          </a:r>
          <a:r>
            <a:rPr lang="en-US" sz="2800" kern="1200" dirty="0" err="1"/>
            <a:t>revisión</a:t>
          </a:r>
          <a:r>
            <a:rPr lang="en-US" sz="2800" kern="1200" dirty="0"/>
            <a:t> del </a:t>
          </a:r>
          <a:r>
            <a:rPr lang="en-US" sz="2800" kern="1200" dirty="0" err="1"/>
            <a:t>crecimiento</a:t>
          </a:r>
          <a:r>
            <a:rPr lang="en-US" sz="2800" kern="1200" dirty="0"/>
            <a:t>.</a:t>
          </a:r>
        </a:p>
      </dsp:txBody>
      <dsp:txXfrm>
        <a:off x="0" y="3785614"/>
        <a:ext cx="10855225" cy="2072700"/>
      </dsp:txXfrm>
    </dsp:sp>
    <dsp:sp modelId="{487AD611-4657-4D91-9E64-DEDF9A552BD7}">
      <dsp:nvSpPr>
        <dsp:cNvPr id="0" name=""/>
        <dsp:cNvSpPr/>
      </dsp:nvSpPr>
      <dsp:spPr>
        <a:xfrm>
          <a:off x="542761" y="3372334"/>
          <a:ext cx="7598657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11" tIns="0" rIns="287211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1" kern="1200" dirty="0"/>
            <a:t>CONSECUENCIAS DE LA INCERTIDUMBRE</a:t>
          </a:r>
          <a:endParaRPr lang="en-US" sz="2800" kern="1200" dirty="0"/>
        </a:p>
      </dsp:txBody>
      <dsp:txXfrm>
        <a:off x="583110" y="3412683"/>
        <a:ext cx="7517959" cy="745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68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89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96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16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07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Mención al mercado inmobiliario: menos desfavorable que en España</a:t>
            </a:r>
          </a:p>
        </p:txBody>
      </p:sp>
    </p:spTree>
    <p:extLst>
      <p:ext uri="{BB962C8B-B14F-4D97-AF65-F5344CB8AC3E}">
        <p14:creationId xmlns:p14="http://schemas.microsoft.com/office/powerpoint/2010/main" val="23877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83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comments" Target="../comments/commen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emf"/><Relationship Id="rId5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PRIMER trimestre de 2022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18 de mayo de 2022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DB0FB8C-6D99-8BD6-8D2F-608186464C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00" y="1831584"/>
            <a:ext cx="9309399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275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DEMANDA EXTERNA</a:t>
            </a:r>
          </a:p>
        </p:txBody>
      </p:sp>
    </p:spTree>
    <p:extLst>
      <p:ext uri="{BB962C8B-B14F-4D97-AF65-F5344CB8AC3E}">
        <p14:creationId xmlns:p14="http://schemas.microsoft.com/office/powerpoint/2010/main" val="359448962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3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B5C50C6-5C9F-F81C-68EC-AFFC32B7C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946" y="2580137"/>
            <a:ext cx="9532907" cy="496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3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OFERTA</a:t>
            </a:r>
          </a:p>
        </p:txBody>
      </p:sp>
    </p:spTree>
    <p:extLst>
      <p:ext uri="{BB962C8B-B14F-4D97-AF65-F5344CB8AC3E}">
        <p14:creationId xmlns:p14="http://schemas.microsoft.com/office/powerpoint/2010/main" val="20409771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82029C1-4D66-9673-A52C-86D0CDD45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42" y="2018072"/>
            <a:ext cx="11573433" cy="595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729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03918A-1725-8D2B-9A06-A8FB4AEA7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225" y="2235667"/>
            <a:ext cx="10309043" cy="632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403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E996F88-8641-31B3-2E05-63E4F4377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448" y="2076470"/>
            <a:ext cx="11115711" cy="58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828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PRECIOS</a:t>
            </a:r>
          </a:p>
        </p:txBody>
      </p:sp>
    </p:spTree>
    <p:extLst>
      <p:ext uri="{BB962C8B-B14F-4D97-AF65-F5344CB8AC3E}">
        <p14:creationId xmlns:p14="http://schemas.microsoft.com/office/powerpoint/2010/main" val="60113549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E838608-0344-3B4B-66FE-52820A5E6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816" y="1843713"/>
            <a:ext cx="10316411" cy="60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513331"/>
              </p:ext>
            </p:extLst>
          </p:nvPr>
        </p:nvGraphicFramePr>
        <p:xfrm>
          <a:off x="1521272" y="1753559"/>
          <a:ext cx="10855225" cy="619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B6C1B22-8AD8-E671-7B46-AACF48980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6025" y="2850639"/>
            <a:ext cx="8172750" cy="405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4DAF10-2172-8C79-683B-41103FD96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64" y="2603972"/>
            <a:ext cx="11517333" cy="58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6A8301D-E3C4-901E-5DA0-B58C843A8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38" y="1987442"/>
            <a:ext cx="11265592" cy="55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3844E41-DDCA-A748-3E3F-8B9B89165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431" y="2559034"/>
            <a:ext cx="10934942" cy="49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438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sted-imag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9435" y="46098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38546E8-752D-9282-84F1-16A7E516D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00" y="1831584"/>
            <a:ext cx="9309399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28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DEMANDA INTERNA</a:t>
            </a:r>
          </a:p>
        </p:txBody>
      </p:sp>
    </p:spTree>
    <p:extLst>
      <p:ext uri="{BB962C8B-B14F-4D97-AF65-F5344CB8AC3E}">
        <p14:creationId xmlns:p14="http://schemas.microsoft.com/office/powerpoint/2010/main" val="41174833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E30B5F2-51BD-3A84-764E-23F07693D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00" y="2063498"/>
            <a:ext cx="9309399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5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4D50CAA-2470-3C4C-F960-C3C26B096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700" y="1831584"/>
            <a:ext cx="9309399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11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94AA2FA-B9DE-BFE4-0361-1F8B17935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573" y="2010593"/>
            <a:ext cx="10457653" cy="544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75063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121</Words>
  <Application>Microsoft Office PowerPoint</Application>
  <PresentationFormat>Personalizado</PresentationFormat>
  <Paragraphs>46</Paragraphs>
  <Slides>25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Avenir Next Demi Bold</vt:lpstr>
      <vt:lpstr>Helvetica Light</vt:lpstr>
      <vt:lpstr>Helvetica Neue</vt:lpstr>
      <vt:lpstr>Hoefler Text</vt:lpstr>
      <vt:lpstr>White</vt:lpstr>
      <vt:lpstr>Economía andaluza  PRIMER trimestre de 2022</vt:lpstr>
      <vt:lpstr>Presentación de PowerPoint</vt:lpstr>
      <vt:lpstr>Presentación de PowerPoint</vt:lpstr>
      <vt:lpstr>Presentación de PowerPoint</vt:lpstr>
      <vt:lpstr>Presentación de PowerPoint</vt:lpstr>
      <vt:lpstr>DEMANDA INTERNA</vt:lpstr>
      <vt:lpstr>Presentación de PowerPoint</vt:lpstr>
      <vt:lpstr>Presentación de PowerPoint</vt:lpstr>
      <vt:lpstr>Presentación de PowerPoint</vt:lpstr>
      <vt:lpstr>Presentación de PowerPoint</vt:lpstr>
      <vt:lpstr>DEMANDA EXTERNA</vt:lpstr>
      <vt:lpstr>Presentación de PowerPoint</vt:lpstr>
      <vt:lpstr>OFERTA</vt:lpstr>
      <vt:lpstr>Presentación de PowerPoint</vt:lpstr>
      <vt:lpstr>Presentación de PowerPoint</vt:lpstr>
      <vt:lpstr>Presentación de PowerPoint</vt:lpstr>
      <vt:lpstr>PRECIOS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hidalgo perez</cp:lastModifiedBy>
  <cp:revision>270</cp:revision>
  <dcterms:modified xsi:type="dcterms:W3CDTF">2022-05-17T17:16:25Z</dcterms:modified>
</cp:coreProperties>
</file>