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32" r:id="rId3"/>
    <p:sldId id="423" r:id="rId4"/>
    <p:sldId id="444" r:id="rId5"/>
    <p:sldId id="445" r:id="rId6"/>
    <p:sldId id="446" r:id="rId7"/>
    <p:sldId id="443" r:id="rId8"/>
    <p:sldId id="422" r:id="rId9"/>
    <p:sldId id="420" r:id="rId10"/>
    <p:sldId id="421" r:id="rId11"/>
    <p:sldId id="442" r:id="rId12"/>
    <p:sldId id="430" r:id="rId13"/>
    <p:sldId id="40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o Mesa Barreto" initials="EMB" lastIdx="2" clrIdx="0">
    <p:extLst>
      <p:ext uri="{19B8F6BF-5375-455C-9EA6-DF929625EA0E}">
        <p15:presenceInfo xmlns:p15="http://schemas.microsoft.com/office/powerpoint/2012/main" userId="4a9bdfff1fbd2bef" providerId="Windows Live"/>
      </p:ext>
    </p:extLst>
  </p:cmAuthor>
  <p:cmAuthor id="2" name="Pilar Gayan" initials="P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9" autoAdjust="0"/>
    <p:restoredTop sz="83032" autoAdjust="0"/>
  </p:normalViewPr>
  <p:slideViewPr>
    <p:cSldViewPr snapToGrid="0">
      <p:cViewPr varScale="1">
        <p:scale>
          <a:sx n="58" d="100"/>
          <a:sy n="58" d="100"/>
        </p:scale>
        <p:origin x="1421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n-US" dirty="0" err="1"/>
            <a:t>Trimestre</a:t>
          </a:r>
          <a:r>
            <a:rPr lang="en-US" dirty="0"/>
            <a:t> </a:t>
          </a:r>
          <a:r>
            <a:rPr lang="en-US" dirty="0" err="1"/>
            <a:t>positivo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i="0" dirty="0"/>
            <a:t>Empleo y Consumo como Motores de Crecimiento: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03A21ADC-36F2-4801-AB2C-A1689A38DBA1}">
      <dgm:prSet/>
      <dgm:spPr/>
      <dgm:t>
        <a:bodyPr/>
        <a:lstStyle/>
        <a:p>
          <a:r>
            <a:rPr lang="es-ES" b="1" i="0" dirty="0"/>
            <a:t>Crecimiento Trimestral:</a:t>
          </a:r>
          <a:r>
            <a:rPr lang="es-ES" b="0" i="0" dirty="0"/>
            <a:t> 0,8%</a:t>
          </a:r>
          <a:endParaRPr lang="en-US" dirty="0"/>
        </a:p>
      </dgm:t>
    </dgm:pt>
    <dgm:pt modelId="{32CABD82-C563-4333-BE5F-20A42D6E54BC}" type="parTrans" cxnId="{0C0F6C18-1EA7-4885-BADB-75434D51B9E3}">
      <dgm:prSet/>
      <dgm:spPr/>
      <dgm:t>
        <a:bodyPr/>
        <a:lstStyle/>
        <a:p>
          <a:endParaRPr lang="es-ES"/>
        </a:p>
      </dgm:t>
    </dgm:pt>
    <dgm:pt modelId="{0B293582-F188-4990-9E9A-42167B694936}" type="sibTrans" cxnId="{0C0F6C18-1EA7-4885-BADB-75434D51B9E3}">
      <dgm:prSet/>
      <dgm:spPr/>
      <dgm:t>
        <a:bodyPr/>
        <a:lstStyle/>
        <a:p>
          <a:endParaRPr lang="es-ES"/>
        </a:p>
      </dgm:t>
    </dgm:pt>
    <dgm:pt modelId="{7EEF1A31-1D53-42DF-8F66-FD12CEADF299}">
      <dgm:prSet/>
      <dgm:spPr/>
      <dgm:t>
        <a:bodyPr/>
        <a:lstStyle/>
        <a:p>
          <a:r>
            <a:rPr lang="en-US" dirty="0" err="1"/>
            <a:t>Inflación</a:t>
          </a:r>
          <a:r>
            <a:rPr lang="en-US" dirty="0"/>
            <a:t> y </a:t>
          </a:r>
          <a:r>
            <a:rPr lang="en-US" dirty="0" err="1"/>
            <a:t>salarios</a:t>
          </a:r>
          <a:r>
            <a:rPr lang="en-US" dirty="0"/>
            <a:t>:</a:t>
          </a:r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B9D118A1-4D64-4E2F-B7B7-6DD98806E8D3}">
      <dgm:prSet/>
      <dgm:spPr/>
      <dgm:t>
        <a:bodyPr/>
        <a:lstStyle/>
        <a:p>
          <a:r>
            <a:rPr lang="es-ES" b="1" i="0" dirty="0"/>
            <a:t>Inflación y Resiliencia:</a:t>
          </a:r>
          <a:endParaRPr lang="en-US" dirty="0"/>
        </a:p>
      </dgm:t>
    </dgm:pt>
    <dgm:pt modelId="{2281F105-2D85-4499-B5FA-3855258C4529}" type="parTrans" cxnId="{E5C53BFC-1C42-4F5F-A54A-F48D8851AC15}">
      <dgm:prSet/>
      <dgm:spPr/>
      <dgm:t>
        <a:bodyPr/>
        <a:lstStyle/>
        <a:p>
          <a:endParaRPr lang="es-ES"/>
        </a:p>
      </dgm:t>
    </dgm:pt>
    <dgm:pt modelId="{31716422-FA98-4141-AC2C-1F7578B83026}" type="sibTrans" cxnId="{E5C53BFC-1C42-4F5F-A54A-F48D8851AC15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i="1" dirty="0"/>
            <a:t>El empleo mantiene su crecimiento sólido, en torno al 2-3 %, lo que de nuevo implica un respaldo al consumo privado.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FC56E1CE-1FD1-4A33-A354-8CD0DF2B1F1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 dirty="0"/>
            <a:t>Tasa Interanual:</a:t>
          </a:r>
          <a:r>
            <a:rPr lang="es-ES" b="0" i="0" dirty="0"/>
            <a:t> 2,1%</a:t>
          </a:r>
        </a:p>
      </dgm:t>
    </dgm:pt>
    <dgm:pt modelId="{586DB48C-BF74-492C-AD30-55B8BCE21754}" type="parTrans" cxnId="{F1BA2D72-7F53-4678-A529-F525844AE8EE}">
      <dgm:prSet/>
      <dgm:spPr/>
      <dgm:t>
        <a:bodyPr/>
        <a:lstStyle/>
        <a:p>
          <a:endParaRPr lang="es-ES"/>
        </a:p>
      </dgm:t>
    </dgm:pt>
    <dgm:pt modelId="{E1433C02-8FF1-4806-B64F-C20147C78C11}" type="sibTrans" cxnId="{F1BA2D72-7F53-4678-A529-F525844AE8EE}">
      <dgm:prSet/>
      <dgm:spPr/>
      <dgm:t>
        <a:bodyPr/>
        <a:lstStyle/>
        <a:p>
          <a:endParaRPr lang="es-ES"/>
        </a:p>
      </dgm:t>
    </dgm:pt>
    <dgm:pt modelId="{7A04A8AB-6B86-4553-8404-F7A33A022F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(Dos décimas superior al cuarto trimestre de 2023)</a:t>
          </a:r>
          <a:endParaRPr lang="es-ES" b="0" i="0" dirty="0"/>
        </a:p>
      </dgm:t>
    </dgm:pt>
    <dgm:pt modelId="{ACB9323D-D560-4336-8864-187E21AE5FD3}" type="parTrans" cxnId="{92FEC68A-DE3D-4DD4-9E33-4FC139EE6B3A}">
      <dgm:prSet/>
      <dgm:spPr/>
      <dgm:t>
        <a:bodyPr/>
        <a:lstStyle/>
        <a:p>
          <a:endParaRPr lang="es-ES"/>
        </a:p>
      </dgm:t>
    </dgm:pt>
    <dgm:pt modelId="{A6C9E393-C59F-41F8-ABF4-D07B387F830B}" type="sibTrans" cxnId="{92FEC68A-DE3D-4DD4-9E33-4FC139EE6B3A}">
      <dgm:prSet/>
      <dgm:spPr/>
      <dgm:t>
        <a:bodyPr/>
        <a:lstStyle/>
        <a:p>
          <a:endParaRPr lang="es-ES"/>
        </a:p>
      </dgm:t>
    </dgm:pt>
    <dgm:pt modelId="{B56F360B-D6DE-4ED7-BBFA-524358A988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(Tres décimas menor que la media española)</a:t>
          </a:r>
          <a:endParaRPr lang="es-ES" b="0" i="0" dirty="0"/>
        </a:p>
      </dgm:t>
    </dgm:pt>
    <dgm:pt modelId="{1A569938-C5CF-47B5-82E5-C5E05E8AD20D}" type="parTrans" cxnId="{7E39136B-6C68-4AD9-AF62-03E671B6F9DD}">
      <dgm:prSet/>
      <dgm:spPr/>
      <dgm:t>
        <a:bodyPr/>
        <a:lstStyle/>
        <a:p>
          <a:endParaRPr lang="es-ES"/>
        </a:p>
      </dgm:t>
    </dgm:pt>
    <dgm:pt modelId="{BED179C6-D2B9-4DAF-986E-CD6A283631A6}" type="sibTrans" cxnId="{7E39136B-6C68-4AD9-AF62-03E671B6F9DD}">
      <dgm:prSet/>
      <dgm:spPr/>
      <dgm:t>
        <a:bodyPr/>
        <a:lstStyle/>
        <a:p>
          <a:endParaRPr lang="es-ES"/>
        </a:p>
      </dgm:t>
    </dgm:pt>
    <dgm:pt modelId="{8E11F25D-FA1C-4797-B1BC-67EF8E5900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Leve repunte inflacionario atribuible al efecto base y tensiones en Oriente Medio.</a:t>
          </a:r>
          <a:endParaRPr lang="es-ES" b="0" i="0" dirty="0"/>
        </a:p>
      </dgm:t>
    </dgm:pt>
    <dgm:pt modelId="{FFE31F17-2A81-4F68-A519-6DC3F5A7C4F4}" type="parTrans" cxnId="{180ECE48-45C5-43B9-B8D0-9B3FEE5F9CA7}">
      <dgm:prSet/>
      <dgm:spPr/>
      <dgm:t>
        <a:bodyPr/>
        <a:lstStyle/>
        <a:p>
          <a:endParaRPr lang="es-ES"/>
        </a:p>
      </dgm:t>
    </dgm:pt>
    <dgm:pt modelId="{9BFD053A-2F63-46F6-BE3C-73C10BA6C2AA}" type="sibTrans" cxnId="{180ECE48-45C5-43B9-B8D0-9B3FEE5F9CA7}">
      <dgm:prSet/>
      <dgm:spPr/>
      <dgm:t>
        <a:bodyPr/>
        <a:lstStyle/>
        <a:p>
          <a:endParaRPr lang="es-ES"/>
        </a:p>
      </dgm:t>
    </dgm:pt>
    <dgm:pt modelId="{B8FB3194-46B8-49B7-B9A8-4A5C6280700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Inicio de la moderación el crecimiento de los salarios aunque repunte de márgenes. Preocupación por efecto del aumento de los costes no salariales (en concreto cotizaciones) sobre inflación a medio plazo</a:t>
          </a:r>
          <a:endParaRPr lang="es-ES" b="0" i="0" dirty="0"/>
        </a:p>
      </dgm:t>
    </dgm:pt>
    <dgm:pt modelId="{2CFD8E05-74D3-4779-98B5-CF70AB787E3E}" type="parTrans" cxnId="{41E0A021-3D65-44CF-A584-A37FEB400DC1}">
      <dgm:prSet/>
      <dgm:spPr/>
      <dgm:t>
        <a:bodyPr/>
        <a:lstStyle/>
        <a:p>
          <a:endParaRPr lang="es-ES"/>
        </a:p>
      </dgm:t>
    </dgm:pt>
    <dgm:pt modelId="{AB7A0308-AD8F-41E8-9D43-79033E9A4686}" type="sibTrans" cxnId="{41E0A021-3D65-44CF-A584-A37FEB400DC1}">
      <dgm:prSet/>
      <dgm:spPr/>
      <dgm:t>
        <a:bodyPr/>
        <a:lstStyle/>
        <a:p>
          <a:endParaRPr lang="es-ES"/>
        </a:p>
      </dgm:t>
    </dgm:pt>
    <dgm:pt modelId="{17E2BF66-6915-4E42-A26B-15C8750F9E38}">
      <dgm:prSet/>
      <dgm:spPr/>
      <dgm:t>
        <a:bodyPr/>
        <a:lstStyle/>
        <a:p>
          <a:r>
            <a:rPr lang="en-US" b="0" dirty="0"/>
            <a:t>Muy </a:t>
          </a:r>
          <a:r>
            <a:rPr lang="en-US" b="0" dirty="0" err="1"/>
            <a:t>buen</a:t>
          </a:r>
          <a:r>
            <a:rPr lang="en-US" b="0" dirty="0"/>
            <a:t> </a:t>
          </a:r>
          <a:r>
            <a:rPr lang="en-US" b="0" dirty="0" err="1"/>
            <a:t>comportamiento</a:t>
          </a:r>
          <a:r>
            <a:rPr lang="en-US" b="0" dirty="0"/>
            <a:t> del consume de no </a:t>
          </a:r>
          <a:r>
            <a:rPr lang="en-US" b="0" dirty="0" err="1"/>
            <a:t>residentes</a:t>
          </a:r>
          <a:r>
            <a:rPr lang="en-US" b="0" dirty="0"/>
            <a:t> y </a:t>
          </a:r>
          <a:r>
            <a:rPr lang="en-US" b="0" dirty="0" err="1"/>
            <a:t>mejora</a:t>
          </a:r>
          <a:r>
            <a:rPr lang="en-US" b="0" dirty="0"/>
            <a:t> de la inversion.</a:t>
          </a:r>
        </a:p>
      </dgm:t>
    </dgm:pt>
    <dgm:pt modelId="{CED59ACE-1AF7-4008-AE5C-084D0CDB262D}" type="parTrans" cxnId="{7F133BBC-E039-4492-B124-D873DFF7C3D5}">
      <dgm:prSet/>
      <dgm:spPr/>
    </dgm:pt>
    <dgm:pt modelId="{7D6FCB33-88E7-44B3-A490-6EDF2D0D0594}" type="sibTrans" cxnId="{7F133BBC-E039-4492-B124-D873DFF7C3D5}">
      <dgm:prSet/>
      <dgm:spPr/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0C0F6C18-1EA7-4885-BADB-75434D51B9E3}" srcId="{0755F2C6-2ECF-4FDE-84C4-2FF67B33A97F}" destId="{03A21ADC-36F2-4801-AB2C-A1689A38DBA1}" srcOrd="0" destOrd="0" parTransId="{32CABD82-C563-4333-BE5F-20A42D6E54BC}" sibTransId="{0B293582-F188-4990-9E9A-42167B694936}"/>
    <dgm:cxn modelId="{41E0A021-3D65-44CF-A584-A37FEB400DC1}" srcId="{7EEF1A31-1D53-42DF-8F66-FD12CEADF299}" destId="{B8FB3194-46B8-49B7-B9A8-4A5C6280700C}" srcOrd="2" destOrd="0" parTransId="{2CFD8E05-74D3-4779-98B5-CF70AB787E3E}" sibTransId="{AB7A0308-AD8F-41E8-9D43-79033E9A4686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40BED567-2D12-4B44-86A6-C900012ED8D4}" type="presOf" srcId="{17E2BF66-6915-4E42-A26B-15C8750F9E38}" destId="{6EA01562-C1B2-4D89-ADB8-EFE2217F7716}" srcOrd="0" destOrd="1" presId="urn:microsoft.com/office/officeart/2005/8/layout/list1"/>
    <dgm:cxn modelId="{180ECE48-45C5-43B9-B8D0-9B3FEE5F9CA7}" srcId="{7EEF1A31-1D53-42DF-8F66-FD12CEADF299}" destId="{8E11F25D-FA1C-4797-B1BC-67EF8E59007C}" srcOrd="1" destOrd="0" parTransId="{FFE31F17-2A81-4F68-A519-6DC3F5A7C4F4}" sibTransId="{9BFD053A-2F63-46F6-BE3C-73C10BA6C2AA}"/>
    <dgm:cxn modelId="{7E39136B-6C68-4AD9-AF62-03E671B6F9DD}" srcId="{FC56E1CE-1FD1-4A33-A354-8CD0DF2B1F16}" destId="{B56F360B-D6DE-4ED7-BBFA-524358A9883B}" srcOrd="1" destOrd="0" parTransId="{1A569938-C5CF-47B5-82E5-C5E05E8AD20D}" sibTransId="{BED179C6-D2B9-4DAF-986E-CD6A283631A6}"/>
    <dgm:cxn modelId="{F1BA2D72-7F53-4678-A529-F525844AE8EE}" srcId="{0755F2C6-2ECF-4FDE-84C4-2FF67B33A97F}" destId="{FC56E1CE-1FD1-4A33-A354-8CD0DF2B1F16}" srcOrd="1" destOrd="0" parTransId="{586DB48C-BF74-492C-AD30-55B8BCE21754}" sibTransId="{E1433C02-8FF1-4806-B64F-C20147C78C11}"/>
    <dgm:cxn modelId="{92FEC68A-DE3D-4DD4-9E33-4FC139EE6B3A}" srcId="{FC56E1CE-1FD1-4A33-A354-8CD0DF2B1F16}" destId="{7A04A8AB-6B86-4553-8404-F7A33A022F88}" srcOrd="0" destOrd="0" parTransId="{ACB9323D-D560-4336-8864-187E21AE5FD3}" sibTransId="{A6C9E393-C59F-41F8-ABF4-D07B387F830B}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A2DB8D93-F4CA-4267-982C-6A4F0DD521A7}" type="presOf" srcId="{03A21ADC-36F2-4801-AB2C-A1689A38DBA1}" destId="{1573E51F-B024-460E-8946-99BA857D8061}" srcOrd="0" destOrd="0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627E94A4-2458-45F2-AB51-D85F75880306}" type="presOf" srcId="{8E11F25D-FA1C-4797-B1BC-67EF8E59007C}" destId="{B2723DDB-49F2-4244-90DA-D8148EEA5934}" srcOrd="0" destOrd="1" presId="urn:microsoft.com/office/officeart/2005/8/layout/list1"/>
    <dgm:cxn modelId="{499AE8AF-28B8-4977-B01A-BD1B171CFA44}" type="presOf" srcId="{B9D118A1-4D64-4E2F-B7B7-6DD98806E8D3}" destId="{B2723DDB-49F2-4244-90DA-D8148EEA5934}" srcOrd="0" destOrd="0" presId="urn:microsoft.com/office/officeart/2005/8/layout/list1"/>
    <dgm:cxn modelId="{A35B40B0-6532-4FC7-AFAD-28E5D00CA7F3}" type="presOf" srcId="{FC56E1CE-1FD1-4A33-A354-8CD0DF2B1F16}" destId="{1573E51F-B024-460E-8946-99BA857D8061}" srcOrd="0" destOrd="1" presId="urn:microsoft.com/office/officeart/2005/8/layout/list1"/>
    <dgm:cxn modelId="{F7CBA5B5-8582-4B2F-8C2D-8EDC77884741}" type="presOf" srcId="{B8FB3194-46B8-49B7-B9A8-4A5C6280700C}" destId="{B2723DDB-49F2-4244-90DA-D8148EEA5934}" srcOrd="0" destOrd="2" presId="urn:microsoft.com/office/officeart/2005/8/layout/list1"/>
    <dgm:cxn modelId="{7F133BBC-E039-4492-B124-D873DFF7C3D5}" srcId="{26D9DD0A-6CCB-48F6-9C2C-03EC3BBCEAD5}" destId="{17E2BF66-6915-4E42-A26B-15C8750F9E38}" srcOrd="1" destOrd="0" parTransId="{CED59ACE-1AF7-4008-AE5C-084D0CDB262D}" sibTransId="{7D6FCB33-88E7-44B3-A490-6EDF2D0D0594}"/>
    <dgm:cxn modelId="{802D21C4-666F-44F6-924B-F8B214676927}" type="presOf" srcId="{7A04A8AB-6B86-4553-8404-F7A33A022F88}" destId="{1573E51F-B024-460E-8946-99BA857D8061}" srcOrd="0" destOrd="2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28FE02EF-E8CA-4A59-B238-2E24478832E8}" type="presOf" srcId="{B56F360B-D6DE-4ED7-BBFA-524358A9883B}" destId="{1573E51F-B024-460E-8946-99BA857D8061}" srcOrd="0" destOrd="3" presId="urn:microsoft.com/office/officeart/2005/8/layout/list1"/>
    <dgm:cxn modelId="{E5C53BFC-1C42-4F5F-A54A-F48D8851AC15}" srcId="{7EEF1A31-1D53-42DF-8F66-FD12CEADF299}" destId="{B9D118A1-4D64-4E2F-B7B7-6DD98806E8D3}" srcOrd="0" destOrd="0" parTransId="{2281F105-2D85-4499-B5FA-3855258C4529}" sibTransId="{31716422-FA98-4141-AC2C-1F7578B83026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s-ES" b="1" i="0" dirty="0"/>
            <a:t>Consumo Familiar como Motor del Crecimiento: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i="0" dirty="0"/>
            <a:t>Desafíos y Oportunidades en Otros Sectores: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7EEF1A31-1D53-42DF-8F66-FD12CEADF299}">
      <dgm:prSet/>
      <dgm:spPr/>
      <dgm:t>
        <a:bodyPr/>
        <a:lstStyle/>
        <a:p>
          <a:r>
            <a:rPr lang="es-ES" b="1" i="0" dirty="0"/>
            <a:t>Mejora de ingresos reales de las familias:</a:t>
          </a:r>
          <a:endParaRPr lang="en-US" b="1" i="0" dirty="0"/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i="1" dirty="0"/>
            <a:t>Otros componentes de la demanda: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4FE8922F-6239-41AB-8B61-771547F08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Destacado aumento del consumo familiar durante el primer trimestre de 2024.</a:t>
          </a:r>
          <a:endParaRPr lang="es-ES" b="0" i="0" dirty="0"/>
        </a:p>
      </dgm:t>
    </dgm:pt>
    <dgm:pt modelId="{B1858A53-488B-4E27-BB43-461B6EA5EEA7}" type="parTrans" cxnId="{E97C73F6-C426-464B-9F7C-E3ED2F6CAED0}">
      <dgm:prSet/>
      <dgm:spPr/>
      <dgm:t>
        <a:bodyPr/>
        <a:lstStyle/>
        <a:p>
          <a:endParaRPr lang="es-ES"/>
        </a:p>
      </dgm:t>
    </dgm:pt>
    <dgm:pt modelId="{00856AC4-AF84-49DF-83F7-E5C589A6D199}" type="sibTrans" cxnId="{E97C73F6-C426-464B-9F7C-E3ED2F6CAED0}">
      <dgm:prSet/>
      <dgm:spPr/>
      <dgm:t>
        <a:bodyPr/>
        <a:lstStyle/>
        <a:p>
          <a:endParaRPr lang="es-ES"/>
        </a:p>
      </dgm:t>
    </dgm:pt>
    <dgm:pt modelId="{2280BC12-EAB7-4B5D-B8DE-40128B4168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Una vez más es el principal impulsor del crecimiento del PIB andaluz.</a:t>
          </a:r>
          <a:endParaRPr lang="es-ES" b="0" i="0" dirty="0"/>
        </a:p>
      </dgm:t>
    </dgm:pt>
    <dgm:pt modelId="{67D31B7E-95FB-499F-B54A-6AB7DC5578BA}" type="parTrans" cxnId="{CD000E63-A31F-48FC-B693-F3A219BE7A7B}">
      <dgm:prSet/>
      <dgm:spPr/>
      <dgm:t>
        <a:bodyPr/>
        <a:lstStyle/>
        <a:p>
          <a:endParaRPr lang="es-ES"/>
        </a:p>
      </dgm:t>
    </dgm:pt>
    <dgm:pt modelId="{2AFDA332-20C6-439D-B55F-79985408322C}" type="sibTrans" cxnId="{CD000E63-A31F-48FC-B693-F3A219BE7A7B}">
      <dgm:prSet/>
      <dgm:spPr/>
      <dgm:t>
        <a:bodyPr/>
        <a:lstStyle/>
        <a:p>
          <a:endParaRPr lang="es-ES"/>
        </a:p>
      </dgm:t>
    </dgm:pt>
    <dgm:pt modelId="{9E47BA8B-1CBA-4293-A150-7166F4D94B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Sin embargo, hemos alcanzado el máximo de recuperación de salarios reales. Esto podría limitar nuevas expansiones en la misma magnitud salvo aumento del empleo.</a:t>
          </a:r>
          <a:endParaRPr lang="es-ES" b="0" i="0" dirty="0"/>
        </a:p>
      </dgm:t>
    </dgm:pt>
    <dgm:pt modelId="{9758A4C2-E1C0-41C1-9B5C-63E2128D5CDA}" type="parTrans" cxnId="{30E974DB-A860-4D09-A7EC-0EBD7620B03E}">
      <dgm:prSet/>
      <dgm:spPr/>
      <dgm:t>
        <a:bodyPr/>
        <a:lstStyle/>
        <a:p>
          <a:endParaRPr lang="es-ES"/>
        </a:p>
      </dgm:t>
    </dgm:pt>
    <dgm:pt modelId="{68AE0E6C-EC37-42F4-BA2B-939CE09BA2EF}" type="sibTrans" cxnId="{30E974DB-A860-4D09-A7EC-0EBD7620B03E}">
      <dgm:prSet/>
      <dgm:spPr/>
      <dgm:t>
        <a:bodyPr/>
        <a:lstStyle/>
        <a:p>
          <a:endParaRPr lang="es-ES"/>
        </a:p>
      </dgm:t>
    </dgm:pt>
    <dgm:pt modelId="{16900675-E179-4186-940F-5EE142E4701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Consumo público se expensa a ritmos elevados en Andalucía.</a:t>
          </a:r>
          <a:endParaRPr lang="es-ES" b="0" i="0" dirty="0"/>
        </a:p>
      </dgm:t>
    </dgm:pt>
    <dgm:pt modelId="{6D15DB75-0102-461F-9A83-0AD3E9C809F9}" type="parTrans" cxnId="{C162CE14-55FB-43C7-9F5F-775870FFF069}">
      <dgm:prSet/>
      <dgm:spPr/>
      <dgm:t>
        <a:bodyPr/>
        <a:lstStyle/>
        <a:p>
          <a:endParaRPr lang="es-ES"/>
        </a:p>
      </dgm:t>
    </dgm:pt>
    <dgm:pt modelId="{28193FFA-4E34-41C8-8A08-9BE2D021415E}" type="sibTrans" cxnId="{C162CE14-55FB-43C7-9F5F-775870FFF069}">
      <dgm:prSet/>
      <dgm:spPr/>
      <dgm:t>
        <a:bodyPr/>
        <a:lstStyle/>
        <a:p>
          <a:endParaRPr lang="es-ES"/>
        </a:p>
      </dgm:t>
    </dgm:pt>
    <dgm:pt modelId="{6F161EB8-A58D-4AB6-B4D3-FB175B10B0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Inversión: Crecimiento débil, aunque mejora respecto al IV 2024.</a:t>
          </a:r>
          <a:endParaRPr lang="es-ES" b="0" i="0" dirty="0"/>
        </a:p>
      </dgm:t>
    </dgm:pt>
    <dgm:pt modelId="{27ADFABB-ADA4-40EE-B324-C578AEFFE567}" type="parTrans" cxnId="{92CE2C26-3071-4597-BE34-7308F60C5B80}">
      <dgm:prSet/>
      <dgm:spPr/>
      <dgm:t>
        <a:bodyPr/>
        <a:lstStyle/>
        <a:p>
          <a:endParaRPr lang="es-ES"/>
        </a:p>
      </dgm:t>
    </dgm:pt>
    <dgm:pt modelId="{04340AF3-8189-4F39-844D-24C903BD5042}" type="sibTrans" cxnId="{92CE2C26-3071-4597-BE34-7308F60C5B80}">
      <dgm:prSet/>
      <dgm:spPr/>
      <dgm:t>
        <a:bodyPr/>
        <a:lstStyle/>
        <a:p>
          <a:endParaRPr lang="es-ES"/>
        </a:p>
      </dgm:t>
    </dgm:pt>
    <dgm:pt modelId="{CAAEC3EA-327F-43C1-AE95-8BD2B4E5B5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Sector Exterior: buen comportamiento en términos corrientes, aunque no tanto en términos constantes. Empeora posición, salvo exportaciones de servicios (turismo)</a:t>
          </a:r>
          <a:endParaRPr lang="es-ES" b="0" i="0" dirty="0"/>
        </a:p>
      </dgm:t>
    </dgm:pt>
    <dgm:pt modelId="{C89E1FC5-3018-4724-A4B2-0AA57C8AD991}" type="parTrans" cxnId="{9C74FE9B-0EBF-4BC3-AC3A-051F1C39AFCC}">
      <dgm:prSet/>
      <dgm:spPr/>
      <dgm:t>
        <a:bodyPr/>
        <a:lstStyle/>
        <a:p>
          <a:endParaRPr lang="es-ES"/>
        </a:p>
      </dgm:t>
    </dgm:pt>
    <dgm:pt modelId="{56FE13F9-1F89-4993-80DF-ED5DC2505A39}" type="sibTrans" cxnId="{9C74FE9B-0EBF-4BC3-AC3A-051F1C39AFCC}">
      <dgm:prSet/>
      <dgm:spPr/>
      <dgm:t>
        <a:bodyPr/>
        <a:lstStyle/>
        <a:p>
          <a:endParaRPr lang="es-ES"/>
        </a:p>
      </dgm:t>
    </dgm:pt>
    <dgm:pt modelId="{2473A825-E2B9-4229-9F8C-B294252B46C9}">
      <dgm:prSet/>
      <dgm:spPr/>
      <dgm:t>
        <a:bodyPr/>
        <a:lstStyle/>
        <a:p>
          <a:r>
            <a:rPr lang="es-ES" b="0" i="1" dirty="0"/>
            <a:t>En todo caso, la confianza del consumidor se recupera, estimulando la demanda.</a:t>
          </a:r>
          <a:endParaRPr lang="es-ES" b="0" i="0" dirty="0"/>
        </a:p>
      </dgm:t>
    </dgm:pt>
    <dgm:pt modelId="{5061C7DF-A853-4578-91E4-45A150F5082E}" type="parTrans" cxnId="{251F4E15-11ED-4D0C-A84F-125DE954A3C9}">
      <dgm:prSet/>
      <dgm:spPr/>
    </dgm:pt>
    <dgm:pt modelId="{B119F3AD-EB56-4357-B090-5446DB20BF1A}" type="sibTrans" cxnId="{251F4E15-11ED-4D0C-A84F-125DE954A3C9}">
      <dgm:prSet/>
      <dgm:spPr/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 custLinFactNeighborX="29028" custLinFactNeighborY="5460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BF8B8613-CF55-4E94-9296-D1D1309E8D15}" type="presOf" srcId="{6F161EB8-A58D-4AB6-B4D3-FB175B10B0B2}" destId="{6EA01562-C1B2-4D89-ADB8-EFE2217F7716}" srcOrd="0" destOrd="2" presId="urn:microsoft.com/office/officeart/2005/8/layout/list1"/>
    <dgm:cxn modelId="{EE11CA13-70A6-4364-A7C6-F2A807B9B274}" type="presOf" srcId="{2280BC12-EAB7-4B5D-B8DE-40128B4168D4}" destId="{1573E51F-B024-460E-8946-99BA857D8061}" srcOrd="0" destOrd="1" presId="urn:microsoft.com/office/officeart/2005/8/layout/list1"/>
    <dgm:cxn modelId="{C162CE14-55FB-43C7-9F5F-775870FFF069}" srcId="{3DF74C84-EC48-4DAE-B544-B5A39B8A66A1}" destId="{16900675-E179-4186-940F-5EE142E47019}" srcOrd="0" destOrd="0" parTransId="{6D15DB75-0102-461F-9A83-0AD3E9C809F9}" sibTransId="{28193FFA-4E34-41C8-8A08-9BE2D021415E}"/>
    <dgm:cxn modelId="{251F4E15-11ED-4D0C-A84F-125DE954A3C9}" srcId="{7EEF1A31-1D53-42DF-8F66-FD12CEADF299}" destId="{2473A825-E2B9-4229-9F8C-B294252B46C9}" srcOrd="1" destOrd="0" parTransId="{5061C7DF-A853-4578-91E4-45A150F5082E}" sibTransId="{B119F3AD-EB56-4357-B090-5446DB20BF1A}"/>
    <dgm:cxn modelId="{92CE2C26-3071-4597-BE34-7308F60C5B80}" srcId="{3DF74C84-EC48-4DAE-B544-B5A39B8A66A1}" destId="{6F161EB8-A58D-4AB6-B4D3-FB175B10B0B2}" srcOrd="1" destOrd="0" parTransId="{27ADFABB-ADA4-40EE-B324-C578AEFFE567}" sibTransId="{04340AF3-8189-4F39-844D-24C903BD5042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D5BAD15B-8B1D-4283-A9B1-461543967D13}" type="presOf" srcId="{CAAEC3EA-327F-43C1-AE95-8BD2B4E5B552}" destId="{6EA01562-C1B2-4D89-ADB8-EFE2217F7716}" srcOrd="0" destOrd="3" presId="urn:microsoft.com/office/officeart/2005/8/layout/list1"/>
    <dgm:cxn modelId="{CD000E63-A31F-48FC-B693-F3A219BE7A7B}" srcId="{0755F2C6-2ECF-4FDE-84C4-2FF67B33A97F}" destId="{2280BC12-EAB7-4B5D-B8DE-40128B4168D4}" srcOrd="1" destOrd="0" parTransId="{67D31B7E-95FB-499F-B54A-6AB7DC5578BA}" sibTransId="{2AFDA332-20C6-439D-B55F-79985408322C}"/>
    <dgm:cxn modelId="{10717D83-1850-4402-8B0B-CA66FBDFEB64}" type="presOf" srcId="{2473A825-E2B9-4229-9F8C-B294252B46C9}" destId="{B2723DDB-49F2-4244-90DA-D8148EEA5934}" srcOrd="0" destOrd="1" presId="urn:microsoft.com/office/officeart/2005/8/layout/list1"/>
    <dgm:cxn modelId="{144E4F85-C01E-4448-9AAF-2855E8818E76}" type="presOf" srcId="{4FE8922F-6239-41AB-8B61-771547F0892A}" destId="{1573E51F-B024-460E-8946-99BA857D8061}" srcOrd="0" destOrd="0" presId="urn:microsoft.com/office/officeart/2005/8/layout/list1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9C74FE9B-0EBF-4BC3-AC3A-051F1C39AFCC}" srcId="{3DF74C84-EC48-4DAE-B544-B5A39B8A66A1}" destId="{CAAEC3EA-327F-43C1-AE95-8BD2B4E5B552}" srcOrd="2" destOrd="0" parTransId="{C89E1FC5-3018-4724-A4B2-0AA57C8AD991}" sibTransId="{56FE13F9-1F89-4993-80DF-ED5DC2505A39}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193FF1D7-0B38-4E27-AE6A-49E1FBBDCB9E}" type="presOf" srcId="{16900675-E179-4186-940F-5EE142E47019}" destId="{6EA01562-C1B2-4D89-ADB8-EFE2217F7716}" srcOrd="0" destOrd="1" presId="urn:microsoft.com/office/officeart/2005/8/layout/list1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0E974DB-A860-4D09-A7EC-0EBD7620B03E}" srcId="{7EEF1A31-1D53-42DF-8F66-FD12CEADF299}" destId="{9E47BA8B-1CBA-4293-A150-7166F4D94B5F}" srcOrd="0" destOrd="0" parTransId="{9758A4C2-E1C0-41C1-9B5C-63E2128D5CDA}" sibTransId="{68AE0E6C-EC37-42F4-BA2B-939CE09BA2EF}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959A71EA-6F0D-4A84-99C3-E3D8072CDC6C}" type="presOf" srcId="{9E47BA8B-1CBA-4293-A150-7166F4D94B5F}" destId="{B2723DDB-49F2-4244-90DA-D8148EEA5934}" srcOrd="0" destOrd="0" presId="urn:microsoft.com/office/officeart/2005/8/layout/list1"/>
    <dgm:cxn modelId="{E97C73F6-C426-464B-9F7C-E3ED2F6CAED0}" srcId="{0755F2C6-2ECF-4FDE-84C4-2FF67B33A97F}" destId="{4FE8922F-6239-41AB-8B61-771547F0892A}" srcOrd="0" destOrd="0" parTransId="{B1858A53-488B-4E27-BB43-461B6EA5EEA7}" sibTransId="{00856AC4-AF84-49DF-83F7-E5C589A6D199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s-ES" b="1" i="0" dirty="0"/>
            <a:t>Turismo internacional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4FE8922F-6239-41AB-8B61-771547F0892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3200" b="0" i="1"/>
            <a:t>Exportaciones de Servicios Turísticos: Primer Trimestre 2024</a:t>
          </a:r>
          <a:endParaRPr lang="es-ES" sz="3200" b="0" i="0" dirty="0"/>
        </a:p>
      </dgm:t>
    </dgm:pt>
    <dgm:pt modelId="{B1858A53-488B-4E27-BB43-461B6EA5EEA7}" type="parTrans" cxnId="{E97C73F6-C426-464B-9F7C-E3ED2F6CAED0}">
      <dgm:prSet/>
      <dgm:spPr/>
      <dgm:t>
        <a:bodyPr/>
        <a:lstStyle/>
        <a:p>
          <a:endParaRPr lang="es-ES"/>
        </a:p>
      </dgm:t>
    </dgm:pt>
    <dgm:pt modelId="{00856AC4-AF84-49DF-83F7-E5C589A6D199}" type="sibTrans" cxnId="{E97C73F6-C426-464B-9F7C-E3ED2F6CAED0}">
      <dgm:prSet/>
      <dgm:spPr/>
      <dgm:t>
        <a:bodyPr/>
        <a:lstStyle/>
        <a:p>
          <a:endParaRPr lang="es-ES"/>
        </a:p>
      </dgm:t>
    </dgm:pt>
    <dgm:pt modelId="{D56926EB-1D79-4114-9106-6C40E980554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3200" b="0" i="1" dirty="0"/>
            <a:t>Aumento de viajeros alojados: +14,9%</a:t>
          </a:r>
        </a:p>
      </dgm:t>
    </dgm:pt>
    <dgm:pt modelId="{FF5C6DE2-F6D8-4097-A483-237EEE5CD1F4}" type="parTrans" cxnId="{2B9A8886-1872-47C9-8A4E-25AC0E487231}">
      <dgm:prSet/>
      <dgm:spPr/>
      <dgm:t>
        <a:bodyPr/>
        <a:lstStyle/>
        <a:p>
          <a:endParaRPr lang="es-ES"/>
        </a:p>
      </dgm:t>
    </dgm:pt>
    <dgm:pt modelId="{E9374A63-78E0-4290-B8AB-AA6E52B1F34C}" type="sibTrans" cxnId="{2B9A8886-1872-47C9-8A4E-25AC0E487231}">
      <dgm:prSet/>
      <dgm:spPr/>
      <dgm:t>
        <a:bodyPr/>
        <a:lstStyle/>
        <a:p>
          <a:endParaRPr lang="es-ES"/>
        </a:p>
      </dgm:t>
    </dgm:pt>
    <dgm:pt modelId="{4DF0C853-7FB6-4852-AC8A-CD17A7B3426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3200" b="0" i="1" dirty="0"/>
            <a:t>Crecimiento de pernoctaciones: +25,1%</a:t>
          </a:r>
        </a:p>
      </dgm:t>
    </dgm:pt>
    <dgm:pt modelId="{D092DEDD-3C6E-4D76-A3AF-638EB9456A3E}" type="parTrans" cxnId="{55C34F09-8E44-41E6-9BAB-7CAF16719BD6}">
      <dgm:prSet/>
      <dgm:spPr/>
      <dgm:t>
        <a:bodyPr/>
        <a:lstStyle/>
        <a:p>
          <a:endParaRPr lang="es-ES"/>
        </a:p>
      </dgm:t>
    </dgm:pt>
    <dgm:pt modelId="{E0C4A931-9CC5-40E5-AB4E-8A57FAA2C247}" type="sibTrans" cxnId="{55C34F09-8E44-41E6-9BAB-7CAF16719BD6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1"/>
      <dgm:spPr/>
    </dgm:pt>
    <dgm:pt modelId="{AE000D7A-C20A-454A-A237-F81E6B6EA432}" type="pres">
      <dgm:prSet presAssocID="{0755F2C6-2ECF-4FDE-84C4-2FF67B33A9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5C34F09-8E44-41E6-9BAB-7CAF16719BD6}" srcId="{4FE8922F-6239-41AB-8B61-771547F0892A}" destId="{4DF0C853-7FB6-4852-AC8A-CD17A7B3426C}" srcOrd="1" destOrd="0" parTransId="{D092DEDD-3C6E-4D76-A3AF-638EB9456A3E}" sibTransId="{E0C4A931-9CC5-40E5-AB4E-8A57FAA2C247}"/>
    <dgm:cxn modelId="{49FADB30-FC62-4CEC-8313-034D2002120E}" type="presOf" srcId="{4DF0C853-7FB6-4852-AC8A-CD17A7B3426C}" destId="{1573E51F-B024-460E-8946-99BA857D8061}" srcOrd="0" destOrd="2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144E4F85-C01E-4448-9AAF-2855E8818E76}" type="presOf" srcId="{4FE8922F-6239-41AB-8B61-771547F0892A}" destId="{1573E51F-B024-460E-8946-99BA857D8061}" srcOrd="0" destOrd="0" presId="urn:microsoft.com/office/officeart/2005/8/layout/list1"/>
    <dgm:cxn modelId="{2B9A8886-1872-47C9-8A4E-25AC0E487231}" srcId="{4FE8922F-6239-41AB-8B61-771547F0892A}" destId="{D56926EB-1D79-4114-9106-6C40E9805542}" srcOrd="0" destOrd="0" parTransId="{FF5C6DE2-F6D8-4097-A483-237EEE5CD1F4}" sibTransId="{E9374A63-78E0-4290-B8AB-AA6E52B1F34C}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F76253A9-1EB8-439F-8D2B-A6440F9D4047}" type="presOf" srcId="{D56926EB-1D79-4114-9106-6C40E9805542}" destId="{1573E51F-B024-460E-8946-99BA857D8061}" srcOrd="0" destOrd="1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E97C73F6-C426-464B-9F7C-E3ED2F6CAED0}" srcId="{0755F2C6-2ECF-4FDE-84C4-2FF67B33A97F}" destId="{4FE8922F-6239-41AB-8B61-771547F0892A}" srcOrd="0" destOrd="0" parTransId="{B1858A53-488B-4E27-BB43-461B6EA5EEA7}" sibTransId="{00856AC4-AF84-49DF-83F7-E5C589A6D199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s-ES" b="1" i="0" dirty="0"/>
            <a:t>Agricultura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i="0" dirty="0"/>
            <a:t>Construcción::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7EEF1A31-1D53-42DF-8F66-FD12CEADF299}">
      <dgm:prSet/>
      <dgm:spPr/>
      <dgm:t>
        <a:bodyPr/>
        <a:lstStyle/>
        <a:p>
          <a:r>
            <a:rPr lang="es-ES" b="1" i="0" dirty="0"/>
            <a:t>Servicios</a:t>
          </a:r>
          <a:endParaRPr lang="en-US" b="1" i="0" dirty="0"/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i="1" dirty="0"/>
            <a:t>Aumento débil de la inversión residencial.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4FE8922F-6239-41AB-8B61-771547F08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Aumento notable de la producción.</a:t>
          </a:r>
          <a:endParaRPr lang="es-ES" b="0" i="0" dirty="0"/>
        </a:p>
      </dgm:t>
    </dgm:pt>
    <dgm:pt modelId="{B1858A53-488B-4E27-BB43-461B6EA5EEA7}" type="parTrans" cxnId="{E97C73F6-C426-464B-9F7C-E3ED2F6CAED0}">
      <dgm:prSet/>
      <dgm:spPr/>
      <dgm:t>
        <a:bodyPr/>
        <a:lstStyle/>
        <a:p>
          <a:endParaRPr lang="es-ES"/>
        </a:p>
      </dgm:t>
    </dgm:pt>
    <dgm:pt modelId="{00856AC4-AF84-49DF-83F7-E5C589A6D199}" type="sibTrans" cxnId="{E97C73F6-C426-464B-9F7C-E3ED2F6CAED0}">
      <dgm:prSet/>
      <dgm:spPr/>
      <dgm:t>
        <a:bodyPr/>
        <a:lstStyle/>
        <a:p>
          <a:endParaRPr lang="es-ES"/>
        </a:p>
      </dgm:t>
    </dgm:pt>
    <dgm:pt modelId="{9E47BA8B-1CBA-4293-A150-7166F4D94B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Crecimiento destacado reflejando el comportamiento del consumo privado.</a:t>
          </a:r>
          <a:endParaRPr lang="es-ES" b="0" i="0" dirty="0"/>
        </a:p>
      </dgm:t>
    </dgm:pt>
    <dgm:pt modelId="{9758A4C2-E1C0-41C1-9B5C-63E2128D5CDA}" type="parTrans" cxnId="{30E974DB-A860-4D09-A7EC-0EBD7620B03E}">
      <dgm:prSet/>
      <dgm:spPr/>
      <dgm:t>
        <a:bodyPr/>
        <a:lstStyle/>
        <a:p>
          <a:endParaRPr lang="es-ES"/>
        </a:p>
      </dgm:t>
    </dgm:pt>
    <dgm:pt modelId="{68AE0E6C-EC37-42F4-BA2B-939CE09BA2EF}" type="sibTrans" cxnId="{30E974DB-A860-4D09-A7EC-0EBD7620B03E}">
      <dgm:prSet/>
      <dgm:spPr/>
      <dgm:t>
        <a:bodyPr/>
        <a:lstStyle/>
        <a:p>
          <a:endParaRPr lang="es-ES"/>
        </a:p>
      </dgm:t>
    </dgm:pt>
    <dgm:pt modelId="{7F8B56B7-58CF-4121-9A75-BC68786E65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Alivio de la sequía con lluvias de primavera.</a:t>
          </a:r>
          <a:endParaRPr lang="es-ES" b="0" i="0" dirty="0"/>
        </a:p>
      </dgm:t>
    </dgm:pt>
    <dgm:pt modelId="{589D39A7-6475-44BF-B3FC-87D949B69566}" type="parTrans" cxnId="{0CAF8EE5-7042-46DE-A175-E795604F7EF6}">
      <dgm:prSet/>
      <dgm:spPr/>
      <dgm:t>
        <a:bodyPr/>
        <a:lstStyle/>
        <a:p>
          <a:endParaRPr lang="es-ES"/>
        </a:p>
      </dgm:t>
    </dgm:pt>
    <dgm:pt modelId="{EE33BAF7-021E-4185-BE8B-4338107A648F}" type="sibTrans" cxnId="{0CAF8EE5-7042-46DE-A175-E795604F7EF6}">
      <dgm:prSet/>
      <dgm:spPr/>
      <dgm:t>
        <a:bodyPr/>
        <a:lstStyle/>
        <a:p>
          <a:endParaRPr lang="es-ES"/>
        </a:p>
      </dgm:t>
    </dgm:pt>
    <dgm:pt modelId="{A56AB937-C306-4837-AB8C-0274CC546F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Contribución significativa al crecimiento del PIB en este trimestre.</a:t>
          </a:r>
          <a:endParaRPr lang="es-ES" b="0" i="0"/>
        </a:p>
      </dgm:t>
    </dgm:pt>
    <dgm:pt modelId="{C13B6F6F-8BD4-46DC-BC93-1F12317358DC}" type="parTrans" cxnId="{2F61D20C-1498-4C66-B205-7E413A6CF86E}">
      <dgm:prSet/>
      <dgm:spPr/>
      <dgm:t>
        <a:bodyPr/>
        <a:lstStyle/>
        <a:p>
          <a:endParaRPr lang="es-ES"/>
        </a:p>
      </dgm:t>
    </dgm:pt>
    <dgm:pt modelId="{44440919-ACD1-4C58-B6C4-A4B528AEB5D9}" type="sibTrans" cxnId="{2F61D20C-1498-4C66-B205-7E413A6CF86E}">
      <dgm:prSet/>
      <dgm:spPr/>
      <dgm:t>
        <a:bodyPr/>
        <a:lstStyle/>
        <a:p>
          <a:endParaRPr lang="es-ES"/>
        </a:p>
      </dgm:t>
    </dgm:pt>
    <dgm:pt modelId="{C243708C-AC76-4F24-BD11-1EB1D7869CF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Índice de Cifra de Negocios del INE crece alrededor del 5,2%.</a:t>
          </a:r>
          <a:endParaRPr lang="es-ES" b="0" i="0" dirty="0"/>
        </a:p>
      </dgm:t>
    </dgm:pt>
    <dgm:pt modelId="{01BA702A-F7A4-439D-9C1D-BA2493376BDB}" type="parTrans" cxnId="{0E1F5EFF-DC2E-4004-B939-87CF533A0082}">
      <dgm:prSet/>
      <dgm:spPr/>
      <dgm:t>
        <a:bodyPr/>
        <a:lstStyle/>
        <a:p>
          <a:endParaRPr lang="es-ES"/>
        </a:p>
      </dgm:t>
    </dgm:pt>
    <dgm:pt modelId="{16750D09-2B40-4DBA-A3CE-0876C0B50C35}" type="sibTrans" cxnId="{0E1F5EFF-DC2E-4004-B939-87CF533A0082}">
      <dgm:prSet/>
      <dgm:spPr/>
      <dgm:t>
        <a:bodyPr/>
        <a:lstStyle/>
        <a:p>
          <a:endParaRPr lang="es-ES"/>
        </a:p>
      </dgm:t>
    </dgm:pt>
    <dgm:pt modelId="{F6ACBAC6-5604-4841-B6D7-855531ACEE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Servicios de comercio, transporte y hostelería impulsados por turismo en alza.</a:t>
          </a:r>
          <a:endParaRPr lang="es-ES" b="0" i="0" dirty="0"/>
        </a:p>
      </dgm:t>
    </dgm:pt>
    <dgm:pt modelId="{4AC6B66E-CB49-40FE-9000-CF430CC18AC2}" type="parTrans" cxnId="{49CCEF3F-A66D-4FEA-B70F-2AD386BD9097}">
      <dgm:prSet/>
      <dgm:spPr/>
      <dgm:t>
        <a:bodyPr/>
        <a:lstStyle/>
        <a:p>
          <a:endParaRPr lang="es-ES"/>
        </a:p>
      </dgm:t>
    </dgm:pt>
    <dgm:pt modelId="{B762C90B-2040-491C-990C-94ACB01C98E4}" type="sibTrans" cxnId="{49CCEF3F-A66D-4FEA-B70F-2AD386BD9097}">
      <dgm:prSet/>
      <dgm:spPr/>
      <dgm:t>
        <a:bodyPr/>
        <a:lstStyle/>
        <a:p>
          <a:endParaRPr lang="es-ES"/>
        </a:p>
      </dgm:t>
    </dgm:pt>
    <dgm:pt modelId="{70E83F6A-522A-4524-9A13-7D1B321BE3A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Perspectivas no muy positivas para los próximos trimestres.</a:t>
          </a:r>
          <a:endParaRPr lang="es-ES" b="0" i="0" dirty="0"/>
        </a:p>
      </dgm:t>
    </dgm:pt>
    <dgm:pt modelId="{50D42417-33B7-4FAA-9E00-5C67BE3CEF70}" type="parTrans" cxnId="{B6609CD7-5ABE-4C2B-BDA8-68CEB9C5C709}">
      <dgm:prSet/>
      <dgm:spPr/>
      <dgm:t>
        <a:bodyPr/>
        <a:lstStyle/>
        <a:p>
          <a:endParaRPr lang="es-ES"/>
        </a:p>
      </dgm:t>
    </dgm:pt>
    <dgm:pt modelId="{1B7C0F0D-C783-47DF-9FBF-577C059A36FC}" type="sibTrans" cxnId="{B6609CD7-5ABE-4C2B-BDA8-68CEB9C5C709}">
      <dgm:prSet/>
      <dgm:spPr/>
      <dgm:t>
        <a:bodyPr/>
        <a:lstStyle/>
        <a:p>
          <a:endParaRPr lang="es-ES"/>
        </a:p>
      </dgm:t>
    </dgm:pt>
    <dgm:pt modelId="{FC8D2BA3-E464-4F64-8336-400368D0EE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Industria: </a:t>
          </a:r>
        </a:p>
      </dgm:t>
    </dgm:pt>
    <dgm:pt modelId="{680473D0-8959-4C68-9AB4-7B166DA207FA}" type="parTrans" cxnId="{D98D6EA9-C062-4446-93C6-F7E53503A535}">
      <dgm:prSet/>
      <dgm:spPr/>
      <dgm:t>
        <a:bodyPr/>
        <a:lstStyle/>
        <a:p>
          <a:endParaRPr lang="es-ES"/>
        </a:p>
      </dgm:t>
    </dgm:pt>
    <dgm:pt modelId="{5DC55980-0295-47BD-B7C7-8082533D2490}" type="sibTrans" cxnId="{D98D6EA9-C062-4446-93C6-F7E53503A535}">
      <dgm:prSet/>
      <dgm:spPr/>
      <dgm:t>
        <a:bodyPr/>
        <a:lstStyle/>
        <a:p>
          <a:endParaRPr lang="es-ES"/>
        </a:p>
      </dgm:t>
    </dgm:pt>
    <dgm:pt modelId="{946F20E2-2E35-4729-8148-1CA4716B49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Comportamiento negativo en el último trimestre.</a:t>
          </a:r>
          <a:endParaRPr lang="es-ES" b="0" i="0" dirty="0"/>
        </a:p>
      </dgm:t>
    </dgm:pt>
    <dgm:pt modelId="{2E1F414F-3D61-40B4-ACA0-04876E7B644B}" type="parTrans" cxnId="{B8F2A0C2-69DC-4513-BC98-0D5CB706EE07}">
      <dgm:prSet/>
      <dgm:spPr/>
      <dgm:t>
        <a:bodyPr/>
        <a:lstStyle/>
        <a:p>
          <a:endParaRPr lang="es-ES"/>
        </a:p>
      </dgm:t>
    </dgm:pt>
    <dgm:pt modelId="{DA4884E6-E524-49B7-81E6-1A4A27E1BD9B}" type="sibTrans" cxnId="{B8F2A0C2-69DC-4513-BC98-0D5CB706EE07}">
      <dgm:prSet/>
      <dgm:spPr/>
      <dgm:t>
        <a:bodyPr/>
        <a:lstStyle/>
        <a:p>
          <a:endParaRPr lang="es-ES"/>
        </a:p>
      </dgm:t>
    </dgm:pt>
    <dgm:pt modelId="{31D526CD-77AB-4AA2-8B38-4F05A880D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Índice de producción industrial y de bienes de consumo muestra caídas.</a:t>
          </a:r>
          <a:endParaRPr lang="es-ES" b="0" i="0"/>
        </a:p>
      </dgm:t>
    </dgm:pt>
    <dgm:pt modelId="{8C40DE2D-A33C-4043-91D4-3A639B0D943E}" type="parTrans" cxnId="{86C30425-5A85-436B-8795-46CAC34C79A1}">
      <dgm:prSet/>
      <dgm:spPr/>
      <dgm:t>
        <a:bodyPr/>
        <a:lstStyle/>
        <a:p>
          <a:endParaRPr lang="es-ES"/>
        </a:p>
      </dgm:t>
    </dgm:pt>
    <dgm:pt modelId="{05069391-EB3E-4BD6-8A88-A2CAB3ADCF4C}" type="sibTrans" cxnId="{86C30425-5A85-436B-8795-46CAC34C79A1}">
      <dgm:prSet/>
      <dgm:spPr/>
      <dgm:t>
        <a:bodyPr/>
        <a:lstStyle/>
        <a:p>
          <a:endParaRPr lang="es-ES"/>
        </a:p>
      </dgm:t>
    </dgm:pt>
    <dgm:pt modelId="{1A6998DD-5C5C-4789-8CE5-475DDAF014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Condiciones internacionales inciertas y desafíos en la industria </a:t>
          </a:r>
          <a:r>
            <a:rPr lang="es-ES" b="0" i="1" dirty="0" err="1"/>
            <a:t>electrointensiva</a:t>
          </a:r>
          <a:r>
            <a:rPr lang="es-ES" b="0" i="1" dirty="0"/>
            <a:t>.</a:t>
          </a:r>
          <a:endParaRPr lang="es-ES" b="0" i="0" dirty="0"/>
        </a:p>
      </dgm:t>
    </dgm:pt>
    <dgm:pt modelId="{A64B5219-4E16-416B-BF5B-5FD8A9AFAD4D}" type="parTrans" cxnId="{9A1B56B0-A585-4450-9A39-6B8CC7821F5C}">
      <dgm:prSet/>
      <dgm:spPr/>
      <dgm:t>
        <a:bodyPr/>
        <a:lstStyle/>
        <a:p>
          <a:endParaRPr lang="es-ES"/>
        </a:p>
      </dgm:t>
    </dgm:pt>
    <dgm:pt modelId="{A39C191A-38EE-4F04-88D6-1C42360974C0}" type="sibTrans" cxnId="{9A1B56B0-A585-4450-9A39-6B8CC7821F5C}">
      <dgm:prSet/>
      <dgm:spPr/>
      <dgm:t>
        <a:bodyPr/>
        <a:lstStyle/>
        <a:p>
          <a:endParaRPr lang="es-ES"/>
        </a:p>
      </dgm:t>
    </dgm:pt>
    <dgm:pt modelId="{11A1806B-F13C-4D80-8BA0-B48C77227F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Mejor comportamiento en la inversión en equipos</a:t>
          </a:r>
        </a:p>
      </dgm:t>
    </dgm:pt>
    <dgm:pt modelId="{4F607220-E996-447A-A877-E94E4479B380}" type="parTrans" cxnId="{D595A4E6-7748-473D-B088-FBA18F6A5D90}">
      <dgm:prSet/>
      <dgm:spPr/>
    </dgm:pt>
    <dgm:pt modelId="{7C8B000A-89C3-4DCD-8782-A4D9CB6C3BAD}" type="sibTrans" cxnId="{D595A4E6-7748-473D-B088-FBA18F6A5D90}">
      <dgm:prSet/>
      <dgm:spPr/>
    </dgm:pt>
    <dgm:pt modelId="{76624EF3-0C8C-40BD-BAD8-E50B3F1007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Sin embargo, confianza en aumento</a:t>
          </a:r>
        </a:p>
      </dgm:t>
    </dgm:pt>
    <dgm:pt modelId="{B1839A90-92BF-4139-866D-2C3DD0AE6B62}" type="parTrans" cxnId="{84512FB2-613C-4EBF-AEF8-B98180B1041B}">
      <dgm:prSet/>
      <dgm:spPr/>
    </dgm:pt>
    <dgm:pt modelId="{FE87F358-00B8-4D2D-8FD2-FE2EEE5BC853}" type="sibTrans" cxnId="{84512FB2-613C-4EBF-AEF8-B98180B1041B}">
      <dgm:prSet/>
      <dgm:spPr/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4"/>
      <dgm:spPr/>
    </dgm:pt>
    <dgm:pt modelId="{AE000D7A-C20A-454A-A237-F81E6B6EA432}" type="pres">
      <dgm:prSet presAssocID="{0755F2C6-2ECF-4FDE-84C4-2FF67B33A9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4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4"/>
      <dgm:spPr/>
    </dgm:pt>
    <dgm:pt modelId="{CD8B4325-5368-414A-9F31-926F84448137}" type="pres">
      <dgm:prSet presAssocID="{7EEF1A31-1D53-42DF-8F66-FD12CEADF299}" presName="parentText" presStyleLbl="node1" presStyleIdx="1" presStyleCnt="4" custLinFactNeighborX="29028" custLinFactNeighborY="5460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4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4"/>
      <dgm:spPr/>
    </dgm:pt>
    <dgm:pt modelId="{487AD611-4657-4D91-9E64-DEDF9A552BD7}" type="pres">
      <dgm:prSet presAssocID="{26D9DD0A-6CCB-48F6-9C2C-03EC3BBCEA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4">
        <dgm:presLayoutVars>
          <dgm:bulletEnabled val="1"/>
        </dgm:presLayoutVars>
      </dgm:prSet>
      <dgm:spPr/>
    </dgm:pt>
    <dgm:pt modelId="{67481295-08CB-4BC7-91E6-A6237499314E}" type="pres">
      <dgm:prSet presAssocID="{42E222A1-49E8-4ABE-8BDA-53EDD0FBD416}" presName="spaceBetweenRectangles" presStyleCnt="0"/>
      <dgm:spPr/>
    </dgm:pt>
    <dgm:pt modelId="{F616497D-4547-4FA0-871C-A3CB0D2DDCB1}" type="pres">
      <dgm:prSet presAssocID="{FC8D2BA3-E464-4F64-8336-400368D0EE6A}" presName="parentLin" presStyleCnt="0"/>
      <dgm:spPr/>
    </dgm:pt>
    <dgm:pt modelId="{77D1A1B7-056A-4F00-B429-B49F7609F502}" type="pres">
      <dgm:prSet presAssocID="{FC8D2BA3-E464-4F64-8336-400368D0EE6A}" presName="parentLeftMargin" presStyleLbl="node1" presStyleIdx="2" presStyleCnt="4"/>
      <dgm:spPr/>
    </dgm:pt>
    <dgm:pt modelId="{9CD07BB5-7C3E-45A5-A824-A0B3042D310D}" type="pres">
      <dgm:prSet presAssocID="{FC8D2BA3-E464-4F64-8336-400368D0EE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E5B4F0-9F3E-474D-A561-B92B421C3D33}" type="pres">
      <dgm:prSet presAssocID="{FC8D2BA3-E464-4F64-8336-400368D0EE6A}" presName="negativeSpace" presStyleCnt="0"/>
      <dgm:spPr/>
    </dgm:pt>
    <dgm:pt modelId="{1E05DB99-7730-459C-BB21-505BCE39B222}" type="pres">
      <dgm:prSet presAssocID="{FC8D2BA3-E464-4F64-8336-400368D0EE6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9B0AC05-DE2B-491A-9BD0-928FCCA51054}" type="presOf" srcId="{FC8D2BA3-E464-4F64-8336-400368D0EE6A}" destId="{9CD07BB5-7C3E-45A5-A824-A0B3042D310D}" srcOrd="1" destOrd="0" presId="urn:microsoft.com/office/officeart/2005/8/layout/list1"/>
    <dgm:cxn modelId="{4FD7DC08-BB4C-4A60-B7EA-1330E6EF4A5E}" type="presOf" srcId="{7F8B56B7-58CF-4121-9A75-BC68786E65C2}" destId="{1573E51F-B024-460E-8946-99BA857D8061}" srcOrd="0" destOrd="1" presId="urn:microsoft.com/office/officeart/2005/8/layout/list1"/>
    <dgm:cxn modelId="{2F61D20C-1498-4C66-B205-7E413A6CF86E}" srcId="{0755F2C6-2ECF-4FDE-84C4-2FF67B33A97F}" destId="{A56AB937-C306-4837-AB8C-0274CC546FBA}" srcOrd="2" destOrd="0" parTransId="{C13B6F6F-8BD4-46DC-BC93-1F12317358DC}" sibTransId="{44440919-ACD1-4C58-B6C4-A4B528AEB5D9}"/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C4E47914-B7E4-49C6-AEAE-94DDA3C78F5F}" type="presOf" srcId="{1A6998DD-5C5C-4789-8CE5-475DDAF01469}" destId="{1E05DB99-7730-459C-BB21-505BCE39B222}" srcOrd="0" destOrd="2" presId="urn:microsoft.com/office/officeart/2005/8/layout/list1"/>
    <dgm:cxn modelId="{CDE1491E-A106-4909-8136-C5F5A614C86D}" type="presOf" srcId="{31D526CD-77AB-4AA2-8B38-4F05A880D39B}" destId="{1E05DB99-7730-459C-BB21-505BCE39B222}" srcOrd="0" destOrd="1" presId="urn:microsoft.com/office/officeart/2005/8/layout/list1"/>
    <dgm:cxn modelId="{4B89D221-084C-41AC-91BF-00293B0FEF42}" type="presOf" srcId="{FC8D2BA3-E464-4F64-8336-400368D0EE6A}" destId="{77D1A1B7-056A-4F00-B429-B49F7609F502}" srcOrd="0" destOrd="0" presId="urn:microsoft.com/office/officeart/2005/8/layout/list1"/>
    <dgm:cxn modelId="{86C30425-5A85-436B-8795-46CAC34C79A1}" srcId="{FC8D2BA3-E464-4F64-8336-400368D0EE6A}" destId="{31D526CD-77AB-4AA2-8B38-4F05A880D39B}" srcOrd="1" destOrd="0" parTransId="{8C40DE2D-A33C-4043-91D4-3A639B0D943E}" sibTransId="{05069391-EB3E-4BD6-8A88-A2CAB3ADCF4C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CDE3433-9154-460A-933A-77909B866D3F}" type="presOf" srcId="{C243708C-AC76-4F24-BD11-1EB1D7869CF6}" destId="{B2723DDB-49F2-4244-90DA-D8148EEA5934}" srcOrd="0" destOrd="1" presId="urn:microsoft.com/office/officeart/2005/8/layout/list1"/>
    <dgm:cxn modelId="{88B56134-2C39-4248-BBEE-305805153F7C}" type="presOf" srcId="{70E83F6A-522A-4524-9A13-7D1B321BE3AB}" destId="{6EA01562-C1B2-4D89-ADB8-EFE2217F7716}" srcOrd="0" destOrd="1" presId="urn:microsoft.com/office/officeart/2005/8/layout/list1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49CCEF3F-A66D-4FEA-B70F-2AD386BD9097}" srcId="{7EEF1A31-1D53-42DF-8F66-FD12CEADF299}" destId="{F6ACBAC6-5604-4841-B6D7-855531ACEEF7}" srcOrd="2" destOrd="0" parTransId="{4AC6B66E-CB49-40FE-9000-CF430CC18AC2}" sibTransId="{B762C90B-2040-491C-990C-94ACB01C98E4}"/>
    <dgm:cxn modelId="{FC01B876-F093-4677-BE44-7BB05F718B84}" type="presOf" srcId="{946F20E2-2E35-4729-8148-1CA4716B495F}" destId="{1E05DB99-7730-459C-BB21-505BCE39B222}" srcOrd="0" destOrd="0" presId="urn:microsoft.com/office/officeart/2005/8/layout/list1"/>
    <dgm:cxn modelId="{144E4F85-C01E-4448-9AAF-2855E8818E76}" type="presOf" srcId="{4FE8922F-6239-41AB-8B61-771547F0892A}" destId="{1573E51F-B024-460E-8946-99BA857D8061}" srcOrd="0" destOrd="0" presId="urn:microsoft.com/office/officeart/2005/8/layout/list1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86451696-C718-4292-8EED-49A82F5B4508}" type="presOf" srcId="{F6ACBAC6-5604-4841-B6D7-855531ACEEF7}" destId="{B2723DDB-49F2-4244-90DA-D8148EEA5934}" srcOrd="0" destOrd="2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D98D6EA9-C062-4446-93C6-F7E53503A535}" srcId="{B1FC598B-9B56-4915-BF8B-28113C6AE03C}" destId="{FC8D2BA3-E464-4F64-8336-400368D0EE6A}" srcOrd="3" destOrd="0" parTransId="{680473D0-8959-4C68-9AB4-7B166DA207FA}" sibTransId="{5DC55980-0295-47BD-B7C7-8082533D2490}"/>
    <dgm:cxn modelId="{9A1B56B0-A585-4450-9A39-6B8CC7821F5C}" srcId="{FC8D2BA3-E464-4F64-8336-400368D0EE6A}" destId="{1A6998DD-5C5C-4789-8CE5-475DDAF01469}" srcOrd="2" destOrd="0" parTransId="{A64B5219-4E16-416B-BF5B-5FD8A9AFAD4D}" sibTransId="{A39C191A-38EE-4F04-88D6-1C42360974C0}"/>
    <dgm:cxn modelId="{84512FB2-613C-4EBF-AEF8-B98180B1041B}" srcId="{FC8D2BA3-E464-4F64-8336-400368D0EE6A}" destId="{76624EF3-0C8C-40BD-BAD8-E50B3F100760}" srcOrd="3" destOrd="0" parTransId="{B1839A90-92BF-4139-866D-2C3DD0AE6B62}" sibTransId="{FE87F358-00B8-4D2D-8FD2-FE2EEE5BC853}"/>
    <dgm:cxn modelId="{F45EA0BE-4AEE-46BE-87CF-37AD5F391B5D}" type="presOf" srcId="{A56AB937-C306-4837-AB8C-0274CC546FBA}" destId="{1573E51F-B024-460E-8946-99BA857D8061}" srcOrd="0" destOrd="2" presId="urn:microsoft.com/office/officeart/2005/8/layout/list1"/>
    <dgm:cxn modelId="{B8F2A0C2-69DC-4513-BC98-0D5CB706EE07}" srcId="{FC8D2BA3-E464-4F64-8336-400368D0EE6A}" destId="{946F20E2-2E35-4729-8148-1CA4716B495F}" srcOrd="0" destOrd="0" parTransId="{2E1F414F-3D61-40B4-ACA0-04876E7B644B}" sibTransId="{DA4884E6-E524-49B7-81E6-1A4A27E1BD9B}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B6609CD7-5ABE-4C2B-BDA8-68CEB9C5C709}" srcId="{26D9DD0A-6CCB-48F6-9C2C-03EC3BBCEAD5}" destId="{70E83F6A-522A-4524-9A13-7D1B321BE3AB}" srcOrd="1" destOrd="0" parTransId="{50D42417-33B7-4FAA-9E00-5C67BE3CEF70}" sibTransId="{1B7C0F0D-C783-47DF-9FBF-577C059A36FC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0E974DB-A860-4D09-A7EC-0EBD7620B03E}" srcId="{7EEF1A31-1D53-42DF-8F66-FD12CEADF299}" destId="{9E47BA8B-1CBA-4293-A150-7166F4D94B5F}" srcOrd="0" destOrd="0" parTransId="{9758A4C2-E1C0-41C1-9B5C-63E2128D5CDA}" sibTransId="{68AE0E6C-EC37-42F4-BA2B-939CE09BA2EF}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0CAF8EE5-7042-46DE-A175-E795604F7EF6}" srcId="{0755F2C6-2ECF-4FDE-84C4-2FF67B33A97F}" destId="{7F8B56B7-58CF-4121-9A75-BC68786E65C2}" srcOrd="1" destOrd="0" parTransId="{589D39A7-6475-44BF-B3FC-87D949B69566}" sibTransId="{EE33BAF7-021E-4185-BE8B-4338107A648F}"/>
    <dgm:cxn modelId="{D595A4E6-7748-473D-B088-FBA18F6A5D90}" srcId="{26D9DD0A-6CCB-48F6-9C2C-03EC3BBCEAD5}" destId="{11A1806B-F13C-4D80-8BA0-B48C77227F80}" srcOrd="2" destOrd="0" parTransId="{4F607220-E996-447A-A877-E94E4479B380}" sibTransId="{7C8B000A-89C3-4DCD-8782-A4D9CB6C3BAD}"/>
    <dgm:cxn modelId="{A7A216E7-72FE-40C7-B126-0B18B622057D}" type="presOf" srcId="{76624EF3-0C8C-40BD-BAD8-E50B3F100760}" destId="{1E05DB99-7730-459C-BB21-505BCE39B222}" srcOrd="0" destOrd="3" presId="urn:microsoft.com/office/officeart/2005/8/layout/list1"/>
    <dgm:cxn modelId="{0D377CE8-A7E5-4B65-ADA3-38E9751C9CD0}" type="presOf" srcId="{11A1806B-F13C-4D80-8BA0-B48C77227F80}" destId="{6EA01562-C1B2-4D89-ADB8-EFE2217F7716}" srcOrd="0" destOrd="2" presId="urn:microsoft.com/office/officeart/2005/8/layout/list1"/>
    <dgm:cxn modelId="{959A71EA-6F0D-4A84-99C3-E3D8072CDC6C}" type="presOf" srcId="{9E47BA8B-1CBA-4293-A150-7166F4D94B5F}" destId="{B2723DDB-49F2-4244-90DA-D8148EEA5934}" srcOrd="0" destOrd="0" presId="urn:microsoft.com/office/officeart/2005/8/layout/list1"/>
    <dgm:cxn modelId="{E97C73F6-C426-464B-9F7C-E3ED2F6CAED0}" srcId="{0755F2C6-2ECF-4FDE-84C4-2FF67B33A97F}" destId="{4FE8922F-6239-41AB-8B61-771547F0892A}" srcOrd="0" destOrd="0" parTransId="{B1858A53-488B-4E27-BB43-461B6EA5EEA7}" sibTransId="{00856AC4-AF84-49DF-83F7-E5C589A6D199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0E1F5EFF-DC2E-4004-B939-87CF533A0082}" srcId="{7EEF1A31-1D53-42DF-8F66-FD12CEADF299}" destId="{C243708C-AC76-4F24-BD11-1EB1D7869CF6}" srcOrd="1" destOrd="0" parTransId="{01BA702A-F7A4-439D-9C1D-BA2493376BDB}" sibTransId="{16750D09-2B40-4DBA-A3CE-0876C0B50C35}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  <dgm:cxn modelId="{481E8690-88B4-47BB-87DE-145B8A83EED5}" type="presParOf" srcId="{D4034F9E-B730-42D6-BF1A-A1F353390725}" destId="{67481295-08CB-4BC7-91E6-A6237499314E}" srcOrd="11" destOrd="0" presId="urn:microsoft.com/office/officeart/2005/8/layout/list1"/>
    <dgm:cxn modelId="{52B3B879-AFA3-42A4-AEAF-246F09505A05}" type="presParOf" srcId="{D4034F9E-B730-42D6-BF1A-A1F353390725}" destId="{F616497D-4547-4FA0-871C-A3CB0D2DDCB1}" srcOrd="12" destOrd="0" presId="urn:microsoft.com/office/officeart/2005/8/layout/list1"/>
    <dgm:cxn modelId="{250FA627-C90B-4623-863C-D52DFB05AD8E}" type="presParOf" srcId="{F616497D-4547-4FA0-871C-A3CB0D2DDCB1}" destId="{77D1A1B7-056A-4F00-B429-B49F7609F502}" srcOrd="0" destOrd="0" presId="urn:microsoft.com/office/officeart/2005/8/layout/list1"/>
    <dgm:cxn modelId="{EAA5DE55-81FE-45AB-A260-EE8080098C8F}" type="presParOf" srcId="{F616497D-4547-4FA0-871C-A3CB0D2DDCB1}" destId="{9CD07BB5-7C3E-45A5-A824-A0B3042D310D}" srcOrd="1" destOrd="0" presId="urn:microsoft.com/office/officeart/2005/8/layout/list1"/>
    <dgm:cxn modelId="{0A7D97D2-A115-444F-8E0F-2468546D249A}" type="presParOf" srcId="{D4034F9E-B730-42D6-BF1A-A1F353390725}" destId="{8AE5B4F0-9F3E-474D-A561-B92B421C3D33}" srcOrd="13" destOrd="0" presId="urn:microsoft.com/office/officeart/2005/8/layout/list1"/>
    <dgm:cxn modelId="{C17EB33E-2786-4659-BD37-803E8D3722A9}" type="presParOf" srcId="{D4034F9E-B730-42D6-BF1A-A1F353390725}" destId="{1E05DB99-7730-459C-BB21-505BCE39B2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405916"/>
          <a:ext cx="1191895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i="0" kern="1200" dirty="0"/>
            <a:t>Crecimiento Trimestral:</a:t>
          </a:r>
          <a:r>
            <a:rPr lang="es-ES" sz="2100" b="0" i="0" kern="1200" dirty="0"/>
            <a:t> 0,8%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1" i="0" kern="1200" dirty="0"/>
            <a:t>Tasa Interanual:</a:t>
          </a:r>
          <a:r>
            <a:rPr lang="es-ES" sz="2100" b="0" i="0" kern="1200" dirty="0"/>
            <a:t> 2,1%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(Dos décimas superior al cuarto trimestre de 2023)</a:t>
          </a:r>
          <a:endParaRPr lang="es-ES" sz="2100" b="0" i="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(Tres décimas menor que la media española)</a:t>
          </a:r>
          <a:endParaRPr lang="es-ES" sz="2100" b="0" i="0" kern="1200" dirty="0"/>
        </a:p>
      </dsp:txBody>
      <dsp:txXfrm>
        <a:off x="0" y="405916"/>
        <a:ext cx="11918950" cy="1918350"/>
      </dsp:txXfrm>
    </dsp:sp>
    <dsp:sp modelId="{AE000D7A-C20A-454A-A237-F81E6B6EA432}">
      <dsp:nvSpPr>
        <dsp:cNvPr id="0" name=""/>
        <dsp:cNvSpPr/>
      </dsp:nvSpPr>
      <dsp:spPr>
        <a:xfrm>
          <a:off x="595947" y="95956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Trimestre</a:t>
          </a:r>
          <a:r>
            <a:rPr lang="en-US" sz="2100" kern="1200" dirty="0"/>
            <a:t> </a:t>
          </a:r>
          <a:r>
            <a:rPr lang="en-US" sz="2100" kern="1200" dirty="0" err="1"/>
            <a:t>positivo</a:t>
          </a:r>
          <a:endParaRPr lang="en-US" sz="2100" kern="1200" dirty="0"/>
        </a:p>
      </dsp:txBody>
      <dsp:txXfrm>
        <a:off x="626209" y="126218"/>
        <a:ext cx="8282741" cy="559396"/>
      </dsp:txXfrm>
    </dsp:sp>
    <dsp:sp modelId="{B2723DDB-49F2-4244-90DA-D8148EEA5934}">
      <dsp:nvSpPr>
        <dsp:cNvPr id="0" name=""/>
        <dsp:cNvSpPr/>
      </dsp:nvSpPr>
      <dsp:spPr>
        <a:xfrm>
          <a:off x="0" y="2747626"/>
          <a:ext cx="11918950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i="0" kern="1200" dirty="0"/>
            <a:t>Inflación y Resiliencia: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Leve repunte inflacionario atribuible al efecto base y tensiones en Oriente Medio.</a:t>
          </a:r>
          <a:endParaRPr lang="es-ES" sz="2100" b="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Inicio de la moderación el crecimiento de los salarios aunque repunte de márgenes. Preocupación por efecto del aumento de los costes no salariales (en concreto cotizaciones) sobre inflación a medio plazo</a:t>
          </a:r>
          <a:endParaRPr lang="es-ES" sz="2100" b="0" i="0" kern="1200" dirty="0"/>
        </a:p>
      </dsp:txBody>
      <dsp:txXfrm>
        <a:off x="0" y="2747626"/>
        <a:ext cx="11918950" cy="2182950"/>
      </dsp:txXfrm>
    </dsp:sp>
    <dsp:sp modelId="{CD8B4325-5368-414A-9F31-926F84448137}">
      <dsp:nvSpPr>
        <dsp:cNvPr id="0" name=""/>
        <dsp:cNvSpPr/>
      </dsp:nvSpPr>
      <dsp:spPr>
        <a:xfrm>
          <a:off x="595947" y="2437666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Inflación</a:t>
          </a:r>
          <a:r>
            <a:rPr lang="en-US" sz="2100" kern="1200" dirty="0"/>
            <a:t> y </a:t>
          </a:r>
          <a:r>
            <a:rPr lang="en-US" sz="2100" kern="1200" dirty="0" err="1"/>
            <a:t>salarios</a:t>
          </a:r>
          <a:r>
            <a:rPr lang="en-US" sz="2100" kern="1200" dirty="0"/>
            <a:t>:</a:t>
          </a:r>
        </a:p>
      </dsp:txBody>
      <dsp:txXfrm>
        <a:off x="626209" y="2467928"/>
        <a:ext cx="8282741" cy="559396"/>
      </dsp:txXfrm>
    </dsp:sp>
    <dsp:sp modelId="{6EA01562-C1B2-4D89-ADB8-EFE2217F7716}">
      <dsp:nvSpPr>
        <dsp:cNvPr id="0" name=""/>
        <dsp:cNvSpPr/>
      </dsp:nvSpPr>
      <dsp:spPr>
        <a:xfrm>
          <a:off x="0" y="5353936"/>
          <a:ext cx="1191895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0" i="1" kern="1200" dirty="0"/>
            <a:t>El empleo mantiene su crecimiento sólido, en torno al 2-3 %, lo que de nuevo implica un respaldo al consumo privado.</a:t>
          </a:r>
          <a:endParaRPr lang="en-US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dirty="0"/>
            <a:t>Muy </a:t>
          </a:r>
          <a:r>
            <a:rPr lang="en-US" sz="2100" b="0" kern="1200" dirty="0" err="1"/>
            <a:t>buen</a:t>
          </a:r>
          <a:r>
            <a:rPr lang="en-US" sz="2100" b="0" kern="1200" dirty="0"/>
            <a:t> </a:t>
          </a:r>
          <a:r>
            <a:rPr lang="en-US" sz="2100" b="0" kern="1200" dirty="0" err="1"/>
            <a:t>comportamiento</a:t>
          </a:r>
          <a:r>
            <a:rPr lang="en-US" sz="2100" b="0" kern="1200" dirty="0"/>
            <a:t> del consume de no </a:t>
          </a:r>
          <a:r>
            <a:rPr lang="en-US" sz="2100" b="0" kern="1200" dirty="0" err="1"/>
            <a:t>residentes</a:t>
          </a:r>
          <a:r>
            <a:rPr lang="en-US" sz="2100" b="0" kern="1200" dirty="0"/>
            <a:t> y </a:t>
          </a:r>
          <a:r>
            <a:rPr lang="en-US" sz="2100" b="0" kern="1200" dirty="0" err="1"/>
            <a:t>mejora</a:t>
          </a:r>
          <a:r>
            <a:rPr lang="en-US" sz="2100" b="0" kern="1200" dirty="0"/>
            <a:t> de la inversion.</a:t>
          </a:r>
        </a:p>
      </dsp:txBody>
      <dsp:txXfrm>
        <a:off x="0" y="5353936"/>
        <a:ext cx="11918950" cy="1521449"/>
      </dsp:txXfrm>
    </dsp:sp>
    <dsp:sp modelId="{487AD611-4657-4D91-9E64-DEDF9A552BD7}">
      <dsp:nvSpPr>
        <dsp:cNvPr id="0" name=""/>
        <dsp:cNvSpPr/>
      </dsp:nvSpPr>
      <dsp:spPr>
        <a:xfrm>
          <a:off x="595947" y="5043976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Empleo y Consumo como Motores de Crecimiento:</a:t>
          </a:r>
          <a:endParaRPr lang="en-US" sz="2100" kern="1200" dirty="0"/>
        </a:p>
      </dsp:txBody>
      <dsp:txXfrm>
        <a:off x="626209" y="5074238"/>
        <a:ext cx="8282741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720128"/>
          <a:ext cx="1191895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Destacado aumento del consumo familiar durante el primer trimestre de 2024.</a:t>
          </a:r>
          <a:endParaRPr lang="es-ES" sz="2100" b="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Una vez más es el principal impulsor del crecimiento del PIB andaluz.</a:t>
          </a:r>
          <a:endParaRPr lang="es-ES" sz="2100" b="0" i="0" kern="1200" dirty="0"/>
        </a:p>
      </dsp:txBody>
      <dsp:txXfrm>
        <a:off x="0" y="720128"/>
        <a:ext cx="11918950" cy="1223775"/>
      </dsp:txXfrm>
    </dsp:sp>
    <dsp:sp modelId="{AE000D7A-C20A-454A-A237-F81E6B6EA432}">
      <dsp:nvSpPr>
        <dsp:cNvPr id="0" name=""/>
        <dsp:cNvSpPr/>
      </dsp:nvSpPr>
      <dsp:spPr>
        <a:xfrm>
          <a:off x="595947" y="410168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Consumo Familiar como Motor del Crecimiento:</a:t>
          </a:r>
          <a:endParaRPr lang="en-US" sz="2100" kern="1200" dirty="0"/>
        </a:p>
      </dsp:txBody>
      <dsp:txXfrm>
        <a:off x="626209" y="440430"/>
        <a:ext cx="8282741" cy="559396"/>
      </dsp:txXfrm>
    </dsp:sp>
    <dsp:sp modelId="{B2723DDB-49F2-4244-90DA-D8148EEA5934}">
      <dsp:nvSpPr>
        <dsp:cNvPr id="0" name=""/>
        <dsp:cNvSpPr/>
      </dsp:nvSpPr>
      <dsp:spPr>
        <a:xfrm>
          <a:off x="0" y="2367263"/>
          <a:ext cx="1191895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Sin embargo, hemos alcanzado el máximo de recuperación de salarios reales. Esto podría limitar nuevas expansiones en la misma magnitud salvo aumento del empleo.</a:t>
          </a:r>
          <a:endParaRPr lang="es-ES" sz="2100" b="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0" i="1" kern="1200" dirty="0"/>
            <a:t>En todo caso, la confianza del consumidor se recupera, estimulando la demanda.</a:t>
          </a:r>
          <a:endParaRPr lang="es-ES" sz="2100" b="0" i="0" kern="1200" dirty="0"/>
        </a:p>
      </dsp:txBody>
      <dsp:txXfrm>
        <a:off x="0" y="2367263"/>
        <a:ext cx="11918950" cy="1521449"/>
      </dsp:txXfrm>
    </dsp:sp>
    <dsp:sp modelId="{CD8B4325-5368-414A-9F31-926F84448137}">
      <dsp:nvSpPr>
        <dsp:cNvPr id="0" name=""/>
        <dsp:cNvSpPr/>
      </dsp:nvSpPr>
      <dsp:spPr>
        <a:xfrm>
          <a:off x="768939" y="2091151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Mejora de ingresos reales de las familias:</a:t>
          </a:r>
          <a:endParaRPr lang="en-US" sz="2100" b="1" i="0" kern="1200" dirty="0"/>
        </a:p>
      </dsp:txBody>
      <dsp:txXfrm>
        <a:off x="799201" y="2121413"/>
        <a:ext cx="8282741" cy="559396"/>
      </dsp:txXfrm>
    </dsp:sp>
    <dsp:sp modelId="{6EA01562-C1B2-4D89-ADB8-EFE2217F7716}">
      <dsp:nvSpPr>
        <dsp:cNvPr id="0" name=""/>
        <dsp:cNvSpPr/>
      </dsp:nvSpPr>
      <dsp:spPr>
        <a:xfrm>
          <a:off x="0" y="4312073"/>
          <a:ext cx="11918950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0" i="1" kern="1200" dirty="0"/>
            <a:t>Otros componentes de la demanda:</a:t>
          </a:r>
          <a:endParaRPr lang="en-US" sz="2100" b="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Consumo público se expensa a ritmos elevados en Andalucía.</a:t>
          </a:r>
          <a:endParaRPr lang="es-ES" sz="2100" b="0" i="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Inversión: Crecimiento débil, aunque mejora respecto al IV 2024.</a:t>
          </a:r>
          <a:endParaRPr lang="es-ES" sz="2100" b="0" i="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Sector Exterior: buen comportamiento en términos corrientes, aunque no tanto en términos constantes. Empeora posición, salvo exportaciones de servicios (turismo)</a:t>
          </a:r>
          <a:endParaRPr lang="es-ES" sz="2100" b="0" i="0" kern="1200" dirty="0"/>
        </a:p>
      </dsp:txBody>
      <dsp:txXfrm>
        <a:off x="0" y="4312073"/>
        <a:ext cx="11918950" cy="2249100"/>
      </dsp:txXfrm>
    </dsp:sp>
    <dsp:sp modelId="{487AD611-4657-4D91-9E64-DEDF9A552BD7}">
      <dsp:nvSpPr>
        <dsp:cNvPr id="0" name=""/>
        <dsp:cNvSpPr/>
      </dsp:nvSpPr>
      <dsp:spPr>
        <a:xfrm>
          <a:off x="595947" y="4002113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Desafíos y Oportunidades en Otros Sectores:</a:t>
          </a:r>
          <a:endParaRPr lang="en-US" sz="2100" kern="1200" dirty="0"/>
        </a:p>
      </dsp:txBody>
      <dsp:txXfrm>
        <a:off x="626209" y="4032375"/>
        <a:ext cx="8282741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2173808"/>
          <a:ext cx="11918950" cy="358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1353820" rIns="925043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200" b="0" i="1" kern="1200"/>
            <a:t>Exportaciones de Servicios Turísticos: Primer Trimestre 2024</a:t>
          </a:r>
          <a:endParaRPr lang="es-ES" sz="3200" b="0" i="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200" b="0" i="1" kern="1200" dirty="0"/>
            <a:t>Aumento de viajeros alojados: +14,9%</a:t>
          </a:r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200" b="0" i="1" kern="1200" dirty="0"/>
            <a:t>Crecimiento de pernoctaciones: +25,1%</a:t>
          </a:r>
        </a:p>
      </dsp:txBody>
      <dsp:txXfrm>
        <a:off x="0" y="2173808"/>
        <a:ext cx="11918950" cy="3583125"/>
      </dsp:txXfrm>
    </dsp:sp>
    <dsp:sp modelId="{AE000D7A-C20A-454A-A237-F81E6B6EA432}">
      <dsp:nvSpPr>
        <dsp:cNvPr id="0" name=""/>
        <dsp:cNvSpPr/>
      </dsp:nvSpPr>
      <dsp:spPr>
        <a:xfrm>
          <a:off x="595947" y="1214408"/>
          <a:ext cx="8343265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b="1" i="0" kern="1200" dirty="0"/>
            <a:t>Turismo internacional</a:t>
          </a:r>
          <a:endParaRPr lang="en-US" sz="6500" kern="1200" dirty="0"/>
        </a:p>
      </dsp:txBody>
      <dsp:txXfrm>
        <a:off x="689615" y="1308076"/>
        <a:ext cx="8155929" cy="173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392775"/>
          <a:ext cx="1191895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Aumento notable de la producción.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Alivio de la sequía con lluvias de primavera.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Contribución significativa al crecimiento del PIB en este trimestre.</a:t>
          </a:r>
          <a:endParaRPr lang="es-ES" sz="1700" b="0" i="0" kern="1200"/>
        </a:p>
      </dsp:txBody>
      <dsp:txXfrm>
        <a:off x="0" y="392775"/>
        <a:ext cx="11918950" cy="1285200"/>
      </dsp:txXfrm>
    </dsp:sp>
    <dsp:sp modelId="{AE000D7A-C20A-454A-A237-F81E6B6EA432}">
      <dsp:nvSpPr>
        <dsp:cNvPr id="0" name=""/>
        <dsp:cNvSpPr/>
      </dsp:nvSpPr>
      <dsp:spPr>
        <a:xfrm>
          <a:off x="595947" y="141855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/>
            <a:t>Agricultura</a:t>
          </a:r>
          <a:endParaRPr lang="en-US" sz="1700" kern="1200" dirty="0"/>
        </a:p>
      </dsp:txBody>
      <dsp:txXfrm>
        <a:off x="620445" y="166353"/>
        <a:ext cx="8294269" cy="452844"/>
      </dsp:txXfrm>
    </dsp:sp>
    <dsp:sp modelId="{B2723DDB-49F2-4244-90DA-D8148EEA5934}">
      <dsp:nvSpPr>
        <dsp:cNvPr id="0" name=""/>
        <dsp:cNvSpPr/>
      </dsp:nvSpPr>
      <dsp:spPr>
        <a:xfrm>
          <a:off x="0" y="2020695"/>
          <a:ext cx="1191895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Crecimiento destacado reflejando el comportamiento del consumo privado.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Índice de Cifra de Negocios del INE crece alrededor del 5,2%.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Servicios de comercio, transporte y hostelería impulsados por turismo en alza.</a:t>
          </a:r>
          <a:endParaRPr lang="es-ES" sz="1700" b="0" i="0" kern="1200" dirty="0"/>
        </a:p>
      </dsp:txBody>
      <dsp:txXfrm>
        <a:off x="0" y="2020695"/>
        <a:ext cx="11918950" cy="1285200"/>
      </dsp:txXfrm>
    </dsp:sp>
    <dsp:sp modelId="{CD8B4325-5368-414A-9F31-926F84448137}">
      <dsp:nvSpPr>
        <dsp:cNvPr id="0" name=""/>
        <dsp:cNvSpPr/>
      </dsp:nvSpPr>
      <dsp:spPr>
        <a:xfrm>
          <a:off x="768939" y="1797176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/>
            <a:t>Servicios</a:t>
          </a:r>
          <a:endParaRPr lang="en-US" sz="1700" b="1" i="0" kern="1200" dirty="0"/>
        </a:p>
      </dsp:txBody>
      <dsp:txXfrm>
        <a:off x="793437" y="1821674"/>
        <a:ext cx="8294269" cy="452844"/>
      </dsp:txXfrm>
    </dsp:sp>
    <dsp:sp modelId="{6EA01562-C1B2-4D89-ADB8-EFE2217F7716}">
      <dsp:nvSpPr>
        <dsp:cNvPr id="0" name=""/>
        <dsp:cNvSpPr/>
      </dsp:nvSpPr>
      <dsp:spPr>
        <a:xfrm>
          <a:off x="0" y="3648615"/>
          <a:ext cx="1191895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1" kern="1200" dirty="0"/>
            <a:t>Aumento débil de la inversión residencial.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Perspectivas no muy positivas para los próximos trimestres.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0" kern="1200" dirty="0"/>
            <a:t>Mejor comportamiento en la inversión en equipos</a:t>
          </a:r>
        </a:p>
      </dsp:txBody>
      <dsp:txXfrm>
        <a:off x="0" y="3648615"/>
        <a:ext cx="11918950" cy="1285200"/>
      </dsp:txXfrm>
    </dsp:sp>
    <dsp:sp modelId="{487AD611-4657-4D91-9E64-DEDF9A552BD7}">
      <dsp:nvSpPr>
        <dsp:cNvPr id="0" name=""/>
        <dsp:cNvSpPr/>
      </dsp:nvSpPr>
      <dsp:spPr>
        <a:xfrm>
          <a:off x="595947" y="3397695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/>
            <a:t>Construcción::</a:t>
          </a:r>
          <a:endParaRPr lang="en-US" sz="1700" kern="1200" dirty="0"/>
        </a:p>
      </dsp:txBody>
      <dsp:txXfrm>
        <a:off x="620445" y="3422193"/>
        <a:ext cx="8294269" cy="452844"/>
      </dsp:txXfrm>
    </dsp:sp>
    <dsp:sp modelId="{1E05DB99-7730-459C-BB21-505BCE39B222}">
      <dsp:nvSpPr>
        <dsp:cNvPr id="0" name=""/>
        <dsp:cNvSpPr/>
      </dsp:nvSpPr>
      <dsp:spPr>
        <a:xfrm>
          <a:off x="0" y="5276535"/>
          <a:ext cx="1191895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Comportamiento negativo en el último trimestre.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Índice de producción industrial y de bienes de consumo muestra caídas.</a:t>
          </a:r>
          <a:endParaRPr lang="es-ES" sz="1700" b="0" i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Condiciones internacionales inciertas y desafíos en la industria </a:t>
          </a:r>
          <a:r>
            <a:rPr lang="es-ES" sz="1700" b="0" i="1" kern="1200" dirty="0" err="1"/>
            <a:t>electrointensiva</a:t>
          </a:r>
          <a:r>
            <a:rPr lang="es-ES" sz="1700" b="0" i="1" kern="1200" dirty="0"/>
            <a:t>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0" kern="1200" dirty="0"/>
            <a:t>Sin embargo, confianza en aumento</a:t>
          </a:r>
        </a:p>
      </dsp:txBody>
      <dsp:txXfrm>
        <a:off x="0" y="5276535"/>
        <a:ext cx="11918950" cy="1552950"/>
      </dsp:txXfrm>
    </dsp:sp>
    <dsp:sp modelId="{9CD07BB5-7C3E-45A5-A824-A0B3042D310D}">
      <dsp:nvSpPr>
        <dsp:cNvPr id="0" name=""/>
        <dsp:cNvSpPr/>
      </dsp:nvSpPr>
      <dsp:spPr>
        <a:xfrm>
          <a:off x="595947" y="5025616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700" b="0" i="0" kern="1200" dirty="0"/>
            <a:t>Industria: </a:t>
          </a:r>
        </a:p>
      </dsp:txBody>
      <dsp:txXfrm>
        <a:off x="620445" y="5050114"/>
        <a:ext cx="829426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1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83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7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064DA-74A2-2585-8E00-9EB6EBAD4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E1D831-5980-C03E-8D4F-C8CFF2482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9C56A6-05F8-5513-2C79-C1766AC02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42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76A43-3B2E-E210-F959-7A4B9C74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7D4E1E-0A7C-B53A-91BE-A3DB77D77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A291DE-BDC7-C133-2E07-0D71AB6F0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08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901A5-E612-C2DB-FC2E-76D3636F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6C8AB72-7B63-C508-869D-30BB4A068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888BFE-201E-24CD-C5DB-85AFDFE75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25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1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43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21CDBCBF-B870-D73D-2BDF-1ACDA83A4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233B0411-9E5C-5F0B-F5CC-7287B4A09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26D033FE-826D-7B82-E945-2C97265DD7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  <p:pic>
        <p:nvPicPr>
          <p:cNvPr id="6" name="logo.png">
            <a:extLst>
              <a:ext uri="{FF2B5EF4-FFF2-40B4-BE49-F238E27FC236}">
                <a16:creationId xmlns:a16="http://schemas.microsoft.com/office/drawing/2014/main" id="{CA188373-0D61-70F4-ACFD-C5184ECD74F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05" y="0"/>
            <a:ext cx="130044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362450" y="4768792"/>
            <a:ext cx="7676122" cy="33274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Economía andaluza </a:t>
            </a:r>
          </a:p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PRIMER trimestre de 2024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47075" y="-1"/>
            <a:ext cx="4088405" cy="4090503"/>
            <a:chOff x="-305" y="-1"/>
            <a:chExt cx="3832880" cy="287613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62450" y="6003759"/>
            <a:ext cx="4593938" cy="114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s-ES" sz="2500" dirty="0">
                <a:solidFill>
                  <a:schemeClr val="tx2"/>
                </a:solidFill>
              </a:rPr>
              <a:t>14 </a:t>
            </a:r>
            <a:r>
              <a:rPr lang="es-ES" sz="2400" dirty="0">
                <a:solidFill>
                  <a:schemeClr val="tx2"/>
                </a:solidFill>
                <a:latin typeface="Abadi" panose="020F0502020204030204" pitchFamily="34" charset="0"/>
              </a:rPr>
              <a:t>de MAYO DE 2024</a:t>
            </a: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203669" y="2031274"/>
            <a:ext cx="2639082" cy="250713"/>
          </a:xfrm>
          <a:prstGeom prst="rect">
            <a:avLst/>
          </a:prstGeom>
        </p:spPr>
      </p:pic>
      <p:pic>
        <p:nvPicPr>
          <p:cNvPr id="121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86" y="354478"/>
            <a:ext cx="2644064" cy="1526946"/>
          </a:xfrm>
          <a:prstGeom prst="rect">
            <a:avLst/>
          </a:prstGeom>
        </p:spPr>
      </p:pic>
      <p:pic>
        <p:nvPicPr>
          <p:cNvPr id="15" name="pasted-image.tiff">
            <a:extLst>
              <a:ext uri="{FF2B5EF4-FFF2-40B4-BE49-F238E27FC236}">
                <a16:creationId xmlns:a16="http://schemas.microsoft.com/office/drawing/2014/main" id="{4BB480D7-8B25-4B91-686F-5C76449EC0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106" y="404485"/>
            <a:ext cx="2257062" cy="8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77BE12A-48D8-002F-1719-45C1E279C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B63443B-FC5E-E3C8-1ED2-3414521EF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444C44A-367B-A280-2E1C-679556169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44" y="2471530"/>
            <a:ext cx="10606386" cy="4810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9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 PARA LA ECONOMÍA ANDALUZA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54132F6-6FAF-7363-A246-FCF8381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13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074787" y="1227055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PREVISIONES PARA LA ECONOMÍA ANDALUZA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CONSIDERACIONES GENERALES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PERSPECTIVA DE LA DEMANDA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PERSPECTIVA DE LA OFERTA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CRECIMIENTO </a:t>
            </a:r>
            <a:r>
              <a:rPr kumimoji="0" lang="es-E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 PIB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67D782-425E-0B36-22B9-8372F97D7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672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muchas gracias</a:t>
            </a:r>
          </a:p>
        </p:txBody>
      </p:sp>
      <p:pic>
        <p:nvPicPr>
          <p:cNvPr id="26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64616"/>
            <a:ext cx="4855702" cy="280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BB4F1E5-EC39-6A27-546A-EFE825572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57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3BD896F-3673-93CA-724E-46CB4BAD8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E5FAF5-BA8D-84EE-DC63-7D09D24E3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34" y="1437667"/>
            <a:ext cx="8796617" cy="7856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6478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50314C5-52D1-8690-18CA-5576C411B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428947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C09921C-70BC-F65D-FB94-155FAD2C7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66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C14F2-8B32-4F49-2A81-D0E3A7B6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>
            <a:extLst>
              <a:ext uri="{FF2B5EF4-FFF2-40B4-BE49-F238E27FC236}">
                <a16:creationId xmlns:a16="http://schemas.microsoft.com/office/drawing/2014/main" id="{15AC80E9-9CB0-15B1-66CE-92ED97CFCD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CC787CD-4E1F-86BE-0DD7-8CD7007BF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28405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61F9D890-B569-908C-E505-4C3601B1B5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273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483C7-ECBF-10E1-192F-F61EB340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>
            <a:extLst>
              <a:ext uri="{FF2B5EF4-FFF2-40B4-BE49-F238E27FC236}">
                <a16:creationId xmlns:a16="http://schemas.microsoft.com/office/drawing/2014/main" id="{F280FA73-EF10-0DE9-C32A-B9D508D700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A92FD5FA-8F04-A0AE-9B5D-A08AEC1D4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884727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82743EF5-5752-555E-EC5C-9464D02F3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46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4B84-F104-1CBD-2D29-A69F8637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>
            <a:extLst>
              <a:ext uri="{FF2B5EF4-FFF2-40B4-BE49-F238E27FC236}">
                <a16:creationId xmlns:a16="http://schemas.microsoft.com/office/drawing/2014/main" id="{4E5C0405-0F1F-D86E-239A-3154A5EBFC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BE964B80-D6FC-8A02-A5F5-FF7C78743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905256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A963209-3645-92FA-BF34-82D610597C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060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D8D03B0-5B8A-F2FC-1DCD-A3E552A9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02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PREVISIONES INTERNACIONALES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PREVISIONES PARA ESPAÑA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PARA ANDALUCÍA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14A397E-B77A-600E-92D9-9072A1568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898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162050" y="1163242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Evolución del PMI compuesto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FF66927-A339-53BD-3F92-F241A4FC9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4F5EF83-E622-E9C1-81E9-7C8BBABD7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9" y="2209798"/>
            <a:ext cx="11168149" cy="5595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15231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479</Words>
  <Application>Microsoft Office PowerPoint</Application>
  <PresentationFormat>Personalizado</PresentationFormat>
  <Paragraphs>77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Abadi</vt:lpstr>
      <vt:lpstr>Arial</vt:lpstr>
      <vt:lpstr>Helvetica Light</vt:lpstr>
      <vt:lpstr>Helvetica Neue</vt:lpstr>
      <vt:lpstr>White</vt:lpstr>
      <vt:lpstr>Economía andaluza  PRIMER trimestre de 2024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PREVISIONES</vt:lpstr>
      <vt:lpstr>Presentación de PowerPoint</vt:lpstr>
      <vt:lpstr>Presentación de PowerPoint</vt:lpstr>
      <vt:lpstr>Presentación de PowerPoint</vt:lpstr>
      <vt:lpstr>PREVISIONES PARA LA ECONOMÍA ANDALUZA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andaluza.  PRIMER trimestre de 2017</dc:title>
  <dc:creator>Manuel hidalgo perez</dc:creator>
  <cp:lastModifiedBy>Manuel Alejandro Hidalgo Perez</cp:lastModifiedBy>
  <cp:revision>282</cp:revision>
  <dcterms:modified xsi:type="dcterms:W3CDTF">2024-05-14T05:02:04Z</dcterms:modified>
</cp:coreProperties>
</file>