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423" r:id="rId3"/>
    <p:sldId id="432" r:id="rId4"/>
    <p:sldId id="433" r:id="rId5"/>
    <p:sldId id="434" r:id="rId6"/>
    <p:sldId id="438" r:id="rId7"/>
    <p:sldId id="410" r:id="rId8"/>
    <p:sldId id="411" r:id="rId9"/>
    <p:sldId id="413" r:id="rId10"/>
    <p:sldId id="440" r:id="rId11"/>
    <p:sldId id="427" r:id="rId12"/>
    <p:sldId id="439" r:id="rId13"/>
    <p:sldId id="416" r:id="rId14"/>
    <p:sldId id="436" r:id="rId15"/>
    <p:sldId id="419" r:id="rId16"/>
    <p:sldId id="441" r:id="rId17"/>
    <p:sldId id="444" r:id="rId18"/>
    <p:sldId id="443" r:id="rId19"/>
    <p:sldId id="422" r:id="rId20"/>
    <p:sldId id="421" r:id="rId21"/>
    <p:sldId id="420" r:id="rId22"/>
    <p:sldId id="442" r:id="rId23"/>
    <p:sldId id="430" r:id="rId24"/>
    <p:sldId id="402" r:id="rId2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66" d="100"/>
          <a:sy n="66" d="100"/>
        </p:scale>
        <p:origin x="206" y="62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Sin embargo, los desequilibrios se intensifican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Continúa crecimiento de la inflación.</a:t>
          </a:r>
          <a:endParaRPr lang="en-US" b="0" dirty="0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ayudaron</a:t>
          </a:r>
          <a:r>
            <a:rPr lang="en-US" dirty="0"/>
            <a:t> al </a:t>
          </a:r>
          <a:r>
            <a:rPr lang="en-US" dirty="0" err="1"/>
            <a:t>crecimiento</a:t>
          </a:r>
          <a:r>
            <a:rPr lang="en-US" dirty="0"/>
            <a:t>: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restaron</a:t>
          </a:r>
          <a:r>
            <a:rPr lang="en-US" dirty="0"/>
            <a:t> </a:t>
          </a:r>
          <a:r>
            <a:rPr lang="en-US" dirty="0" err="1"/>
            <a:t>impulso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 err="1"/>
            <a:t>Caída</a:t>
          </a:r>
          <a:r>
            <a:rPr lang="en-US" dirty="0"/>
            <a:t> </a:t>
          </a:r>
          <a:r>
            <a:rPr lang="en-US" dirty="0" err="1"/>
            <a:t>renta</a:t>
          </a:r>
          <a:r>
            <a:rPr lang="en-US" dirty="0"/>
            <a:t> real de las </a:t>
          </a:r>
          <a:r>
            <a:rPr lang="en-US" dirty="0" err="1"/>
            <a:t>familias</a:t>
          </a:r>
          <a:r>
            <a:rPr lang="en-US" dirty="0"/>
            <a:t>. </a:t>
          </a:r>
          <a:r>
            <a:rPr lang="en-US" dirty="0" err="1"/>
            <a:t>Reducción</a:t>
          </a:r>
          <a:r>
            <a:rPr lang="en-US" dirty="0"/>
            <a:t> del </a:t>
          </a:r>
          <a:r>
            <a:rPr lang="en-US" dirty="0" err="1"/>
            <a:t>consumo</a:t>
          </a:r>
          <a:r>
            <a:rPr lang="en-US" dirty="0"/>
            <a:t> al final del </a:t>
          </a:r>
          <a:r>
            <a:rPr lang="en-US" dirty="0" err="1"/>
            <a:t>trimestre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6756012B-4539-4DE4-869F-FC6FBB78797E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r>
            <a:rPr lang="en-US" dirty="0"/>
            <a:t> </a:t>
          </a:r>
          <a:r>
            <a:rPr lang="en-US" dirty="0" err="1"/>
            <a:t>ya</a:t>
          </a:r>
          <a:r>
            <a:rPr lang="en-US" dirty="0"/>
            <a:t> </a:t>
          </a:r>
          <a:r>
            <a:rPr lang="en-US" dirty="0" err="1"/>
            <a:t>iniciada</a:t>
          </a:r>
          <a:endParaRPr lang="en-US" dirty="0"/>
        </a:p>
      </dgm:t>
    </dgm:pt>
    <dgm:pt modelId="{366A06AC-3C16-43CA-9A45-0824DF07786C}" type="parTrans" cxnId="{C019D440-420B-4008-A12E-192F355CBD82}">
      <dgm:prSet/>
      <dgm:spPr/>
      <dgm:t>
        <a:bodyPr/>
        <a:lstStyle/>
        <a:p>
          <a:endParaRPr lang="es-ES"/>
        </a:p>
      </dgm:t>
    </dgm:pt>
    <dgm:pt modelId="{0FD558AB-CDE4-4E21-945E-1D4D4DADEAFF}" type="sibTrans" cxnId="{C019D440-420B-4008-A12E-192F355CBD82}">
      <dgm:prSet/>
      <dgm:spPr/>
      <dgm:t>
        <a:bodyPr/>
        <a:lstStyle/>
        <a:p>
          <a:endParaRPr lang="es-ES"/>
        </a:p>
      </dgm:t>
    </dgm:pt>
    <dgm:pt modelId="{85D5CC27-D1AB-49ED-990D-47B3F3B82D6D}">
      <dgm:prSet/>
      <dgm:spPr/>
      <dgm:t>
        <a:bodyPr/>
        <a:lstStyle/>
        <a:p>
          <a:r>
            <a:rPr lang="en-US" dirty="0"/>
            <a:t>Turismo</a:t>
          </a:r>
        </a:p>
      </dgm:t>
    </dgm:pt>
    <dgm:pt modelId="{5B11E1CA-EF05-4FD7-ABC4-736B18A4EABA}" type="parTrans" cxnId="{D53274AD-47DE-4CA3-AE53-59B0602244FB}">
      <dgm:prSet/>
      <dgm:spPr/>
      <dgm:t>
        <a:bodyPr/>
        <a:lstStyle/>
        <a:p>
          <a:endParaRPr lang="es-ES"/>
        </a:p>
      </dgm:t>
    </dgm:pt>
    <dgm:pt modelId="{A2EE1996-67AD-43E6-8605-2BFA4FCBFB60}" type="sibTrans" cxnId="{D53274AD-47DE-4CA3-AE53-59B0602244FB}">
      <dgm:prSet/>
      <dgm:spPr/>
      <dgm:t>
        <a:bodyPr/>
        <a:lstStyle/>
        <a:p>
          <a:endParaRPr lang="es-ES"/>
        </a:p>
      </dgm:t>
    </dgm:pt>
    <dgm:pt modelId="{3A5E4EA0-EDF3-4F09-B3D3-2B6F32727D3C}">
      <dgm:prSet/>
      <dgm:spPr/>
      <dgm:t>
        <a:bodyPr/>
        <a:lstStyle/>
        <a:p>
          <a:r>
            <a:rPr lang="en-US" dirty="0" err="1"/>
            <a:t>Consumo</a:t>
          </a:r>
          <a:endParaRPr lang="en-US" dirty="0"/>
        </a:p>
      </dgm:t>
    </dgm:pt>
    <dgm:pt modelId="{D42172BB-1559-4CD9-8901-2F76D7783BCA}" type="parTrans" cxnId="{9B718A71-1C27-4480-AF58-BA104217995E}">
      <dgm:prSet/>
      <dgm:spPr/>
      <dgm:t>
        <a:bodyPr/>
        <a:lstStyle/>
        <a:p>
          <a:endParaRPr lang="es-ES"/>
        </a:p>
      </dgm:t>
    </dgm:pt>
    <dgm:pt modelId="{7DEC10B3-9884-4140-874E-5AD8A3EC7EC7}" type="sibTrans" cxnId="{9B718A71-1C27-4480-AF58-BA104217995E}">
      <dgm:prSet/>
      <dgm:spPr/>
      <dgm:t>
        <a:bodyPr/>
        <a:lstStyle/>
        <a:p>
          <a:endParaRPr lang="es-ES"/>
        </a:p>
      </dgm:t>
    </dgm:pt>
    <dgm:pt modelId="{172F06FF-3040-4507-8FF2-B7E0D9128803}">
      <dgm:prSet/>
      <dgm:spPr/>
      <dgm:t>
        <a:bodyPr/>
        <a:lstStyle/>
        <a:p>
          <a:r>
            <a:rPr lang="en-US" dirty="0" err="1"/>
            <a:t>Desaparición</a:t>
          </a:r>
          <a:r>
            <a:rPr lang="en-US" dirty="0"/>
            <a:t> de </a:t>
          </a:r>
          <a:r>
            <a:rPr lang="en-US" dirty="0" err="1"/>
            <a:t>restricciones</a:t>
          </a:r>
          <a:r>
            <a:rPr lang="en-US" dirty="0"/>
            <a:t> a la </a:t>
          </a:r>
          <a:r>
            <a:rPr lang="en-US" dirty="0" err="1"/>
            <a:t>actividad</a:t>
          </a:r>
          <a:endParaRPr lang="en-US" dirty="0"/>
        </a:p>
      </dgm:t>
    </dgm:pt>
    <dgm:pt modelId="{1EC4F312-7C51-46D9-8471-C97FAB574DD9}" type="parTrans" cxnId="{807D3A5F-087E-4826-8E80-C8F02D3B6359}">
      <dgm:prSet/>
      <dgm:spPr/>
      <dgm:t>
        <a:bodyPr/>
        <a:lstStyle/>
        <a:p>
          <a:endParaRPr lang="es-ES"/>
        </a:p>
      </dgm:t>
    </dgm:pt>
    <dgm:pt modelId="{7E06E170-7702-4972-B5C9-211E076FAB19}" type="sibTrans" cxnId="{807D3A5F-087E-4826-8E80-C8F02D3B6359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n-US" dirty="0"/>
            <a:t>Guerra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Ucrania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81380DAE-C5F7-4C96-A078-3A2314189E92}">
      <dgm:prSet/>
      <dgm:spPr/>
      <dgm:t>
        <a:bodyPr/>
        <a:lstStyle/>
        <a:p>
          <a:r>
            <a:rPr lang="en-US" dirty="0" err="1"/>
            <a:t>Inflación</a:t>
          </a:r>
          <a:endParaRPr lang="en-US" dirty="0"/>
        </a:p>
      </dgm:t>
    </dgm:pt>
    <dgm:pt modelId="{AB55CD34-4CC4-43E1-A779-348489A0F34C}" type="parTrans" cxnId="{054126A1-3C35-40DD-B7ED-5BF2481C8B2D}">
      <dgm:prSet/>
      <dgm:spPr/>
      <dgm:t>
        <a:bodyPr/>
        <a:lstStyle/>
        <a:p>
          <a:endParaRPr lang="es-ES"/>
        </a:p>
      </dgm:t>
    </dgm:pt>
    <dgm:pt modelId="{4126569E-C312-4942-9370-0786714C1CD9}" type="sibTrans" cxnId="{054126A1-3C35-40DD-B7ED-5BF2481C8B2D}">
      <dgm:prSet/>
      <dgm:spPr/>
      <dgm:t>
        <a:bodyPr/>
        <a:lstStyle/>
        <a:p>
          <a:endParaRPr lang="es-ES"/>
        </a:p>
      </dgm:t>
    </dgm:pt>
    <dgm:pt modelId="{45DD750D-D224-472C-BEA8-BA90E53D4714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endParaRPr lang="en-US" dirty="0"/>
        </a:p>
      </dgm:t>
    </dgm:pt>
    <dgm:pt modelId="{A807CDB6-9FA3-44F9-B881-C1E76655A83E}" type="parTrans" cxnId="{3C7BD485-E532-4864-B286-E515D319F5AB}">
      <dgm:prSet/>
      <dgm:spPr/>
      <dgm:t>
        <a:bodyPr/>
        <a:lstStyle/>
        <a:p>
          <a:endParaRPr lang="es-ES"/>
        </a:p>
      </dgm:t>
    </dgm:pt>
    <dgm:pt modelId="{28142E5F-7AA8-4938-A52F-A801EB822C0E}" type="sibTrans" cxnId="{3C7BD485-E532-4864-B286-E515D319F5AB}">
      <dgm:prSet/>
      <dgm:spPr/>
      <dgm:t>
        <a:bodyPr/>
        <a:lstStyle/>
        <a:p>
          <a:endParaRPr lang="es-ES"/>
        </a:p>
      </dgm:t>
    </dgm:pt>
    <dgm:pt modelId="{5B38530A-2336-42C1-9D3F-0EDA5547140D}">
      <dgm:prSet/>
      <dgm:spPr/>
      <dgm:t>
        <a:bodyPr/>
        <a:lstStyle/>
        <a:p>
          <a:r>
            <a:rPr lang="en-US" dirty="0"/>
            <a:t>Respuesta </a:t>
          </a:r>
          <a:r>
            <a:rPr lang="en-US" dirty="0" err="1"/>
            <a:t>asimétrica</a:t>
          </a:r>
          <a:r>
            <a:rPr lang="en-US" dirty="0"/>
            <a:t> a la </a:t>
          </a:r>
          <a:r>
            <a:rPr lang="en-US" dirty="0" err="1"/>
            <a:t>pandemia</a:t>
          </a:r>
          <a:r>
            <a:rPr lang="en-US" dirty="0"/>
            <a:t> (</a:t>
          </a:r>
          <a:r>
            <a:rPr lang="en-US" dirty="0" err="1"/>
            <a:t>confinamiento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China)</a:t>
          </a:r>
        </a:p>
      </dgm:t>
    </dgm:pt>
    <dgm:pt modelId="{988105F4-D2ED-450B-A49D-72F0E84C3F56}" type="parTrans" cxnId="{C2FEC32B-61EE-44DD-A190-E9074654420F}">
      <dgm:prSet/>
      <dgm:spPr/>
      <dgm:t>
        <a:bodyPr/>
        <a:lstStyle/>
        <a:p>
          <a:endParaRPr lang="es-ES"/>
        </a:p>
      </dgm:t>
    </dgm:pt>
    <dgm:pt modelId="{3AE3B437-234E-4AD6-B024-CE2AA3E3A871}" type="sibTrans" cxnId="{C2FEC32B-61EE-44DD-A190-E9074654420F}">
      <dgm:prSet/>
      <dgm:spPr/>
      <dgm:t>
        <a:bodyPr/>
        <a:lstStyle/>
        <a:p>
          <a:endParaRPr lang="es-ES"/>
        </a:p>
      </dgm:t>
    </dgm:pt>
    <dgm:pt modelId="{C5DD14B7-017D-48CD-96AF-3B2D43D6658C}">
      <dgm:prSet/>
      <dgm:spPr/>
      <dgm:t>
        <a:bodyPr/>
        <a:lstStyle/>
        <a:p>
          <a:r>
            <a:rPr lang="en-US" dirty="0" err="1"/>
            <a:t>Moderación</a:t>
          </a:r>
          <a:r>
            <a:rPr lang="en-US" dirty="0"/>
            <a:t> y profunda </a:t>
          </a:r>
          <a:r>
            <a:rPr lang="en-US" dirty="0" err="1"/>
            <a:t>revisión</a:t>
          </a:r>
          <a:r>
            <a:rPr lang="en-US" dirty="0"/>
            <a:t> del </a:t>
          </a:r>
          <a:r>
            <a:rPr lang="en-US" dirty="0" err="1"/>
            <a:t>crecimiento</a:t>
          </a:r>
          <a:r>
            <a:rPr lang="en-US" dirty="0"/>
            <a:t>.</a:t>
          </a:r>
        </a:p>
      </dgm:t>
    </dgm:pt>
    <dgm:pt modelId="{7A182AD4-1A82-4E24-A78B-089717C5E5E4}" type="parTrans" cxnId="{52F500AF-5960-44E1-A642-F4B5E1E8686D}">
      <dgm:prSet/>
      <dgm:spPr/>
      <dgm:t>
        <a:bodyPr/>
        <a:lstStyle/>
        <a:p>
          <a:endParaRPr lang="es-ES"/>
        </a:p>
      </dgm:t>
    </dgm:pt>
    <dgm:pt modelId="{8454C981-A715-43AD-96B0-E4BC314CADC8}" type="sibTrans" cxnId="{52F500AF-5960-44E1-A642-F4B5E1E8686D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2"/>
      <dgm:spPr/>
    </dgm:pt>
    <dgm:pt modelId="{AE000D7A-C20A-454A-A237-F81E6B6EA432}" type="pres">
      <dgm:prSet presAssocID="{0755F2C6-2ECF-4FDE-84C4-2FF67B33A97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2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0" presStyleCnt="2"/>
      <dgm:spPr/>
    </dgm:pt>
    <dgm:pt modelId="{487AD611-4657-4D91-9E64-DEDF9A552BD7}" type="pres">
      <dgm:prSet presAssocID="{26D9DD0A-6CCB-48F6-9C2C-03EC3BBCEAD5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0DF7D21B-F406-4AA7-95F8-61DFC17C63E9}" type="presOf" srcId="{5B38530A-2336-42C1-9D3F-0EDA5547140D}" destId="{1573E51F-B024-460E-8946-99BA857D8061}" srcOrd="0" destOrd="8" presId="urn:microsoft.com/office/officeart/2005/8/layout/list1"/>
    <dgm:cxn modelId="{2ABBC81C-D139-4D4E-AD81-429BC6CD8A8E}" type="presOf" srcId="{81380DAE-C5F7-4C96-A078-3A2314189E92}" destId="{1573E51F-B024-460E-8946-99BA857D8061}" srcOrd="0" destOrd="6" presId="urn:microsoft.com/office/officeart/2005/8/layout/list1"/>
    <dgm:cxn modelId="{C2FEC32B-61EE-44DD-A190-E9074654420F}" srcId="{7EEF1A31-1D53-42DF-8F66-FD12CEADF299}" destId="{5B38530A-2336-42C1-9D3F-0EDA5547140D}" srcOrd="3" destOrd="0" parTransId="{988105F4-D2ED-450B-A49D-72F0E84C3F56}" sibTransId="{3AE3B437-234E-4AD6-B024-CE2AA3E3A871}"/>
    <dgm:cxn modelId="{3D9FE230-AE0C-4F31-9A4A-EF998F3F291E}" srcId="{B1FC598B-9B56-4915-BF8B-28113C6AE03C}" destId="{26D9DD0A-6CCB-48F6-9C2C-03EC3BBCEAD5}" srcOrd="1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C019D440-420B-4008-A12E-192F355CBD82}" srcId="{26D9DD0A-6CCB-48F6-9C2C-03EC3BBCEAD5}" destId="{6756012B-4539-4DE4-869F-FC6FBB78797E}" srcOrd="2" destOrd="0" parTransId="{366A06AC-3C16-43CA-9A45-0824DF07786C}" sibTransId="{0FD558AB-CDE4-4E21-945E-1D4D4DADEAFF}"/>
    <dgm:cxn modelId="{807D3A5F-087E-4826-8E80-C8F02D3B6359}" srcId="{03A21ADC-36F2-4801-AB2C-A1689A38DBA1}" destId="{172F06FF-3040-4507-8FF2-B7E0D9128803}" srcOrd="2" destOrd="0" parTransId="{1EC4F312-7C51-46D9-8471-C97FAB574DD9}" sibTransId="{7E06E170-7702-4972-B5C9-211E076FAB19}"/>
    <dgm:cxn modelId="{6BD76942-D941-4507-B820-ACDDC9B21015}" type="presOf" srcId="{172F06FF-3040-4507-8FF2-B7E0D9128803}" destId="{1573E51F-B024-460E-8946-99BA857D8061}" srcOrd="0" destOrd="3" presId="urn:microsoft.com/office/officeart/2005/8/layout/list1"/>
    <dgm:cxn modelId="{B887F570-BEA8-4E7A-8B31-C1DC90E5A893}" type="presOf" srcId="{45DD750D-D224-472C-BEA8-BA90E53D4714}" destId="{1573E51F-B024-460E-8946-99BA857D8061}" srcOrd="0" destOrd="7" presId="urn:microsoft.com/office/officeart/2005/8/layout/list1"/>
    <dgm:cxn modelId="{9B718A71-1C27-4480-AF58-BA104217995E}" srcId="{03A21ADC-36F2-4801-AB2C-A1689A38DBA1}" destId="{3A5E4EA0-EDF3-4F09-B3D3-2B6F32727D3C}" srcOrd="1" destOrd="0" parTransId="{D42172BB-1559-4CD9-8901-2F76D7783BCA}" sibTransId="{7DEC10B3-9884-4140-874E-5AD8A3EC7EC7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3C7BD485-E532-4864-B286-E515D319F5AB}" srcId="{7EEF1A31-1D53-42DF-8F66-FD12CEADF299}" destId="{45DD750D-D224-472C-BEA8-BA90E53D4714}" srcOrd="2" destOrd="0" parTransId="{A807CDB6-9FA3-44F9-B881-C1E76655A83E}" sibTransId="{28142E5F-7AA8-4938-A52F-A801EB822C0E}"/>
    <dgm:cxn modelId="{0AD6248B-12EB-446F-A9BB-8C35870EDDDB}" type="presOf" srcId="{6756012B-4539-4DE4-869F-FC6FBB78797E}" destId="{6EA01562-C1B2-4D89-ADB8-EFE2217F7716}" srcOrd="0" destOrd="2" presId="urn:microsoft.com/office/officeart/2005/8/layout/list1"/>
    <dgm:cxn modelId="{83B0BE8E-DC2E-4A62-BBAB-80958492F234}" type="presOf" srcId="{B9D118A1-4D64-4E2F-B7B7-6DD98806E8D3}" destId="{1573E51F-B024-460E-8946-99BA857D8061}" srcOrd="0" destOrd="5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32C89F9F-628E-4381-909F-0EB2BB6F0609}" type="presOf" srcId="{3A5E4EA0-EDF3-4F09-B3D3-2B6F32727D3C}" destId="{1573E51F-B024-460E-8946-99BA857D8061}" srcOrd="0" destOrd="2" presId="urn:microsoft.com/office/officeart/2005/8/layout/list1"/>
    <dgm:cxn modelId="{054126A1-3C35-40DD-B7ED-5BF2481C8B2D}" srcId="{7EEF1A31-1D53-42DF-8F66-FD12CEADF299}" destId="{81380DAE-C5F7-4C96-A078-3A2314189E92}" srcOrd="1" destOrd="0" parTransId="{AB55CD34-4CC4-43E1-A779-348489A0F34C}" sibTransId="{4126569E-C312-4942-9370-0786714C1CD9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53274AD-47DE-4CA3-AE53-59B0602244FB}" srcId="{03A21ADC-36F2-4801-AB2C-A1689A38DBA1}" destId="{85D5CC27-D1AB-49ED-990D-47B3F3B82D6D}" srcOrd="0" destOrd="0" parTransId="{5B11E1CA-EF05-4FD7-ABC4-736B18A4EABA}" sibTransId="{A2EE1996-67AD-43E6-8605-2BFA4FCBFB60}"/>
    <dgm:cxn modelId="{52F500AF-5960-44E1-A642-F4B5E1E8686D}" srcId="{26D9DD0A-6CCB-48F6-9C2C-03EC3BBCEAD5}" destId="{C5DD14B7-017D-48CD-96AF-3B2D43D6658C}" srcOrd="3" destOrd="0" parTransId="{7A182AD4-1A82-4E24-A78B-089717C5E5E4}" sibTransId="{8454C981-A715-43AD-96B0-E4BC314CADC8}"/>
    <dgm:cxn modelId="{6BCBA4B6-6D18-459E-A069-B19159DD4E55}" type="presOf" srcId="{7EEF1A31-1D53-42DF-8F66-FD12CEADF299}" destId="{1573E51F-B024-460E-8946-99BA857D8061}" srcOrd="0" destOrd="4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0755F2C6-2ECF-4FDE-84C4-2FF67B33A97F}" destId="{7EEF1A31-1D53-42DF-8F66-FD12CEADF299}" srcOrd="1" destOrd="0" parTransId="{8C70F5D2-7DC8-4035-9892-49DC35EB57D0}" sibTransId="{FC7FADE3-063B-42AF-AC06-C0A87E54C82B}"/>
    <dgm:cxn modelId="{2E0A52D9-ED64-49F6-BE66-EC8DAD70BF84}" type="presOf" srcId="{85D5CC27-D1AB-49ED-990D-47B3F3B82D6D}" destId="{1573E51F-B024-460E-8946-99BA857D8061}" srcOrd="0" destOrd="1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0AD636F9-1BDF-4394-90A0-F2629E309283}" type="presOf" srcId="{C5DD14B7-017D-48CD-96AF-3B2D43D6658C}" destId="{6EA01562-C1B2-4D89-ADB8-EFE2217F7716}" srcOrd="0" destOrd="3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1B26F260-46BE-4431-B32F-8B8C224F1013}" type="presParOf" srcId="{D4034F9E-B730-42D6-BF1A-A1F353390725}" destId="{074D6FC8-836E-4772-88D8-1B186AB979A6}" srcOrd="4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5" destOrd="0" presId="urn:microsoft.com/office/officeart/2005/8/layout/list1"/>
    <dgm:cxn modelId="{A8D91380-159B-4D29-A617-25CEA79872B8}" type="presParOf" srcId="{D4034F9E-B730-42D6-BF1A-A1F353390725}" destId="{6EA01562-C1B2-4D89-ADB8-EFE2217F771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98283"/>
          <a:ext cx="10855225" cy="3465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86" tIns="416560" rIns="84248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Factores</a:t>
          </a:r>
          <a:r>
            <a:rPr lang="en-US" sz="2000" kern="1200" dirty="0"/>
            <a:t> que </a:t>
          </a:r>
          <a:r>
            <a:rPr lang="en-US" sz="2000" kern="1200" dirty="0" err="1"/>
            <a:t>ayudaron</a:t>
          </a:r>
          <a:r>
            <a:rPr lang="en-US" sz="2000" kern="1200" dirty="0"/>
            <a:t> al </a:t>
          </a:r>
          <a:r>
            <a:rPr lang="en-US" sz="2000" kern="1200" dirty="0" err="1"/>
            <a:t>crecimiento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Turismo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Consumo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Desaparición</a:t>
          </a:r>
          <a:r>
            <a:rPr lang="en-US" sz="2000" kern="1200" dirty="0"/>
            <a:t> de </a:t>
          </a:r>
          <a:r>
            <a:rPr lang="en-US" sz="2000" kern="1200" dirty="0" err="1"/>
            <a:t>restricciones</a:t>
          </a:r>
          <a:r>
            <a:rPr lang="en-US" sz="2000" kern="1200" dirty="0"/>
            <a:t> a la </a:t>
          </a:r>
          <a:r>
            <a:rPr lang="en-US" sz="2000" kern="1200" dirty="0" err="1"/>
            <a:t>actividad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Factores</a:t>
          </a:r>
          <a:r>
            <a:rPr lang="en-US" sz="2000" kern="1200" dirty="0"/>
            <a:t> que </a:t>
          </a:r>
          <a:r>
            <a:rPr lang="en-US" sz="2000" kern="1200" dirty="0" err="1"/>
            <a:t>restaron</a:t>
          </a:r>
          <a:r>
            <a:rPr lang="en-US" sz="2000" kern="1200" dirty="0"/>
            <a:t> </a:t>
          </a:r>
          <a:r>
            <a:rPr lang="en-US" sz="2000" kern="1200" dirty="0" err="1"/>
            <a:t>impulso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Guerra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Ucrania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Inflación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Subidas</a:t>
          </a:r>
          <a:r>
            <a:rPr lang="en-US" sz="2000" kern="1200" dirty="0"/>
            <a:t> de </a:t>
          </a:r>
          <a:r>
            <a:rPr lang="en-US" sz="2000" kern="1200" dirty="0" err="1"/>
            <a:t>tipos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Respuesta </a:t>
          </a:r>
          <a:r>
            <a:rPr lang="en-US" sz="2000" kern="1200" dirty="0" err="1"/>
            <a:t>asimétrica</a:t>
          </a:r>
          <a:r>
            <a:rPr lang="en-US" sz="2000" kern="1200" dirty="0"/>
            <a:t> a la </a:t>
          </a:r>
          <a:r>
            <a:rPr lang="en-US" sz="2000" kern="1200" dirty="0" err="1"/>
            <a:t>pandemia</a:t>
          </a:r>
          <a:r>
            <a:rPr lang="en-US" sz="2000" kern="1200" dirty="0"/>
            <a:t> (</a:t>
          </a:r>
          <a:r>
            <a:rPr lang="en-US" sz="2000" kern="1200" dirty="0" err="1"/>
            <a:t>confinamiento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China)</a:t>
          </a:r>
        </a:p>
      </dsp:txBody>
      <dsp:txXfrm>
        <a:off x="0" y="398283"/>
        <a:ext cx="10855225" cy="3465000"/>
      </dsp:txXfrm>
    </dsp:sp>
    <dsp:sp modelId="{AE000D7A-C20A-454A-A237-F81E6B6EA432}">
      <dsp:nvSpPr>
        <dsp:cNvPr id="0" name=""/>
        <dsp:cNvSpPr/>
      </dsp:nvSpPr>
      <dsp:spPr>
        <a:xfrm>
          <a:off x="542761" y="103083"/>
          <a:ext cx="759865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11" tIns="0" rIns="2872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Trimestre</a:t>
          </a:r>
          <a:r>
            <a:rPr lang="en-US" sz="2000" kern="1200" dirty="0"/>
            <a:t> </a:t>
          </a:r>
          <a:r>
            <a:rPr lang="en-US" sz="2000" kern="1200" dirty="0" err="1"/>
            <a:t>positivo</a:t>
          </a:r>
          <a:endParaRPr lang="en-US" sz="2000" kern="1200" dirty="0"/>
        </a:p>
      </dsp:txBody>
      <dsp:txXfrm>
        <a:off x="571582" y="131904"/>
        <a:ext cx="7541015" cy="532758"/>
      </dsp:txXfrm>
    </dsp:sp>
    <dsp:sp modelId="{6EA01562-C1B2-4D89-ADB8-EFE2217F7716}">
      <dsp:nvSpPr>
        <dsp:cNvPr id="0" name=""/>
        <dsp:cNvSpPr/>
      </dsp:nvSpPr>
      <dsp:spPr>
        <a:xfrm>
          <a:off x="0" y="4266484"/>
          <a:ext cx="10855225" cy="1827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2486" tIns="416560" rIns="842486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kern="1200" dirty="0"/>
            <a:t>Continúa crecimiento de la inflación.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Caída</a:t>
          </a:r>
          <a:r>
            <a:rPr lang="en-US" sz="2000" kern="1200" dirty="0"/>
            <a:t> </a:t>
          </a:r>
          <a:r>
            <a:rPr lang="en-US" sz="2000" kern="1200" dirty="0" err="1"/>
            <a:t>renta</a:t>
          </a:r>
          <a:r>
            <a:rPr lang="en-US" sz="2000" kern="1200" dirty="0"/>
            <a:t> real de las </a:t>
          </a:r>
          <a:r>
            <a:rPr lang="en-US" sz="2000" kern="1200" dirty="0" err="1"/>
            <a:t>familias</a:t>
          </a:r>
          <a:r>
            <a:rPr lang="en-US" sz="2000" kern="1200" dirty="0"/>
            <a:t>. </a:t>
          </a:r>
          <a:r>
            <a:rPr lang="en-US" sz="2000" kern="1200" dirty="0" err="1"/>
            <a:t>Reducción</a:t>
          </a:r>
          <a:r>
            <a:rPr lang="en-US" sz="2000" kern="1200" dirty="0"/>
            <a:t> del </a:t>
          </a:r>
          <a:r>
            <a:rPr lang="en-US" sz="2000" kern="1200" dirty="0" err="1"/>
            <a:t>consumo</a:t>
          </a:r>
          <a:r>
            <a:rPr lang="en-US" sz="2000" kern="1200" dirty="0"/>
            <a:t> al final del </a:t>
          </a:r>
          <a:r>
            <a:rPr lang="en-US" sz="2000" kern="1200" dirty="0" err="1"/>
            <a:t>trimestre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Subidas</a:t>
          </a:r>
          <a:r>
            <a:rPr lang="en-US" sz="2000" kern="1200" dirty="0"/>
            <a:t> de </a:t>
          </a:r>
          <a:r>
            <a:rPr lang="en-US" sz="2000" kern="1200" dirty="0" err="1"/>
            <a:t>tipos</a:t>
          </a:r>
          <a:r>
            <a:rPr lang="en-US" sz="2000" kern="1200" dirty="0"/>
            <a:t> </a:t>
          </a:r>
          <a:r>
            <a:rPr lang="en-US" sz="2000" kern="1200" dirty="0" err="1"/>
            <a:t>ya</a:t>
          </a:r>
          <a:r>
            <a:rPr lang="en-US" sz="2000" kern="1200" dirty="0"/>
            <a:t> </a:t>
          </a:r>
          <a:r>
            <a:rPr lang="en-US" sz="2000" kern="1200" dirty="0" err="1"/>
            <a:t>iniciada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Moderación</a:t>
          </a:r>
          <a:r>
            <a:rPr lang="en-US" sz="2000" kern="1200" dirty="0"/>
            <a:t> y profunda </a:t>
          </a:r>
          <a:r>
            <a:rPr lang="en-US" sz="2000" kern="1200" dirty="0" err="1"/>
            <a:t>revisión</a:t>
          </a:r>
          <a:r>
            <a:rPr lang="en-US" sz="2000" kern="1200" dirty="0"/>
            <a:t> del </a:t>
          </a:r>
          <a:r>
            <a:rPr lang="en-US" sz="2000" kern="1200" dirty="0" err="1"/>
            <a:t>crecimiento</a:t>
          </a:r>
          <a:r>
            <a:rPr lang="en-US" sz="2000" kern="1200" dirty="0"/>
            <a:t>.</a:t>
          </a:r>
        </a:p>
      </dsp:txBody>
      <dsp:txXfrm>
        <a:off x="0" y="4266484"/>
        <a:ext cx="10855225" cy="1827000"/>
      </dsp:txXfrm>
    </dsp:sp>
    <dsp:sp modelId="{487AD611-4657-4D91-9E64-DEDF9A552BD7}">
      <dsp:nvSpPr>
        <dsp:cNvPr id="0" name=""/>
        <dsp:cNvSpPr/>
      </dsp:nvSpPr>
      <dsp:spPr>
        <a:xfrm>
          <a:off x="542761" y="3971284"/>
          <a:ext cx="7598657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7211" tIns="0" rIns="287211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Sin embargo, los desequilibrios se intensifican</a:t>
          </a:r>
          <a:endParaRPr lang="en-US" sz="2000" kern="1200" dirty="0"/>
        </a:p>
      </dsp:txBody>
      <dsp:txXfrm>
        <a:off x="571582" y="4000105"/>
        <a:ext cx="7541015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006869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9898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1964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162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10779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Mención al mercado inmobiliario: menos desfavorable que en España</a:t>
            </a:r>
          </a:p>
        </p:txBody>
      </p:sp>
    </p:spTree>
    <p:extLst>
      <p:ext uri="{BB962C8B-B14F-4D97-AF65-F5344CB8AC3E}">
        <p14:creationId xmlns:p14="http://schemas.microsoft.com/office/powerpoint/2010/main" val="238770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833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20.emf"/><Relationship Id="rId5" Type="http://schemas.openxmlformats.org/officeDocument/2006/relationships/image" Target="../media/image6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SEGUNDO trimestre de 2022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12 de SEPTIEMBRE de 2022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DEMANDA EXTERNA</a:t>
            </a:r>
          </a:p>
        </p:txBody>
      </p:sp>
    </p:spTree>
    <p:extLst>
      <p:ext uri="{BB962C8B-B14F-4D97-AF65-F5344CB8AC3E}">
        <p14:creationId xmlns:p14="http://schemas.microsoft.com/office/powerpoint/2010/main" val="359448962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3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DD2DE30-C485-3177-59E6-AA52581C1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8208" y="2922862"/>
            <a:ext cx="8108383" cy="390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37324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OFERTA</a:t>
            </a:r>
          </a:p>
        </p:txBody>
      </p:sp>
    </p:spTree>
    <p:extLst>
      <p:ext uri="{BB962C8B-B14F-4D97-AF65-F5344CB8AC3E}">
        <p14:creationId xmlns:p14="http://schemas.microsoft.com/office/powerpoint/2010/main" val="2040977174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10B0460-5564-9012-9477-8492B26113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8429" y="3017359"/>
            <a:ext cx="7827942" cy="3718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0272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DD57C1BD-D7D9-D224-6183-1BBB84E9A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8128" y="2010593"/>
            <a:ext cx="9945452" cy="564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55403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BC2341-01A0-716B-17FE-8A31E639E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8933" y="2428461"/>
            <a:ext cx="10106933" cy="489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1828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PRECIOS</a:t>
            </a:r>
          </a:p>
        </p:txBody>
      </p:sp>
    </p:spTree>
    <p:extLst>
      <p:ext uri="{BB962C8B-B14F-4D97-AF65-F5344CB8AC3E}">
        <p14:creationId xmlns:p14="http://schemas.microsoft.com/office/powerpoint/2010/main" val="60113549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AE3557D-22FD-C2A7-EE83-31BD20DCB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802" y="2370490"/>
            <a:ext cx="9959790" cy="525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245239"/>
              </p:ext>
            </p:extLst>
          </p:nvPr>
        </p:nvGraphicFramePr>
        <p:xfrm>
          <a:off x="1521272" y="1753559"/>
          <a:ext cx="10855225" cy="6196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E496F4-E943-5514-A8BB-F7333C4EB0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08" y="2766349"/>
            <a:ext cx="10379122" cy="3993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5C1CCF-3438-9DF3-1F21-90D14F539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2562" y="3166549"/>
            <a:ext cx="8799675" cy="440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ACA2FA7F-52B1-0918-BDE9-270060036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757" y="2785290"/>
            <a:ext cx="11229572" cy="513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9BD10B-F3AC-A01C-89E9-2FCE753E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9881" y="2779812"/>
            <a:ext cx="10085038" cy="459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024383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asted-image.tif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119435" y="46098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A695E87-8C28-72AF-7E09-A5AB233CA4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652" y="1831584"/>
            <a:ext cx="9315495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512823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DEMANDA INTERNA</a:t>
            </a:r>
          </a:p>
        </p:txBody>
      </p:sp>
    </p:spTree>
    <p:extLst>
      <p:ext uri="{BB962C8B-B14F-4D97-AF65-F5344CB8AC3E}">
        <p14:creationId xmlns:p14="http://schemas.microsoft.com/office/powerpoint/2010/main" val="411748336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3040692-BD61-7A89-267E-7AE1489C3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652" y="1831584"/>
            <a:ext cx="9315495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93953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9AD453F-8B08-0D82-DE8D-32A0ACE761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652" y="1831584"/>
            <a:ext cx="9315495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13111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76691" y="102270"/>
            <a:ext cx="3110949" cy="1794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782AF6C-12C2-421F-5AE3-7952D4981C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4652" y="1831584"/>
            <a:ext cx="9315495" cy="609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42754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545</TotalTime>
  <Words>151</Words>
  <Application>Microsoft Office PowerPoint</Application>
  <PresentationFormat>Personalizado</PresentationFormat>
  <Paragraphs>53</Paragraphs>
  <Slides>24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Avenir Next Demi Bold</vt:lpstr>
      <vt:lpstr>Helvetica Light</vt:lpstr>
      <vt:lpstr>Helvetica Neue</vt:lpstr>
      <vt:lpstr>Hoefler Text</vt:lpstr>
      <vt:lpstr>White</vt:lpstr>
      <vt:lpstr>Economía andaluza  SEGUNDO trimestre de 2022</vt:lpstr>
      <vt:lpstr>Presentación de PowerPoint</vt:lpstr>
      <vt:lpstr>Presentación de PowerPoint</vt:lpstr>
      <vt:lpstr>Presentación de PowerPoint</vt:lpstr>
      <vt:lpstr>Presentación de PowerPoint</vt:lpstr>
      <vt:lpstr>DEMANDA INTERNA</vt:lpstr>
      <vt:lpstr>Presentación de PowerPoint</vt:lpstr>
      <vt:lpstr>Presentación de PowerPoint</vt:lpstr>
      <vt:lpstr>Presentación de PowerPoint</vt:lpstr>
      <vt:lpstr>DEMANDA EXTERNA</vt:lpstr>
      <vt:lpstr>Presentación de PowerPoint</vt:lpstr>
      <vt:lpstr>OFERTA</vt:lpstr>
      <vt:lpstr>Presentación de PowerPoint</vt:lpstr>
      <vt:lpstr>Presentación de PowerPoint</vt:lpstr>
      <vt:lpstr>Presentación de PowerPoint</vt:lpstr>
      <vt:lpstr>PRECIOS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hidalgo perez</cp:lastModifiedBy>
  <cp:revision>273</cp:revision>
  <dcterms:modified xsi:type="dcterms:W3CDTF">2022-09-09T08:33:37Z</dcterms:modified>
</cp:coreProperties>
</file>