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32" r:id="rId3"/>
    <p:sldId id="423" r:id="rId4"/>
    <p:sldId id="443" r:id="rId5"/>
    <p:sldId id="422" r:id="rId6"/>
    <p:sldId id="420" r:id="rId7"/>
    <p:sldId id="421" r:id="rId8"/>
    <p:sldId id="442" r:id="rId9"/>
    <p:sldId id="430" r:id="rId10"/>
    <p:sldId id="402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nesto Mesa Barreto" initials="EMB" lastIdx="2" clrIdx="0">
    <p:extLst>
      <p:ext uri="{19B8F6BF-5375-455C-9EA6-DF929625EA0E}">
        <p15:presenceInfo xmlns:p15="http://schemas.microsoft.com/office/powerpoint/2012/main" userId="4a9bdfff1fbd2bef" providerId="Windows Live"/>
      </p:ext>
    </p:extLst>
  </p:cmAuthor>
  <p:cmAuthor id="2" name="Pilar Gayan" initials="P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9" autoAdjust="0"/>
    <p:restoredTop sz="83032" autoAdjust="0"/>
  </p:normalViewPr>
  <p:slideViewPr>
    <p:cSldViewPr snapToGrid="0">
      <p:cViewPr varScale="1">
        <p:scale>
          <a:sx n="56" d="100"/>
          <a:sy n="56" d="100"/>
        </p:scale>
        <p:origin x="860" y="6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598B-9B56-4915-BF8B-28113C6AE0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5F2C6-2ECF-4FDE-84C4-2FF67B33A97F}">
      <dgm:prSet/>
      <dgm:spPr/>
      <dgm:t>
        <a:bodyPr/>
        <a:lstStyle/>
        <a:p>
          <a:r>
            <a:rPr lang="en-US" dirty="0" err="1"/>
            <a:t>Trimestre</a:t>
          </a:r>
          <a:r>
            <a:rPr lang="en-US" dirty="0"/>
            <a:t> </a:t>
          </a:r>
          <a:r>
            <a:rPr lang="en-US" dirty="0" err="1"/>
            <a:t>relativamente</a:t>
          </a:r>
          <a:r>
            <a:rPr lang="en-US" dirty="0"/>
            <a:t> </a:t>
          </a:r>
          <a:r>
            <a:rPr lang="en-US" dirty="0" err="1"/>
            <a:t>positivo</a:t>
          </a:r>
          <a:endParaRPr lang="en-US" dirty="0"/>
        </a:p>
      </dgm:t>
    </dgm:pt>
    <dgm:pt modelId="{B13EC88A-760A-4192-AEFF-F716287318B6}" type="parTrans" cxnId="{1B0362A2-E9B6-40E8-B949-40960D314D03}">
      <dgm:prSet/>
      <dgm:spPr/>
      <dgm:t>
        <a:bodyPr/>
        <a:lstStyle/>
        <a:p>
          <a:endParaRPr lang="en-US"/>
        </a:p>
      </dgm:t>
    </dgm:pt>
    <dgm:pt modelId="{269A91C6-CFD0-4832-967E-66DB41A5060C}" type="sibTrans" cxnId="{1B0362A2-E9B6-40E8-B949-40960D314D03}">
      <dgm:prSet/>
      <dgm:spPr/>
      <dgm:t>
        <a:bodyPr/>
        <a:lstStyle/>
        <a:p>
          <a:endParaRPr lang="en-US"/>
        </a:p>
      </dgm:t>
    </dgm:pt>
    <dgm:pt modelId="{26D9DD0A-6CCB-48F6-9C2C-03EC3BBCEAD5}">
      <dgm:prSet/>
      <dgm:spPr/>
      <dgm:t>
        <a:bodyPr/>
        <a:lstStyle/>
        <a:p>
          <a:r>
            <a:rPr lang="es-ES" b="1" dirty="0"/>
            <a:t>¿Cambio de ciclo en IIIT 2023?</a:t>
          </a:r>
          <a:endParaRPr lang="en-US" dirty="0"/>
        </a:p>
      </dgm:t>
    </dgm:pt>
    <dgm:pt modelId="{B092DF34-5730-4E1E-BC89-28F8D72C27AA}" type="parTrans" cxnId="{3D9FE230-AE0C-4F31-9A4A-EF998F3F291E}">
      <dgm:prSet/>
      <dgm:spPr/>
      <dgm:t>
        <a:bodyPr/>
        <a:lstStyle/>
        <a:p>
          <a:endParaRPr lang="en-US"/>
        </a:p>
      </dgm:t>
    </dgm:pt>
    <dgm:pt modelId="{42E222A1-49E8-4ABE-8BDA-53EDD0FBD416}" type="sibTrans" cxnId="{3D9FE230-AE0C-4F31-9A4A-EF998F3F291E}">
      <dgm:prSet/>
      <dgm:spPr/>
      <dgm:t>
        <a:bodyPr/>
        <a:lstStyle/>
        <a:p>
          <a:endParaRPr lang="en-US"/>
        </a:p>
      </dgm:t>
    </dgm:pt>
    <dgm:pt modelId="{03A21ADC-36F2-4801-AB2C-A1689A38DBA1}">
      <dgm:prSet/>
      <dgm:spPr/>
      <dgm:t>
        <a:bodyPr/>
        <a:lstStyle/>
        <a:p>
          <a:r>
            <a:rPr lang="en-US" dirty="0" err="1"/>
            <a:t>Factores</a:t>
          </a:r>
          <a:r>
            <a:rPr lang="en-US" dirty="0"/>
            <a:t> que </a:t>
          </a:r>
          <a:r>
            <a:rPr lang="en-US" dirty="0" err="1"/>
            <a:t>ayudaron</a:t>
          </a:r>
          <a:r>
            <a:rPr lang="en-US" dirty="0"/>
            <a:t> al </a:t>
          </a:r>
          <a:r>
            <a:rPr lang="en-US" dirty="0" err="1"/>
            <a:t>crecimiento</a:t>
          </a:r>
          <a:r>
            <a:rPr lang="en-US" dirty="0"/>
            <a:t>:</a:t>
          </a:r>
        </a:p>
      </dgm:t>
    </dgm:pt>
    <dgm:pt modelId="{32CABD82-C563-4333-BE5F-20A42D6E54BC}" type="parTrans" cxnId="{0C0F6C18-1EA7-4885-BADB-75434D51B9E3}">
      <dgm:prSet/>
      <dgm:spPr/>
      <dgm:t>
        <a:bodyPr/>
        <a:lstStyle/>
        <a:p>
          <a:endParaRPr lang="es-ES"/>
        </a:p>
      </dgm:t>
    </dgm:pt>
    <dgm:pt modelId="{0B293582-F188-4990-9E9A-42167B694936}" type="sibTrans" cxnId="{0C0F6C18-1EA7-4885-BADB-75434D51B9E3}">
      <dgm:prSet/>
      <dgm:spPr/>
      <dgm:t>
        <a:bodyPr/>
        <a:lstStyle/>
        <a:p>
          <a:endParaRPr lang="es-ES"/>
        </a:p>
      </dgm:t>
    </dgm:pt>
    <dgm:pt modelId="{7EEF1A31-1D53-42DF-8F66-FD12CEADF299}">
      <dgm:prSet/>
      <dgm:spPr/>
      <dgm:t>
        <a:bodyPr/>
        <a:lstStyle/>
        <a:p>
          <a:r>
            <a:rPr lang="en-US" dirty="0" err="1"/>
            <a:t>Factores</a:t>
          </a:r>
          <a:r>
            <a:rPr lang="en-US" dirty="0"/>
            <a:t> que </a:t>
          </a:r>
          <a:r>
            <a:rPr lang="en-US" dirty="0" err="1"/>
            <a:t>restaron</a:t>
          </a:r>
          <a:r>
            <a:rPr lang="en-US" dirty="0"/>
            <a:t> </a:t>
          </a:r>
          <a:r>
            <a:rPr lang="en-US" dirty="0" err="1"/>
            <a:t>impulso</a:t>
          </a:r>
          <a:r>
            <a:rPr lang="en-US" dirty="0"/>
            <a:t>:</a:t>
          </a:r>
        </a:p>
      </dgm:t>
    </dgm:pt>
    <dgm:pt modelId="{8C70F5D2-7DC8-4035-9892-49DC35EB57D0}" type="parTrans" cxnId="{7E4B0CD1-B0C0-4A3C-B9A7-935BC532AFCA}">
      <dgm:prSet/>
      <dgm:spPr/>
      <dgm:t>
        <a:bodyPr/>
        <a:lstStyle/>
        <a:p>
          <a:endParaRPr lang="es-ES"/>
        </a:p>
      </dgm:t>
    </dgm:pt>
    <dgm:pt modelId="{FC7FADE3-063B-42AF-AC06-C0A87E54C82B}" type="sibTrans" cxnId="{7E4B0CD1-B0C0-4A3C-B9A7-935BC532AFCA}">
      <dgm:prSet/>
      <dgm:spPr/>
      <dgm:t>
        <a:bodyPr/>
        <a:lstStyle/>
        <a:p>
          <a:endParaRPr lang="es-ES"/>
        </a:p>
      </dgm:t>
    </dgm:pt>
    <dgm:pt modelId="{C27ACF7E-DFD0-471F-9601-E82447B0C653}">
      <dgm:prSet/>
      <dgm:spPr/>
      <dgm:t>
        <a:bodyPr/>
        <a:lstStyle/>
        <a:p>
          <a:r>
            <a:rPr lang="en-US" dirty="0"/>
            <a:t>Turismo no </a:t>
          </a:r>
          <a:r>
            <a:rPr lang="en-US" dirty="0" err="1"/>
            <a:t>residencial</a:t>
          </a:r>
          <a:r>
            <a:rPr lang="en-US" dirty="0"/>
            <a:t> </a:t>
          </a:r>
          <a:r>
            <a:rPr lang="en-US" dirty="0" err="1"/>
            <a:t>seguirá</a:t>
          </a:r>
          <a:r>
            <a:rPr lang="en-US" dirty="0"/>
            <a:t> </a:t>
          </a:r>
          <a:r>
            <a:rPr lang="en-US" dirty="0" err="1"/>
            <a:t>añadiendo</a:t>
          </a:r>
          <a:r>
            <a:rPr lang="en-US" dirty="0"/>
            <a:t> </a:t>
          </a:r>
          <a:r>
            <a:rPr lang="en-US" dirty="0" err="1"/>
            <a:t>crecimiento</a:t>
          </a:r>
          <a:r>
            <a:rPr lang="en-US" dirty="0"/>
            <a:t> hasta </a:t>
          </a:r>
          <a:r>
            <a:rPr lang="en-US" dirty="0" err="1"/>
            <a:t>inicio</a:t>
          </a:r>
          <a:r>
            <a:rPr lang="en-US" dirty="0"/>
            <a:t> del IV </a:t>
          </a:r>
          <a:r>
            <a:rPr lang="en-US" dirty="0" err="1"/>
            <a:t>trimestre</a:t>
          </a:r>
          <a:r>
            <a:rPr lang="en-US" dirty="0"/>
            <a:t>.</a:t>
          </a:r>
        </a:p>
      </dgm:t>
    </dgm:pt>
    <dgm:pt modelId="{9CD5D83A-3A89-4A4C-9B4C-D4F0F449368F}" type="parTrans" cxnId="{90E5E853-CA87-4FBF-BC54-D67CB3FADCFE}">
      <dgm:prSet/>
      <dgm:spPr/>
      <dgm:t>
        <a:bodyPr/>
        <a:lstStyle/>
        <a:p>
          <a:endParaRPr lang="es-ES"/>
        </a:p>
      </dgm:t>
    </dgm:pt>
    <dgm:pt modelId="{D0A2D9A1-8D40-41B1-B9F5-959B512B6712}" type="sibTrans" cxnId="{90E5E853-CA87-4FBF-BC54-D67CB3FADCFE}">
      <dgm:prSet/>
      <dgm:spPr/>
      <dgm:t>
        <a:bodyPr/>
        <a:lstStyle/>
        <a:p>
          <a:endParaRPr lang="es-ES"/>
        </a:p>
      </dgm:t>
    </dgm:pt>
    <dgm:pt modelId="{3A5E4EA0-EDF3-4F09-B3D3-2B6F32727D3C}">
      <dgm:prSet/>
      <dgm:spPr/>
      <dgm:t>
        <a:bodyPr/>
        <a:lstStyle/>
        <a:p>
          <a:r>
            <a:rPr lang="en-US" dirty="0" err="1"/>
            <a:t>Inversión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bienes</a:t>
          </a:r>
          <a:r>
            <a:rPr lang="en-US" dirty="0"/>
            <a:t> de </a:t>
          </a:r>
          <a:r>
            <a:rPr lang="en-US" dirty="0" err="1"/>
            <a:t>equipo</a:t>
          </a:r>
          <a:endParaRPr lang="en-US" dirty="0"/>
        </a:p>
      </dgm:t>
    </dgm:pt>
    <dgm:pt modelId="{D42172BB-1559-4CD9-8901-2F76D7783BCA}" type="parTrans" cxnId="{9B718A71-1C27-4480-AF58-BA104217995E}">
      <dgm:prSet/>
      <dgm:spPr/>
      <dgm:t>
        <a:bodyPr/>
        <a:lstStyle/>
        <a:p>
          <a:endParaRPr lang="es-ES"/>
        </a:p>
      </dgm:t>
    </dgm:pt>
    <dgm:pt modelId="{7DEC10B3-9884-4140-874E-5AD8A3EC7EC7}" type="sibTrans" cxnId="{9B718A71-1C27-4480-AF58-BA104217995E}">
      <dgm:prSet/>
      <dgm:spPr/>
      <dgm:t>
        <a:bodyPr/>
        <a:lstStyle/>
        <a:p>
          <a:endParaRPr lang="es-ES"/>
        </a:p>
      </dgm:t>
    </dgm:pt>
    <dgm:pt modelId="{B9D118A1-4D64-4E2F-B7B7-6DD98806E8D3}">
      <dgm:prSet/>
      <dgm:spPr/>
      <dgm:t>
        <a:bodyPr/>
        <a:lstStyle/>
        <a:p>
          <a:r>
            <a:rPr lang="en-US" dirty="0" err="1"/>
            <a:t>Subidas</a:t>
          </a:r>
          <a:r>
            <a:rPr lang="en-US" dirty="0"/>
            <a:t> de </a:t>
          </a:r>
          <a:r>
            <a:rPr lang="en-US" dirty="0" err="1"/>
            <a:t>tipos</a:t>
          </a:r>
          <a:r>
            <a:rPr lang="en-US" dirty="0"/>
            <a:t>, </a:t>
          </a:r>
          <a:r>
            <a:rPr lang="en-US" dirty="0" err="1"/>
            <a:t>aunque</a:t>
          </a:r>
          <a:r>
            <a:rPr lang="en-US" dirty="0"/>
            <a:t> se </a:t>
          </a:r>
          <a:r>
            <a:rPr lang="en-US" dirty="0" err="1"/>
            <a:t>espera</a:t>
          </a:r>
          <a:r>
            <a:rPr lang="en-US" dirty="0"/>
            <a:t> un mayor </a:t>
          </a:r>
          <a:r>
            <a:rPr lang="en-US" dirty="0" err="1"/>
            <a:t>efecto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futuro</a:t>
          </a:r>
          <a:endParaRPr lang="en-US" dirty="0"/>
        </a:p>
      </dgm:t>
    </dgm:pt>
    <dgm:pt modelId="{2281F105-2D85-4499-B5FA-3855258C4529}" type="parTrans" cxnId="{E5C53BFC-1C42-4F5F-A54A-F48D8851AC15}">
      <dgm:prSet/>
      <dgm:spPr/>
      <dgm:t>
        <a:bodyPr/>
        <a:lstStyle/>
        <a:p>
          <a:endParaRPr lang="es-ES"/>
        </a:p>
      </dgm:t>
    </dgm:pt>
    <dgm:pt modelId="{31716422-FA98-4141-AC2C-1F7578B83026}" type="sibTrans" cxnId="{E5C53BFC-1C42-4F5F-A54A-F48D8851AC15}">
      <dgm:prSet/>
      <dgm:spPr/>
      <dgm:t>
        <a:bodyPr/>
        <a:lstStyle/>
        <a:p>
          <a:endParaRPr lang="es-ES"/>
        </a:p>
      </dgm:t>
    </dgm:pt>
    <dgm:pt modelId="{C5DD14B7-017D-48CD-96AF-3B2D43D6658C}">
      <dgm:prSet/>
      <dgm:spPr/>
      <dgm:t>
        <a:bodyPr/>
        <a:lstStyle/>
        <a:p>
          <a:r>
            <a:rPr lang="en-US" dirty="0" err="1"/>
            <a:t>Riesgos</a:t>
          </a:r>
          <a:r>
            <a:rPr lang="en-US" dirty="0"/>
            <a:t> </a:t>
          </a:r>
          <a:r>
            <a:rPr lang="en-US" dirty="0" err="1"/>
            <a:t>latentes</a:t>
          </a:r>
          <a:r>
            <a:rPr lang="en-US" dirty="0"/>
            <a:t> y </a:t>
          </a:r>
          <a:r>
            <a:rPr lang="en-US" dirty="0" err="1"/>
            <a:t>desaceleración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UE. No obstante,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efecto</a:t>
          </a:r>
          <a:r>
            <a:rPr lang="en-US" dirty="0"/>
            <a:t> arrastre del </a:t>
          </a:r>
          <a:r>
            <a:rPr lang="en-US" dirty="0" err="1"/>
            <a:t>crecimiento</a:t>
          </a:r>
          <a:r>
            <a:rPr lang="en-US" dirty="0"/>
            <a:t> hasta </a:t>
          </a:r>
          <a:r>
            <a:rPr lang="en-US" dirty="0" err="1"/>
            <a:t>el</a:t>
          </a:r>
          <a:r>
            <a:rPr lang="en-US" dirty="0"/>
            <a:t> IT de 2023 </a:t>
          </a:r>
          <a:r>
            <a:rPr lang="en-US" dirty="0" err="1"/>
            <a:t>revsa</a:t>
          </a:r>
          <a:r>
            <a:rPr lang="en-US" dirty="0"/>
            <a:t> al </a:t>
          </a:r>
          <a:r>
            <a:rPr lang="en-US" dirty="0" err="1"/>
            <a:t>alza</a:t>
          </a:r>
          <a:r>
            <a:rPr lang="en-US" dirty="0"/>
            <a:t> la prevision para 2023.</a:t>
          </a:r>
        </a:p>
      </dgm:t>
    </dgm:pt>
    <dgm:pt modelId="{7A182AD4-1A82-4E24-A78B-089717C5E5E4}" type="parTrans" cxnId="{52F500AF-5960-44E1-A642-F4B5E1E8686D}">
      <dgm:prSet/>
      <dgm:spPr/>
      <dgm:t>
        <a:bodyPr/>
        <a:lstStyle/>
        <a:p>
          <a:endParaRPr lang="es-ES"/>
        </a:p>
      </dgm:t>
    </dgm:pt>
    <dgm:pt modelId="{8454C981-A715-43AD-96B0-E4BC314CADC8}" type="sibTrans" cxnId="{52F500AF-5960-44E1-A642-F4B5E1E8686D}">
      <dgm:prSet/>
      <dgm:spPr/>
      <dgm:t>
        <a:bodyPr/>
        <a:lstStyle/>
        <a:p>
          <a:endParaRPr lang="es-ES"/>
        </a:p>
      </dgm:t>
    </dgm:pt>
    <dgm:pt modelId="{3DF74C84-EC48-4DAE-B544-B5A39B8A66A1}">
      <dgm:prSet/>
      <dgm:spPr/>
      <dgm:t>
        <a:bodyPr/>
        <a:lstStyle/>
        <a:p>
          <a:r>
            <a:rPr lang="es-ES" b="0" dirty="0"/>
            <a:t>Inflación se modera y seguirá haciéndolo, aunque efecto base impulsado por subida de carburantes.</a:t>
          </a:r>
          <a:endParaRPr lang="en-US" b="0" dirty="0"/>
        </a:p>
      </dgm:t>
    </dgm:pt>
    <dgm:pt modelId="{63035F4E-92F7-4FEA-A661-114F75A51509}" type="sibTrans" cxnId="{9579518F-457D-438A-8760-F228A4AC9886}">
      <dgm:prSet/>
      <dgm:spPr/>
      <dgm:t>
        <a:bodyPr/>
        <a:lstStyle/>
        <a:p>
          <a:endParaRPr lang="en-US"/>
        </a:p>
      </dgm:t>
    </dgm:pt>
    <dgm:pt modelId="{D9EC2C61-153E-4FB7-AE43-A72092BD9DB7}" type="parTrans" cxnId="{9579518F-457D-438A-8760-F228A4AC9886}">
      <dgm:prSet/>
      <dgm:spPr/>
      <dgm:t>
        <a:bodyPr/>
        <a:lstStyle/>
        <a:p>
          <a:endParaRPr lang="en-US"/>
        </a:p>
      </dgm:t>
    </dgm:pt>
    <dgm:pt modelId="{A307B7B3-0A0E-4957-9A9A-9605AC5D4460}">
      <dgm:prSet/>
      <dgm:spPr/>
      <dgm:t>
        <a:bodyPr/>
        <a:lstStyle/>
        <a:p>
          <a:r>
            <a:rPr lang="en-US" dirty="0" err="1"/>
            <a:t>Consumo</a:t>
          </a:r>
          <a:r>
            <a:rPr lang="en-US" dirty="0"/>
            <a:t>  privado y turismo </a:t>
          </a:r>
          <a:r>
            <a:rPr lang="en-US" dirty="0" err="1"/>
            <a:t>nacional</a:t>
          </a:r>
          <a:endParaRPr lang="en-US" dirty="0"/>
        </a:p>
      </dgm:t>
    </dgm:pt>
    <dgm:pt modelId="{60C168A2-4484-4D51-9BF1-7FBB01C82EA0}" type="parTrans" cxnId="{F2142900-07B5-408B-B8D7-590E2AEA8CF6}">
      <dgm:prSet/>
      <dgm:spPr/>
      <dgm:t>
        <a:bodyPr/>
        <a:lstStyle/>
        <a:p>
          <a:endParaRPr lang="es-ES"/>
        </a:p>
      </dgm:t>
    </dgm:pt>
    <dgm:pt modelId="{787208C7-1601-41FB-89A0-72E4421EFCCD}" type="sibTrans" cxnId="{F2142900-07B5-408B-B8D7-590E2AEA8CF6}">
      <dgm:prSet/>
      <dgm:spPr/>
      <dgm:t>
        <a:bodyPr/>
        <a:lstStyle/>
        <a:p>
          <a:endParaRPr lang="es-ES"/>
        </a:p>
      </dgm:t>
    </dgm:pt>
    <dgm:pt modelId="{7DD1731E-F161-4327-A4E4-8F88B411FA87}">
      <dgm:prSet/>
      <dgm:spPr/>
      <dgm:t>
        <a:bodyPr/>
        <a:lstStyle/>
        <a:p>
          <a:r>
            <a:rPr lang="en-US" dirty="0"/>
            <a:t>Turismo no </a:t>
          </a:r>
          <a:r>
            <a:rPr lang="en-US" dirty="0" err="1"/>
            <a:t>residentes</a:t>
          </a:r>
          <a:endParaRPr lang="en-US" dirty="0"/>
        </a:p>
      </dgm:t>
    </dgm:pt>
    <dgm:pt modelId="{6C1EF7CF-0670-4E72-A57B-585DAB06DFC9}" type="parTrans" cxnId="{05E81273-2EE1-49F7-902F-DD5E10076B74}">
      <dgm:prSet/>
      <dgm:spPr/>
    </dgm:pt>
    <dgm:pt modelId="{1A1C0058-5766-40FF-8BC6-D65C9322AF16}" type="sibTrans" cxnId="{05E81273-2EE1-49F7-902F-DD5E10076B74}">
      <dgm:prSet/>
      <dgm:spPr/>
    </dgm:pt>
    <dgm:pt modelId="{4067446B-911A-4723-96AC-BA6907A3A1D3}">
      <dgm:prSet/>
      <dgm:spPr/>
      <dgm:t>
        <a:bodyPr/>
        <a:lstStyle/>
        <a:p>
          <a:r>
            <a:rPr lang="en-US" dirty="0" err="1"/>
            <a:t>Consumo</a:t>
          </a:r>
          <a:r>
            <a:rPr lang="en-US" dirty="0"/>
            <a:t> </a:t>
          </a:r>
          <a:r>
            <a:rPr lang="en-US" dirty="0" err="1"/>
            <a:t>público</a:t>
          </a:r>
          <a:endParaRPr lang="en-US" dirty="0"/>
        </a:p>
      </dgm:t>
    </dgm:pt>
    <dgm:pt modelId="{71CD58E4-173B-4AD6-9FC1-429F3AB0D55F}" type="parTrans" cxnId="{DB7AA019-4175-4748-AD18-E9385DC2DB57}">
      <dgm:prSet/>
      <dgm:spPr/>
    </dgm:pt>
    <dgm:pt modelId="{F1830A77-1926-4AEB-98DB-426C8B8F9D29}" type="sibTrans" cxnId="{DB7AA019-4175-4748-AD18-E9385DC2DB57}">
      <dgm:prSet/>
      <dgm:spPr/>
    </dgm:pt>
    <dgm:pt modelId="{F706185D-5BD2-4E1E-AFE1-BD488ED842F2}">
      <dgm:prSet/>
      <dgm:spPr/>
      <dgm:t>
        <a:bodyPr/>
        <a:lstStyle/>
        <a:p>
          <a:r>
            <a:rPr lang="en-US" dirty="0" err="1"/>
            <a:t>Demanda</a:t>
          </a:r>
          <a:r>
            <a:rPr lang="en-US" dirty="0"/>
            <a:t> de </a:t>
          </a:r>
          <a:r>
            <a:rPr lang="en-US" dirty="0" err="1"/>
            <a:t>crédito</a:t>
          </a:r>
          <a:endParaRPr lang="en-US" dirty="0"/>
        </a:p>
      </dgm:t>
    </dgm:pt>
    <dgm:pt modelId="{02B06C66-8410-4F39-9143-92ACABA1931A}" type="parTrans" cxnId="{B2409743-7365-4019-92C6-C2F1A27ACD19}">
      <dgm:prSet/>
      <dgm:spPr/>
    </dgm:pt>
    <dgm:pt modelId="{0709D319-0855-4C57-B450-E1D43AFA1E5C}" type="sibTrans" cxnId="{B2409743-7365-4019-92C6-C2F1A27ACD19}">
      <dgm:prSet/>
      <dgm:spPr/>
    </dgm:pt>
    <dgm:pt modelId="{D4034F9E-B730-42D6-BF1A-A1F353390725}" type="pres">
      <dgm:prSet presAssocID="{B1FC598B-9B56-4915-BF8B-28113C6AE03C}" presName="linear" presStyleCnt="0">
        <dgm:presLayoutVars>
          <dgm:dir/>
          <dgm:animLvl val="lvl"/>
          <dgm:resizeHandles val="exact"/>
        </dgm:presLayoutVars>
      </dgm:prSet>
      <dgm:spPr/>
    </dgm:pt>
    <dgm:pt modelId="{820265E3-547C-40D0-9F76-00DA38A1A228}" type="pres">
      <dgm:prSet presAssocID="{0755F2C6-2ECF-4FDE-84C4-2FF67B33A97F}" presName="parentLin" presStyleCnt="0"/>
      <dgm:spPr/>
    </dgm:pt>
    <dgm:pt modelId="{DC92D97D-41F1-4384-AB59-9BA903064586}" type="pres">
      <dgm:prSet presAssocID="{0755F2C6-2ECF-4FDE-84C4-2FF67B33A97F}" presName="parentLeftMargin" presStyleLbl="node1" presStyleIdx="0" presStyleCnt="3"/>
      <dgm:spPr/>
    </dgm:pt>
    <dgm:pt modelId="{AE000D7A-C20A-454A-A237-F81E6B6EA432}" type="pres">
      <dgm:prSet presAssocID="{0755F2C6-2ECF-4FDE-84C4-2FF67B33A9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372FE2-5519-47CE-ABD0-6401EE4A07F1}" type="pres">
      <dgm:prSet presAssocID="{0755F2C6-2ECF-4FDE-84C4-2FF67B33A97F}" presName="negativeSpace" presStyleCnt="0"/>
      <dgm:spPr/>
    </dgm:pt>
    <dgm:pt modelId="{1573E51F-B024-460E-8946-99BA857D8061}" type="pres">
      <dgm:prSet presAssocID="{0755F2C6-2ECF-4FDE-84C4-2FF67B33A97F}" presName="childText" presStyleLbl="conFgAcc1" presStyleIdx="0" presStyleCnt="3">
        <dgm:presLayoutVars>
          <dgm:bulletEnabled val="1"/>
        </dgm:presLayoutVars>
      </dgm:prSet>
      <dgm:spPr/>
    </dgm:pt>
    <dgm:pt modelId="{94D0F849-4094-4375-B07A-85155DA22BB5}" type="pres">
      <dgm:prSet presAssocID="{269A91C6-CFD0-4832-967E-66DB41A5060C}" presName="spaceBetweenRectangles" presStyleCnt="0"/>
      <dgm:spPr/>
    </dgm:pt>
    <dgm:pt modelId="{263E0ED5-2C16-476B-BE9E-4F54CED0885D}" type="pres">
      <dgm:prSet presAssocID="{7EEF1A31-1D53-42DF-8F66-FD12CEADF299}" presName="parentLin" presStyleCnt="0"/>
      <dgm:spPr/>
    </dgm:pt>
    <dgm:pt modelId="{6A1F35FF-AF51-4A67-AB71-B658FA2917E5}" type="pres">
      <dgm:prSet presAssocID="{7EEF1A31-1D53-42DF-8F66-FD12CEADF299}" presName="parentLeftMargin" presStyleLbl="node1" presStyleIdx="0" presStyleCnt="3"/>
      <dgm:spPr/>
    </dgm:pt>
    <dgm:pt modelId="{CD8B4325-5368-414A-9F31-926F84448137}" type="pres">
      <dgm:prSet presAssocID="{7EEF1A31-1D53-42DF-8F66-FD12CEADF2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5D9958-5E47-4DDE-9D67-CC56449C6410}" type="pres">
      <dgm:prSet presAssocID="{7EEF1A31-1D53-42DF-8F66-FD12CEADF299}" presName="negativeSpace" presStyleCnt="0"/>
      <dgm:spPr/>
    </dgm:pt>
    <dgm:pt modelId="{B2723DDB-49F2-4244-90DA-D8148EEA5934}" type="pres">
      <dgm:prSet presAssocID="{7EEF1A31-1D53-42DF-8F66-FD12CEADF299}" presName="childText" presStyleLbl="conFgAcc1" presStyleIdx="1" presStyleCnt="3">
        <dgm:presLayoutVars>
          <dgm:bulletEnabled val="1"/>
        </dgm:presLayoutVars>
      </dgm:prSet>
      <dgm:spPr/>
    </dgm:pt>
    <dgm:pt modelId="{4ACEBC9F-F053-410A-8C4C-CB62FF147D20}" type="pres">
      <dgm:prSet presAssocID="{FC7FADE3-063B-42AF-AC06-C0A87E54C82B}" presName="spaceBetweenRectangles" presStyleCnt="0"/>
      <dgm:spPr/>
    </dgm:pt>
    <dgm:pt modelId="{074D6FC8-836E-4772-88D8-1B186AB979A6}" type="pres">
      <dgm:prSet presAssocID="{26D9DD0A-6CCB-48F6-9C2C-03EC3BBCEAD5}" presName="parentLin" presStyleCnt="0"/>
      <dgm:spPr/>
    </dgm:pt>
    <dgm:pt modelId="{6FF6293F-B255-4611-9A35-080B30F9BFA3}" type="pres">
      <dgm:prSet presAssocID="{26D9DD0A-6CCB-48F6-9C2C-03EC3BBCEAD5}" presName="parentLeftMargin" presStyleLbl="node1" presStyleIdx="1" presStyleCnt="3"/>
      <dgm:spPr/>
    </dgm:pt>
    <dgm:pt modelId="{487AD611-4657-4D91-9E64-DEDF9A552BD7}" type="pres">
      <dgm:prSet presAssocID="{26D9DD0A-6CCB-48F6-9C2C-03EC3BBCEA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7C7390-9D26-4D5B-9E09-C7B984852ACB}" type="pres">
      <dgm:prSet presAssocID="{26D9DD0A-6CCB-48F6-9C2C-03EC3BBCEAD5}" presName="negativeSpace" presStyleCnt="0"/>
      <dgm:spPr/>
    </dgm:pt>
    <dgm:pt modelId="{6EA01562-C1B2-4D89-ADB8-EFE2217F7716}" type="pres">
      <dgm:prSet presAssocID="{26D9DD0A-6CCB-48F6-9C2C-03EC3BBCEA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2142900-07B5-408B-B8D7-590E2AEA8CF6}" srcId="{7EEF1A31-1D53-42DF-8F66-FD12CEADF299}" destId="{A307B7B3-0A0E-4957-9A9A-9605AC5D4460}" srcOrd="1" destOrd="0" parTransId="{60C168A2-4484-4D51-9BF1-7FBB01C82EA0}" sibTransId="{787208C7-1601-41FB-89A0-72E4421EFCCD}"/>
    <dgm:cxn modelId="{09B3930E-1137-457F-AB4C-32D3BF01D9D5}" type="presOf" srcId="{7EEF1A31-1D53-42DF-8F66-FD12CEADF299}" destId="{CD8B4325-5368-414A-9F31-926F84448137}" srcOrd="1" destOrd="0" presId="urn:microsoft.com/office/officeart/2005/8/layout/list1"/>
    <dgm:cxn modelId="{CA5DEF14-4E7C-4B6C-90D5-C96C098914B6}" type="presOf" srcId="{F706185D-5BD2-4E1E-AFE1-BD488ED842F2}" destId="{B2723DDB-49F2-4244-90DA-D8148EEA5934}" srcOrd="0" destOrd="2" presId="urn:microsoft.com/office/officeart/2005/8/layout/list1"/>
    <dgm:cxn modelId="{0C0F6C18-1EA7-4885-BADB-75434D51B9E3}" srcId="{0755F2C6-2ECF-4FDE-84C4-2FF67B33A97F}" destId="{03A21ADC-36F2-4801-AB2C-A1689A38DBA1}" srcOrd="0" destOrd="0" parTransId="{32CABD82-C563-4333-BE5F-20A42D6E54BC}" sibTransId="{0B293582-F188-4990-9E9A-42167B694936}"/>
    <dgm:cxn modelId="{DB7AA019-4175-4748-AD18-E9385DC2DB57}" srcId="{03A21ADC-36F2-4801-AB2C-A1689A38DBA1}" destId="{4067446B-911A-4723-96AC-BA6907A3A1D3}" srcOrd="2" destOrd="0" parTransId="{71CD58E4-173B-4AD6-9FC1-429F3AB0D55F}" sibTransId="{F1830A77-1926-4AEB-98DB-426C8B8F9D29}"/>
    <dgm:cxn modelId="{E6931F2D-204A-43D2-A169-5028F5355037}" type="presOf" srcId="{7DD1731E-F161-4327-A4E4-8F88B411FA87}" destId="{1573E51F-B024-460E-8946-99BA857D8061}" srcOrd="0" destOrd="1" presId="urn:microsoft.com/office/officeart/2005/8/layout/list1"/>
    <dgm:cxn modelId="{3D9FE230-AE0C-4F31-9A4A-EF998F3F291E}" srcId="{B1FC598B-9B56-4915-BF8B-28113C6AE03C}" destId="{26D9DD0A-6CCB-48F6-9C2C-03EC3BBCEAD5}" srcOrd="2" destOrd="0" parTransId="{B092DF34-5730-4E1E-BC89-28F8D72C27AA}" sibTransId="{42E222A1-49E8-4ABE-8BDA-53EDD0FBD416}"/>
    <dgm:cxn modelId="{11316833-08BA-4327-B0EC-787311FDC792}" type="presOf" srcId="{4067446B-911A-4723-96AC-BA6907A3A1D3}" destId="{1573E51F-B024-460E-8946-99BA857D8061}" srcOrd="0" destOrd="3" presId="urn:microsoft.com/office/officeart/2005/8/layout/list1"/>
    <dgm:cxn modelId="{C4090C3D-B45C-47FC-8C08-7C5774C0D5F9}" type="presOf" srcId="{26D9DD0A-6CCB-48F6-9C2C-03EC3BBCEAD5}" destId="{6FF6293F-B255-4611-9A35-080B30F9BFA3}" srcOrd="0" destOrd="0" presId="urn:microsoft.com/office/officeart/2005/8/layout/list1"/>
    <dgm:cxn modelId="{B1C8CD3F-8A4D-4EE9-B7C4-BEDCDC92787F}" type="presOf" srcId="{0755F2C6-2ECF-4FDE-84C4-2FF67B33A97F}" destId="{AE000D7A-C20A-454A-A237-F81E6B6EA432}" srcOrd="1" destOrd="0" presId="urn:microsoft.com/office/officeart/2005/8/layout/list1"/>
    <dgm:cxn modelId="{B2409743-7365-4019-92C6-C2F1A27ACD19}" srcId="{7EEF1A31-1D53-42DF-8F66-FD12CEADF299}" destId="{F706185D-5BD2-4E1E-AFE1-BD488ED842F2}" srcOrd="2" destOrd="0" parTransId="{02B06C66-8410-4F39-9143-92ACABA1931A}" sibTransId="{0709D319-0855-4C57-B450-E1D43AFA1E5C}"/>
    <dgm:cxn modelId="{9B718A71-1C27-4480-AF58-BA104217995E}" srcId="{03A21ADC-36F2-4801-AB2C-A1689A38DBA1}" destId="{3A5E4EA0-EDF3-4F09-B3D3-2B6F32727D3C}" srcOrd="1" destOrd="0" parTransId="{D42172BB-1559-4CD9-8901-2F76D7783BCA}" sibTransId="{7DEC10B3-9884-4140-874E-5AD8A3EC7EC7}"/>
    <dgm:cxn modelId="{05E81273-2EE1-49F7-902F-DD5E10076B74}" srcId="{03A21ADC-36F2-4801-AB2C-A1689A38DBA1}" destId="{7DD1731E-F161-4327-A4E4-8F88B411FA87}" srcOrd="0" destOrd="0" parTransId="{6C1EF7CF-0670-4E72-A57B-585DAB06DFC9}" sibTransId="{1A1C0058-5766-40FF-8BC6-D65C9322AF16}"/>
    <dgm:cxn modelId="{90E5E853-CA87-4FBF-BC54-D67CB3FADCFE}" srcId="{26D9DD0A-6CCB-48F6-9C2C-03EC3BBCEAD5}" destId="{C27ACF7E-DFD0-471F-9601-E82447B0C653}" srcOrd="1" destOrd="0" parTransId="{9CD5D83A-3A89-4A4C-9B4C-D4F0F449368F}" sibTransId="{D0A2D9A1-8D40-41B1-B9F5-959B512B6712}"/>
    <dgm:cxn modelId="{9579518F-457D-438A-8760-F228A4AC9886}" srcId="{26D9DD0A-6CCB-48F6-9C2C-03EC3BBCEAD5}" destId="{3DF74C84-EC48-4DAE-B544-B5A39B8A66A1}" srcOrd="0" destOrd="0" parTransId="{D9EC2C61-153E-4FB7-AE43-A72092BD9DB7}" sibTransId="{63035F4E-92F7-4FEA-A661-114F75A51509}"/>
    <dgm:cxn modelId="{A2DB8D93-F4CA-4267-982C-6A4F0DD521A7}" type="presOf" srcId="{03A21ADC-36F2-4801-AB2C-A1689A38DBA1}" destId="{1573E51F-B024-460E-8946-99BA857D8061}" srcOrd="0" destOrd="0" presId="urn:microsoft.com/office/officeart/2005/8/layout/list1"/>
    <dgm:cxn modelId="{32C89F9F-628E-4381-909F-0EB2BB6F0609}" type="presOf" srcId="{3A5E4EA0-EDF3-4F09-B3D3-2B6F32727D3C}" destId="{1573E51F-B024-460E-8946-99BA857D8061}" srcOrd="0" destOrd="2" presId="urn:microsoft.com/office/officeart/2005/8/layout/list1"/>
    <dgm:cxn modelId="{1B0362A2-E9B6-40E8-B949-40960D314D03}" srcId="{B1FC598B-9B56-4915-BF8B-28113C6AE03C}" destId="{0755F2C6-2ECF-4FDE-84C4-2FF67B33A97F}" srcOrd="0" destOrd="0" parTransId="{B13EC88A-760A-4192-AEFF-F716287318B6}" sibTransId="{269A91C6-CFD0-4832-967E-66DB41A5060C}"/>
    <dgm:cxn modelId="{C98849A4-F171-48CF-B06B-07DECA8428C8}" type="presOf" srcId="{3DF74C84-EC48-4DAE-B544-B5A39B8A66A1}" destId="{6EA01562-C1B2-4D89-ADB8-EFE2217F7716}" srcOrd="0" destOrd="0" presId="urn:microsoft.com/office/officeart/2005/8/layout/list1"/>
    <dgm:cxn modelId="{52F500AF-5960-44E1-A642-F4B5E1E8686D}" srcId="{26D9DD0A-6CCB-48F6-9C2C-03EC3BBCEAD5}" destId="{C5DD14B7-017D-48CD-96AF-3B2D43D6658C}" srcOrd="2" destOrd="0" parTransId="{7A182AD4-1A82-4E24-A78B-089717C5E5E4}" sibTransId="{8454C981-A715-43AD-96B0-E4BC314CADC8}"/>
    <dgm:cxn modelId="{499AE8AF-28B8-4977-B01A-BD1B171CFA44}" type="presOf" srcId="{B9D118A1-4D64-4E2F-B7B7-6DD98806E8D3}" destId="{B2723DDB-49F2-4244-90DA-D8148EEA5934}" srcOrd="0" destOrd="0" presId="urn:microsoft.com/office/officeart/2005/8/layout/list1"/>
    <dgm:cxn modelId="{F07EFBC2-D542-4C74-B585-9F6274259317}" type="presOf" srcId="{A307B7B3-0A0E-4957-9A9A-9605AC5D4460}" destId="{B2723DDB-49F2-4244-90DA-D8148EEA5934}" srcOrd="0" destOrd="1" presId="urn:microsoft.com/office/officeart/2005/8/layout/list1"/>
    <dgm:cxn modelId="{FC22AAC4-976B-49AD-BBD2-968A27FABCAC}" type="presOf" srcId="{B1FC598B-9B56-4915-BF8B-28113C6AE03C}" destId="{D4034F9E-B730-42D6-BF1A-A1F353390725}" srcOrd="0" destOrd="0" presId="urn:microsoft.com/office/officeart/2005/8/layout/list1"/>
    <dgm:cxn modelId="{7E4B0CD1-B0C0-4A3C-B9A7-935BC532AFCA}" srcId="{B1FC598B-9B56-4915-BF8B-28113C6AE03C}" destId="{7EEF1A31-1D53-42DF-8F66-FD12CEADF299}" srcOrd="1" destOrd="0" parTransId="{8C70F5D2-7DC8-4035-9892-49DC35EB57D0}" sibTransId="{FC7FADE3-063B-42AF-AC06-C0A87E54C82B}"/>
    <dgm:cxn modelId="{24811DD9-AAC6-4E8C-A83E-AC74AF7A551C}" type="presOf" srcId="{7EEF1A31-1D53-42DF-8F66-FD12CEADF299}" destId="{6A1F35FF-AF51-4A67-AB71-B658FA2917E5}" srcOrd="0" destOrd="0" presId="urn:microsoft.com/office/officeart/2005/8/layout/list1"/>
    <dgm:cxn modelId="{3D48B6DB-D1CA-4DA1-BA35-681BA606FB1C}" type="presOf" srcId="{26D9DD0A-6CCB-48F6-9C2C-03EC3BBCEAD5}" destId="{487AD611-4657-4D91-9E64-DEDF9A552BD7}" srcOrd="1" destOrd="0" presId="urn:microsoft.com/office/officeart/2005/8/layout/list1"/>
    <dgm:cxn modelId="{96C15BEB-0406-4C3B-8C9A-1CCA00016272}" type="presOf" srcId="{C27ACF7E-DFD0-471F-9601-E82447B0C653}" destId="{6EA01562-C1B2-4D89-ADB8-EFE2217F7716}" srcOrd="0" destOrd="1" presId="urn:microsoft.com/office/officeart/2005/8/layout/list1"/>
    <dgm:cxn modelId="{0AD636F9-1BDF-4394-90A0-F2629E309283}" type="presOf" srcId="{C5DD14B7-017D-48CD-96AF-3B2D43D6658C}" destId="{6EA01562-C1B2-4D89-ADB8-EFE2217F7716}" srcOrd="0" destOrd="2" presId="urn:microsoft.com/office/officeart/2005/8/layout/list1"/>
    <dgm:cxn modelId="{E5C53BFC-1C42-4F5F-A54A-F48D8851AC15}" srcId="{7EEF1A31-1D53-42DF-8F66-FD12CEADF299}" destId="{B9D118A1-4D64-4E2F-B7B7-6DD98806E8D3}" srcOrd="0" destOrd="0" parTransId="{2281F105-2D85-4499-B5FA-3855258C4529}" sibTransId="{31716422-FA98-4141-AC2C-1F7578B83026}"/>
    <dgm:cxn modelId="{15E052FD-9166-4DA7-9B85-886E9F5D1174}" type="presOf" srcId="{0755F2C6-2ECF-4FDE-84C4-2FF67B33A97F}" destId="{DC92D97D-41F1-4384-AB59-9BA903064586}" srcOrd="0" destOrd="0" presId="urn:microsoft.com/office/officeart/2005/8/layout/list1"/>
    <dgm:cxn modelId="{1FBB039E-EBAB-4667-A083-BA1C341DCE17}" type="presParOf" srcId="{D4034F9E-B730-42D6-BF1A-A1F353390725}" destId="{820265E3-547C-40D0-9F76-00DA38A1A228}" srcOrd="0" destOrd="0" presId="urn:microsoft.com/office/officeart/2005/8/layout/list1"/>
    <dgm:cxn modelId="{ABF11A58-F032-4B91-A617-BA223ECBC37C}" type="presParOf" srcId="{820265E3-547C-40D0-9F76-00DA38A1A228}" destId="{DC92D97D-41F1-4384-AB59-9BA903064586}" srcOrd="0" destOrd="0" presId="urn:microsoft.com/office/officeart/2005/8/layout/list1"/>
    <dgm:cxn modelId="{6A55B589-01BF-41E8-8769-3AEEB15ABFF3}" type="presParOf" srcId="{820265E3-547C-40D0-9F76-00DA38A1A228}" destId="{AE000D7A-C20A-454A-A237-F81E6B6EA432}" srcOrd="1" destOrd="0" presId="urn:microsoft.com/office/officeart/2005/8/layout/list1"/>
    <dgm:cxn modelId="{495BCFCF-B478-4EDF-B5DC-B8347669CE89}" type="presParOf" srcId="{D4034F9E-B730-42D6-BF1A-A1F353390725}" destId="{1F372FE2-5519-47CE-ABD0-6401EE4A07F1}" srcOrd="1" destOrd="0" presId="urn:microsoft.com/office/officeart/2005/8/layout/list1"/>
    <dgm:cxn modelId="{1DF13055-AAB8-4301-A0D7-1360645B3DCF}" type="presParOf" srcId="{D4034F9E-B730-42D6-BF1A-A1F353390725}" destId="{1573E51F-B024-460E-8946-99BA857D8061}" srcOrd="2" destOrd="0" presId="urn:microsoft.com/office/officeart/2005/8/layout/list1"/>
    <dgm:cxn modelId="{8E559477-1046-4276-A2E8-040C7DF41D04}" type="presParOf" srcId="{D4034F9E-B730-42D6-BF1A-A1F353390725}" destId="{94D0F849-4094-4375-B07A-85155DA22BB5}" srcOrd="3" destOrd="0" presId="urn:microsoft.com/office/officeart/2005/8/layout/list1"/>
    <dgm:cxn modelId="{FB904A63-3AF4-4A5B-9F2E-CA37DF75DE47}" type="presParOf" srcId="{D4034F9E-B730-42D6-BF1A-A1F353390725}" destId="{263E0ED5-2C16-476B-BE9E-4F54CED0885D}" srcOrd="4" destOrd="0" presId="urn:microsoft.com/office/officeart/2005/8/layout/list1"/>
    <dgm:cxn modelId="{FD1BAE4D-9404-4F3F-A1D1-3907150592F8}" type="presParOf" srcId="{263E0ED5-2C16-476B-BE9E-4F54CED0885D}" destId="{6A1F35FF-AF51-4A67-AB71-B658FA2917E5}" srcOrd="0" destOrd="0" presId="urn:microsoft.com/office/officeart/2005/8/layout/list1"/>
    <dgm:cxn modelId="{D9593A36-EC2F-4D41-BBF3-7BC5EA7A2BF3}" type="presParOf" srcId="{263E0ED5-2C16-476B-BE9E-4F54CED0885D}" destId="{CD8B4325-5368-414A-9F31-926F84448137}" srcOrd="1" destOrd="0" presId="urn:microsoft.com/office/officeart/2005/8/layout/list1"/>
    <dgm:cxn modelId="{3DB3DEA9-7DED-4926-A3CA-3B54D6CECFD6}" type="presParOf" srcId="{D4034F9E-B730-42D6-BF1A-A1F353390725}" destId="{A05D9958-5E47-4DDE-9D67-CC56449C6410}" srcOrd="5" destOrd="0" presId="urn:microsoft.com/office/officeart/2005/8/layout/list1"/>
    <dgm:cxn modelId="{46C651F2-ACE3-4491-ABC6-E134BE7117A5}" type="presParOf" srcId="{D4034F9E-B730-42D6-BF1A-A1F353390725}" destId="{B2723DDB-49F2-4244-90DA-D8148EEA5934}" srcOrd="6" destOrd="0" presId="urn:microsoft.com/office/officeart/2005/8/layout/list1"/>
    <dgm:cxn modelId="{4D745FD2-15F0-43BA-9049-938994AD9E5B}" type="presParOf" srcId="{D4034F9E-B730-42D6-BF1A-A1F353390725}" destId="{4ACEBC9F-F053-410A-8C4C-CB62FF147D20}" srcOrd="7" destOrd="0" presId="urn:microsoft.com/office/officeart/2005/8/layout/list1"/>
    <dgm:cxn modelId="{1B26F260-46BE-4431-B32F-8B8C224F1013}" type="presParOf" srcId="{D4034F9E-B730-42D6-BF1A-A1F353390725}" destId="{074D6FC8-836E-4772-88D8-1B186AB979A6}" srcOrd="8" destOrd="0" presId="urn:microsoft.com/office/officeart/2005/8/layout/list1"/>
    <dgm:cxn modelId="{79A8F99A-FAE8-4DF4-94CD-2250A9AD6FDB}" type="presParOf" srcId="{074D6FC8-836E-4772-88D8-1B186AB979A6}" destId="{6FF6293F-B255-4611-9A35-080B30F9BFA3}" srcOrd="0" destOrd="0" presId="urn:microsoft.com/office/officeart/2005/8/layout/list1"/>
    <dgm:cxn modelId="{7CDA5644-4079-4FD4-B478-DFAE767AF2C7}" type="presParOf" srcId="{074D6FC8-836E-4772-88D8-1B186AB979A6}" destId="{487AD611-4657-4D91-9E64-DEDF9A552BD7}" srcOrd="1" destOrd="0" presId="urn:microsoft.com/office/officeart/2005/8/layout/list1"/>
    <dgm:cxn modelId="{5107322D-6802-4C6F-B194-3B3E78CB34CF}" type="presParOf" srcId="{D4034F9E-B730-42D6-BF1A-A1F353390725}" destId="{937C7390-9D26-4D5B-9E09-C7B984852ACB}" srcOrd="9" destOrd="0" presId="urn:microsoft.com/office/officeart/2005/8/layout/list1"/>
    <dgm:cxn modelId="{A8D91380-159B-4D29-A617-25CEA79872B8}" type="presParOf" srcId="{D4034F9E-B730-42D6-BF1A-A1F353390725}" destId="{6EA01562-C1B2-4D89-ADB8-EFE2217F771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3E51F-B024-460E-8946-99BA857D8061}">
      <dsp:nvSpPr>
        <dsp:cNvPr id="0" name=""/>
        <dsp:cNvSpPr/>
      </dsp:nvSpPr>
      <dsp:spPr>
        <a:xfrm>
          <a:off x="0" y="389378"/>
          <a:ext cx="11918950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37388" rIns="92504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Factores</a:t>
          </a:r>
          <a:r>
            <a:rPr lang="en-US" sz="2100" kern="1200" dirty="0"/>
            <a:t> que </a:t>
          </a:r>
          <a:r>
            <a:rPr lang="en-US" sz="2100" kern="1200" dirty="0" err="1"/>
            <a:t>ayudaron</a:t>
          </a:r>
          <a:r>
            <a:rPr lang="en-US" sz="2100" kern="1200" dirty="0"/>
            <a:t> al </a:t>
          </a:r>
          <a:r>
            <a:rPr lang="en-US" sz="2100" kern="1200" dirty="0" err="1"/>
            <a:t>crecimiento</a:t>
          </a:r>
          <a:r>
            <a:rPr lang="en-US" sz="2100" kern="1200" dirty="0"/>
            <a:t>: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Turismo no </a:t>
          </a:r>
          <a:r>
            <a:rPr lang="en-US" sz="2100" kern="1200" dirty="0" err="1"/>
            <a:t>residentes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Inversión</a:t>
          </a:r>
          <a:r>
            <a:rPr lang="en-US" sz="2100" kern="1200" dirty="0"/>
            <a:t> </a:t>
          </a:r>
          <a:r>
            <a:rPr lang="en-US" sz="2100" kern="1200" dirty="0" err="1"/>
            <a:t>en</a:t>
          </a:r>
          <a:r>
            <a:rPr lang="en-US" sz="2100" kern="1200" dirty="0"/>
            <a:t> </a:t>
          </a:r>
          <a:r>
            <a:rPr lang="en-US" sz="2100" kern="1200" dirty="0" err="1"/>
            <a:t>bienes</a:t>
          </a:r>
          <a:r>
            <a:rPr lang="en-US" sz="2100" kern="1200" dirty="0"/>
            <a:t> de </a:t>
          </a:r>
          <a:r>
            <a:rPr lang="en-US" sz="2100" kern="1200" dirty="0" err="1"/>
            <a:t>equipo</a:t>
          </a:r>
          <a:endParaRPr lang="en-US" sz="2100" kern="1200" dirty="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Consumo</a:t>
          </a:r>
          <a:r>
            <a:rPr lang="en-US" sz="2100" kern="1200" dirty="0"/>
            <a:t> </a:t>
          </a:r>
          <a:r>
            <a:rPr lang="en-US" sz="2100" kern="1200" dirty="0" err="1"/>
            <a:t>público</a:t>
          </a:r>
          <a:endParaRPr lang="en-US" sz="2100" kern="1200" dirty="0"/>
        </a:p>
      </dsp:txBody>
      <dsp:txXfrm>
        <a:off x="0" y="389378"/>
        <a:ext cx="11918950" cy="1918350"/>
      </dsp:txXfrm>
    </dsp:sp>
    <dsp:sp modelId="{AE000D7A-C20A-454A-A237-F81E6B6EA432}">
      <dsp:nvSpPr>
        <dsp:cNvPr id="0" name=""/>
        <dsp:cNvSpPr/>
      </dsp:nvSpPr>
      <dsp:spPr>
        <a:xfrm>
          <a:off x="595947" y="79418"/>
          <a:ext cx="834326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Trimestre</a:t>
          </a:r>
          <a:r>
            <a:rPr lang="en-US" sz="2100" kern="1200" dirty="0"/>
            <a:t> </a:t>
          </a:r>
          <a:r>
            <a:rPr lang="en-US" sz="2100" kern="1200" dirty="0" err="1"/>
            <a:t>relativamente</a:t>
          </a:r>
          <a:r>
            <a:rPr lang="en-US" sz="2100" kern="1200" dirty="0"/>
            <a:t> </a:t>
          </a:r>
          <a:r>
            <a:rPr lang="en-US" sz="2100" kern="1200" dirty="0" err="1"/>
            <a:t>positivo</a:t>
          </a:r>
          <a:endParaRPr lang="en-US" sz="2100" kern="1200" dirty="0"/>
        </a:p>
      </dsp:txBody>
      <dsp:txXfrm>
        <a:off x="626209" y="109680"/>
        <a:ext cx="8282741" cy="559396"/>
      </dsp:txXfrm>
    </dsp:sp>
    <dsp:sp modelId="{B2723DDB-49F2-4244-90DA-D8148EEA5934}">
      <dsp:nvSpPr>
        <dsp:cNvPr id="0" name=""/>
        <dsp:cNvSpPr/>
      </dsp:nvSpPr>
      <dsp:spPr>
        <a:xfrm>
          <a:off x="0" y="2731088"/>
          <a:ext cx="11918950" cy="1554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37388" rIns="92504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Subidas</a:t>
          </a:r>
          <a:r>
            <a:rPr lang="en-US" sz="2100" kern="1200" dirty="0"/>
            <a:t> de </a:t>
          </a:r>
          <a:r>
            <a:rPr lang="en-US" sz="2100" kern="1200" dirty="0" err="1"/>
            <a:t>tipos</a:t>
          </a:r>
          <a:r>
            <a:rPr lang="en-US" sz="2100" kern="1200" dirty="0"/>
            <a:t>, </a:t>
          </a:r>
          <a:r>
            <a:rPr lang="en-US" sz="2100" kern="1200" dirty="0" err="1"/>
            <a:t>aunque</a:t>
          </a:r>
          <a:r>
            <a:rPr lang="en-US" sz="2100" kern="1200" dirty="0"/>
            <a:t> se </a:t>
          </a:r>
          <a:r>
            <a:rPr lang="en-US" sz="2100" kern="1200" dirty="0" err="1"/>
            <a:t>espera</a:t>
          </a:r>
          <a:r>
            <a:rPr lang="en-US" sz="2100" kern="1200" dirty="0"/>
            <a:t> un mayor </a:t>
          </a:r>
          <a:r>
            <a:rPr lang="en-US" sz="2100" kern="1200" dirty="0" err="1"/>
            <a:t>efecto</a:t>
          </a:r>
          <a:r>
            <a:rPr lang="en-US" sz="2100" kern="1200" dirty="0"/>
            <a:t> </a:t>
          </a:r>
          <a:r>
            <a:rPr lang="en-US" sz="2100" kern="1200" dirty="0" err="1"/>
            <a:t>en</a:t>
          </a:r>
          <a:r>
            <a:rPr lang="en-US" sz="2100" kern="1200" dirty="0"/>
            <a:t> </a:t>
          </a:r>
          <a:r>
            <a:rPr lang="en-US" sz="2100" kern="1200" dirty="0" err="1"/>
            <a:t>el</a:t>
          </a:r>
          <a:r>
            <a:rPr lang="en-US" sz="2100" kern="1200" dirty="0"/>
            <a:t> </a:t>
          </a:r>
          <a:r>
            <a:rPr lang="en-US" sz="2100" kern="1200" dirty="0" err="1"/>
            <a:t>futuro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Consumo</a:t>
          </a:r>
          <a:r>
            <a:rPr lang="en-US" sz="2100" kern="1200" dirty="0"/>
            <a:t>  privado y turismo </a:t>
          </a:r>
          <a:r>
            <a:rPr lang="en-US" sz="2100" kern="1200" dirty="0" err="1"/>
            <a:t>nacional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Demanda</a:t>
          </a:r>
          <a:r>
            <a:rPr lang="en-US" sz="2100" kern="1200" dirty="0"/>
            <a:t> de </a:t>
          </a:r>
          <a:r>
            <a:rPr lang="en-US" sz="2100" kern="1200" dirty="0" err="1"/>
            <a:t>crédito</a:t>
          </a:r>
          <a:endParaRPr lang="en-US" sz="2100" kern="1200" dirty="0"/>
        </a:p>
      </dsp:txBody>
      <dsp:txXfrm>
        <a:off x="0" y="2731088"/>
        <a:ext cx="11918950" cy="1554525"/>
      </dsp:txXfrm>
    </dsp:sp>
    <dsp:sp modelId="{CD8B4325-5368-414A-9F31-926F84448137}">
      <dsp:nvSpPr>
        <dsp:cNvPr id="0" name=""/>
        <dsp:cNvSpPr/>
      </dsp:nvSpPr>
      <dsp:spPr>
        <a:xfrm>
          <a:off x="595947" y="2421128"/>
          <a:ext cx="834326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Factores</a:t>
          </a:r>
          <a:r>
            <a:rPr lang="en-US" sz="2100" kern="1200" dirty="0"/>
            <a:t> que </a:t>
          </a:r>
          <a:r>
            <a:rPr lang="en-US" sz="2100" kern="1200" dirty="0" err="1"/>
            <a:t>restaron</a:t>
          </a:r>
          <a:r>
            <a:rPr lang="en-US" sz="2100" kern="1200" dirty="0"/>
            <a:t> </a:t>
          </a:r>
          <a:r>
            <a:rPr lang="en-US" sz="2100" kern="1200" dirty="0" err="1"/>
            <a:t>impulso</a:t>
          </a:r>
          <a:r>
            <a:rPr lang="en-US" sz="2100" kern="1200" dirty="0"/>
            <a:t>:</a:t>
          </a:r>
        </a:p>
      </dsp:txBody>
      <dsp:txXfrm>
        <a:off x="626209" y="2451390"/>
        <a:ext cx="8282741" cy="559396"/>
      </dsp:txXfrm>
    </dsp:sp>
    <dsp:sp modelId="{6EA01562-C1B2-4D89-ADB8-EFE2217F7716}">
      <dsp:nvSpPr>
        <dsp:cNvPr id="0" name=""/>
        <dsp:cNvSpPr/>
      </dsp:nvSpPr>
      <dsp:spPr>
        <a:xfrm>
          <a:off x="0" y="4708973"/>
          <a:ext cx="11918950" cy="21829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37388" rIns="92504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b="0" kern="1200" dirty="0"/>
            <a:t>Inflación se modera y seguirá haciéndolo, aunque efecto base impulsado por subida de carburantes.</a:t>
          </a:r>
          <a:endParaRPr lang="en-US" sz="2100" b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Turismo no </a:t>
          </a:r>
          <a:r>
            <a:rPr lang="en-US" sz="2100" kern="1200" dirty="0" err="1"/>
            <a:t>residencial</a:t>
          </a:r>
          <a:r>
            <a:rPr lang="en-US" sz="2100" kern="1200" dirty="0"/>
            <a:t> </a:t>
          </a:r>
          <a:r>
            <a:rPr lang="en-US" sz="2100" kern="1200" dirty="0" err="1"/>
            <a:t>seguirá</a:t>
          </a:r>
          <a:r>
            <a:rPr lang="en-US" sz="2100" kern="1200" dirty="0"/>
            <a:t> </a:t>
          </a:r>
          <a:r>
            <a:rPr lang="en-US" sz="2100" kern="1200" dirty="0" err="1"/>
            <a:t>añadiendo</a:t>
          </a:r>
          <a:r>
            <a:rPr lang="en-US" sz="2100" kern="1200" dirty="0"/>
            <a:t> </a:t>
          </a:r>
          <a:r>
            <a:rPr lang="en-US" sz="2100" kern="1200" dirty="0" err="1"/>
            <a:t>crecimiento</a:t>
          </a:r>
          <a:r>
            <a:rPr lang="en-US" sz="2100" kern="1200" dirty="0"/>
            <a:t> hasta </a:t>
          </a:r>
          <a:r>
            <a:rPr lang="en-US" sz="2100" kern="1200" dirty="0" err="1"/>
            <a:t>inicio</a:t>
          </a:r>
          <a:r>
            <a:rPr lang="en-US" sz="2100" kern="1200" dirty="0"/>
            <a:t> del IV </a:t>
          </a:r>
          <a:r>
            <a:rPr lang="en-US" sz="2100" kern="1200" dirty="0" err="1"/>
            <a:t>trimestre</a:t>
          </a:r>
          <a:r>
            <a:rPr lang="en-US" sz="2100" kern="1200" dirty="0"/>
            <a:t>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 err="1"/>
            <a:t>Riesgos</a:t>
          </a:r>
          <a:r>
            <a:rPr lang="en-US" sz="2100" kern="1200" dirty="0"/>
            <a:t> </a:t>
          </a:r>
          <a:r>
            <a:rPr lang="en-US" sz="2100" kern="1200" dirty="0" err="1"/>
            <a:t>latentes</a:t>
          </a:r>
          <a:r>
            <a:rPr lang="en-US" sz="2100" kern="1200" dirty="0"/>
            <a:t> y </a:t>
          </a:r>
          <a:r>
            <a:rPr lang="en-US" sz="2100" kern="1200" dirty="0" err="1"/>
            <a:t>desaceleración</a:t>
          </a:r>
          <a:r>
            <a:rPr lang="en-US" sz="2100" kern="1200" dirty="0"/>
            <a:t> </a:t>
          </a:r>
          <a:r>
            <a:rPr lang="en-US" sz="2100" kern="1200" dirty="0" err="1"/>
            <a:t>en</a:t>
          </a:r>
          <a:r>
            <a:rPr lang="en-US" sz="2100" kern="1200" dirty="0"/>
            <a:t> UE. No obstante, </a:t>
          </a:r>
          <a:r>
            <a:rPr lang="en-US" sz="2100" kern="1200" dirty="0" err="1"/>
            <a:t>el</a:t>
          </a:r>
          <a:r>
            <a:rPr lang="en-US" sz="2100" kern="1200" dirty="0"/>
            <a:t> </a:t>
          </a:r>
          <a:r>
            <a:rPr lang="en-US" sz="2100" kern="1200" dirty="0" err="1"/>
            <a:t>efecto</a:t>
          </a:r>
          <a:r>
            <a:rPr lang="en-US" sz="2100" kern="1200" dirty="0"/>
            <a:t> arrastre del </a:t>
          </a:r>
          <a:r>
            <a:rPr lang="en-US" sz="2100" kern="1200" dirty="0" err="1"/>
            <a:t>crecimiento</a:t>
          </a:r>
          <a:r>
            <a:rPr lang="en-US" sz="2100" kern="1200" dirty="0"/>
            <a:t> hasta </a:t>
          </a:r>
          <a:r>
            <a:rPr lang="en-US" sz="2100" kern="1200" dirty="0" err="1"/>
            <a:t>el</a:t>
          </a:r>
          <a:r>
            <a:rPr lang="en-US" sz="2100" kern="1200" dirty="0"/>
            <a:t> IT de 2023 </a:t>
          </a:r>
          <a:r>
            <a:rPr lang="en-US" sz="2100" kern="1200" dirty="0" err="1"/>
            <a:t>revsa</a:t>
          </a:r>
          <a:r>
            <a:rPr lang="en-US" sz="2100" kern="1200" dirty="0"/>
            <a:t> al </a:t>
          </a:r>
          <a:r>
            <a:rPr lang="en-US" sz="2100" kern="1200" dirty="0" err="1"/>
            <a:t>alza</a:t>
          </a:r>
          <a:r>
            <a:rPr lang="en-US" sz="2100" kern="1200" dirty="0"/>
            <a:t> la prevision para 2023.</a:t>
          </a:r>
        </a:p>
      </dsp:txBody>
      <dsp:txXfrm>
        <a:off x="0" y="4708973"/>
        <a:ext cx="11918950" cy="2182950"/>
      </dsp:txXfrm>
    </dsp:sp>
    <dsp:sp modelId="{487AD611-4657-4D91-9E64-DEDF9A552BD7}">
      <dsp:nvSpPr>
        <dsp:cNvPr id="0" name=""/>
        <dsp:cNvSpPr/>
      </dsp:nvSpPr>
      <dsp:spPr>
        <a:xfrm>
          <a:off x="595947" y="4399013"/>
          <a:ext cx="834326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dirty="0"/>
            <a:t>¿Cambio de ciclo en IIIT 2023?</a:t>
          </a:r>
          <a:endParaRPr lang="en-US" sz="2100" kern="1200" dirty="0"/>
        </a:p>
      </dsp:txBody>
      <dsp:txXfrm>
        <a:off x="626209" y="4429275"/>
        <a:ext cx="8282741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01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521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83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9978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7416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743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71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25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pic>
        <p:nvPicPr>
          <p:cNvPr id="5" name="logo.png">
            <a:extLst>
              <a:ext uri="{FF2B5EF4-FFF2-40B4-BE49-F238E27FC236}">
                <a16:creationId xmlns:a16="http://schemas.microsoft.com/office/drawing/2014/main" id="{21CDBCBF-B870-D73D-2BDF-1ACDA83A43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574" y="409804"/>
            <a:ext cx="2644064" cy="1526946"/>
          </a:xfrm>
          <a:prstGeom prst="rect">
            <a:avLst/>
          </a:prstGeom>
        </p:spPr>
      </p:pic>
      <p:pic>
        <p:nvPicPr>
          <p:cNvPr id="6" name="pasted-image.tiff">
            <a:extLst>
              <a:ext uri="{FF2B5EF4-FFF2-40B4-BE49-F238E27FC236}">
                <a16:creationId xmlns:a16="http://schemas.microsoft.com/office/drawing/2014/main" id="{233B0411-9E5C-5F0B-F5CC-7287B4A09C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067383" y="190422"/>
            <a:ext cx="2555509" cy="97748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pic>
        <p:nvPicPr>
          <p:cNvPr id="5" name="pasted-image.tiff">
            <a:extLst>
              <a:ext uri="{FF2B5EF4-FFF2-40B4-BE49-F238E27FC236}">
                <a16:creationId xmlns:a16="http://schemas.microsoft.com/office/drawing/2014/main" id="{26D033FE-826D-7B82-E945-2C97265DD79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0067383" y="190422"/>
            <a:ext cx="2555509" cy="977483"/>
          </a:xfrm>
          <a:prstGeom prst="rect">
            <a:avLst/>
          </a:prstGeom>
        </p:spPr>
      </p:pic>
      <p:pic>
        <p:nvPicPr>
          <p:cNvPr id="6" name="logo.png">
            <a:extLst>
              <a:ext uri="{FF2B5EF4-FFF2-40B4-BE49-F238E27FC236}">
                <a16:creationId xmlns:a16="http://schemas.microsoft.com/office/drawing/2014/main" id="{CA188373-0D61-70F4-ACFD-C5184ECD74F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74574" y="409804"/>
            <a:ext cx="2644064" cy="15269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A92CF0CF-E20D-4C03-AE25-A672922F5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5DA13EB-813C-4FE6-98DF-2EE99B48B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05" y="0"/>
            <a:ext cx="13004475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4362450" y="4768792"/>
            <a:ext cx="7676122" cy="332745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900" b="1" dirty="0">
                <a:solidFill>
                  <a:schemeClr val="tx2"/>
                </a:solidFill>
              </a:rPr>
              <a:t>Economía andaluza </a:t>
            </a:r>
          </a:p>
          <a:p>
            <a:pPr algn="l"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900" b="1" dirty="0">
                <a:solidFill>
                  <a:schemeClr val="tx2"/>
                </a:solidFill>
              </a:rPr>
              <a:t>SEGUNDO trimestre de 2023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260B5EA-4014-4EFA-BF60-A205CBAE2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47075" y="-1"/>
            <a:ext cx="4088405" cy="4090503"/>
            <a:chOff x="-305" y="-1"/>
            <a:chExt cx="3832880" cy="2876136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BF22D31-E67F-4195-BB34-8A55D356D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703BC64-7A80-4B64-8B4B-8D19B0511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E248705-DEB3-4F6D-A983-40926993E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A101A4C-B9EA-4041-A2C3-59AF4B6D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4362450" y="6003759"/>
            <a:ext cx="4593938" cy="1146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 lang="es-ES" sz="2500" dirty="0">
              <a:solidFill>
                <a:schemeClr val="tx2"/>
              </a:solidFill>
            </a:endParaRPr>
          </a:p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s-ES" sz="2500" dirty="0">
                <a:solidFill>
                  <a:schemeClr val="tx2"/>
                </a:solidFill>
              </a:rPr>
              <a:t>12 de SEPTIEMBRE de 2023</a:t>
            </a:r>
          </a:p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 lang="es-ES" sz="2500" dirty="0">
              <a:solidFill>
                <a:schemeClr val="tx2"/>
              </a:solidFill>
            </a:endParaRPr>
          </a:p>
        </p:txBody>
      </p:sp>
      <p:pic>
        <p:nvPicPr>
          <p:cNvPr id="123" name="pasted-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203669" y="2031274"/>
            <a:ext cx="2639082" cy="250713"/>
          </a:xfrm>
          <a:prstGeom prst="rect">
            <a:avLst/>
          </a:prstGeom>
        </p:spPr>
      </p:pic>
      <p:pic>
        <p:nvPicPr>
          <p:cNvPr id="121" name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286" y="354478"/>
            <a:ext cx="2644064" cy="1526946"/>
          </a:xfrm>
          <a:prstGeom prst="rect">
            <a:avLst/>
          </a:prstGeom>
        </p:spPr>
      </p:pic>
      <p:pic>
        <p:nvPicPr>
          <p:cNvPr id="15" name="pasted-image.tiff">
            <a:extLst>
              <a:ext uri="{FF2B5EF4-FFF2-40B4-BE49-F238E27FC236}">
                <a16:creationId xmlns:a16="http://schemas.microsoft.com/office/drawing/2014/main" id="{4BB480D7-8B25-4B91-686F-5C76449EC0B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6106" y="404485"/>
            <a:ext cx="2257062" cy="8652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E77BE12A-48D8-002F-1719-45C1E279CE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muchas gracias</a:t>
            </a:r>
          </a:p>
        </p:txBody>
      </p:sp>
      <p:pic>
        <p:nvPicPr>
          <p:cNvPr id="261" name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691" y="164616"/>
            <a:ext cx="4855702" cy="2801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1BB4F1E5-EC39-6A27-546A-EFE825572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3576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93BD896F-3673-93CA-724E-46CB4BAD8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C557408-26AB-0151-58A2-8F01D6DB2A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090" y="1570354"/>
            <a:ext cx="7754620" cy="72307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006478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2" name="CuadroTexto 2">
            <a:extLst>
              <a:ext uri="{FF2B5EF4-FFF2-40B4-BE49-F238E27FC236}">
                <a16:creationId xmlns:a16="http://schemas.microsoft.com/office/drawing/2014/main" id="{E50314C5-52D1-8690-18CA-5576C411B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6136459"/>
              </p:ext>
            </p:extLst>
          </p:nvPr>
        </p:nvGraphicFramePr>
        <p:xfrm>
          <a:off x="1085850" y="1753558"/>
          <a:ext cx="11918950" cy="697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CC09921C-70BC-F65D-FB94-155FAD2C73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5662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PREVISIONES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5D8D03B0-5B8A-F2FC-1DCD-A3E552A97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702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7B90FF9-1271-4001-970D-D6E16BE066D5}"/>
              </a:ext>
            </a:extLst>
          </p:cNvPr>
          <p:cNvSpPr txBox="1"/>
          <p:nvPr/>
        </p:nvSpPr>
        <p:spPr>
          <a:xfrm>
            <a:off x="2149575" y="2737155"/>
            <a:ext cx="10855225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INTRODUCCIÓN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PREVISIONES INTERNACIONALES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PREVISIONES PARA ESPAÑA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PREVISIÓN PARA ANDALUCÍA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	</a:t>
            </a: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414A397E-B77A-600E-92D9-9072A15685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0898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C95DEB-FE22-4A51-8E4D-1E6274434D46}"/>
              </a:ext>
            </a:extLst>
          </p:cNvPr>
          <p:cNvSpPr txBox="1"/>
          <p:nvPr/>
        </p:nvSpPr>
        <p:spPr>
          <a:xfrm>
            <a:off x="1162050" y="1163242"/>
            <a:ext cx="103706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Evolución del PMI compuesto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FF66927-A339-53BD-3F92-F241A4FC9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52EDB305-4D01-3E10-C9CE-F0D5A85488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2742258"/>
            <a:ext cx="10269475" cy="53857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815231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DB63443B-FC5E-E3C8-1ED2-3414521EF0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684D01F-7EF0-5E32-D2EB-957ABE53F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5027" y="3074670"/>
            <a:ext cx="9727328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5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PREVISIONES PARA LA ECONOMÍA ANDALUZA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54132F6-6FAF-7363-A246-FCF8381B2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813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C95DEB-FE22-4A51-8E4D-1E6274434D46}"/>
              </a:ext>
            </a:extLst>
          </p:cNvPr>
          <p:cNvSpPr txBox="1"/>
          <p:nvPr/>
        </p:nvSpPr>
        <p:spPr>
          <a:xfrm>
            <a:off x="1074787" y="1227055"/>
            <a:ext cx="103706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PREVISIONES PARA LA ECONOMÍA ANDALUZA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B90FF9-1271-4001-970D-D6E16BE066D5}"/>
              </a:ext>
            </a:extLst>
          </p:cNvPr>
          <p:cNvSpPr txBox="1"/>
          <p:nvPr/>
        </p:nvSpPr>
        <p:spPr>
          <a:xfrm>
            <a:off x="2149575" y="2737155"/>
            <a:ext cx="10855225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CONSIDERACIONES GENERALES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PERSPECTIVA DE LA DEMANDA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PERSPECTIVA DE LA OFERTA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PREVISIÓN CRECIMIENTO </a:t>
            </a:r>
            <a:r>
              <a:rPr kumimoji="0" lang="es-ES" sz="36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DEL PIB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	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2667D782-425E-0B36-22B9-8372F97D7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7672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3585F"/>
    </a:dk2>
    <a:lt2>
      <a:srgbClr val="DCDEE0"/>
    </a:lt2>
    <a:accent1>
      <a:srgbClr val="0365C0"/>
    </a:accent1>
    <a:accent2>
      <a:srgbClr val="00882B"/>
    </a:accent2>
    <a:accent3>
      <a:srgbClr val="DCBD23"/>
    </a:accent3>
    <a:accent4>
      <a:srgbClr val="DE6A10"/>
    </a:accent4>
    <a:accent5>
      <a:srgbClr val="C82506"/>
    </a:accent5>
    <a:accent6>
      <a:srgbClr val="773F9B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166</Words>
  <Application>Microsoft Office PowerPoint</Application>
  <PresentationFormat>Personalizado</PresentationFormat>
  <Paragraphs>46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Avenir Next Demi Bold</vt:lpstr>
      <vt:lpstr>Helvetica Light</vt:lpstr>
      <vt:lpstr>Helvetica Neue</vt:lpstr>
      <vt:lpstr>Hoefler Text</vt:lpstr>
      <vt:lpstr>White</vt:lpstr>
      <vt:lpstr>Economía andaluza  SEGUNDO trimestre de 2023</vt:lpstr>
      <vt:lpstr>Presentación de PowerPoint</vt:lpstr>
      <vt:lpstr>Presentación de PowerPoint</vt:lpstr>
      <vt:lpstr>PREVISIONES</vt:lpstr>
      <vt:lpstr>Presentación de PowerPoint</vt:lpstr>
      <vt:lpstr>Presentación de PowerPoint</vt:lpstr>
      <vt:lpstr>Presentación de PowerPoint</vt:lpstr>
      <vt:lpstr>PREVISIONES PARA LA ECONOMÍA ANDALUZA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Economía andaluza.  PRIMER trimestre de 2017</dc:title>
  <dc:creator>Manuel hidalgo perez</dc:creator>
  <cp:lastModifiedBy>Manuel</cp:lastModifiedBy>
  <cp:revision>279</cp:revision>
  <dcterms:modified xsi:type="dcterms:W3CDTF">2023-09-12T07:56:50Z</dcterms:modified>
</cp:coreProperties>
</file>