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432" r:id="rId3"/>
    <p:sldId id="423" r:id="rId4"/>
    <p:sldId id="444" r:id="rId5"/>
    <p:sldId id="445" r:id="rId6"/>
    <p:sldId id="446" r:id="rId7"/>
    <p:sldId id="443" r:id="rId8"/>
    <p:sldId id="422" r:id="rId9"/>
    <p:sldId id="420" r:id="rId10"/>
    <p:sldId id="421" r:id="rId11"/>
    <p:sldId id="442" r:id="rId12"/>
    <p:sldId id="430" r:id="rId13"/>
    <p:sldId id="402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nesto Mesa Barreto" initials="EMB" lastIdx="2" clrIdx="0">
    <p:extLst>
      <p:ext uri="{19B8F6BF-5375-455C-9EA6-DF929625EA0E}">
        <p15:presenceInfo xmlns:p15="http://schemas.microsoft.com/office/powerpoint/2012/main" userId="4a9bdfff1fbd2bef" providerId="Windows Live"/>
      </p:ext>
    </p:extLst>
  </p:cmAuthor>
  <p:cmAuthor id="2" name="Pilar Gayan" initials="P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9" autoAdjust="0"/>
    <p:restoredTop sz="83032" autoAdjust="0"/>
  </p:normalViewPr>
  <p:slideViewPr>
    <p:cSldViewPr snapToGrid="0">
      <p:cViewPr varScale="1">
        <p:scale>
          <a:sx n="78" d="100"/>
          <a:sy n="78" d="100"/>
        </p:scale>
        <p:origin x="858" y="114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598B-9B56-4915-BF8B-28113C6AE0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5F2C6-2ECF-4FDE-84C4-2FF67B33A97F}">
      <dgm:prSet/>
      <dgm:spPr/>
      <dgm:t>
        <a:bodyPr/>
        <a:lstStyle/>
        <a:p>
          <a:r>
            <a:rPr lang="en-US" dirty="0" err="1"/>
            <a:t>Trimestre</a:t>
          </a:r>
          <a:r>
            <a:rPr lang="en-US" dirty="0"/>
            <a:t> </a:t>
          </a:r>
          <a:r>
            <a:rPr lang="en-US" dirty="0" err="1"/>
            <a:t>relativamente</a:t>
          </a:r>
          <a:r>
            <a:rPr lang="en-US" dirty="0"/>
            <a:t> </a:t>
          </a:r>
          <a:r>
            <a:rPr lang="en-US" dirty="0" err="1"/>
            <a:t>positivo</a:t>
          </a:r>
          <a:endParaRPr lang="en-US" dirty="0"/>
        </a:p>
      </dgm:t>
    </dgm:pt>
    <dgm:pt modelId="{B13EC88A-760A-4192-AEFF-F716287318B6}" type="parTrans" cxnId="{1B0362A2-E9B6-40E8-B949-40960D314D03}">
      <dgm:prSet/>
      <dgm:spPr/>
      <dgm:t>
        <a:bodyPr/>
        <a:lstStyle/>
        <a:p>
          <a:endParaRPr lang="en-US"/>
        </a:p>
      </dgm:t>
    </dgm:pt>
    <dgm:pt modelId="{269A91C6-CFD0-4832-967E-66DB41A5060C}" type="sibTrans" cxnId="{1B0362A2-E9B6-40E8-B949-40960D314D03}">
      <dgm:prSet/>
      <dgm:spPr/>
      <dgm:t>
        <a:bodyPr/>
        <a:lstStyle/>
        <a:p>
          <a:endParaRPr lang="en-US"/>
        </a:p>
      </dgm:t>
    </dgm:pt>
    <dgm:pt modelId="{26D9DD0A-6CCB-48F6-9C2C-03EC3BBCEAD5}">
      <dgm:prSet/>
      <dgm:spPr/>
      <dgm:t>
        <a:bodyPr/>
        <a:lstStyle/>
        <a:p>
          <a:r>
            <a:rPr lang="es-ES" b="1" i="0" dirty="0"/>
            <a:t>Empleo y Consumo como Motores de Crecimiento:</a:t>
          </a:r>
          <a:endParaRPr lang="en-US" dirty="0"/>
        </a:p>
      </dgm:t>
    </dgm:pt>
    <dgm:pt modelId="{B092DF34-5730-4E1E-BC89-28F8D72C27AA}" type="parTrans" cxnId="{3D9FE230-AE0C-4F31-9A4A-EF998F3F291E}">
      <dgm:prSet/>
      <dgm:spPr/>
      <dgm:t>
        <a:bodyPr/>
        <a:lstStyle/>
        <a:p>
          <a:endParaRPr lang="en-US"/>
        </a:p>
      </dgm:t>
    </dgm:pt>
    <dgm:pt modelId="{42E222A1-49E8-4ABE-8BDA-53EDD0FBD416}" type="sibTrans" cxnId="{3D9FE230-AE0C-4F31-9A4A-EF998F3F291E}">
      <dgm:prSet/>
      <dgm:spPr/>
      <dgm:t>
        <a:bodyPr/>
        <a:lstStyle/>
        <a:p>
          <a:endParaRPr lang="en-US"/>
        </a:p>
      </dgm:t>
    </dgm:pt>
    <dgm:pt modelId="{03A21ADC-36F2-4801-AB2C-A1689A38DBA1}">
      <dgm:prSet/>
      <dgm:spPr/>
      <dgm:t>
        <a:bodyPr/>
        <a:lstStyle/>
        <a:p>
          <a:r>
            <a:rPr lang="es-ES" b="1" i="0" dirty="0"/>
            <a:t>Crecimiento Trimestral:</a:t>
          </a:r>
          <a:r>
            <a:rPr lang="es-ES" b="0" i="0" dirty="0"/>
            <a:t> 0,7%</a:t>
          </a:r>
          <a:endParaRPr lang="en-US" dirty="0"/>
        </a:p>
      </dgm:t>
    </dgm:pt>
    <dgm:pt modelId="{32CABD82-C563-4333-BE5F-20A42D6E54BC}" type="parTrans" cxnId="{0C0F6C18-1EA7-4885-BADB-75434D51B9E3}">
      <dgm:prSet/>
      <dgm:spPr/>
      <dgm:t>
        <a:bodyPr/>
        <a:lstStyle/>
        <a:p>
          <a:endParaRPr lang="es-ES"/>
        </a:p>
      </dgm:t>
    </dgm:pt>
    <dgm:pt modelId="{0B293582-F188-4990-9E9A-42167B694936}" type="sibTrans" cxnId="{0C0F6C18-1EA7-4885-BADB-75434D51B9E3}">
      <dgm:prSet/>
      <dgm:spPr/>
      <dgm:t>
        <a:bodyPr/>
        <a:lstStyle/>
        <a:p>
          <a:endParaRPr lang="es-ES"/>
        </a:p>
      </dgm:t>
    </dgm:pt>
    <dgm:pt modelId="{7EEF1A31-1D53-42DF-8F66-FD12CEADF299}">
      <dgm:prSet/>
      <dgm:spPr/>
      <dgm:t>
        <a:bodyPr/>
        <a:lstStyle/>
        <a:p>
          <a:r>
            <a:rPr lang="en-US" dirty="0" err="1"/>
            <a:t>Inflación</a:t>
          </a:r>
          <a:r>
            <a:rPr lang="en-US" dirty="0"/>
            <a:t> y </a:t>
          </a:r>
          <a:r>
            <a:rPr lang="en-US" dirty="0" err="1"/>
            <a:t>salarios</a:t>
          </a:r>
          <a:r>
            <a:rPr lang="en-US" dirty="0"/>
            <a:t>:</a:t>
          </a:r>
        </a:p>
      </dgm:t>
    </dgm:pt>
    <dgm:pt modelId="{8C70F5D2-7DC8-4035-9892-49DC35EB57D0}" type="parTrans" cxnId="{7E4B0CD1-B0C0-4A3C-B9A7-935BC532AFCA}">
      <dgm:prSet/>
      <dgm:spPr/>
      <dgm:t>
        <a:bodyPr/>
        <a:lstStyle/>
        <a:p>
          <a:endParaRPr lang="es-ES"/>
        </a:p>
      </dgm:t>
    </dgm:pt>
    <dgm:pt modelId="{FC7FADE3-063B-42AF-AC06-C0A87E54C82B}" type="sibTrans" cxnId="{7E4B0CD1-B0C0-4A3C-B9A7-935BC532AFCA}">
      <dgm:prSet/>
      <dgm:spPr/>
      <dgm:t>
        <a:bodyPr/>
        <a:lstStyle/>
        <a:p>
          <a:endParaRPr lang="es-ES"/>
        </a:p>
      </dgm:t>
    </dgm:pt>
    <dgm:pt modelId="{B9D118A1-4D64-4E2F-B7B7-6DD98806E8D3}">
      <dgm:prSet/>
      <dgm:spPr/>
      <dgm:t>
        <a:bodyPr/>
        <a:lstStyle/>
        <a:p>
          <a:r>
            <a:rPr lang="es-ES" b="1" i="0" dirty="0"/>
            <a:t>Inflación y Resiliencia:</a:t>
          </a:r>
          <a:endParaRPr lang="en-US" dirty="0"/>
        </a:p>
      </dgm:t>
    </dgm:pt>
    <dgm:pt modelId="{2281F105-2D85-4499-B5FA-3855258C4529}" type="parTrans" cxnId="{E5C53BFC-1C42-4F5F-A54A-F48D8851AC15}">
      <dgm:prSet/>
      <dgm:spPr/>
      <dgm:t>
        <a:bodyPr/>
        <a:lstStyle/>
        <a:p>
          <a:endParaRPr lang="es-ES"/>
        </a:p>
      </dgm:t>
    </dgm:pt>
    <dgm:pt modelId="{31716422-FA98-4141-AC2C-1F7578B83026}" type="sibTrans" cxnId="{E5C53BFC-1C42-4F5F-A54A-F48D8851AC15}">
      <dgm:prSet/>
      <dgm:spPr/>
      <dgm:t>
        <a:bodyPr/>
        <a:lstStyle/>
        <a:p>
          <a:endParaRPr lang="es-ES"/>
        </a:p>
      </dgm:t>
    </dgm:pt>
    <dgm:pt modelId="{3DF74C84-EC48-4DAE-B544-B5A39B8A66A1}">
      <dgm:prSet/>
      <dgm:spPr/>
      <dgm:t>
        <a:bodyPr/>
        <a:lstStyle/>
        <a:p>
          <a:r>
            <a:rPr lang="es-ES" b="0" i="1" dirty="0"/>
            <a:t>El empleo demuestra significativa resiliencia, respaldando el positivo desempeño del consumo privado.</a:t>
          </a:r>
          <a:endParaRPr lang="en-US" b="0" dirty="0"/>
        </a:p>
      </dgm:t>
    </dgm:pt>
    <dgm:pt modelId="{63035F4E-92F7-4FEA-A661-114F75A51509}" type="sibTrans" cxnId="{9579518F-457D-438A-8760-F228A4AC9886}">
      <dgm:prSet/>
      <dgm:spPr/>
      <dgm:t>
        <a:bodyPr/>
        <a:lstStyle/>
        <a:p>
          <a:endParaRPr lang="en-US"/>
        </a:p>
      </dgm:t>
    </dgm:pt>
    <dgm:pt modelId="{D9EC2C61-153E-4FB7-AE43-A72092BD9DB7}" type="parTrans" cxnId="{9579518F-457D-438A-8760-F228A4AC9886}">
      <dgm:prSet/>
      <dgm:spPr/>
      <dgm:t>
        <a:bodyPr/>
        <a:lstStyle/>
        <a:p>
          <a:endParaRPr lang="en-US"/>
        </a:p>
      </dgm:t>
    </dgm:pt>
    <dgm:pt modelId="{FC56E1CE-1FD1-4A33-A354-8CD0DF2B1F1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1" i="0"/>
            <a:t>Tasa Interanual:</a:t>
          </a:r>
          <a:r>
            <a:rPr lang="es-ES" b="0" i="0"/>
            <a:t> 1,9%</a:t>
          </a:r>
        </a:p>
      </dgm:t>
    </dgm:pt>
    <dgm:pt modelId="{586DB48C-BF74-492C-AD30-55B8BCE21754}" type="parTrans" cxnId="{F1BA2D72-7F53-4678-A529-F525844AE8EE}">
      <dgm:prSet/>
      <dgm:spPr/>
      <dgm:t>
        <a:bodyPr/>
        <a:lstStyle/>
        <a:p>
          <a:endParaRPr lang="es-ES"/>
        </a:p>
      </dgm:t>
    </dgm:pt>
    <dgm:pt modelId="{E1433C02-8FF1-4806-B64F-C20147C78C11}" type="sibTrans" cxnId="{F1BA2D72-7F53-4678-A529-F525844AE8EE}">
      <dgm:prSet/>
      <dgm:spPr/>
      <dgm:t>
        <a:bodyPr/>
        <a:lstStyle/>
        <a:p>
          <a:endParaRPr lang="es-ES"/>
        </a:p>
      </dgm:t>
    </dgm:pt>
    <dgm:pt modelId="{7A04A8AB-6B86-4553-8404-F7A33A022F8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(Dos décimas superior al tercer trimestre de 2023)</a:t>
          </a:r>
          <a:endParaRPr lang="es-ES" b="0" i="0"/>
        </a:p>
      </dgm:t>
    </dgm:pt>
    <dgm:pt modelId="{ACB9323D-D560-4336-8864-187E21AE5FD3}" type="parTrans" cxnId="{92FEC68A-DE3D-4DD4-9E33-4FC139EE6B3A}">
      <dgm:prSet/>
      <dgm:spPr/>
      <dgm:t>
        <a:bodyPr/>
        <a:lstStyle/>
        <a:p>
          <a:endParaRPr lang="es-ES"/>
        </a:p>
      </dgm:t>
    </dgm:pt>
    <dgm:pt modelId="{A6C9E393-C59F-41F8-ABF4-D07B387F830B}" type="sibTrans" cxnId="{92FEC68A-DE3D-4DD4-9E33-4FC139EE6B3A}">
      <dgm:prSet/>
      <dgm:spPr/>
      <dgm:t>
        <a:bodyPr/>
        <a:lstStyle/>
        <a:p>
          <a:endParaRPr lang="es-ES"/>
        </a:p>
      </dgm:t>
    </dgm:pt>
    <dgm:pt modelId="{B56F360B-D6DE-4ED7-BBFA-524358A9883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(Una décima menor que la media española)</a:t>
          </a:r>
          <a:endParaRPr lang="es-ES" b="0" i="0" dirty="0"/>
        </a:p>
      </dgm:t>
    </dgm:pt>
    <dgm:pt modelId="{1A569938-C5CF-47B5-82E5-C5E05E8AD20D}" type="parTrans" cxnId="{7E39136B-6C68-4AD9-AF62-03E671B6F9DD}">
      <dgm:prSet/>
      <dgm:spPr/>
      <dgm:t>
        <a:bodyPr/>
        <a:lstStyle/>
        <a:p>
          <a:endParaRPr lang="es-ES"/>
        </a:p>
      </dgm:t>
    </dgm:pt>
    <dgm:pt modelId="{BED179C6-D2B9-4DAF-986E-CD6A283631A6}" type="sibTrans" cxnId="{7E39136B-6C68-4AD9-AF62-03E671B6F9DD}">
      <dgm:prSet/>
      <dgm:spPr/>
      <dgm:t>
        <a:bodyPr/>
        <a:lstStyle/>
        <a:p>
          <a:endParaRPr lang="es-ES"/>
        </a:p>
      </dgm:t>
    </dgm:pt>
    <dgm:pt modelId="{8E11F25D-FA1C-4797-B1BC-67EF8E59007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Leve repunte inflacionario atribuible al efecto base y tensiones en Oriente Medio.</a:t>
          </a:r>
          <a:endParaRPr lang="es-ES" b="0" i="0" dirty="0"/>
        </a:p>
      </dgm:t>
    </dgm:pt>
    <dgm:pt modelId="{FFE31F17-2A81-4F68-A519-6DC3F5A7C4F4}" type="parTrans" cxnId="{180ECE48-45C5-43B9-B8D0-9B3FEE5F9CA7}">
      <dgm:prSet/>
      <dgm:spPr/>
      <dgm:t>
        <a:bodyPr/>
        <a:lstStyle/>
        <a:p>
          <a:endParaRPr lang="es-ES"/>
        </a:p>
      </dgm:t>
    </dgm:pt>
    <dgm:pt modelId="{9BFD053A-2F63-46F6-BE3C-73C10BA6C2AA}" type="sibTrans" cxnId="{180ECE48-45C5-43B9-B8D0-9B3FEE5F9CA7}">
      <dgm:prSet/>
      <dgm:spPr/>
      <dgm:t>
        <a:bodyPr/>
        <a:lstStyle/>
        <a:p>
          <a:endParaRPr lang="es-ES"/>
        </a:p>
      </dgm:t>
    </dgm:pt>
    <dgm:pt modelId="{B8FB3194-46B8-49B7-B9A8-4A5C6280700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A pesar de disparidades regionales, la moderación de precios beneficia los salarios y respalda el consumo privado.</a:t>
          </a:r>
          <a:endParaRPr lang="es-ES" b="0" i="0" dirty="0"/>
        </a:p>
      </dgm:t>
    </dgm:pt>
    <dgm:pt modelId="{2CFD8E05-74D3-4779-98B5-CF70AB787E3E}" type="parTrans" cxnId="{41E0A021-3D65-44CF-A584-A37FEB400DC1}">
      <dgm:prSet/>
      <dgm:spPr/>
      <dgm:t>
        <a:bodyPr/>
        <a:lstStyle/>
        <a:p>
          <a:endParaRPr lang="es-ES"/>
        </a:p>
      </dgm:t>
    </dgm:pt>
    <dgm:pt modelId="{AB7A0308-AD8F-41E8-9D43-79033E9A4686}" type="sibTrans" cxnId="{41E0A021-3D65-44CF-A584-A37FEB400DC1}">
      <dgm:prSet/>
      <dgm:spPr/>
      <dgm:t>
        <a:bodyPr/>
        <a:lstStyle/>
        <a:p>
          <a:endParaRPr lang="es-ES"/>
        </a:p>
      </dgm:t>
    </dgm:pt>
    <dgm:pt modelId="{809F7AC9-EA1B-4304-856F-DCD10A12C5D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A pesar de las tensiones, Andalucía cierra el año con un crecimiento del 2.3%, manteniéndose en línea con la media nacional.</a:t>
          </a:r>
          <a:endParaRPr lang="es-ES" b="0" i="0" dirty="0"/>
        </a:p>
      </dgm:t>
    </dgm:pt>
    <dgm:pt modelId="{D597C46F-BBBF-438F-ACEB-4B75C5D92FAE}" type="parTrans" cxnId="{B77EE730-B467-4A61-A125-0BA4A39B9F20}">
      <dgm:prSet/>
      <dgm:spPr/>
      <dgm:t>
        <a:bodyPr/>
        <a:lstStyle/>
        <a:p>
          <a:endParaRPr lang="es-ES"/>
        </a:p>
      </dgm:t>
    </dgm:pt>
    <dgm:pt modelId="{14829775-C08E-4A61-AA2F-4268AE41BEC0}" type="sibTrans" cxnId="{B77EE730-B467-4A61-A125-0BA4A39B9F20}">
      <dgm:prSet/>
      <dgm:spPr/>
      <dgm:t>
        <a:bodyPr/>
        <a:lstStyle/>
        <a:p>
          <a:endParaRPr lang="es-ES"/>
        </a:p>
      </dgm:t>
    </dgm:pt>
    <dgm:pt modelId="{D4034F9E-B730-42D6-BF1A-A1F353390725}" type="pres">
      <dgm:prSet presAssocID="{B1FC598B-9B56-4915-BF8B-28113C6AE03C}" presName="linear" presStyleCnt="0">
        <dgm:presLayoutVars>
          <dgm:dir/>
          <dgm:animLvl val="lvl"/>
          <dgm:resizeHandles val="exact"/>
        </dgm:presLayoutVars>
      </dgm:prSet>
      <dgm:spPr/>
    </dgm:pt>
    <dgm:pt modelId="{820265E3-547C-40D0-9F76-00DA38A1A228}" type="pres">
      <dgm:prSet presAssocID="{0755F2C6-2ECF-4FDE-84C4-2FF67B33A97F}" presName="parentLin" presStyleCnt="0"/>
      <dgm:spPr/>
    </dgm:pt>
    <dgm:pt modelId="{DC92D97D-41F1-4384-AB59-9BA903064586}" type="pres">
      <dgm:prSet presAssocID="{0755F2C6-2ECF-4FDE-84C4-2FF67B33A97F}" presName="parentLeftMargin" presStyleLbl="node1" presStyleIdx="0" presStyleCnt="3"/>
      <dgm:spPr/>
    </dgm:pt>
    <dgm:pt modelId="{AE000D7A-C20A-454A-A237-F81E6B6EA432}" type="pres">
      <dgm:prSet presAssocID="{0755F2C6-2ECF-4FDE-84C4-2FF67B33A9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372FE2-5519-47CE-ABD0-6401EE4A07F1}" type="pres">
      <dgm:prSet presAssocID="{0755F2C6-2ECF-4FDE-84C4-2FF67B33A97F}" presName="negativeSpace" presStyleCnt="0"/>
      <dgm:spPr/>
    </dgm:pt>
    <dgm:pt modelId="{1573E51F-B024-460E-8946-99BA857D8061}" type="pres">
      <dgm:prSet presAssocID="{0755F2C6-2ECF-4FDE-84C4-2FF67B33A97F}" presName="childText" presStyleLbl="conFgAcc1" presStyleIdx="0" presStyleCnt="3">
        <dgm:presLayoutVars>
          <dgm:bulletEnabled val="1"/>
        </dgm:presLayoutVars>
      </dgm:prSet>
      <dgm:spPr/>
    </dgm:pt>
    <dgm:pt modelId="{94D0F849-4094-4375-B07A-85155DA22BB5}" type="pres">
      <dgm:prSet presAssocID="{269A91C6-CFD0-4832-967E-66DB41A5060C}" presName="spaceBetweenRectangles" presStyleCnt="0"/>
      <dgm:spPr/>
    </dgm:pt>
    <dgm:pt modelId="{263E0ED5-2C16-476B-BE9E-4F54CED0885D}" type="pres">
      <dgm:prSet presAssocID="{7EEF1A31-1D53-42DF-8F66-FD12CEADF299}" presName="parentLin" presStyleCnt="0"/>
      <dgm:spPr/>
    </dgm:pt>
    <dgm:pt modelId="{6A1F35FF-AF51-4A67-AB71-B658FA2917E5}" type="pres">
      <dgm:prSet presAssocID="{7EEF1A31-1D53-42DF-8F66-FD12CEADF299}" presName="parentLeftMargin" presStyleLbl="node1" presStyleIdx="0" presStyleCnt="3"/>
      <dgm:spPr/>
    </dgm:pt>
    <dgm:pt modelId="{CD8B4325-5368-414A-9F31-926F84448137}" type="pres">
      <dgm:prSet presAssocID="{7EEF1A31-1D53-42DF-8F66-FD12CEADF2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5D9958-5E47-4DDE-9D67-CC56449C6410}" type="pres">
      <dgm:prSet presAssocID="{7EEF1A31-1D53-42DF-8F66-FD12CEADF299}" presName="negativeSpace" presStyleCnt="0"/>
      <dgm:spPr/>
    </dgm:pt>
    <dgm:pt modelId="{B2723DDB-49F2-4244-90DA-D8148EEA5934}" type="pres">
      <dgm:prSet presAssocID="{7EEF1A31-1D53-42DF-8F66-FD12CEADF299}" presName="childText" presStyleLbl="conFgAcc1" presStyleIdx="1" presStyleCnt="3">
        <dgm:presLayoutVars>
          <dgm:bulletEnabled val="1"/>
        </dgm:presLayoutVars>
      </dgm:prSet>
      <dgm:spPr/>
    </dgm:pt>
    <dgm:pt modelId="{4ACEBC9F-F053-410A-8C4C-CB62FF147D20}" type="pres">
      <dgm:prSet presAssocID="{FC7FADE3-063B-42AF-AC06-C0A87E54C82B}" presName="spaceBetweenRectangles" presStyleCnt="0"/>
      <dgm:spPr/>
    </dgm:pt>
    <dgm:pt modelId="{074D6FC8-836E-4772-88D8-1B186AB979A6}" type="pres">
      <dgm:prSet presAssocID="{26D9DD0A-6CCB-48F6-9C2C-03EC3BBCEAD5}" presName="parentLin" presStyleCnt="0"/>
      <dgm:spPr/>
    </dgm:pt>
    <dgm:pt modelId="{6FF6293F-B255-4611-9A35-080B30F9BFA3}" type="pres">
      <dgm:prSet presAssocID="{26D9DD0A-6CCB-48F6-9C2C-03EC3BBCEAD5}" presName="parentLeftMargin" presStyleLbl="node1" presStyleIdx="1" presStyleCnt="3"/>
      <dgm:spPr/>
    </dgm:pt>
    <dgm:pt modelId="{487AD611-4657-4D91-9E64-DEDF9A552BD7}" type="pres">
      <dgm:prSet presAssocID="{26D9DD0A-6CCB-48F6-9C2C-03EC3BBCEAD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7C7390-9D26-4D5B-9E09-C7B984852ACB}" type="pres">
      <dgm:prSet presAssocID="{26D9DD0A-6CCB-48F6-9C2C-03EC3BBCEAD5}" presName="negativeSpace" presStyleCnt="0"/>
      <dgm:spPr/>
    </dgm:pt>
    <dgm:pt modelId="{6EA01562-C1B2-4D89-ADB8-EFE2217F7716}" type="pres">
      <dgm:prSet presAssocID="{26D9DD0A-6CCB-48F6-9C2C-03EC3BBCEA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9B3930E-1137-457F-AB4C-32D3BF01D9D5}" type="presOf" srcId="{7EEF1A31-1D53-42DF-8F66-FD12CEADF299}" destId="{CD8B4325-5368-414A-9F31-926F84448137}" srcOrd="1" destOrd="0" presId="urn:microsoft.com/office/officeart/2005/8/layout/list1"/>
    <dgm:cxn modelId="{0C0F6C18-1EA7-4885-BADB-75434D51B9E3}" srcId="{0755F2C6-2ECF-4FDE-84C4-2FF67B33A97F}" destId="{03A21ADC-36F2-4801-AB2C-A1689A38DBA1}" srcOrd="0" destOrd="0" parTransId="{32CABD82-C563-4333-BE5F-20A42D6E54BC}" sibTransId="{0B293582-F188-4990-9E9A-42167B694936}"/>
    <dgm:cxn modelId="{41E0A021-3D65-44CF-A584-A37FEB400DC1}" srcId="{7EEF1A31-1D53-42DF-8F66-FD12CEADF299}" destId="{B8FB3194-46B8-49B7-B9A8-4A5C6280700C}" srcOrd="2" destOrd="0" parTransId="{2CFD8E05-74D3-4779-98B5-CF70AB787E3E}" sibTransId="{AB7A0308-AD8F-41E8-9D43-79033E9A4686}"/>
    <dgm:cxn modelId="{3D9FE230-AE0C-4F31-9A4A-EF998F3F291E}" srcId="{B1FC598B-9B56-4915-BF8B-28113C6AE03C}" destId="{26D9DD0A-6CCB-48F6-9C2C-03EC3BBCEAD5}" srcOrd="2" destOrd="0" parTransId="{B092DF34-5730-4E1E-BC89-28F8D72C27AA}" sibTransId="{42E222A1-49E8-4ABE-8BDA-53EDD0FBD416}"/>
    <dgm:cxn modelId="{B77EE730-B467-4A61-A125-0BA4A39B9F20}" srcId="{26D9DD0A-6CCB-48F6-9C2C-03EC3BBCEAD5}" destId="{809F7AC9-EA1B-4304-856F-DCD10A12C5DB}" srcOrd="1" destOrd="0" parTransId="{D597C46F-BBBF-438F-ACEB-4B75C5D92FAE}" sibTransId="{14829775-C08E-4A61-AA2F-4268AE41BEC0}"/>
    <dgm:cxn modelId="{C4090C3D-B45C-47FC-8C08-7C5774C0D5F9}" type="presOf" srcId="{26D9DD0A-6CCB-48F6-9C2C-03EC3BBCEAD5}" destId="{6FF6293F-B255-4611-9A35-080B30F9BFA3}" srcOrd="0" destOrd="0" presId="urn:microsoft.com/office/officeart/2005/8/layout/list1"/>
    <dgm:cxn modelId="{B1C8CD3F-8A4D-4EE9-B7C4-BEDCDC92787F}" type="presOf" srcId="{0755F2C6-2ECF-4FDE-84C4-2FF67B33A97F}" destId="{AE000D7A-C20A-454A-A237-F81E6B6EA432}" srcOrd="1" destOrd="0" presId="urn:microsoft.com/office/officeart/2005/8/layout/list1"/>
    <dgm:cxn modelId="{180ECE48-45C5-43B9-B8D0-9B3FEE5F9CA7}" srcId="{7EEF1A31-1D53-42DF-8F66-FD12CEADF299}" destId="{8E11F25D-FA1C-4797-B1BC-67EF8E59007C}" srcOrd="1" destOrd="0" parTransId="{FFE31F17-2A81-4F68-A519-6DC3F5A7C4F4}" sibTransId="{9BFD053A-2F63-46F6-BE3C-73C10BA6C2AA}"/>
    <dgm:cxn modelId="{7E39136B-6C68-4AD9-AF62-03E671B6F9DD}" srcId="{FC56E1CE-1FD1-4A33-A354-8CD0DF2B1F16}" destId="{B56F360B-D6DE-4ED7-BBFA-524358A9883B}" srcOrd="1" destOrd="0" parTransId="{1A569938-C5CF-47B5-82E5-C5E05E8AD20D}" sibTransId="{BED179C6-D2B9-4DAF-986E-CD6A283631A6}"/>
    <dgm:cxn modelId="{F1BA2D72-7F53-4678-A529-F525844AE8EE}" srcId="{0755F2C6-2ECF-4FDE-84C4-2FF67B33A97F}" destId="{FC56E1CE-1FD1-4A33-A354-8CD0DF2B1F16}" srcOrd="1" destOrd="0" parTransId="{586DB48C-BF74-492C-AD30-55B8BCE21754}" sibTransId="{E1433C02-8FF1-4806-B64F-C20147C78C11}"/>
    <dgm:cxn modelId="{92FEC68A-DE3D-4DD4-9E33-4FC139EE6B3A}" srcId="{FC56E1CE-1FD1-4A33-A354-8CD0DF2B1F16}" destId="{7A04A8AB-6B86-4553-8404-F7A33A022F88}" srcOrd="0" destOrd="0" parTransId="{ACB9323D-D560-4336-8864-187E21AE5FD3}" sibTransId="{A6C9E393-C59F-41F8-ABF4-D07B387F830B}"/>
    <dgm:cxn modelId="{9579518F-457D-438A-8760-F228A4AC9886}" srcId="{26D9DD0A-6CCB-48F6-9C2C-03EC3BBCEAD5}" destId="{3DF74C84-EC48-4DAE-B544-B5A39B8A66A1}" srcOrd="0" destOrd="0" parTransId="{D9EC2C61-153E-4FB7-AE43-A72092BD9DB7}" sibTransId="{63035F4E-92F7-4FEA-A661-114F75A51509}"/>
    <dgm:cxn modelId="{A2DB8D93-F4CA-4267-982C-6A4F0DD521A7}" type="presOf" srcId="{03A21ADC-36F2-4801-AB2C-A1689A38DBA1}" destId="{1573E51F-B024-460E-8946-99BA857D8061}" srcOrd="0" destOrd="0" presId="urn:microsoft.com/office/officeart/2005/8/layout/list1"/>
    <dgm:cxn modelId="{1B0362A2-E9B6-40E8-B949-40960D314D03}" srcId="{B1FC598B-9B56-4915-BF8B-28113C6AE03C}" destId="{0755F2C6-2ECF-4FDE-84C4-2FF67B33A97F}" srcOrd="0" destOrd="0" parTransId="{B13EC88A-760A-4192-AEFF-F716287318B6}" sibTransId="{269A91C6-CFD0-4832-967E-66DB41A5060C}"/>
    <dgm:cxn modelId="{C98849A4-F171-48CF-B06B-07DECA8428C8}" type="presOf" srcId="{3DF74C84-EC48-4DAE-B544-B5A39B8A66A1}" destId="{6EA01562-C1B2-4D89-ADB8-EFE2217F7716}" srcOrd="0" destOrd="0" presId="urn:microsoft.com/office/officeart/2005/8/layout/list1"/>
    <dgm:cxn modelId="{627E94A4-2458-45F2-AB51-D85F75880306}" type="presOf" srcId="{8E11F25D-FA1C-4797-B1BC-67EF8E59007C}" destId="{B2723DDB-49F2-4244-90DA-D8148EEA5934}" srcOrd="0" destOrd="1" presId="urn:microsoft.com/office/officeart/2005/8/layout/list1"/>
    <dgm:cxn modelId="{499AE8AF-28B8-4977-B01A-BD1B171CFA44}" type="presOf" srcId="{B9D118A1-4D64-4E2F-B7B7-6DD98806E8D3}" destId="{B2723DDB-49F2-4244-90DA-D8148EEA5934}" srcOrd="0" destOrd="0" presId="urn:microsoft.com/office/officeart/2005/8/layout/list1"/>
    <dgm:cxn modelId="{A35B40B0-6532-4FC7-AFAD-28E5D00CA7F3}" type="presOf" srcId="{FC56E1CE-1FD1-4A33-A354-8CD0DF2B1F16}" destId="{1573E51F-B024-460E-8946-99BA857D8061}" srcOrd="0" destOrd="1" presId="urn:microsoft.com/office/officeart/2005/8/layout/list1"/>
    <dgm:cxn modelId="{F7CBA5B5-8582-4B2F-8C2D-8EDC77884741}" type="presOf" srcId="{B8FB3194-46B8-49B7-B9A8-4A5C6280700C}" destId="{B2723DDB-49F2-4244-90DA-D8148EEA5934}" srcOrd="0" destOrd="2" presId="urn:microsoft.com/office/officeart/2005/8/layout/list1"/>
    <dgm:cxn modelId="{802D21C4-666F-44F6-924B-F8B214676927}" type="presOf" srcId="{7A04A8AB-6B86-4553-8404-F7A33A022F88}" destId="{1573E51F-B024-460E-8946-99BA857D8061}" srcOrd="0" destOrd="2" presId="urn:microsoft.com/office/officeart/2005/8/layout/list1"/>
    <dgm:cxn modelId="{FC22AAC4-976B-49AD-BBD2-968A27FABCAC}" type="presOf" srcId="{B1FC598B-9B56-4915-BF8B-28113C6AE03C}" destId="{D4034F9E-B730-42D6-BF1A-A1F353390725}" srcOrd="0" destOrd="0" presId="urn:microsoft.com/office/officeart/2005/8/layout/list1"/>
    <dgm:cxn modelId="{28FC1BC5-264C-4705-B5CA-8A1C11915472}" type="presOf" srcId="{809F7AC9-EA1B-4304-856F-DCD10A12C5DB}" destId="{6EA01562-C1B2-4D89-ADB8-EFE2217F7716}" srcOrd="0" destOrd="1" presId="urn:microsoft.com/office/officeart/2005/8/layout/list1"/>
    <dgm:cxn modelId="{7E4B0CD1-B0C0-4A3C-B9A7-935BC532AFCA}" srcId="{B1FC598B-9B56-4915-BF8B-28113C6AE03C}" destId="{7EEF1A31-1D53-42DF-8F66-FD12CEADF299}" srcOrd="1" destOrd="0" parTransId="{8C70F5D2-7DC8-4035-9892-49DC35EB57D0}" sibTransId="{FC7FADE3-063B-42AF-AC06-C0A87E54C82B}"/>
    <dgm:cxn modelId="{24811DD9-AAC6-4E8C-A83E-AC74AF7A551C}" type="presOf" srcId="{7EEF1A31-1D53-42DF-8F66-FD12CEADF299}" destId="{6A1F35FF-AF51-4A67-AB71-B658FA2917E5}" srcOrd="0" destOrd="0" presId="urn:microsoft.com/office/officeart/2005/8/layout/list1"/>
    <dgm:cxn modelId="{3D48B6DB-D1CA-4DA1-BA35-681BA606FB1C}" type="presOf" srcId="{26D9DD0A-6CCB-48F6-9C2C-03EC3BBCEAD5}" destId="{487AD611-4657-4D91-9E64-DEDF9A552BD7}" srcOrd="1" destOrd="0" presId="urn:microsoft.com/office/officeart/2005/8/layout/list1"/>
    <dgm:cxn modelId="{28FE02EF-E8CA-4A59-B238-2E24478832E8}" type="presOf" srcId="{B56F360B-D6DE-4ED7-BBFA-524358A9883B}" destId="{1573E51F-B024-460E-8946-99BA857D8061}" srcOrd="0" destOrd="3" presId="urn:microsoft.com/office/officeart/2005/8/layout/list1"/>
    <dgm:cxn modelId="{E5C53BFC-1C42-4F5F-A54A-F48D8851AC15}" srcId="{7EEF1A31-1D53-42DF-8F66-FD12CEADF299}" destId="{B9D118A1-4D64-4E2F-B7B7-6DD98806E8D3}" srcOrd="0" destOrd="0" parTransId="{2281F105-2D85-4499-B5FA-3855258C4529}" sibTransId="{31716422-FA98-4141-AC2C-1F7578B83026}"/>
    <dgm:cxn modelId="{15E052FD-9166-4DA7-9B85-886E9F5D1174}" type="presOf" srcId="{0755F2C6-2ECF-4FDE-84C4-2FF67B33A97F}" destId="{DC92D97D-41F1-4384-AB59-9BA903064586}" srcOrd="0" destOrd="0" presId="urn:microsoft.com/office/officeart/2005/8/layout/list1"/>
    <dgm:cxn modelId="{1FBB039E-EBAB-4667-A083-BA1C341DCE17}" type="presParOf" srcId="{D4034F9E-B730-42D6-BF1A-A1F353390725}" destId="{820265E3-547C-40D0-9F76-00DA38A1A228}" srcOrd="0" destOrd="0" presId="urn:microsoft.com/office/officeart/2005/8/layout/list1"/>
    <dgm:cxn modelId="{ABF11A58-F032-4B91-A617-BA223ECBC37C}" type="presParOf" srcId="{820265E3-547C-40D0-9F76-00DA38A1A228}" destId="{DC92D97D-41F1-4384-AB59-9BA903064586}" srcOrd="0" destOrd="0" presId="urn:microsoft.com/office/officeart/2005/8/layout/list1"/>
    <dgm:cxn modelId="{6A55B589-01BF-41E8-8769-3AEEB15ABFF3}" type="presParOf" srcId="{820265E3-547C-40D0-9F76-00DA38A1A228}" destId="{AE000D7A-C20A-454A-A237-F81E6B6EA432}" srcOrd="1" destOrd="0" presId="urn:microsoft.com/office/officeart/2005/8/layout/list1"/>
    <dgm:cxn modelId="{495BCFCF-B478-4EDF-B5DC-B8347669CE89}" type="presParOf" srcId="{D4034F9E-B730-42D6-BF1A-A1F353390725}" destId="{1F372FE2-5519-47CE-ABD0-6401EE4A07F1}" srcOrd="1" destOrd="0" presId="urn:microsoft.com/office/officeart/2005/8/layout/list1"/>
    <dgm:cxn modelId="{1DF13055-AAB8-4301-A0D7-1360645B3DCF}" type="presParOf" srcId="{D4034F9E-B730-42D6-BF1A-A1F353390725}" destId="{1573E51F-B024-460E-8946-99BA857D8061}" srcOrd="2" destOrd="0" presId="urn:microsoft.com/office/officeart/2005/8/layout/list1"/>
    <dgm:cxn modelId="{8E559477-1046-4276-A2E8-040C7DF41D04}" type="presParOf" srcId="{D4034F9E-B730-42D6-BF1A-A1F353390725}" destId="{94D0F849-4094-4375-B07A-85155DA22BB5}" srcOrd="3" destOrd="0" presId="urn:microsoft.com/office/officeart/2005/8/layout/list1"/>
    <dgm:cxn modelId="{FB904A63-3AF4-4A5B-9F2E-CA37DF75DE47}" type="presParOf" srcId="{D4034F9E-B730-42D6-BF1A-A1F353390725}" destId="{263E0ED5-2C16-476B-BE9E-4F54CED0885D}" srcOrd="4" destOrd="0" presId="urn:microsoft.com/office/officeart/2005/8/layout/list1"/>
    <dgm:cxn modelId="{FD1BAE4D-9404-4F3F-A1D1-3907150592F8}" type="presParOf" srcId="{263E0ED5-2C16-476B-BE9E-4F54CED0885D}" destId="{6A1F35FF-AF51-4A67-AB71-B658FA2917E5}" srcOrd="0" destOrd="0" presId="urn:microsoft.com/office/officeart/2005/8/layout/list1"/>
    <dgm:cxn modelId="{D9593A36-EC2F-4D41-BBF3-7BC5EA7A2BF3}" type="presParOf" srcId="{263E0ED5-2C16-476B-BE9E-4F54CED0885D}" destId="{CD8B4325-5368-414A-9F31-926F84448137}" srcOrd="1" destOrd="0" presId="urn:microsoft.com/office/officeart/2005/8/layout/list1"/>
    <dgm:cxn modelId="{3DB3DEA9-7DED-4926-A3CA-3B54D6CECFD6}" type="presParOf" srcId="{D4034F9E-B730-42D6-BF1A-A1F353390725}" destId="{A05D9958-5E47-4DDE-9D67-CC56449C6410}" srcOrd="5" destOrd="0" presId="urn:microsoft.com/office/officeart/2005/8/layout/list1"/>
    <dgm:cxn modelId="{46C651F2-ACE3-4491-ABC6-E134BE7117A5}" type="presParOf" srcId="{D4034F9E-B730-42D6-BF1A-A1F353390725}" destId="{B2723DDB-49F2-4244-90DA-D8148EEA5934}" srcOrd="6" destOrd="0" presId="urn:microsoft.com/office/officeart/2005/8/layout/list1"/>
    <dgm:cxn modelId="{4D745FD2-15F0-43BA-9049-938994AD9E5B}" type="presParOf" srcId="{D4034F9E-B730-42D6-BF1A-A1F353390725}" destId="{4ACEBC9F-F053-410A-8C4C-CB62FF147D20}" srcOrd="7" destOrd="0" presId="urn:microsoft.com/office/officeart/2005/8/layout/list1"/>
    <dgm:cxn modelId="{1B26F260-46BE-4431-B32F-8B8C224F1013}" type="presParOf" srcId="{D4034F9E-B730-42D6-BF1A-A1F353390725}" destId="{074D6FC8-836E-4772-88D8-1B186AB979A6}" srcOrd="8" destOrd="0" presId="urn:microsoft.com/office/officeart/2005/8/layout/list1"/>
    <dgm:cxn modelId="{79A8F99A-FAE8-4DF4-94CD-2250A9AD6FDB}" type="presParOf" srcId="{074D6FC8-836E-4772-88D8-1B186AB979A6}" destId="{6FF6293F-B255-4611-9A35-080B30F9BFA3}" srcOrd="0" destOrd="0" presId="urn:microsoft.com/office/officeart/2005/8/layout/list1"/>
    <dgm:cxn modelId="{7CDA5644-4079-4FD4-B478-DFAE767AF2C7}" type="presParOf" srcId="{074D6FC8-836E-4772-88D8-1B186AB979A6}" destId="{487AD611-4657-4D91-9E64-DEDF9A552BD7}" srcOrd="1" destOrd="0" presId="urn:microsoft.com/office/officeart/2005/8/layout/list1"/>
    <dgm:cxn modelId="{5107322D-6802-4C6F-B194-3B3E78CB34CF}" type="presParOf" srcId="{D4034F9E-B730-42D6-BF1A-A1F353390725}" destId="{937C7390-9D26-4D5B-9E09-C7B984852ACB}" srcOrd="9" destOrd="0" presId="urn:microsoft.com/office/officeart/2005/8/layout/list1"/>
    <dgm:cxn modelId="{A8D91380-159B-4D29-A617-25CEA79872B8}" type="presParOf" srcId="{D4034F9E-B730-42D6-BF1A-A1F353390725}" destId="{6EA01562-C1B2-4D89-ADB8-EFE2217F771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FC598B-9B56-4915-BF8B-28113C6AE0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5F2C6-2ECF-4FDE-84C4-2FF67B33A97F}">
      <dgm:prSet/>
      <dgm:spPr/>
      <dgm:t>
        <a:bodyPr/>
        <a:lstStyle/>
        <a:p>
          <a:r>
            <a:rPr lang="es-ES" b="1" i="0" dirty="0"/>
            <a:t>Consumo Familiar como Motor del Crecimiento:</a:t>
          </a:r>
          <a:endParaRPr lang="en-US" dirty="0"/>
        </a:p>
      </dgm:t>
    </dgm:pt>
    <dgm:pt modelId="{B13EC88A-760A-4192-AEFF-F716287318B6}" type="parTrans" cxnId="{1B0362A2-E9B6-40E8-B949-40960D314D03}">
      <dgm:prSet/>
      <dgm:spPr/>
      <dgm:t>
        <a:bodyPr/>
        <a:lstStyle/>
        <a:p>
          <a:endParaRPr lang="en-US"/>
        </a:p>
      </dgm:t>
    </dgm:pt>
    <dgm:pt modelId="{269A91C6-CFD0-4832-967E-66DB41A5060C}" type="sibTrans" cxnId="{1B0362A2-E9B6-40E8-B949-40960D314D03}">
      <dgm:prSet/>
      <dgm:spPr/>
      <dgm:t>
        <a:bodyPr/>
        <a:lstStyle/>
        <a:p>
          <a:endParaRPr lang="en-US"/>
        </a:p>
      </dgm:t>
    </dgm:pt>
    <dgm:pt modelId="{26D9DD0A-6CCB-48F6-9C2C-03EC3BBCEAD5}">
      <dgm:prSet/>
      <dgm:spPr/>
      <dgm:t>
        <a:bodyPr/>
        <a:lstStyle/>
        <a:p>
          <a:r>
            <a:rPr lang="es-ES" b="1" i="0" dirty="0"/>
            <a:t>Desafíos y Oportunidades en Otros Sectores:</a:t>
          </a:r>
          <a:endParaRPr lang="en-US" dirty="0"/>
        </a:p>
      </dgm:t>
    </dgm:pt>
    <dgm:pt modelId="{B092DF34-5730-4E1E-BC89-28F8D72C27AA}" type="parTrans" cxnId="{3D9FE230-AE0C-4F31-9A4A-EF998F3F291E}">
      <dgm:prSet/>
      <dgm:spPr/>
      <dgm:t>
        <a:bodyPr/>
        <a:lstStyle/>
        <a:p>
          <a:endParaRPr lang="en-US"/>
        </a:p>
      </dgm:t>
    </dgm:pt>
    <dgm:pt modelId="{42E222A1-49E8-4ABE-8BDA-53EDD0FBD416}" type="sibTrans" cxnId="{3D9FE230-AE0C-4F31-9A4A-EF998F3F291E}">
      <dgm:prSet/>
      <dgm:spPr/>
      <dgm:t>
        <a:bodyPr/>
        <a:lstStyle/>
        <a:p>
          <a:endParaRPr lang="en-US"/>
        </a:p>
      </dgm:t>
    </dgm:pt>
    <dgm:pt modelId="{7EEF1A31-1D53-42DF-8F66-FD12CEADF299}">
      <dgm:prSet/>
      <dgm:spPr/>
      <dgm:t>
        <a:bodyPr/>
        <a:lstStyle/>
        <a:p>
          <a:r>
            <a:rPr lang="es-ES" b="1" i="0" dirty="0"/>
            <a:t>Mejora de ingresos reales de las familias:</a:t>
          </a:r>
          <a:endParaRPr lang="en-US" b="1" i="0" dirty="0"/>
        </a:p>
      </dgm:t>
    </dgm:pt>
    <dgm:pt modelId="{8C70F5D2-7DC8-4035-9892-49DC35EB57D0}" type="parTrans" cxnId="{7E4B0CD1-B0C0-4A3C-B9A7-935BC532AFCA}">
      <dgm:prSet/>
      <dgm:spPr/>
      <dgm:t>
        <a:bodyPr/>
        <a:lstStyle/>
        <a:p>
          <a:endParaRPr lang="es-ES"/>
        </a:p>
      </dgm:t>
    </dgm:pt>
    <dgm:pt modelId="{FC7FADE3-063B-42AF-AC06-C0A87E54C82B}" type="sibTrans" cxnId="{7E4B0CD1-B0C0-4A3C-B9A7-935BC532AFCA}">
      <dgm:prSet/>
      <dgm:spPr/>
      <dgm:t>
        <a:bodyPr/>
        <a:lstStyle/>
        <a:p>
          <a:endParaRPr lang="es-ES"/>
        </a:p>
      </dgm:t>
    </dgm:pt>
    <dgm:pt modelId="{3DF74C84-EC48-4DAE-B544-B5A39B8A66A1}">
      <dgm:prSet/>
      <dgm:spPr/>
      <dgm:t>
        <a:bodyPr/>
        <a:lstStyle/>
        <a:p>
          <a:r>
            <a:rPr lang="es-ES" b="0" i="1"/>
            <a:t>Incremento en el uso del crédito compensa la desaparición de ahorros acumulados.</a:t>
          </a:r>
          <a:endParaRPr lang="en-US" b="0" dirty="0"/>
        </a:p>
      </dgm:t>
    </dgm:pt>
    <dgm:pt modelId="{63035F4E-92F7-4FEA-A661-114F75A51509}" type="sibTrans" cxnId="{9579518F-457D-438A-8760-F228A4AC9886}">
      <dgm:prSet/>
      <dgm:spPr/>
      <dgm:t>
        <a:bodyPr/>
        <a:lstStyle/>
        <a:p>
          <a:endParaRPr lang="en-US"/>
        </a:p>
      </dgm:t>
    </dgm:pt>
    <dgm:pt modelId="{D9EC2C61-153E-4FB7-AE43-A72092BD9DB7}" type="parTrans" cxnId="{9579518F-457D-438A-8760-F228A4AC9886}">
      <dgm:prSet/>
      <dgm:spPr/>
      <dgm:t>
        <a:bodyPr/>
        <a:lstStyle/>
        <a:p>
          <a:endParaRPr lang="en-US"/>
        </a:p>
      </dgm:t>
    </dgm:pt>
    <dgm:pt modelId="{4FE8922F-6239-41AB-8B61-771547F0892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Destacado aumento del consumo familiar durante el último trimestre de 2023.</a:t>
          </a:r>
          <a:endParaRPr lang="es-ES" b="0" i="0"/>
        </a:p>
      </dgm:t>
    </dgm:pt>
    <dgm:pt modelId="{B1858A53-488B-4E27-BB43-461B6EA5EEA7}" type="parTrans" cxnId="{E97C73F6-C426-464B-9F7C-E3ED2F6CAED0}">
      <dgm:prSet/>
      <dgm:spPr/>
      <dgm:t>
        <a:bodyPr/>
        <a:lstStyle/>
        <a:p>
          <a:endParaRPr lang="es-ES"/>
        </a:p>
      </dgm:t>
    </dgm:pt>
    <dgm:pt modelId="{00856AC4-AF84-49DF-83F7-E5C589A6D199}" type="sibTrans" cxnId="{E97C73F6-C426-464B-9F7C-E3ED2F6CAED0}">
      <dgm:prSet/>
      <dgm:spPr/>
      <dgm:t>
        <a:bodyPr/>
        <a:lstStyle/>
        <a:p>
          <a:endParaRPr lang="es-ES"/>
        </a:p>
      </dgm:t>
    </dgm:pt>
    <dgm:pt modelId="{2280BC12-EAB7-4B5D-B8DE-40128B4168D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Principal impulsor del crecimiento del PIB andaluz.</a:t>
          </a:r>
          <a:endParaRPr lang="es-ES" b="0" i="0" dirty="0"/>
        </a:p>
      </dgm:t>
    </dgm:pt>
    <dgm:pt modelId="{67D31B7E-95FB-499F-B54A-6AB7DC5578BA}" type="parTrans" cxnId="{CD000E63-A31F-48FC-B693-F3A219BE7A7B}">
      <dgm:prSet/>
      <dgm:spPr/>
      <dgm:t>
        <a:bodyPr/>
        <a:lstStyle/>
        <a:p>
          <a:endParaRPr lang="es-ES"/>
        </a:p>
      </dgm:t>
    </dgm:pt>
    <dgm:pt modelId="{2AFDA332-20C6-439D-B55F-79985408322C}" type="sibTrans" cxnId="{CD000E63-A31F-48FC-B693-F3A219BE7A7B}">
      <dgm:prSet/>
      <dgm:spPr/>
      <dgm:t>
        <a:bodyPr/>
        <a:lstStyle/>
        <a:p>
          <a:endParaRPr lang="es-ES"/>
        </a:p>
      </dgm:t>
    </dgm:pt>
    <dgm:pt modelId="{9E47BA8B-1CBA-4293-A150-7166F4D94B5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Recuperación de salarios reales y aumento del empleo regional.</a:t>
          </a:r>
          <a:endParaRPr lang="es-ES" b="0" i="0" dirty="0"/>
        </a:p>
      </dgm:t>
    </dgm:pt>
    <dgm:pt modelId="{9758A4C2-E1C0-41C1-9B5C-63E2128D5CDA}" type="parTrans" cxnId="{30E974DB-A860-4D09-A7EC-0EBD7620B03E}">
      <dgm:prSet/>
      <dgm:spPr/>
      <dgm:t>
        <a:bodyPr/>
        <a:lstStyle/>
        <a:p>
          <a:endParaRPr lang="es-ES"/>
        </a:p>
      </dgm:t>
    </dgm:pt>
    <dgm:pt modelId="{68AE0E6C-EC37-42F4-BA2B-939CE09BA2EF}" type="sibTrans" cxnId="{30E974DB-A860-4D09-A7EC-0EBD7620B03E}">
      <dgm:prSet/>
      <dgm:spPr/>
      <dgm:t>
        <a:bodyPr/>
        <a:lstStyle/>
        <a:p>
          <a:endParaRPr lang="es-ES"/>
        </a:p>
      </dgm:t>
    </dgm:pt>
    <dgm:pt modelId="{A4B0888C-40D8-41C1-8F79-57628E3C4E9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Confianza del consumidor se recupera, estimulando la demanda.</a:t>
          </a:r>
          <a:endParaRPr lang="es-ES" b="0" i="0"/>
        </a:p>
      </dgm:t>
    </dgm:pt>
    <dgm:pt modelId="{C65560BE-0424-4180-8CF1-13AB69839FEF}" type="parTrans" cxnId="{E887BD43-CC79-470C-9D7B-2F99ABEDD1F9}">
      <dgm:prSet/>
      <dgm:spPr/>
      <dgm:t>
        <a:bodyPr/>
        <a:lstStyle/>
        <a:p>
          <a:endParaRPr lang="es-ES"/>
        </a:p>
      </dgm:t>
    </dgm:pt>
    <dgm:pt modelId="{515E9914-75D1-429A-A9EA-DE955C64955B}" type="sibTrans" cxnId="{E887BD43-CC79-470C-9D7B-2F99ABEDD1F9}">
      <dgm:prSet/>
      <dgm:spPr/>
      <dgm:t>
        <a:bodyPr/>
        <a:lstStyle/>
        <a:p>
          <a:endParaRPr lang="es-ES"/>
        </a:p>
      </dgm:t>
    </dgm:pt>
    <dgm:pt modelId="{16900675-E179-4186-940F-5EE142E4701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Consumo público recupera impulso, mientras inversión y sector exterior presentan retos.</a:t>
          </a:r>
          <a:endParaRPr lang="es-ES" b="0" i="0"/>
        </a:p>
      </dgm:t>
    </dgm:pt>
    <dgm:pt modelId="{6D15DB75-0102-461F-9A83-0AD3E9C809F9}" type="parTrans" cxnId="{C162CE14-55FB-43C7-9F5F-775870FFF069}">
      <dgm:prSet/>
      <dgm:spPr/>
      <dgm:t>
        <a:bodyPr/>
        <a:lstStyle/>
        <a:p>
          <a:endParaRPr lang="es-ES"/>
        </a:p>
      </dgm:t>
    </dgm:pt>
    <dgm:pt modelId="{28193FFA-4E34-41C8-8A08-9BE2D021415E}" type="sibTrans" cxnId="{C162CE14-55FB-43C7-9F5F-775870FFF069}">
      <dgm:prSet/>
      <dgm:spPr/>
      <dgm:t>
        <a:bodyPr/>
        <a:lstStyle/>
        <a:p>
          <a:endParaRPr lang="es-ES"/>
        </a:p>
      </dgm:t>
    </dgm:pt>
    <dgm:pt modelId="{6F161EB8-A58D-4AB6-B4D3-FB175B10B0B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Inversión: Crecimiento débil, mejora leve en la inversión en edificación.</a:t>
          </a:r>
          <a:endParaRPr lang="es-ES" b="0" i="0"/>
        </a:p>
      </dgm:t>
    </dgm:pt>
    <dgm:pt modelId="{27ADFABB-ADA4-40EE-B324-C578AEFFE567}" type="parTrans" cxnId="{92CE2C26-3071-4597-BE34-7308F60C5B80}">
      <dgm:prSet/>
      <dgm:spPr/>
      <dgm:t>
        <a:bodyPr/>
        <a:lstStyle/>
        <a:p>
          <a:endParaRPr lang="es-ES"/>
        </a:p>
      </dgm:t>
    </dgm:pt>
    <dgm:pt modelId="{04340AF3-8189-4F39-844D-24C903BD5042}" type="sibTrans" cxnId="{92CE2C26-3071-4597-BE34-7308F60C5B80}">
      <dgm:prSet/>
      <dgm:spPr/>
      <dgm:t>
        <a:bodyPr/>
        <a:lstStyle/>
        <a:p>
          <a:endParaRPr lang="es-ES"/>
        </a:p>
      </dgm:t>
    </dgm:pt>
    <dgm:pt modelId="{CAAEC3EA-327F-43C1-AE95-8BD2B4E5B55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Sector Exterior: Caída notable en exportaciones, cambio positivo en algunos sectores.</a:t>
          </a:r>
          <a:endParaRPr lang="es-ES" b="0" i="0"/>
        </a:p>
      </dgm:t>
    </dgm:pt>
    <dgm:pt modelId="{C89E1FC5-3018-4724-A4B2-0AA57C8AD991}" type="parTrans" cxnId="{9C74FE9B-0EBF-4BC3-AC3A-051F1C39AFCC}">
      <dgm:prSet/>
      <dgm:spPr/>
      <dgm:t>
        <a:bodyPr/>
        <a:lstStyle/>
        <a:p>
          <a:endParaRPr lang="es-ES"/>
        </a:p>
      </dgm:t>
    </dgm:pt>
    <dgm:pt modelId="{56FE13F9-1F89-4993-80DF-ED5DC2505A39}" type="sibTrans" cxnId="{9C74FE9B-0EBF-4BC3-AC3A-051F1C39AFCC}">
      <dgm:prSet/>
      <dgm:spPr/>
      <dgm:t>
        <a:bodyPr/>
        <a:lstStyle/>
        <a:p>
          <a:endParaRPr lang="es-ES"/>
        </a:p>
      </dgm:t>
    </dgm:pt>
    <dgm:pt modelId="{D4034F9E-B730-42D6-BF1A-A1F353390725}" type="pres">
      <dgm:prSet presAssocID="{B1FC598B-9B56-4915-BF8B-28113C6AE03C}" presName="linear" presStyleCnt="0">
        <dgm:presLayoutVars>
          <dgm:dir/>
          <dgm:animLvl val="lvl"/>
          <dgm:resizeHandles val="exact"/>
        </dgm:presLayoutVars>
      </dgm:prSet>
      <dgm:spPr/>
    </dgm:pt>
    <dgm:pt modelId="{820265E3-547C-40D0-9F76-00DA38A1A228}" type="pres">
      <dgm:prSet presAssocID="{0755F2C6-2ECF-4FDE-84C4-2FF67B33A97F}" presName="parentLin" presStyleCnt="0"/>
      <dgm:spPr/>
    </dgm:pt>
    <dgm:pt modelId="{DC92D97D-41F1-4384-AB59-9BA903064586}" type="pres">
      <dgm:prSet presAssocID="{0755F2C6-2ECF-4FDE-84C4-2FF67B33A97F}" presName="parentLeftMargin" presStyleLbl="node1" presStyleIdx="0" presStyleCnt="3"/>
      <dgm:spPr/>
    </dgm:pt>
    <dgm:pt modelId="{AE000D7A-C20A-454A-A237-F81E6B6EA432}" type="pres">
      <dgm:prSet presAssocID="{0755F2C6-2ECF-4FDE-84C4-2FF67B33A9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372FE2-5519-47CE-ABD0-6401EE4A07F1}" type="pres">
      <dgm:prSet presAssocID="{0755F2C6-2ECF-4FDE-84C4-2FF67B33A97F}" presName="negativeSpace" presStyleCnt="0"/>
      <dgm:spPr/>
    </dgm:pt>
    <dgm:pt modelId="{1573E51F-B024-460E-8946-99BA857D8061}" type="pres">
      <dgm:prSet presAssocID="{0755F2C6-2ECF-4FDE-84C4-2FF67B33A97F}" presName="childText" presStyleLbl="conFgAcc1" presStyleIdx="0" presStyleCnt="3">
        <dgm:presLayoutVars>
          <dgm:bulletEnabled val="1"/>
        </dgm:presLayoutVars>
      </dgm:prSet>
      <dgm:spPr/>
    </dgm:pt>
    <dgm:pt modelId="{94D0F849-4094-4375-B07A-85155DA22BB5}" type="pres">
      <dgm:prSet presAssocID="{269A91C6-CFD0-4832-967E-66DB41A5060C}" presName="spaceBetweenRectangles" presStyleCnt="0"/>
      <dgm:spPr/>
    </dgm:pt>
    <dgm:pt modelId="{263E0ED5-2C16-476B-BE9E-4F54CED0885D}" type="pres">
      <dgm:prSet presAssocID="{7EEF1A31-1D53-42DF-8F66-FD12CEADF299}" presName="parentLin" presStyleCnt="0"/>
      <dgm:spPr/>
    </dgm:pt>
    <dgm:pt modelId="{6A1F35FF-AF51-4A67-AB71-B658FA2917E5}" type="pres">
      <dgm:prSet presAssocID="{7EEF1A31-1D53-42DF-8F66-FD12CEADF299}" presName="parentLeftMargin" presStyleLbl="node1" presStyleIdx="0" presStyleCnt="3"/>
      <dgm:spPr/>
    </dgm:pt>
    <dgm:pt modelId="{CD8B4325-5368-414A-9F31-926F84448137}" type="pres">
      <dgm:prSet presAssocID="{7EEF1A31-1D53-42DF-8F66-FD12CEADF299}" presName="parentText" presStyleLbl="node1" presStyleIdx="1" presStyleCnt="3" custLinFactNeighborX="29028" custLinFactNeighborY="5460">
        <dgm:presLayoutVars>
          <dgm:chMax val="0"/>
          <dgm:bulletEnabled val="1"/>
        </dgm:presLayoutVars>
      </dgm:prSet>
      <dgm:spPr/>
    </dgm:pt>
    <dgm:pt modelId="{A05D9958-5E47-4DDE-9D67-CC56449C6410}" type="pres">
      <dgm:prSet presAssocID="{7EEF1A31-1D53-42DF-8F66-FD12CEADF299}" presName="negativeSpace" presStyleCnt="0"/>
      <dgm:spPr/>
    </dgm:pt>
    <dgm:pt modelId="{B2723DDB-49F2-4244-90DA-D8148EEA5934}" type="pres">
      <dgm:prSet presAssocID="{7EEF1A31-1D53-42DF-8F66-FD12CEADF299}" presName="childText" presStyleLbl="conFgAcc1" presStyleIdx="1" presStyleCnt="3">
        <dgm:presLayoutVars>
          <dgm:bulletEnabled val="1"/>
        </dgm:presLayoutVars>
      </dgm:prSet>
      <dgm:spPr/>
    </dgm:pt>
    <dgm:pt modelId="{4ACEBC9F-F053-410A-8C4C-CB62FF147D20}" type="pres">
      <dgm:prSet presAssocID="{FC7FADE3-063B-42AF-AC06-C0A87E54C82B}" presName="spaceBetweenRectangles" presStyleCnt="0"/>
      <dgm:spPr/>
    </dgm:pt>
    <dgm:pt modelId="{074D6FC8-836E-4772-88D8-1B186AB979A6}" type="pres">
      <dgm:prSet presAssocID="{26D9DD0A-6CCB-48F6-9C2C-03EC3BBCEAD5}" presName="parentLin" presStyleCnt="0"/>
      <dgm:spPr/>
    </dgm:pt>
    <dgm:pt modelId="{6FF6293F-B255-4611-9A35-080B30F9BFA3}" type="pres">
      <dgm:prSet presAssocID="{26D9DD0A-6CCB-48F6-9C2C-03EC3BBCEAD5}" presName="parentLeftMargin" presStyleLbl="node1" presStyleIdx="1" presStyleCnt="3"/>
      <dgm:spPr/>
    </dgm:pt>
    <dgm:pt modelId="{487AD611-4657-4D91-9E64-DEDF9A552BD7}" type="pres">
      <dgm:prSet presAssocID="{26D9DD0A-6CCB-48F6-9C2C-03EC3BBCEAD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7C7390-9D26-4D5B-9E09-C7B984852ACB}" type="pres">
      <dgm:prSet presAssocID="{26D9DD0A-6CCB-48F6-9C2C-03EC3BBCEAD5}" presName="negativeSpace" presStyleCnt="0"/>
      <dgm:spPr/>
    </dgm:pt>
    <dgm:pt modelId="{6EA01562-C1B2-4D89-ADB8-EFE2217F7716}" type="pres">
      <dgm:prSet presAssocID="{26D9DD0A-6CCB-48F6-9C2C-03EC3BBCEA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09B3930E-1137-457F-AB4C-32D3BF01D9D5}" type="presOf" srcId="{7EEF1A31-1D53-42DF-8F66-FD12CEADF299}" destId="{CD8B4325-5368-414A-9F31-926F84448137}" srcOrd="1" destOrd="0" presId="urn:microsoft.com/office/officeart/2005/8/layout/list1"/>
    <dgm:cxn modelId="{BF8B8613-CF55-4E94-9296-D1D1309E8D15}" type="presOf" srcId="{6F161EB8-A58D-4AB6-B4D3-FB175B10B0B2}" destId="{6EA01562-C1B2-4D89-ADB8-EFE2217F7716}" srcOrd="0" destOrd="3" presId="urn:microsoft.com/office/officeart/2005/8/layout/list1"/>
    <dgm:cxn modelId="{EE11CA13-70A6-4364-A7C6-F2A807B9B274}" type="presOf" srcId="{2280BC12-EAB7-4B5D-B8DE-40128B4168D4}" destId="{1573E51F-B024-460E-8946-99BA857D8061}" srcOrd="0" destOrd="1" presId="urn:microsoft.com/office/officeart/2005/8/layout/list1"/>
    <dgm:cxn modelId="{C162CE14-55FB-43C7-9F5F-775870FFF069}" srcId="{26D9DD0A-6CCB-48F6-9C2C-03EC3BBCEAD5}" destId="{16900675-E179-4186-940F-5EE142E47019}" srcOrd="2" destOrd="0" parTransId="{6D15DB75-0102-461F-9A83-0AD3E9C809F9}" sibTransId="{28193FFA-4E34-41C8-8A08-9BE2D021415E}"/>
    <dgm:cxn modelId="{98EF7420-DECD-4A73-952A-B7D913033C61}" type="presOf" srcId="{A4B0888C-40D8-41C1-8F79-57628E3C4E9B}" destId="{6EA01562-C1B2-4D89-ADB8-EFE2217F7716}" srcOrd="0" destOrd="1" presId="urn:microsoft.com/office/officeart/2005/8/layout/list1"/>
    <dgm:cxn modelId="{92CE2C26-3071-4597-BE34-7308F60C5B80}" srcId="{26D9DD0A-6CCB-48F6-9C2C-03EC3BBCEAD5}" destId="{6F161EB8-A58D-4AB6-B4D3-FB175B10B0B2}" srcOrd="3" destOrd="0" parTransId="{27ADFABB-ADA4-40EE-B324-C578AEFFE567}" sibTransId="{04340AF3-8189-4F39-844D-24C903BD5042}"/>
    <dgm:cxn modelId="{3D9FE230-AE0C-4F31-9A4A-EF998F3F291E}" srcId="{B1FC598B-9B56-4915-BF8B-28113C6AE03C}" destId="{26D9DD0A-6CCB-48F6-9C2C-03EC3BBCEAD5}" srcOrd="2" destOrd="0" parTransId="{B092DF34-5730-4E1E-BC89-28F8D72C27AA}" sibTransId="{42E222A1-49E8-4ABE-8BDA-53EDD0FBD416}"/>
    <dgm:cxn modelId="{C4090C3D-B45C-47FC-8C08-7C5774C0D5F9}" type="presOf" srcId="{26D9DD0A-6CCB-48F6-9C2C-03EC3BBCEAD5}" destId="{6FF6293F-B255-4611-9A35-080B30F9BFA3}" srcOrd="0" destOrd="0" presId="urn:microsoft.com/office/officeart/2005/8/layout/list1"/>
    <dgm:cxn modelId="{B1C8CD3F-8A4D-4EE9-B7C4-BEDCDC92787F}" type="presOf" srcId="{0755F2C6-2ECF-4FDE-84C4-2FF67B33A97F}" destId="{AE000D7A-C20A-454A-A237-F81E6B6EA432}" srcOrd="1" destOrd="0" presId="urn:microsoft.com/office/officeart/2005/8/layout/list1"/>
    <dgm:cxn modelId="{D5BAD15B-8B1D-4283-A9B1-461543967D13}" type="presOf" srcId="{CAAEC3EA-327F-43C1-AE95-8BD2B4E5B552}" destId="{6EA01562-C1B2-4D89-ADB8-EFE2217F7716}" srcOrd="0" destOrd="4" presId="urn:microsoft.com/office/officeart/2005/8/layout/list1"/>
    <dgm:cxn modelId="{CD000E63-A31F-48FC-B693-F3A219BE7A7B}" srcId="{0755F2C6-2ECF-4FDE-84C4-2FF67B33A97F}" destId="{2280BC12-EAB7-4B5D-B8DE-40128B4168D4}" srcOrd="1" destOrd="0" parTransId="{67D31B7E-95FB-499F-B54A-6AB7DC5578BA}" sibTransId="{2AFDA332-20C6-439D-B55F-79985408322C}"/>
    <dgm:cxn modelId="{E887BD43-CC79-470C-9D7B-2F99ABEDD1F9}" srcId="{26D9DD0A-6CCB-48F6-9C2C-03EC3BBCEAD5}" destId="{A4B0888C-40D8-41C1-8F79-57628E3C4E9B}" srcOrd="1" destOrd="0" parTransId="{C65560BE-0424-4180-8CF1-13AB69839FEF}" sibTransId="{515E9914-75D1-429A-A9EA-DE955C64955B}"/>
    <dgm:cxn modelId="{144E4F85-C01E-4448-9AAF-2855E8818E76}" type="presOf" srcId="{4FE8922F-6239-41AB-8B61-771547F0892A}" destId="{1573E51F-B024-460E-8946-99BA857D8061}" srcOrd="0" destOrd="0" presId="urn:microsoft.com/office/officeart/2005/8/layout/list1"/>
    <dgm:cxn modelId="{9579518F-457D-438A-8760-F228A4AC9886}" srcId="{26D9DD0A-6CCB-48F6-9C2C-03EC3BBCEAD5}" destId="{3DF74C84-EC48-4DAE-B544-B5A39B8A66A1}" srcOrd="0" destOrd="0" parTransId="{D9EC2C61-153E-4FB7-AE43-A72092BD9DB7}" sibTransId="{63035F4E-92F7-4FEA-A661-114F75A51509}"/>
    <dgm:cxn modelId="{9C74FE9B-0EBF-4BC3-AC3A-051F1C39AFCC}" srcId="{26D9DD0A-6CCB-48F6-9C2C-03EC3BBCEAD5}" destId="{CAAEC3EA-327F-43C1-AE95-8BD2B4E5B552}" srcOrd="4" destOrd="0" parTransId="{C89E1FC5-3018-4724-A4B2-0AA57C8AD991}" sibTransId="{56FE13F9-1F89-4993-80DF-ED5DC2505A39}"/>
    <dgm:cxn modelId="{1B0362A2-E9B6-40E8-B949-40960D314D03}" srcId="{B1FC598B-9B56-4915-BF8B-28113C6AE03C}" destId="{0755F2C6-2ECF-4FDE-84C4-2FF67B33A97F}" srcOrd="0" destOrd="0" parTransId="{B13EC88A-760A-4192-AEFF-F716287318B6}" sibTransId="{269A91C6-CFD0-4832-967E-66DB41A5060C}"/>
    <dgm:cxn modelId="{C98849A4-F171-48CF-B06B-07DECA8428C8}" type="presOf" srcId="{3DF74C84-EC48-4DAE-B544-B5A39B8A66A1}" destId="{6EA01562-C1B2-4D89-ADB8-EFE2217F7716}" srcOrd="0" destOrd="0" presId="urn:microsoft.com/office/officeart/2005/8/layout/list1"/>
    <dgm:cxn modelId="{FC22AAC4-976B-49AD-BBD2-968A27FABCAC}" type="presOf" srcId="{B1FC598B-9B56-4915-BF8B-28113C6AE03C}" destId="{D4034F9E-B730-42D6-BF1A-A1F353390725}" srcOrd="0" destOrd="0" presId="urn:microsoft.com/office/officeart/2005/8/layout/list1"/>
    <dgm:cxn modelId="{7E4B0CD1-B0C0-4A3C-B9A7-935BC532AFCA}" srcId="{B1FC598B-9B56-4915-BF8B-28113C6AE03C}" destId="{7EEF1A31-1D53-42DF-8F66-FD12CEADF299}" srcOrd="1" destOrd="0" parTransId="{8C70F5D2-7DC8-4035-9892-49DC35EB57D0}" sibTransId="{FC7FADE3-063B-42AF-AC06-C0A87E54C82B}"/>
    <dgm:cxn modelId="{193FF1D7-0B38-4E27-AE6A-49E1FBBDCB9E}" type="presOf" srcId="{16900675-E179-4186-940F-5EE142E47019}" destId="{6EA01562-C1B2-4D89-ADB8-EFE2217F7716}" srcOrd="0" destOrd="2" presId="urn:microsoft.com/office/officeart/2005/8/layout/list1"/>
    <dgm:cxn modelId="{24811DD9-AAC6-4E8C-A83E-AC74AF7A551C}" type="presOf" srcId="{7EEF1A31-1D53-42DF-8F66-FD12CEADF299}" destId="{6A1F35FF-AF51-4A67-AB71-B658FA2917E5}" srcOrd="0" destOrd="0" presId="urn:microsoft.com/office/officeart/2005/8/layout/list1"/>
    <dgm:cxn modelId="{30E974DB-A860-4D09-A7EC-0EBD7620B03E}" srcId="{7EEF1A31-1D53-42DF-8F66-FD12CEADF299}" destId="{9E47BA8B-1CBA-4293-A150-7166F4D94B5F}" srcOrd="0" destOrd="0" parTransId="{9758A4C2-E1C0-41C1-9B5C-63E2128D5CDA}" sibTransId="{68AE0E6C-EC37-42F4-BA2B-939CE09BA2EF}"/>
    <dgm:cxn modelId="{3D48B6DB-D1CA-4DA1-BA35-681BA606FB1C}" type="presOf" srcId="{26D9DD0A-6CCB-48F6-9C2C-03EC3BBCEAD5}" destId="{487AD611-4657-4D91-9E64-DEDF9A552BD7}" srcOrd="1" destOrd="0" presId="urn:microsoft.com/office/officeart/2005/8/layout/list1"/>
    <dgm:cxn modelId="{959A71EA-6F0D-4A84-99C3-E3D8072CDC6C}" type="presOf" srcId="{9E47BA8B-1CBA-4293-A150-7166F4D94B5F}" destId="{B2723DDB-49F2-4244-90DA-D8148EEA5934}" srcOrd="0" destOrd="0" presId="urn:microsoft.com/office/officeart/2005/8/layout/list1"/>
    <dgm:cxn modelId="{E97C73F6-C426-464B-9F7C-E3ED2F6CAED0}" srcId="{0755F2C6-2ECF-4FDE-84C4-2FF67B33A97F}" destId="{4FE8922F-6239-41AB-8B61-771547F0892A}" srcOrd="0" destOrd="0" parTransId="{B1858A53-488B-4E27-BB43-461B6EA5EEA7}" sibTransId="{00856AC4-AF84-49DF-83F7-E5C589A6D199}"/>
    <dgm:cxn modelId="{15E052FD-9166-4DA7-9B85-886E9F5D1174}" type="presOf" srcId="{0755F2C6-2ECF-4FDE-84C4-2FF67B33A97F}" destId="{DC92D97D-41F1-4384-AB59-9BA903064586}" srcOrd="0" destOrd="0" presId="urn:microsoft.com/office/officeart/2005/8/layout/list1"/>
    <dgm:cxn modelId="{1FBB039E-EBAB-4667-A083-BA1C341DCE17}" type="presParOf" srcId="{D4034F9E-B730-42D6-BF1A-A1F353390725}" destId="{820265E3-547C-40D0-9F76-00DA38A1A228}" srcOrd="0" destOrd="0" presId="urn:microsoft.com/office/officeart/2005/8/layout/list1"/>
    <dgm:cxn modelId="{ABF11A58-F032-4B91-A617-BA223ECBC37C}" type="presParOf" srcId="{820265E3-547C-40D0-9F76-00DA38A1A228}" destId="{DC92D97D-41F1-4384-AB59-9BA903064586}" srcOrd="0" destOrd="0" presId="urn:microsoft.com/office/officeart/2005/8/layout/list1"/>
    <dgm:cxn modelId="{6A55B589-01BF-41E8-8769-3AEEB15ABFF3}" type="presParOf" srcId="{820265E3-547C-40D0-9F76-00DA38A1A228}" destId="{AE000D7A-C20A-454A-A237-F81E6B6EA432}" srcOrd="1" destOrd="0" presId="urn:microsoft.com/office/officeart/2005/8/layout/list1"/>
    <dgm:cxn modelId="{495BCFCF-B478-4EDF-B5DC-B8347669CE89}" type="presParOf" srcId="{D4034F9E-B730-42D6-BF1A-A1F353390725}" destId="{1F372FE2-5519-47CE-ABD0-6401EE4A07F1}" srcOrd="1" destOrd="0" presId="urn:microsoft.com/office/officeart/2005/8/layout/list1"/>
    <dgm:cxn modelId="{1DF13055-AAB8-4301-A0D7-1360645B3DCF}" type="presParOf" srcId="{D4034F9E-B730-42D6-BF1A-A1F353390725}" destId="{1573E51F-B024-460E-8946-99BA857D8061}" srcOrd="2" destOrd="0" presId="urn:microsoft.com/office/officeart/2005/8/layout/list1"/>
    <dgm:cxn modelId="{8E559477-1046-4276-A2E8-040C7DF41D04}" type="presParOf" srcId="{D4034F9E-B730-42D6-BF1A-A1F353390725}" destId="{94D0F849-4094-4375-B07A-85155DA22BB5}" srcOrd="3" destOrd="0" presId="urn:microsoft.com/office/officeart/2005/8/layout/list1"/>
    <dgm:cxn modelId="{FB904A63-3AF4-4A5B-9F2E-CA37DF75DE47}" type="presParOf" srcId="{D4034F9E-B730-42D6-BF1A-A1F353390725}" destId="{263E0ED5-2C16-476B-BE9E-4F54CED0885D}" srcOrd="4" destOrd="0" presId="urn:microsoft.com/office/officeart/2005/8/layout/list1"/>
    <dgm:cxn modelId="{FD1BAE4D-9404-4F3F-A1D1-3907150592F8}" type="presParOf" srcId="{263E0ED5-2C16-476B-BE9E-4F54CED0885D}" destId="{6A1F35FF-AF51-4A67-AB71-B658FA2917E5}" srcOrd="0" destOrd="0" presId="urn:microsoft.com/office/officeart/2005/8/layout/list1"/>
    <dgm:cxn modelId="{D9593A36-EC2F-4D41-BBF3-7BC5EA7A2BF3}" type="presParOf" srcId="{263E0ED5-2C16-476B-BE9E-4F54CED0885D}" destId="{CD8B4325-5368-414A-9F31-926F84448137}" srcOrd="1" destOrd="0" presId="urn:microsoft.com/office/officeart/2005/8/layout/list1"/>
    <dgm:cxn modelId="{3DB3DEA9-7DED-4926-A3CA-3B54D6CECFD6}" type="presParOf" srcId="{D4034F9E-B730-42D6-BF1A-A1F353390725}" destId="{A05D9958-5E47-4DDE-9D67-CC56449C6410}" srcOrd="5" destOrd="0" presId="urn:microsoft.com/office/officeart/2005/8/layout/list1"/>
    <dgm:cxn modelId="{46C651F2-ACE3-4491-ABC6-E134BE7117A5}" type="presParOf" srcId="{D4034F9E-B730-42D6-BF1A-A1F353390725}" destId="{B2723DDB-49F2-4244-90DA-D8148EEA5934}" srcOrd="6" destOrd="0" presId="urn:microsoft.com/office/officeart/2005/8/layout/list1"/>
    <dgm:cxn modelId="{4D745FD2-15F0-43BA-9049-938994AD9E5B}" type="presParOf" srcId="{D4034F9E-B730-42D6-BF1A-A1F353390725}" destId="{4ACEBC9F-F053-410A-8C4C-CB62FF147D20}" srcOrd="7" destOrd="0" presId="urn:microsoft.com/office/officeart/2005/8/layout/list1"/>
    <dgm:cxn modelId="{1B26F260-46BE-4431-B32F-8B8C224F1013}" type="presParOf" srcId="{D4034F9E-B730-42D6-BF1A-A1F353390725}" destId="{074D6FC8-836E-4772-88D8-1B186AB979A6}" srcOrd="8" destOrd="0" presId="urn:microsoft.com/office/officeart/2005/8/layout/list1"/>
    <dgm:cxn modelId="{79A8F99A-FAE8-4DF4-94CD-2250A9AD6FDB}" type="presParOf" srcId="{074D6FC8-836E-4772-88D8-1B186AB979A6}" destId="{6FF6293F-B255-4611-9A35-080B30F9BFA3}" srcOrd="0" destOrd="0" presId="urn:microsoft.com/office/officeart/2005/8/layout/list1"/>
    <dgm:cxn modelId="{7CDA5644-4079-4FD4-B478-DFAE767AF2C7}" type="presParOf" srcId="{074D6FC8-836E-4772-88D8-1B186AB979A6}" destId="{487AD611-4657-4D91-9E64-DEDF9A552BD7}" srcOrd="1" destOrd="0" presId="urn:microsoft.com/office/officeart/2005/8/layout/list1"/>
    <dgm:cxn modelId="{5107322D-6802-4C6F-B194-3B3E78CB34CF}" type="presParOf" srcId="{D4034F9E-B730-42D6-BF1A-A1F353390725}" destId="{937C7390-9D26-4D5B-9E09-C7B984852ACB}" srcOrd="9" destOrd="0" presId="urn:microsoft.com/office/officeart/2005/8/layout/list1"/>
    <dgm:cxn modelId="{A8D91380-159B-4D29-A617-25CEA79872B8}" type="presParOf" srcId="{D4034F9E-B730-42D6-BF1A-A1F353390725}" destId="{6EA01562-C1B2-4D89-ADB8-EFE2217F771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FC598B-9B56-4915-BF8B-28113C6AE0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5F2C6-2ECF-4FDE-84C4-2FF67B33A97F}">
      <dgm:prSet/>
      <dgm:spPr/>
      <dgm:t>
        <a:bodyPr/>
        <a:lstStyle/>
        <a:p>
          <a:r>
            <a:rPr lang="es-ES" b="1" i="0" dirty="0"/>
            <a:t>Turismo internacional</a:t>
          </a:r>
          <a:endParaRPr lang="en-US" dirty="0"/>
        </a:p>
      </dgm:t>
    </dgm:pt>
    <dgm:pt modelId="{B13EC88A-760A-4192-AEFF-F716287318B6}" type="parTrans" cxnId="{1B0362A2-E9B6-40E8-B949-40960D314D03}">
      <dgm:prSet/>
      <dgm:spPr/>
      <dgm:t>
        <a:bodyPr/>
        <a:lstStyle/>
        <a:p>
          <a:endParaRPr lang="en-US"/>
        </a:p>
      </dgm:t>
    </dgm:pt>
    <dgm:pt modelId="{269A91C6-CFD0-4832-967E-66DB41A5060C}" type="sibTrans" cxnId="{1B0362A2-E9B6-40E8-B949-40960D314D03}">
      <dgm:prSet/>
      <dgm:spPr/>
      <dgm:t>
        <a:bodyPr/>
        <a:lstStyle/>
        <a:p>
          <a:endParaRPr lang="en-US"/>
        </a:p>
      </dgm:t>
    </dgm:pt>
    <dgm:pt modelId="{4FE8922F-6239-41AB-8B61-771547F0892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Cifras históricas con crecimiento continuo durante todo el año.</a:t>
          </a:r>
          <a:endParaRPr lang="es-ES" b="0" i="0" dirty="0"/>
        </a:p>
      </dgm:t>
    </dgm:pt>
    <dgm:pt modelId="{B1858A53-488B-4E27-BB43-461B6EA5EEA7}" type="parTrans" cxnId="{E97C73F6-C426-464B-9F7C-E3ED2F6CAED0}">
      <dgm:prSet/>
      <dgm:spPr/>
      <dgm:t>
        <a:bodyPr/>
        <a:lstStyle/>
        <a:p>
          <a:endParaRPr lang="es-ES"/>
        </a:p>
      </dgm:t>
    </dgm:pt>
    <dgm:pt modelId="{00856AC4-AF84-49DF-83F7-E5C589A6D199}" type="sibTrans" cxnId="{E97C73F6-C426-464B-9F7C-E3ED2F6CAED0}">
      <dgm:prSet/>
      <dgm:spPr/>
      <dgm:t>
        <a:bodyPr/>
        <a:lstStyle/>
        <a:p>
          <a:endParaRPr lang="es-ES"/>
        </a:p>
      </dgm:t>
    </dgm:pt>
    <dgm:pt modelId="{CFE5B64C-6849-442B-A8F8-B140568E20D5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En el cuarto trimestre, visitantes aumentaron un 12.9%, cerrando el año con un 10.8% de crecimiento.</a:t>
          </a:r>
          <a:endParaRPr lang="es-ES" b="0" i="0"/>
        </a:p>
      </dgm:t>
    </dgm:pt>
    <dgm:pt modelId="{9B5EF519-F843-4205-9458-8A21D13DCE9C}" type="parTrans" cxnId="{72A4B78A-B361-4047-B35E-5ABA35220FE5}">
      <dgm:prSet/>
      <dgm:spPr/>
      <dgm:t>
        <a:bodyPr/>
        <a:lstStyle/>
        <a:p>
          <a:endParaRPr lang="es-ES"/>
        </a:p>
      </dgm:t>
    </dgm:pt>
    <dgm:pt modelId="{0060FE79-033E-4139-9819-691A07737B6B}" type="sibTrans" cxnId="{72A4B78A-B361-4047-B35E-5ABA35220FE5}">
      <dgm:prSet/>
      <dgm:spPr/>
      <dgm:t>
        <a:bodyPr/>
        <a:lstStyle/>
        <a:p>
          <a:endParaRPr lang="es-ES"/>
        </a:p>
      </dgm:t>
    </dgm:pt>
    <dgm:pt modelId="{5E7B6AE2-7925-459A-9D8C-F501B225ADB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Ingresos turísticos experimentan aumento del 3.4% en términos reales.</a:t>
          </a:r>
          <a:endParaRPr lang="es-ES" b="0" i="0"/>
        </a:p>
      </dgm:t>
    </dgm:pt>
    <dgm:pt modelId="{3A431976-097A-4CA5-9DC3-B5ECEC401E69}" type="parTrans" cxnId="{B90E6C08-10ED-45C0-B55E-2B924C45A06E}">
      <dgm:prSet/>
      <dgm:spPr/>
      <dgm:t>
        <a:bodyPr/>
        <a:lstStyle/>
        <a:p>
          <a:endParaRPr lang="es-ES"/>
        </a:p>
      </dgm:t>
    </dgm:pt>
    <dgm:pt modelId="{671A4C0B-3869-4086-8063-8186702FE3DA}" type="sibTrans" cxnId="{B90E6C08-10ED-45C0-B55E-2B924C45A06E}">
      <dgm:prSet/>
      <dgm:spPr/>
      <dgm:t>
        <a:bodyPr/>
        <a:lstStyle/>
        <a:p>
          <a:endParaRPr lang="es-ES"/>
        </a:p>
      </dgm:t>
    </dgm:pt>
    <dgm:pt modelId="{0AB15182-5B0B-4DDF-AD55-5A27BC40B0B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Total de turistas en 2023: 34.207.864 - Máximo histórico.</a:t>
          </a:r>
          <a:endParaRPr lang="es-ES" b="0" i="0" dirty="0"/>
        </a:p>
      </dgm:t>
    </dgm:pt>
    <dgm:pt modelId="{36AFE0F3-DE79-43D5-83B5-070D815C57BB}" type="parTrans" cxnId="{3DEB3786-EFBC-47EB-928F-3C54D4C9EB85}">
      <dgm:prSet/>
      <dgm:spPr/>
      <dgm:t>
        <a:bodyPr/>
        <a:lstStyle/>
        <a:p>
          <a:endParaRPr lang="es-ES"/>
        </a:p>
      </dgm:t>
    </dgm:pt>
    <dgm:pt modelId="{B19E991B-4B54-4AB3-B754-EEE01781D458}" type="sibTrans" cxnId="{3DEB3786-EFBC-47EB-928F-3C54D4C9EB85}">
      <dgm:prSet/>
      <dgm:spPr/>
      <dgm:t>
        <a:bodyPr/>
        <a:lstStyle/>
        <a:p>
          <a:endParaRPr lang="es-ES"/>
        </a:p>
      </dgm:t>
    </dgm:pt>
    <dgm:pt modelId="{658644CA-66C5-4A3C-ABEB-C8289A01BE1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Estancia media estancada, pero indicadores como pernoctaciones y ocupación muestran aumentos de dos dígitos.</a:t>
          </a:r>
          <a:endParaRPr lang="es-ES" b="0" i="0"/>
        </a:p>
      </dgm:t>
    </dgm:pt>
    <dgm:pt modelId="{B083ED77-4654-4E08-9167-AC08A493021B}" type="parTrans" cxnId="{4940EC33-E4F0-439A-BDC1-098C2025567E}">
      <dgm:prSet/>
      <dgm:spPr/>
      <dgm:t>
        <a:bodyPr/>
        <a:lstStyle/>
        <a:p>
          <a:endParaRPr lang="es-ES"/>
        </a:p>
      </dgm:t>
    </dgm:pt>
    <dgm:pt modelId="{2703B06D-293C-4565-A073-CFFC94D9D923}" type="sibTrans" cxnId="{4940EC33-E4F0-439A-BDC1-098C2025567E}">
      <dgm:prSet/>
      <dgm:spPr/>
      <dgm:t>
        <a:bodyPr/>
        <a:lstStyle/>
        <a:p>
          <a:endParaRPr lang="es-ES"/>
        </a:p>
      </dgm:t>
    </dgm:pt>
    <dgm:pt modelId="{D4034F9E-B730-42D6-BF1A-A1F353390725}" type="pres">
      <dgm:prSet presAssocID="{B1FC598B-9B56-4915-BF8B-28113C6AE03C}" presName="linear" presStyleCnt="0">
        <dgm:presLayoutVars>
          <dgm:dir/>
          <dgm:animLvl val="lvl"/>
          <dgm:resizeHandles val="exact"/>
        </dgm:presLayoutVars>
      </dgm:prSet>
      <dgm:spPr/>
    </dgm:pt>
    <dgm:pt modelId="{820265E3-547C-40D0-9F76-00DA38A1A228}" type="pres">
      <dgm:prSet presAssocID="{0755F2C6-2ECF-4FDE-84C4-2FF67B33A97F}" presName="parentLin" presStyleCnt="0"/>
      <dgm:spPr/>
    </dgm:pt>
    <dgm:pt modelId="{DC92D97D-41F1-4384-AB59-9BA903064586}" type="pres">
      <dgm:prSet presAssocID="{0755F2C6-2ECF-4FDE-84C4-2FF67B33A97F}" presName="parentLeftMargin" presStyleLbl="node1" presStyleIdx="0" presStyleCnt="1"/>
      <dgm:spPr/>
    </dgm:pt>
    <dgm:pt modelId="{AE000D7A-C20A-454A-A237-F81E6B6EA432}" type="pres">
      <dgm:prSet presAssocID="{0755F2C6-2ECF-4FDE-84C4-2FF67B33A97F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F372FE2-5519-47CE-ABD0-6401EE4A07F1}" type="pres">
      <dgm:prSet presAssocID="{0755F2C6-2ECF-4FDE-84C4-2FF67B33A97F}" presName="negativeSpace" presStyleCnt="0"/>
      <dgm:spPr/>
    </dgm:pt>
    <dgm:pt modelId="{1573E51F-B024-460E-8946-99BA857D8061}" type="pres">
      <dgm:prSet presAssocID="{0755F2C6-2ECF-4FDE-84C4-2FF67B33A97F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446DB200-9B7D-437E-A61D-315F8A6A1A1D}" type="presOf" srcId="{658644CA-66C5-4A3C-ABEB-C8289A01BE1C}" destId="{1573E51F-B024-460E-8946-99BA857D8061}" srcOrd="0" destOrd="4" presId="urn:microsoft.com/office/officeart/2005/8/layout/list1"/>
    <dgm:cxn modelId="{B90E6C08-10ED-45C0-B55E-2B924C45A06E}" srcId="{0755F2C6-2ECF-4FDE-84C4-2FF67B33A97F}" destId="{5E7B6AE2-7925-459A-9D8C-F501B225ADBB}" srcOrd="2" destOrd="0" parTransId="{3A431976-097A-4CA5-9DC3-B5ECEC401E69}" sibTransId="{671A4C0B-3869-4086-8063-8186702FE3DA}"/>
    <dgm:cxn modelId="{4940EC33-E4F0-439A-BDC1-098C2025567E}" srcId="{0755F2C6-2ECF-4FDE-84C4-2FF67B33A97F}" destId="{658644CA-66C5-4A3C-ABEB-C8289A01BE1C}" srcOrd="4" destOrd="0" parTransId="{B083ED77-4654-4E08-9167-AC08A493021B}" sibTransId="{2703B06D-293C-4565-A073-CFFC94D9D923}"/>
    <dgm:cxn modelId="{B1C8CD3F-8A4D-4EE9-B7C4-BEDCDC92787F}" type="presOf" srcId="{0755F2C6-2ECF-4FDE-84C4-2FF67B33A97F}" destId="{AE000D7A-C20A-454A-A237-F81E6B6EA432}" srcOrd="1" destOrd="0" presId="urn:microsoft.com/office/officeart/2005/8/layout/list1"/>
    <dgm:cxn modelId="{90E14A61-2D20-481D-9CE5-22CAA9F160A9}" type="presOf" srcId="{5E7B6AE2-7925-459A-9D8C-F501B225ADBB}" destId="{1573E51F-B024-460E-8946-99BA857D8061}" srcOrd="0" destOrd="2" presId="urn:microsoft.com/office/officeart/2005/8/layout/list1"/>
    <dgm:cxn modelId="{144E4F85-C01E-4448-9AAF-2855E8818E76}" type="presOf" srcId="{4FE8922F-6239-41AB-8B61-771547F0892A}" destId="{1573E51F-B024-460E-8946-99BA857D8061}" srcOrd="0" destOrd="0" presId="urn:microsoft.com/office/officeart/2005/8/layout/list1"/>
    <dgm:cxn modelId="{3DEB3786-EFBC-47EB-928F-3C54D4C9EB85}" srcId="{0755F2C6-2ECF-4FDE-84C4-2FF67B33A97F}" destId="{0AB15182-5B0B-4DDF-AD55-5A27BC40B0B2}" srcOrd="3" destOrd="0" parTransId="{36AFE0F3-DE79-43D5-83B5-070D815C57BB}" sibTransId="{B19E991B-4B54-4AB3-B754-EEE01781D458}"/>
    <dgm:cxn modelId="{72A4B78A-B361-4047-B35E-5ABA35220FE5}" srcId="{0755F2C6-2ECF-4FDE-84C4-2FF67B33A97F}" destId="{CFE5B64C-6849-442B-A8F8-B140568E20D5}" srcOrd="1" destOrd="0" parTransId="{9B5EF519-F843-4205-9458-8A21D13DCE9C}" sibTransId="{0060FE79-033E-4139-9819-691A07737B6B}"/>
    <dgm:cxn modelId="{E10A588B-BC62-41D8-B460-14F13D6DEBB9}" type="presOf" srcId="{0AB15182-5B0B-4DDF-AD55-5A27BC40B0B2}" destId="{1573E51F-B024-460E-8946-99BA857D8061}" srcOrd="0" destOrd="3" presId="urn:microsoft.com/office/officeart/2005/8/layout/list1"/>
    <dgm:cxn modelId="{1B0362A2-E9B6-40E8-B949-40960D314D03}" srcId="{B1FC598B-9B56-4915-BF8B-28113C6AE03C}" destId="{0755F2C6-2ECF-4FDE-84C4-2FF67B33A97F}" srcOrd="0" destOrd="0" parTransId="{B13EC88A-760A-4192-AEFF-F716287318B6}" sibTransId="{269A91C6-CFD0-4832-967E-66DB41A5060C}"/>
    <dgm:cxn modelId="{A0AE35BD-4680-498C-BBE2-B0DEF87DEFAA}" type="presOf" srcId="{CFE5B64C-6849-442B-A8F8-B140568E20D5}" destId="{1573E51F-B024-460E-8946-99BA857D8061}" srcOrd="0" destOrd="1" presId="urn:microsoft.com/office/officeart/2005/8/layout/list1"/>
    <dgm:cxn modelId="{FC22AAC4-976B-49AD-BBD2-968A27FABCAC}" type="presOf" srcId="{B1FC598B-9B56-4915-BF8B-28113C6AE03C}" destId="{D4034F9E-B730-42D6-BF1A-A1F353390725}" srcOrd="0" destOrd="0" presId="urn:microsoft.com/office/officeart/2005/8/layout/list1"/>
    <dgm:cxn modelId="{E97C73F6-C426-464B-9F7C-E3ED2F6CAED0}" srcId="{0755F2C6-2ECF-4FDE-84C4-2FF67B33A97F}" destId="{4FE8922F-6239-41AB-8B61-771547F0892A}" srcOrd="0" destOrd="0" parTransId="{B1858A53-488B-4E27-BB43-461B6EA5EEA7}" sibTransId="{00856AC4-AF84-49DF-83F7-E5C589A6D199}"/>
    <dgm:cxn modelId="{15E052FD-9166-4DA7-9B85-886E9F5D1174}" type="presOf" srcId="{0755F2C6-2ECF-4FDE-84C4-2FF67B33A97F}" destId="{DC92D97D-41F1-4384-AB59-9BA903064586}" srcOrd="0" destOrd="0" presId="urn:microsoft.com/office/officeart/2005/8/layout/list1"/>
    <dgm:cxn modelId="{1FBB039E-EBAB-4667-A083-BA1C341DCE17}" type="presParOf" srcId="{D4034F9E-B730-42D6-BF1A-A1F353390725}" destId="{820265E3-547C-40D0-9F76-00DA38A1A228}" srcOrd="0" destOrd="0" presId="urn:microsoft.com/office/officeart/2005/8/layout/list1"/>
    <dgm:cxn modelId="{ABF11A58-F032-4B91-A617-BA223ECBC37C}" type="presParOf" srcId="{820265E3-547C-40D0-9F76-00DA38A1A228}" destId="{DC92D97D-41F1-4384-AB59-9BA903064586}" srcOrd="0" destOrd="0" presId="urn:microsoft.com/office/officeart/2005/8/layout/list1"/>
    <dgm:cxn modelId="{6A55B589-01BF-41E8-8769-3AEEB15ABFF3}" type="presParOf" srcId="{820265E3-547C-40D0-9F76-00DA38A1A228}" destId="{AE000D7A-C20A-454A-A237-F81E6B6EA432}" srcOrd="1" destOrd="0" presId="urn:microsoft.com/office/officeart/2005/8/layout/list1"/>
    <dgm:cxn modelId="{495BCFCF-B478-4EDF-B5DC-B8347669CE89}" type="presParOf" srcId="{D4034F9E-B730-42D6-BF1A-A1F353390725}" destId="{1F372FE2-5519-47CE-ABD0-6401EE4A07F1}" srcOrd="1" destOrd="0" presId="urn:microsoft.com/office/officeart/2005/8/layout/list1"/>
    <dgm:cxn modelId="{1DF13055-AAB8-4301-A0D7-1360645B3DCF}" type="presParOf" srcId="{D4034F9E-B730-42D6-BF1A-A1F353390725}" destId="{1573E51F-B024-460E-8946-99BA857D8061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FC598B-9B56-4915-BF8B-28113C6AE0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5F2C6-2ECF-4FDE-84C4-2FF67B33A97F}">
      <dgm:prSet/>
      <dgm:spPr/>
      <dgm:t>
        <a:bodyPr/>
        <a:lstStyle/>
        <a:p>
          <a:r>
            <a:rPr lang="es-ES" b="1" i="0" dirty="0"/>
            <a:t>Agricultura</a:t>
          </a:r>
          <a:endParaRPr lang="en-US" dirty="0"/>
        </a:p>
      </dgm:t>
    </dgm:pt>
    <dgm:pt modelId="{B13EC88A-760A-4192-AEFF-F716287318B6}" type="parTrans" cxnId="{1B0362A2-E9B6-40E8-B949-40960D314D03}">
      <dgm:prSet/>
      <dgm:spPr/>
      <dgm:t>
        <a:bodyPr/>
        <a:lstStyle/>
        <a:p>
          <a:endParaRPr lang="en-US"/>
        </a:p>
      </dgm:t>
    </dgm:pt>
    <dgm:pt modelId="{269A91C6-CFD0-4832-967E-66DB41A5060C}" type="sibTrans" cxnId="{1B0362A2-E9B6-40E8-B949-40960D314D03}">
      <dgm:prSet/>
      <dgm:spPr/>
      <dgm:t>
        <a:bodyPr/>
        <a:lstStyle/>
        <a:p>
          <a:endParaRPr lang="en-US"/>
        </a:p>
      </dgm:t>
    </dgm:pt>
    <dgm:pt modelId="{26D9DD0A-6CCB-48F6-9C2C-03EC3BBCEAD5}">
      <dgm:prSet/>
      <dgm:spPr/>
      <dgm:t>
        <a:bodyPr/>
        <a:lstStyle/>
        <a:p>
          <a:r>
            <a:rPr lang="es-ES" b="1" i="0" dirty="0"/>
            <a:t>Construcción::</a:t>
          </a:r>
          <a:endParaRPr lang="en-US" dirty="0"/>
        </a:p>
      </dgm:t>
    </dgm:pt>
    <dgm:pt modelId="{B092DF34-5730-4E1E-BC89-28F8D72C27AA}" type="parTrans" cxnId="{3D9FE230-AE0C-4F31-9A4A-EF998F3F291E}">
      <dgm:prSet/>
      <dgm:spPr/>
      <dgm:t>
        <a:bodyPr/>
        <a:lstStyle/>
        <a:p>
          <a:endParaRPr lang="en-US"/>
        </a:p>
      </dgm:t>
    </dgm:pt>
    <dgm:pt modelId="{42E222A1-49E8-4ABE-8BDA-53EDD0FBD416}" type="sibTrans" cxnId="{3D9FE230-AE0C-4F31-9A4A-EF998F3F291E}">
      <dgm:prSet/>
      <dgm:spPr/>
      <dgm:t>
        <a:bodyPr/>
        <a:lstStyle/>
        <a:p>
          <a:endParaRPr lang="en-US"/>
        </a:p>
      </dgm:t>
    </dgm:pt>
    <dgm:pt modelId="{7EEF1A31-1D53-42DF-8F66-FD12CEADF299}">
      <dgm:prSet/>
      <dgm:spPr/>
      <dgm:t>
        <a:bodyPr/>
        <a:lstStyle/>
        <a:p>
          <a:r>
            <a:rPr lang="es-ES" b="1" i="0" dirty="0"/>
            <a:t>Servicios</a:t>
          </a:r>
          <a:endParaRPr lang="en-US" b="1" i="0" dirty="0"/>
        </a:p>
      </dgm:t>
    </dgm:pt>
    <dgm:pt modelId="{8C70F5D2-7DC8-4035-9892-49DC35EB57D0}" type="parTrans" cxnId="{7E4B0CD1-B0C0-4A3C-B9A7-935BC532AFCA}">
      <dgm:prSet/>
      <dgm:spPr/>
      <dgm:t>
        <a:bodyPr/>
        <a:lstStyle/>
        <a:p>
          <a:endParaRPr lang="es-ES"/>
        </a:p>
      </dgm:t>
    </dgm:pt>
    <dgm:pt modelId="{FC7FADE3-063B-42AF-AC06-C0A87E54C82B}" type="sibTrans" cxnId="{7E4B0CD1-B0C0-4A3C-B9A7-935BC532AFCA}">
      <dgm:prSet/>
      <dgm:spPr/>
      <dgm:t>
        <a:bodyPr/>
        <a:lstStyle/>
        <a:p>
          <a:endParaRPr lang="es-ES"/>
        </a:p>
      </dgm:t>
    </dgm:pt>
    <dgm:pt modelId="{3DF74C84-EC48-4DAE-B544-B5A39B8A66A1}">
      <dgm:prSet/>
      <dgm:spPr/>
      <dgm:t>
        <a:bodyPr/>
        <a:lstStyle/>
        <a:p>
          <a:r>
            <a:rPr lang="es-ES" b="0" i="1" dirty="0"/>
            <a:t>Aumento muy débil después de una caída brusca en el tercer trimestre.</a:t>
          </a:r>
          <a:endParaRPr lang="en-US" b="0" dirty="0"/>
        </a:p>
      </dgm:t>
    </dgm:pt>
    <dgm:pt modelId="{63035F4E-92F7-4FEA-A661-114F75A51509}" type="sibTrans" cxnId="{9579518F-457D-438A-8760-F228A4AC9886}">
      <dgm:prSet/>
      <dgm:spPr/>
      <dgm:t>
        <a:bodyPr/>
        <a:lstStyle/>
        <a:p>
          <a:endParaRPr lang="en-US"/>
        </a:p>
      </dgm:t>
    </dgm:pt>
    <dgm:pt modelId="{D9EC2C61-153E-4FB7-AE43-A72092BD9DB7}" type="parTrans" cxnId="{9579518F-457D-438A-8760-F228A4AC9886}">
      <dgm:prSet/>
      <dgm:spPr/>
      <dgm:t>
        <a:bodyPr/>
        <a:lstStyle/>
        <a:p>
          <a:endParaRPr lang="en-US"/>
        </a:p>
      </dgm:t>
    </dgm:pt>
    <dgm:pt modelId="{4FE8922F-6239-41AB-8B61-771547F0892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Aumento notable de la producción.</a:t>
          </a:r>
          <a:endParaRPr lang="es-ES" b="0" i="0" dirty="0"/>
        </a:p>
      </dgm:t>
    </dgm:pt>
    <dgm:pt modelId="{B1858A53-488B-4E27-BB43-461B6EA5EEA7}" type="parTrans" cxnId="{E97C73F6-C426-464B-9F7C-E3ED2F6CAED0}">
      <dgm:prSet/>
      <dgm:spPr/>
      <dgm:t>
        <a:bodyPr/>
        <a:lstStyle/>
        <a:p>
          <a:endParaRPr lang="es-ES"/>
        </a:p>
      </dgm:t>
    </dgm:pt>
    <dgm:pt modelId="{00856AC4-AF84-49DF-83F7-E5C589A6D199}" type="sibTrans" cxnId="{E97C73F6-C426-464B-9F7C-E3ED2F6CAED0}">
      <dgm:prSet/>
      <dgm:spPr/>
      <dgm:t>
        <a:bodyPr/>
        <a:lstStyle/>
        <a:p>
          <a:endParaRPr lang="es-ES"/>
        </a:p>
      </dgm:t>
    </dgm:pt>
    <dgm:pt modelId="{9E47BA8B-1CBA-4293-A150-7166F4D94B5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Crecimiento destacado reflejando el comportamiento del consumo privado.</a:t>
          </a:r>
          <a:endParaRPr lang="es-ES" b="0" i="0" dirty="0"/>
        </a:p>
      </dgm:t>
    </dgm:pt>
    <dgm:pt modelId="{9758A4C2-E1C0-41C1-9B5C-63E2128D5CDA}" type="parTrans" cxnId="{30E974DB-A860-4D09-A7EC-0EBD7620B03E}">
      <dgm:prSet/>
      <dgm:spPr/>
      <dgm:t>
        <a:bodyPr/>
        <a:lstStyle/>
        <a:p>
          <a:endParaRPr lang="es-ES"/>
        </a:p>
      </dgm:t>
    </dgm:pt>
    <dgm:pt modelId="{68AE0E6C-EC37-42F4-BA2B-939CE09BA2EF}" type="sibTrans" cxnId="{30E974DB-A860-4D09-A7EC-0EBD7620B03E}">
      <dgm:prSet/>
      <dgm:spPr/>
      <dgm:t>
        <a:bodyPr/>
        <a:lstStyle/>
        <a:p>
          <a:endParaRPr lang="es-ES"/>
        </a:p>
      </dgm:t>
    </dgm:pt>
    <dgm:pt modelId="{7F8B56B7-58CF-4121-9A75-BC68786E65C2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Alivio de la sequía con lluvias de octubre y diciembre.</a:t>
          </a:r>
          <a:endParaRPr lang="es-ES" b="0" i="0"/>
        </a:p>
      </dgm:t>
    </dgm:pt>
    <dgm:pt modelId="{589D39A7-6475-44BF-B3FC-87D949B69566}" type="parTrans" cxnId="{0CAF8EE5-7042-46DE-A175-E795604F7EF6}">
      <dgm:prSet/>
      <dgm:spPr/>
      <dgm:t>
        <a:bodyPr/>
        <a:lstStyle/>
        <a:p>
          <a:endParaRPr lang="es-ES"/>
        </a:p>
      </dgm:t>
    </dgm:pt>
    <dgm:pt modelId="{EE33BAF7-021E-4185-BE8B-4338107A648F}" type="sibTrans" cxnId="{0CAF8EE5-7042-46DE-A175-E795604F7EF6}">
      <dgm:prSet/>
      <dgm:spPr/>
      <dgm:t>
        <a:bodyPr/>
        <a:lstStyle/>
        <a:p>
          <a:endParaRPr lang="es-ES"/>
        </a:p>
      </dgm:t>
    </dgm:pt>
    <dgm:pt modelId="{A56AB937-C306-4837-AB8C-0274CC546FB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Contribución significativa al crecimiento del PIB en este trimestre.</a:t>
          </a:r>
          <a:endParaRPr lang="es-ES" b="0" i="0"/>
        </a:p>
      </dgm:t>
    </dgm:pt>
    <dgm:pt modelId="{C13B6F6F-8BD4-46DC-BC93-1F12317358DC}" type="parTrans" cxnId="{2F61D20C-1498-4C66-B205-7E413A6CF86E}">
      <dgm:prSet/>
      <dgm:spPr/>
      <dgm:t>
        <a:bodyPr/>
        <a:lstStyle/>
        <a:p>
          <a:endParaRPr lang="es-ES"/>
        </a:p>
      </dgm:t>
    </dgm:pt>
    <dgm:pt modelId="{44440919-ACD1-4C58-B6C4-A4B528AEB5D9}" type="sibTrans" cxnId="{2F61D20C-1498-4C66-B205-7E413A6CF86E}">
      <dgm:prSet/>
      <dgm:spPr/>
      <dgm:t>
        <a:bodyPr/>
        <a:lstStyle/>
        <a:p>
          <a:endParaRPr lang="es-ES"/>
        </a:p>
      </dgm:t>
    </dgm:pt>
    <dgm:pt modelId="{C243708C-AC76-4F24-BD11-1EB1D7869CF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Índice de Cifra de Negocios del INE crece alrededor del 5%.</a:t>
          </a:r>
          <a:endParaRPr lang="es-ES" b="0" i="0"/>
        </a:p>
      </dgm:t>
    </dgm:pt>
    <dgm:pt modelId="{01BA702A-F7A4-439D-9C1D-BA2493376BDB}" type="parTrans" cxnId="{0E1F5EFF-DC2E-4004-B939-87CF533A0082}">
      <dgm:prSet/>
      <dgm:spPr/>
      <dgm:t>
        <a:bodyPr/>
        <a:lstStyle/>
        <a:p>
          <a:endParaRPr lang="es-ES"/>
        </a:p>
      </dgm:t>
    </dgm:pt>
    <dgm:pt modelId="{16750D09-2B40-4DBA-A3CE-0876C0B50C35}" type="sibTrans" cxnId="{0E1F5EFF-DC2E-4004-B939-87CF533A0082}">
      <dgm:prSet/>
      <dgm:spPr/>
      <dgm:t>
        <a:bodyPr/>
        <a:lstStyle/>
        <a:p>
          <a:endParaRPr lang="es-ES"/>
        </a:p>
      </dgm:t>
    </dgm:pt>
    <dgm:pt modelId="{F6ACBAC6-5604-4841-B6D7-855531ACEEF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Servicios de comercio, transporte y hostelería impulsados por turismo en alza.</a:t>
          </a:r>
          <a:endParaRPr lang="es-ES" b="0" i="0" dirty="0"/>
        </a:p>
      </dgm:t>
    </dgm:pt>
    <dgm:pt modelId="{4AC6B66E-CB49-40FE-9000-CF430CC18AC2}" type="parTrans" cxnId="{49CCEF3F-A66D-4FEA-B70F-2AD386BD9097}">
      <dgm:prSet/>
      <dgm:spPr/>
      <dgm:t>
        <a:bodyPr/>
        <a:lstStyle/>
        <a:p>
          <a:endParaRPr lang="es-ES"/>
        </a:p>
      </dgm:t>
    </dgm:pt>
    <dgm:pt modelId="{B762C90B-2040-491C-990C-94ACB01C98E4}" type="sibTrans" cxnId="{49CCEF3F-A66D-4FEA-B70F-2AD386BD9097}">
      <dgm:prSet/>
      <dgm:spPr/>
      <dgm:t>
        <a:bodyPr/>
        <a:lstStyle/>
        <a:p>
          <a:endParaRPr lang="es-ES"/>
        </a:p>
      </dgm:t>
    </dgm:pt>
    <dgm:pt modelId="{63FD3481-76A5-432D-AABB-D55FA9FD162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Contribución positiva de servicios profesionales y financieros.</a:t>
          </a:r>
          <a:endParaRPr lang="es-ES" b="0" i="0"/>
        </a:p>
      </dgm:t>
    </dgm:pt>
    <dgm:pt modelId="{840F573D-E6CC-4271-9B42-177220CAFF65}" type="parTrans" cxnId="{CD9B0813-42C4-48F8-9241-5928F43A9A27}">
      <dgm:prSet/>
      <dgm:spPr/>
      <dgm:t>
        <a:bodyPr/>
        <a:lstStyle/>
        <a:p>
          <a:endParaRPr lang="es-ES"/>
        </a:p>
      </dgm:t>
    </dgm:pt>
    <dgm:pt modelId="{8D3736FC-D9AD-415F-92CA-FF7F8743EE3D}" type="sibTrans" cxnId="{CD9B0813-42C4-48F8-9241-5928F43A9A27}">
      <dgm:prSet/>
      <dgm:spPr/>
      <dgm:t>
        <a:bodyPr/>
        <a:lstStyle/>
        <a:p>
          <a:endParaRPr lang="es-ES"/>
        </a:p>
      </dgm:t>
    </dgm:pt>
    <dgm:pt modelId="{9E172A3B-453E-44DF-BED5-E2355A9F0C0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Recuperación moderada tras la moderación de los precios de las materias primas.</a:t>
          </a:r>
          <a:endParaRPr lang="es-ES" b="0" i="0"/>
        </a:p>
      </dgm:t>
    </dgm:pt>
    <dgm:pt modelId="{FD01D534-061D-4ACB-8716-54A21FE0833B}" type="parTrans" cxnId="{C3529FCF-DA16-4155-ADF7-19B5E9DE1008}">
      <dgm:prSet/>
      <dgm:spPr/>
      <dgm:t>
        <a:bodyPr/>
        <a:lstStyle/>
        <a:p>
          <a:endParaRPr lang="es-ES"/>
        </a:p>
      </dgm:t>
    </dgm:pt>
    <dgm:pt modelId="{FEC3C627-6A38-45BE-8257-52E9B6A0F4D9}" type="sibTrans" cxnId="{C3529FCF-DA16-4155-ADF7-19B5E9DE1008}">
      <dgm:prSet/>
      <dgm:spPr/>
      <dgm:t>
        <a:bodyPr/>
        <a:lstStyle/>
        <a:p>
          <a:endParaRPr lang="es-ES"/>
        </a:p>
      </dgm:t>
    </dgm:pt>
    <dgm:pt modelId="{70E83F6A-522A-4524-9A13-7D1B321BE3A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 dirty="0"/>
            <a:t>Perspectivas no muy positivas para los próximos trimestres.</a:t>
          </a:r>
          <a:endParaRPr lang="es-ES" b="0" i="0" dirty="0"/>
        </a:p>
      </dgm:t>
    </dgm:pt>
    <dgm:pt modelId="{50D42417-33B7-4FAA-9E00-5C67BE3CEF70}" type="parTrans" cxnId="{B6609CD7-5ABE-4C2B-BDA8-68CEB9C5C709}">
      <dgm:prSet/>
      <dgm:spPr/>
      <dgm:t>
        <a:bodyPr/>
        <a:lstStyle/>
        <a:p>
          <a:endParaRPr lang="es-ES"/>
        </a:p>
      </dgm:t>
    </dgm:pt>
    <dgm:pt modelId="{1B7C0F0D-C783-47DF-9FBF-577C059A36FC}" type="sibTrans" cxnId="{B6609CD7-5ABE-4C2B-BDA8-68CEB9C5C709}">
      <dgm:prSet/>
      <dgm:spPr/>
      <dgm:t>
        <a:bodyPr/>
        <a:lstStyle/>
        <a:p>
          <a:endParaRPr lang="es-ES"/>
        </a:p>
      </dgm:t>
    </dgm:pt>
    <dgm:pt modelId="{FC8D2BA3-E464-4F64-8336-400368D0EE6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0" dirty="0"/>
            <a:t>Industria: </a:t>
          </a:r>
        </a:p>
      </dgm:t>
    </dgm:pt>
    <dgm:pt modelId="{680473D0-8959-4C68-9AB4-7B166DA207FA}" type="parTrans" cxnId="{D98D6EA9-C062-4446-93C6-F7E53503A535}">
      <dgm:prSet/>
      <dgm:spPr/>
      <dgm:t>
        <a:bodyPr/>
        <a:lstStyle/>
        <a:p>
          <a:endParaRPr lang="es-ES"/>
        </a:p>
      </dgm:t>
    </dgm:pt>
    <dgm:pt modelId="{5DC55980-0295-47BD-B7C7-8082533D2490}" type="sibTrans" cxnId="{D98D6EA9-C062-4446-93C6-F7E53503A535}">
      <dgm:prSet/>
      <dgm:spPr/>
      <dgm:t>
        <a:bodyPr/>
        <a:lstStyle/>
        <a:p>
          <a:endParaRPr lang="es-ES"/>
        </a:p>
      </dgm:t>
    </dgm:pt>
    <dgm:pt modelId="{946F20E2-2E35-4729-8148-1CA4716B495F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Comportamiento negativo en el último trimestre.</a:t>
          </a:r>
          <a:endParaRPr lang="es-ES" b="0" i="0" dirty="0"/>
        </a:p>
      </dgm:t>
    </dgm:pt>
    <dgm:pt modelId="{2E1F414F-3D61-40B4-ACA0-04876E7B644B}" type="parTrans" cxnId="{B8F2A0C2-69DC-4513-BC98-0D5CB706EE07}">
      <dgm:prSet/>
      <dgm:spPr/>
      <dgm:t>
        <a:bodyPr/>
        <a:lstStyle/>
        <a:p>
          <a:endParaRPr lang="es-ES"/>
        </a:p>
      </dgm:t>
    </dgm:pt>
    <dgm:pt modelId="{DA4884E6-E524-49B7-81E6-1A4A27E1BD9B}" type="sibTrans" cxnId="{B8F2A0C2-69DC-4513-BC98-0D5CB706EE07}">
      <dgm:prSet/>
      <dgm:spPr/>
      <dgm:t>
        <a:bodyPr/>
        <a:lstStyle/>
        <a:p>
          <a:endParaRPr lang="es-ES"/>
        </a:p>
      </dgm:t>
    </dgm:pt>
    <dgm:pt modelId="{31D526CD-77AB-4AA2-8B38-4F05A880D39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Índice de producción industrial y de bienes de consumo muestra caídas.</a:t>
          </a:r>
          <a:endParaRPr lang="es-ES" b="0" i="0"/>
        </a:p>
      </dgm:t>
    </dgm:pt>
    <dgm:pt modelId="{8C40DE2D-A33C-4043-91D4-3A639B0D943E}" type="parTrans" cxnId="{86C30425-5A85-436B-8795-46CAC34C79A1}">
      <dgm:prSet/>
      <dgm:spPr/>
      <dgm:t>
        <a:bodyPr/>
        <a:lstStyle/>
        <a:p>
          <a:endParaRPr lang="es-ES"/>
        </a:p>
      </dgm:t>
    </dgm:pt>
    <dgm:pt modelId="{05069391-EB3E-4BD6-8A88-A2CAB3ADCF4C}" type="sibTrans" cxnId="{86C30425-5A85-436B-8795-46CAC34C79A1}">
      <dgm:prSet/>
      <dgm:spPr/>
      <dgm:t>
        <a:bodyPr/>
        <a:lstStyle/>
        <a:p>
          <a:endParaRPr lang="es-ES"/>
        </a:p>
      </dgm:t>
    </dgm:pt>
    <dgm:pt modelId="{1A6998DD-5C5C-4789-8CE5-475DDAF014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s-ES" b="0" i="1"/>
            <a:t>Condiciones internacionales inciertas y desafíos en la industria electrointensiva.</a:t>
          </a:r>
          <a:endParaRPr lang="es-ES" b="0" i="0"/>
        </a:p>
      </dgm:t>
    </dgm:pt>
    <dgm:pt modelId="{A64B5219-4E16-416B-BF5B-5FD8A9AFAD4D}" type="parTrans" cxnId="{9A1B56B0-A585-4450-9A39-6B8CC7821F5C}">
      <dgm:prSet/>
      <dgm:spPr/>
      <dgm:t>
        <a:bodyPr/>
        <a:lstStyle/>
        <a:p>
          <a:endParaRPr lang="es-ES"/>
        </a:p>
      </dgm:t>
    </dgm:pt>
    <dgm:pt modelId="{A39C191A-38EE-4F04-88D6-1C42360974C0}" type="sibTrans" cxnId="{9A1B56B0-A585-4450-9A39-6B8CC7821F5C}">
      <dgm:prSet/>
      <dgm:spPr/>
      <dgm:t>
        <a:bodyPr/>
        <a:lstStyle/>
        <a:p>
          <a:endParaRPr lang="es-ES"/>
        </a:p>
      </dgm:t>
    </dgm:pt>
    <dgm:pt modelId="{D4034F9E-B730-42D6-BF1A-A1F353390725}" type="pres">
      <dgm:prSet presAssocID="{B1FC598B-9B56-4915-BF8B-28113C6AE03C}" presName="linear" presStyleCnt="0">
        <dgm:presLayoutVars>
          <dgm:dir/>
          <dgm:animLvl val="lvl"/>
          <dgm:resizeHandles val="exact"/>
        </dgm:presLayoutVars>
      </dgm:prSet>
      <dgm:spPr/>
    </dgm:pt>
    <dgm:pt modelId="{820265E3-547C-40D0-9F76-00DA38A1A228}" type="pres">
      <dgm:prSet presAssocID="{0755F2C6-2ECF-4FDE-84C4-2FF67B33A97F}" presName="parentLin" presStyleCnt="0"/>
      <dgm:spPr/>
    </dgm:pt>
    <dgm:pt modelId="{DC92D97D-41F1-4384-AB59-9BA903064586}" type="pres">
      <dgm:prSet presAssocID="{0755F2C6-2ECF-4FDE-84C4-2FF67B33A97F}" presName="parentLeftMargin" presStyleLbl="node1" presStyleIdx="0" presStyleCnt="4"/>
      <dgm:spPr/>
    </dgm:pt>
    <dgm:pt modelId="{AE000D7A-C20A-454A-A237-F81E6B6EA432}" type="pres">
      <dgm:prSet presAssocID="{0755F2C6-2ECF-4FDE-84C4-2FF67B33A97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F372FE2-5519-47CE-ABD0-6401EE4A07F1}" type="pres">
      <dgm:prSet presAssocID="{0755F2C6-2ECF-4FDE-84C4-2FF67B33A97F}" presName="negativeSpace" presStyleCnt="0"/>
      <dgm:spPr/>
    </dgm:pt>
    <dgm:pt modelId="{1573E51F-B024-460E-8946-99BA857D8061}" type="pres">
      <dgm:prSet presAssocID="{0755F2C6-2ECF-4FDE-84C4-2FF67B33A97F}" presName="childText" presStyleLbl="conFgAcc1" presStyleIdx="0" presStyleCnt="4">
        <dgm:presLayoutVars>
          <dgm:bulletEnabled val="1"/>
        </dgm:presLayoutVars>
      </dgm:prSet>
      <dgm:spPr/>
    </dgm:pt>
    <dgm:pt modelId="{94D0F849-4094-4375-B07A-85155DA22BB5}" type="pres">
      <dgm:prSet presAssocID="{269A91C6-CFD0-4832-967E-66DB41A5060C}" presName="spaceBetweenRectangles" presStyleCnt="0"/>
      <dgm:spPr/>
    </dgm:pt>
    <dgm:pt modelId="{263E0ED5-2C16-476B-BE9E-4F54CED0885D}" type="pres">
      <dgm:prSet presAssocID="{7EEF1A31-1D53-42DF-8F66-FD12CEADF299}" presName="parentLin" presStyleCnt="0"/>
      <dgm:spPr/>
    </dgm:pt>
    <dgm:pt modelId="{6A1F35FF-AF51-4A67-AB71-B658FA2917E5}" type="pres">
      <dgm:prSet presAssocID="{7EEF1A31-1D53-42DF-8F66-FD12CEADF299}" presName="parentLeftMargin" presStyleLbl="node1" presStyleIdx="0" presStyleCnt="4"/>
      <dgm:spPr/>
    </dgm:pt>
    <dgm:pt modelId="{CD8B4325-5368-414A-9F31-926F84448137}" type="pres">
      <dgm:prSet presAssocID="{7EEF1A31-1D53-42DF-8F66-FD12CEADF299}" presName="parentText" presStyleLbl="node1" presStyleIdx="1" presStyleCnt="4" custLinFactNeighborX="29028" custLinFactNeighborY="5460">
        <dgm:presLayoutVars>
          <dgm:chMax val="0"/>
          <dgm:bulletEnabled val="1"/>
        </dgm:presLayoutVars>
      </dgm:prSet>
      <dgm:spPr/>
    </dgm:pt>
    <dgm:pt modelId="{A05D9958-5E47-4DDE-9D67-CC56449C6410}" type="pres">
      <dgm:prSet presAssocID="{7EEF1A31-1D53-42DF-8F66-FD12CEADF299}" presName="negativeSpace" presStyleCnt="0"/>
      <dgm:spPr/>
    </dgm:pt>
    <dgm:pt modelId="{B2723DDB-49F2-4244-90DA-D8148EEA5934}" type="pres">
      <dgm:prSet presAssocID="{7EEF1A31-1D53-42DF-8F66-FD12CEADF299}" presName="childText" presStyleLbl="conFgAcc1" presStyleIdx="1" presStyleCnt="4">
        <dgm:presLayoutVars>
          <dgm:bulletEnabled val="1"/>
        </dgm:presLayoutVars>
      </dgm:prSet>
      <dgm:spPr/>
    </dgm:pt>
    <dgm:pt modelId="{4ACEBC9F-F053-410A-8C4C-CB62FF147D20}" type="pres">
      <dgm:prSet presAssocID="{FC7FADE3-063B-42AF-AC06-C0A87E54C82B}" presName="spaceBetweenRectangles" presStyleCnt="0"/>
      <dgm:spPr/>
    </dgm:pt>
    <dgm:pt modelId="{074D6FC8-836E-4772-88D8-1B186AB979A6}" type="pres">
      <dgm:prSet presAssocID="{26D9DD0A-6CCB-48F6-9C2C-03EC3BBCEAD5}" presName="parentLin" presStyleCnt="0"/>
      <dgm:spPr/>
    </dgm:pt>
    <dgm:pt modelId="{6FF6293F-B255-4611-9A35-080B30F9BFA3}" type="pres">
      <dgm:prSet presAssocID="{26D9DD0A-6CCB-48F6-9C2C-03EC3BBCEAD5}" presName="parentLeftMargin" presStyleLbl="node1" presStyleIdx="1" presStyleCnt="4"/>
      <dgm:spPr/>
    </dgm:pt>
    <dgm:pt modelId="{487AD611-4657-4D91-9E64-DEDF9A552BD7}" type="pres">
      <dgm:prSet presAssocID="{26D9DD0A-6CCB-48F6-9C2C-03EC3BBCEAD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37C7390-9D26-4D5B-9E09-C7B984852ACB}" type="pres">
      <dgm:prSet presAssocID="{26D9DD0A-6CCB-48F6-9C2C-03EC3BBCEAD5}" presName="negativeSpace" presStyleCnt="0"/>
      <dgm:spPr/>
    </dgm:pt>
    <dgm:pt modelId="{6EA01562-C1B2-4D89-ADB8-EFE2217F7716}" type="pres">
      <dgm:prSet presAssocID="{26D9DD0A-6CCB-48F6-9C2C-03EC3BBCEAD5}" presName="childText" presStyleLbl="conFgAcc1" presStyleIdx="2" presStyleCnt="4">
        <dgm:presLayoutVars>
          <dgm:bulletEnabled val="1"/>
        </dgm:presLayoutVars>
      </dgm:prSet>
      <dgm:spPr/>
    </dgm:pt>
    <dgm:pt modelId="{67481295-08CB-4BC7-91E6-A6237499314E}" type="pres">
      <dgm:prSet presAssocID="{42E222A1-49E8-4ABE-8BDA-53EDD0FBD416}" presName="spaceBetweenRectangles" presStyleCnt="0"/>
      <dgm:spPr/>
    </dgm:pt>
    <dgm:pt modelId="{F616497D-4547-4FA0-871C-A3CB0D2DDCB1}" type="pres">
      <dgm:prSet presAssocID="{FC8D2BA3-E464-4F64-8336-400368D0EE6A}" presName="parentLin" presStyleCnt="0"/>
      <dgm:spPr/>
    </dgm:pt>
    <dgm:pt modelId="{77D1A1B7-056A-4F00-B429-B49F7609F502}" type="pres">
      <dgm:prSet presAssocID="{FC8D2BA3-E464-4F64-8336-400368D0EE6A}" presName="parentLeftMargin" presStyleLbl="node1" presStyleIdx="2" presStyleCnt="4"/>
      <dgm:spPr/>
    </dgm:pt>
    <dgm:pt modelId="{9CD07BB5-7C3E-45A5-A824-A0B3042D310D}" type="pres">
      <dgm:prSet presAssocID="{FC8D2BA3-E464-4F64-8336-400368D0EE6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AE5B4F0-9F3E-474D-A561-B92B421C3D33}" type="pres">
      <dgm:prSet presAssocID="{FC8D2BA3-E464-4F64-8336-400368D0EE6A}" presName="negativeSpace" presStyleCnt="0"/>
      <dgm:spPr/>
    </dgm:pt>
    <dgm:pt modelId="{1E05DB99-7730-459C-BB21-505BCE39B222}" type="pres">
      <dgm:prSet presAssocID="{FC8D2BA3-E464-4F64-8336-400368D0EE6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9B0AC05-DE2B-491A-9BD0-928FCCA51054}" type="presOf" srcId="{FC8D2BA3-E464-4F64-8336-400368D0EE6A}" destId="{9CD07BB5-7C3E-45A5-A824-A0B3042D310D}" srcOrd="1" destOrd="0" presId="urn:microsoft.com/office/officeart/2005/8/layout/list1"/>
    <dgm:cxn modelId="{4FD7DC08-BB4C-4A60-B7EA-1330E6EF4A5E}" type="presOf" srcId="{7F8B56B7-58CF-4121-9A75-BC68786E65C2}" destId="{1573E51F-B024-460E-8946-99BA857D8061}" srcOrd="0" destOrd="1" presId="urn:microsoft.com/office/officeart/2005/8/layout/list1"/>
    <dgm:cxn modelId="{2F61D20C-1498-4C66-B205-7E413A6CF86E}" srcId="{0755F2C6-2ECF-4FDE-84C4-2FF67B33A97F}" destId="{A56AB937-C306-4837-AB8C-0274CC546FBA}" srcOrd="2" destOrd="0" parTransId="{C13B6F6F-8BD4-46DC-BC93-1F12317358DC}" sibTransId="{44440919-ACD1-4C58-B6C4-A4B528AEB5D9}"/>
    <dgm:cxn modelId="{09B3930E-1137-457F-AB4C-32D3BF01D9D5}" type="presOf" srcId="{7EEF1A31-1D53-42DF-8F66-FD12CEADF299}" destId="{CD8B4325-5368-414A-9F31-926F84448137}" srcOrd="1" destOrd="0" presId="urn:microsoft.com/office/officeart/2005/8/layout/list1"/>
    <dgm:cxn modelId="{CD9B0813-42C4-48F8-9241-5928F43A9A27}" srcId="{7EEF1A31-1D53-42DF-8F66-FD12CEADF299}" destId="{63FD3481-76A5-432D-AABB-D55FA9FD162A}" srcOrd="3" destOrd="0" parTransId="{840F573D-E6CC-4271-9B42-177220CAFF65}" sibTransId="{8D3736FC-D9AD-415F-92CA-FF7F8743EE3D}"/>
    <dgm:cxn modelId="{C4E47914-B7E4-49C6-AEAE-94DDA3C78F5F}" type="presOf" srcId="{1A6998DD-5C5C-4789-8CE5-475DDAF01469}" destId="{1E05DB99-7730-459C-BB21-505BCE39B222}" srcOrd="0" destOrd="2" presId="urn:microsoft.com/office/officeart/2005/8/layout/list1"/>
    <dgm:cxn modelId="{CDE1491E-A106-4909-8136-C5F5A614C86D}" type="presOf" srcId="{31D526CD-77AB-4AA2-8B38-4F05A880D39B}" destId="{1E05DB99-7730-459C-BB21-505BCE39B222}" srcOrd="0" destOrd="1" presId="urn:microsoft.com/office/officeart/2005/8/layout/list1"/>
    <dgm:cxn modelId="{4B89D221-084C-41AC-91BF-00293B0FEF42}" type="presOf" srcId="{FC8D2BA3-E464-4F64-8336-400368D0EE6A}" destId="{77D1A1B7-056A-4F00-B429-B49F7609F502}" srcOrd="0" destOrd="0" presId="urn:microsoft.com/office/officeart/2005/8/layout/list1"/>
    <dgm:cxn modelId="{86C30425-5A85-436B-8795-46CAC34C79A1}" srcId="{FC8D2BA3-E464-4F64-8336-400368D0EE6A}" destId="{31D526CD-77AB-4AA2-8B38-4F05A880D39B}" srcOrd="1" destOrd="0" parTransId="{8C40DE2D-A33C-4043-91D4-3A639B0D943E}" sibTransId="{05069391-EB3E-4BD6-8A88-A2CAB3ADCF4C}"/>
    <dgm:cxn modelId="{3D9FE230-AE0C-4F31-9A4A-EF998F3F291E}" srcId="{B1FC598B-9B56-4915-BF8B-28113C6AE03C}" destId="{26D9DD0A-6CCB-48F6-9C2C-03EC3BBCEAD5}" srcOrd="2" destOrd="0" parTransId="{B092DF34-5730-4E1E-BC89-28F8D72C27AA}" sibTransId="{42E222A1-49E8-4ABE-8BDA-53EDD0FBD416}"/>
    <dgm:cxn modelId="{CCDE3433-9154-460A-933A-77909B866D3F}" type="presOf" srcId="{C243708C-AC76-4F24-BD11-1EB1D7869CF6}" destId="{B2723DDB-49F2-4244-90DA-D8148EEA5934}" srcOrd="0" destOrd="1" presId="urn:microsoft.com/office/officeart/2005/8/layout/list1"/>
    <dgm:cxn modelId="{88B56134-2C39-4248-BBEE-305805153F7C}" type="presOf" srcId="{70E83F6A-522A-4524-9A13-7D1B321BE3AB}" destId="{6EA01562-C1B2-4D89-ADB8-EFE2217F7716}" srcOrd="0" destOrd="2" presId="urn:microsoft.com/office/officeart/2005/8/layout/list1"/>
    <dgm:cxn modelId="{C4090C3D-B45C-47FC-8C08-7C5774C0D5F9}" type="presOf" srcId="{26D9DD0A-6CCB-48F6-9C2C-03EC3BBCEAD5}" destId="{6FF6293F-B255-4611-9A35-080B30F9BFA3}" srcOrd="0" destOrd="0" presId="urn:microsoft.com/office/officeart/2005/8/layout/list1"/>
    <dgm:cxn modelId="{B1C8CD3F-8A4D-4EE9-B7C4-BEDCDC92787F}" type="presOf" srcId="{0755F2C6-2ECF-4FDE-84C4-2FF67B33A97F}" destId="{AE000D7A-C20A-454A-A237-F81E6B6EA432}" srcOrd="1" destOrd="0" presId="urn:microsoft.com/office/officeart/2005/8/layout/list1"/>
    <dgm:cxn modelId="{49CCEF3F-A66D-4FEA-B70F-2AD386BD9097}" srcId="{7EEF1A31-1D53-42DF-8F66-FD12CEADF299}" destId="{F6ACBAC6-5604-4841-B6D7-855531ACEEF7}" srcOrd="2" destOrd="0" parTransId="{4AC6B66E-CB49-40FE-9000-CF430CC18AC2}" sibTransId="{B762C90B-2040-491C-990C-94ACB01C98E4}"/>
    <dgm:cxn modelId="{FC01B876-F093-4677-BE44-7BB05F718B84}" type="presOf" srcId="{946F20E2-2E35-4729-8148-1CA4716B495F}" destId="{1E05DB99-7730-459C-BB21-505BCE39B222}" srcOrd="0" destOrd="0" presId="urn:microsoft.com/office/officeart/2005/8/layout/list1"/>
    <dgm:cxn modelId="{A3EDD27A-E6D0-4581-91FC-0B2F992945DA}" type="presOf" srcId="{63FD3481-76A5-432D-AABB-D55FA9FD162A}" destId="{B2723DDB-49F2-4244-90DA-D8148EEA5934}" srcOrd="0" destOrd="3" presId="urn:microsoft.com/office/officeart/2005/8/layout/list1"/>
    <dgm:cxn modelId="{144E4F85-C01E-4448-9AAF-2855E8818E76}" type="presOf" srcId="{4FE8922F-6239-41AB-8B61-771547F0892A}" destId="{1573E51F-B024-460E-8946-99BA857D8061}" srcOrd="0" destOrd="0" presId="urn:microsoft.com/office/officeart/2005/8/layout/list1"/>
    <dgm:cxn modelId="{9579518F-457D-438A-8760-F228A4AC9886}" srcId="{26D9DD0A-6CCB-48F6-9C2C-03EC3BBCEAD5}" destId="{3DF74C84-EC48-4DAE-B544-B5A39B8A66A1}" srcOrd="0" destOrd="0" parTransId="{D9EC2C61-153E-4FB7-AE43-A72092BD9DB7}" sibTransId="{63035F4E-92F7-4FEA-A661-114F75A51509}"/>
    <dgm:cxn modelId="{86451696-C718-4292-8EED-49A82F5B4508}" type="presOf" srcId="{F6ACBAC6-5604-4841-B6D7-855531ACEEF7}" destId="{B2723DDB-49F2-4244-90DA-D8148EEA5934}" srcOrd="0" destOrd="2" presId="urn:microsoft.com/office/officeart/2005/8/layout/list1"/>
    <dgm:cxn modelId="{1B0362A2-E9B6-40E8-B949-40960D314D03}" srcId="{B1FC598B-9B56-4915-BF8B-28113C6AE03C}" destId="{0755F2C6-2ECF-4FDE-84C4-2FF67B33A97F}" srcOrd="0" destOrd="0" parTransId="{B13EC88A-760A-4192-AEFF-F716287318B6}" sibTransId="{269A91C6-CFD0-4832-967E-66DB41A5060C}"/>
    <dgm:cxn modelId="{C98849A4-F171-48CF-B06B-07DECA8428C8}" type="presOf" srcId="{3DF74C84-EC48-4DAE-B544-B5A39B8A66A1}" destId="{6EA01562-C1B2-4D89-ADB8-EFE2217F7716}" srcOrd="0" destOrd="0" presId="urn:microsoft.com/office/officeart/2005/8/layout/list1"/>
    <dgm:cxn modelId="{D98D6EA9-C062-4446-93C6-F7E53503A535}" srcId="{B1FC598B-9B56-4915-BF8B-28113C6AE03C}" destId="{FC8D2BA3-E464-4F64-8336-400368D0EE6A}" srcOrd="3" destOrd="0" parTransId="{680473D0-8959-4C68-9AB4-7B166DA207FA}" sibTransId="{5DC55980-0295-47BD-B7C7-8082533D2490}"/>
    <dgm:cxn modelId="{9A1B56B0-A585-4450-9A39-6B8CC7821F5C}" srcId="{FC8D2BA3-E464-4F64-8336-400368D0EE6A}" destId="{1A6998DD-5C5C-4789-8CE5-475DDAF01469}" srcOrd="2" destOrd="0" parTransId="{A64B5219-4E16-416B-BF5B-5FD8A9AFAD4D}" sibTransId="{A39C191A-38EE-4F04-88D6-1C42360974C0}"/>
    <dgm:cxn modelId="{F45EA0BE-4AEE-46BE-87CF-37AD5F391B5D}" type="presOf" srcId="{A56AB937-C306-4837-AB8C-0274CC546FBA}" destId="{1573E51F-B024-460E-8946-99BA857D8061}" srcOrd="0" destOrd="2" presId="urn:microsoft.com/office/officeart/2005/8/layout/list1"/>
    <dgm:cxn modelId="{B8F2A0C2-69DC-4513-BC98-0D5CB706EE07}" srcId="{FC8D2BA3-E464-4F64-8336-400368D0EE6A}" destId="{946F20E2-2E35-4729-8148-1CA4716B495F}" srcOrd="0" destOrd="0" parTransId="{2E1F414F-3D61-40B4-ACA0-04876E7B644B}" sibTransId="{DA4884E6-E524-49B7-81E6-1A4A27E1BD9B}"/>
    <dgm:cxn modelId="{FC22AAC4-976B-49AD-BBD2-968A27FABCAC}" type="presOf" srcId="{B1FC598B-9B56-4915-BF8B-28113C6AE03C}" destId="{D4034F9E-B730-42D6-BF1A-A1F353390725}" srcOrd="0" destOrd="0" presId="urn:microsoft.com/office/officeart/2005/8/layout/list1"/>
    <dgm:cxn modelId="{C3529FCF-DA16-4155-ADF7-19B5E9DE1008}" srcId="{26D9DD0A-6CCB-48F6-9C2C-03EC3BBCEAD5}" destId="{9E172A3B-453E-44DF-BED5-E2355A9F0C08}" srcOrd="1" destOrd="0" parTransId="{FD01D534-061D-4ACB-8716-54A21FE0833B}" sibTransId="{FEC3C627-6A38-45BE-8257-52E9B6A0F4D9}"/>
    <dgm:cxn modelId="{7E4B0CD1-B0C0-4A3C-B9A7-935BC532AFCA}" srcId="{B1FC598B-9B56-4915-BF8B-28113C6AE03C}" destId="{7EEF1A31-1D53-42DF-8F66-FD12CEADF299}" srcOrd="1" destOrd="0" parTransId="{8C70F5D2-7DC8-4035-9892-49DC35EB57D0}" sibTransId="{FC7FADE3-063B-42AF-AC06-C0A87E54C82B}"/>
    <dgm:cxn modelId="{B6609CD7-5ABE-4C2B-BDA8-68CEB9C5C709}" srcId="{26D9DD0A-6CCB-48F6-9C2C-03EC3BBCEAD5}" destId="{70E83F6A-522A-4524-9A13-7D1B321BE3AB}" srcOrd="2" destOrd="0" parTransId="{50D42417-33B7-4FAA-9E00-5C67BE3CEF70}" sibTransId="{1B7C0F0D-C783-47DF-9FBF-577C059A36FC}"/>
    <dgm:cxn modelId="{24811DD9-AAC6-4E8C-A83E-AC74AF7A551C}" type="presOf" srcId="{7EEF1A31-1D53-42DF-8F66-FD12CEADF299}" destId="{6A1F35FF-AF51-4A67-AB71-B658FA2917E5}" srcOrd="0" destOrd="0" presId="urn:microsoft.com/office/officeart/2005/8/layout/list1"/>
    <dgm:cxn modelId="{30E974DB-A860-4D09-A7EC-0EBD7620B03E}" srcId="{7EEF1A31-1D53-42DF-8F66-FD12CEADF299}" destId="{9E47BA8B-1CBA-4293-A150-7166F4D94B5F}" srcOrd="0" destOrd="0" parTransId="{9758A4C2-E1C0-41C1-9B5C-63E2128D5CDA}" sibTransId="{68AE0E6C-EC37-42F4-BA2B-939CE09BA2EF}"/>
    <dgm:cxn modelId="{3D48B6DB-D1CA-4DA1-BA35-681BA606FB1C}" type="presOf" srcId="{26D9DD0A-6CCB-48F6-9C2C-03EC3BBCEAD5}" destId="{487AD611-4657-4D91-9E64-DEDF9A552BD7}" srcOrd="1" destOrd="0" presId="urn:microsoft.com/office/officeart/2005/8/layout/list1"/>
    <dgm:cxn modelId="{0CAF8EE5-7042-46DE-A175-E795604F7EF6}" srcId="{0755F2C6-2ECF-4FDE-84C4-2FF67B33A97F}" destId="{7F8B56B7-58CF-4121-9A75-BC68786E65C2}" srcOrd="1" destOrd="0" parTransId="{589D39A7-6475-44BF-B3FC-87D949B69566}" sibTransId="{EE33BAF7-021E-4185-BE8B-4338107A648F}"/>
    <dgm:cxn modelId="{959A71EA-6F0D-4A84-99C3-E3D8072CDC6C}" type="presOf" srcId="{9E47BA8B-1CBA-4293-A150-7166F4D94B5F}" destId="{B2723DDB-49F2-4244-90DA-D8148EEA5934}" srcOrd="0" destOrd="0" presId="urn:microsoft.com/office/officeart/2005/8/layout/list1"/>
    <dgm:cxn modelId="{E97C73F6-C426-464B-9F7C-E3ED2F6CAED0}" srcId="{0755F2C6-2ECF-4FDE-84C4-2FF67B33A97F}" destId="{4FE8922F-6239-41AB-8B61-771547F0892A}" srcOrd="0" destOrd="0" parTransId="{B1858A53-488B-4E27-BB43-461B6EA5EEA7}" sibTransId="{00856AC4-AF84-49DF-83F7-E5C589A6D199}"/>
    <dgm:cxn modelId="{DA0A39F7-5D76-4DFE-B7CA-F7EF63BDE759}" type="presOf" srcId="{9E172A3B-453E-44DF-BED5-E2355A9F0C08}" destId="{6EA01562-C1B2-4D89-ADB8-EFE2217F7716}" srcOrd="0" destOrd="1" presId="urn:microsoft.com/office/officeart/2005/8/layout/list1"/>
    <dgm:cxn modelId="{15E052FD-9166-4DA7-9B85-886E9F5D1174}" type="presOf" srcId="{0755F2C6-2ECF-4FDE-84C4-2FF67B33A97F}" destId="{DC92D97D-41F1-4384-AB59-9BA903064586}" srcOrd="0" destOrd="0" presId="urn:microsoft.com/office/officeart/2005/8/layout/list1"/>
    <dgm:cxn modelId="{0E1F5EFF-DC2E-4004-B939-87CF533A0082}" srcId="{7EEF1A31-1D53-42DF-8F66-FD12CEADF299}" destId="{C243708C-AC76-4F24-BD11-1EB1D7869CF6}" srcOrd="1" destOrd="0" parTransId="{01BA702A-F7A4-439D-9C1D-BA2493376BDB}" sibTransId="{16750D09-2B40-4DBA-A3CE-0876C0B50C35}"/>
    <dgm:cxn modelId="{1FBB039E-EBAB-4667-A083-BA1C341DCE17}" type="presParOf" srcId="{D4034F9E-B730-42D6-BF1A-A1F353390725}" destId="{820265E3-547C-40D0-9F76-00DA38A1A228}" srcOrd="0" destOrd="0" presId="urn:microsoft.com/office/officeart/2005/8/layout/list1"/>
    <dgm:cxn modelId="{ABF11A58-F032-4B91-A617-BA223ECBC37C}" type="presParOf" srcId="{820265E3-547C-40D0-9F76-00DA38A1A228}" destId="{DC92D97D-41F1-4384-AB59-9BA903064586}" srcOrd="0" destOrd="0" presId="urn:microsoft.com/office/officeart/2005/8/layout/list1"/>
    <dgm:cxn modelId="{6A55B589-01BF-41E8-8769-3AEEB15ABFF3}" type="presParOf" srcId="{820265E3-547C-40D0-9F76-00DA38A1A228}" destId="{AE000D7A-C20A-454A-A237-F81E6B6EA432}" srcOrd="1" destOrd="0" presId="urn:microsoft.com/office/officeart/2005/8/layout/list1"/>
    <dgm:cxn modelId="{495BCFCF-B478-4EDF-B5DC-B8347669CE89}" type="presParOf" srcId="{D4034F9E-B730-42D6-BF1A-A1F353390725}" destId="{1F372FE2-5519-47CE-ABD0-6401EE4A07F1}" srcOrd="1" destOrd="0" presId="urn:microsoft.com/office/officeart/2005/8/layout/list1"/>
    <dgm:cxn modelId="{1DF13055-AAB8-4301-A0D7-1360645B3DCF}" type="presParOf" srcId="{D4034F9E-B730-42D6-BF1A-A1F353390725}" destId="{1573E51F-B024-460E-8946-99BA857D8061}" srcOrd="2" destOrd="0" presId="urn:microsoft.com/office/officeart/2005/8/layout/list1"/>
    <dgm:cxn modelId="{8E559477-1046-4276-A2E8-040C7DF41D04}" type="presParOf" srcId="{D4034F9E-B730-42D6-BF1A-A1F353390725}" destId="{94D0F849-4094-4375-B07A-85155DA22BB5}" srcOrd="3" destOrd="0" presId="urn:microsoft.com/office/officeart/2005/8/layout/list1"/>
    <dgm:cxn modelId="{FB904A63-3AF4-4A5B-9F2E-CA37DF75DE47}" type="presParOf" srcId="{D4034F9E-B730-42D6-BF1A-A1F353390725}" destId="{263E0ED5-2C16-476B-BE9E-4F54CED0885D}" srcOrd="4" destOrd="0" presId="urn:microsoft.com/office/officeart/2005/8/layout/list1"/>
    <dgm:cxn modelId="{FD1BAE4D-9404-4F3F-A1D1-3907150592F8}" type="presParOf" srcId="{263E0ED5-2C16-476B-BE9E-4F54CED0885D}" destId="{6A1F35FF-AF51-4A67-AB71-B658FA2917E5}" srcOrd="0" destOrd="0" presId="urn:microsoft.com/office/officeart/2005/8/layout/list1"/>
    <dgm:cxn modelId="{D9593A36-EC2F-4D41-BBF3-7BC5EA7A2BF3}" type="presParOf" srcId="{263E0ED5-2C16-476B-BE9E-4F54CED0885D}" destId="{CD8B4325-5368-414A-9F31-926F84448137}" srcOrd="1" destOrd="0" presId="urn:microsoft.com/office/officeart/2005/8/layout/list1"/>
    <dgm:cxn modelId="{3DB3DEA9-7DED-4926-A3CA-3B54D6CECFD6}" type="presParOf" srcId="{D4034F9E-B730-42D6-BF1A-A1F353390725}" destId="{A05D9958-5E47-4DDE-9D67-CC56449C6410}" srcOrd="5" destOrd="0" presId="urn:microsoft.com/office/officeart/2005/8/layout/list1"/>
    <dgm:cxn modelId="{46C651F2-ACE3-4491-ABC6-E134BE7117A5}" type="presParOf" srcId="{D4034F9E-B730-42D6-BF1A-A1F353390725}" destId="{B2723DDB-49F2-4244-90DA-D8148EEA5934}" srcOrd="6" destOrd="0" presId="urn:microsoft.com/office/officeart/2005/8/layout/list1"/>
    <dgm:cxn modelId="{4D745FD2-15F0-43BA-9049-938994AD9E5B}" type="presParOf" srcId="{D4034F9E-B730-42D6-BF1A-A1F353390725}" destId="{4ACEBC9F-F053-410A-8C4C-CB62FF147D20}" srcOrd="7" destOrd="0" presId="urn:microsoft.com/office/officeart/2005/8/layout/list1"/>
    <dgm:cxn modelId="{1B26F260-46BE-4431-B32F-8B8C224F1013}" type="presParOf" srcId="{D4034F9E-B730-42D6-BF1A-A1F353390725}" destId="{074D6FC8-836E-4772-88D8-1B186AB979A6}" srcOrd="8" destOrd="0" presId="urn:microsoft.com/office/officeart/2005/8/layout/list1"/>
    <dgm:cxn modelId="{79A8F99A-FAE8-4DF4-94CD-2250A9AD6FDB}" type="presParOf" srcId="{074D6FC8-836E-4772-88D8-1B186AB979A6}" destId="{6FF6293F-B255-4611-9A35-080B30F9BFA3}" srcOrd="0" destOrd="0" presId="urn:microsoft.com/office/officeart/2005/8/layout/list1"/>
    <dgm:cxn modelId="{7CDA5644-4079-4FD4-B478-DFAE767AF2C7}" type="presParOf" srcId="{074D6FC8-836E-4772-88D8-1B186AB979A6}" destId="{487AD611-4657-4D91-9E64-DEDF9A552BD7}" srcOrd="1" destOrd="0" presId="urn:microsoft.com/office/officeart/2005/8/layout/list1"/>
    <dgm:cxn modelId="{5107322D-6802-4C6F-B194-3B3E78CB34CF}" type="presParOf" srcId="{D4034F9E-B730-42D6-BF1A-A1F353390725}" destId="{937C7390-9D26-4D5B-9E09-C7B984852ACB}" srcOrd="9" destOrd="0" presId="urn:microsoft.com/office/officeart/2005/8/layout/list1"/>
    <dgm:cxn modelId="{A8D91380-159B-4D29-A617-25CEA79872B8}" type="presParOf" srcId="{D4034F9E-B730-42D6-BF1A-A1F353390725}" destId="{6EA01562-C1B2-4D89-ADB8-EFE2217F7716}" srcOrd="10" destOrd="0" presId="urn:microsoft.com/office/officeart/2005/8/layout/list1"/>
    <dgm:cxn modelId="{481E8690-88B4-47BB-87DE-145B8A83EED5}" type="presParOf" srcId="{D4034F9E-B730-42D6-BF1A-A1F353390725}" destId="{67481295-08CB-4BC7-91E6-A6237499314E}" srcOrd="11" destOrd="0" presId="urn:microsoft.com/office/officeart/2005/8/layout/list1"/>
    <dgm:cxn modelId="{52B3B879-AFA3-42A4-AEAF-246F09505A05}" type="presParOf" srcId="{D4034F9E-B730-42D6-BF1A-A1F353390725}" destId="{F616497D-4547-4FA0-871C-A3CB0D2DDCB1}" srcOrd="12" destOrd="0" presId="urn:microsoft.com/office/officeart/2005/8/layout/list1"/>
    <dgm:cxn modelId="{250FA627-C90B-4623-863C-D52DFB05AD8E}" type="presParOf" srcId="{F616497D-4547-4FA0-871C-A3CB0D2DDCB1}" destId="{77D1A1B7-056A-4F00-B429-B49F7609F502}" srcOrd="0" destOrd="0" presId="urn:microsoft.com/office/officeart/2005/8/layout/list1"/>
    <dgm:cxn modelId="{EAA5DE55-81FE-45AB-A260-EE8080098C8F}" type="presParOf" srcId="{F616497D-4547-4FA0-871C-A3CB0D2DDCB1}" destId="{9CD07BB5-7C3E-45A5-A824-A0B3042D310D}" srcOrd="1" destOrd="0" presId="urn:microsoft.com/office/officeart/2005/8/layout/list1"/>
    <dgm:cxn modelId="{0A7D97D2-A115-444F-8E0F-2468546D249A}" type="presParOf" srcId="{D4034F9E-B730-42D6-BF1A-A1F353390725}" destId="{8AE5B4F0-9F3E-474D-A561-B92B421C3D33}" srcOrd="13" destOrd="0" presId="urn:microsoft.com/office/officeart/2005/8/layout/list1"/>
    <dgm:cxn modelId="{C17EB33E-2786-4659-BD37-803E8D3722A9}" type="presParOf" srcId="{D4034F9E-B730-42D6-BF1A-A1F353390725}" destId="{1E05DB99-7730-459C-BB21-505BCE39B2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3E51F-B024-460E-8946-99BA857D8061}">
      <dsp:nvSpPr>
        <dsp:cNvPr id="0" name=""/>
        <dsp:cNvSpPr/>
      </dsp:nvSpPr>
      <dsp:spPr>
        <a:xfrm>
          <a:off x="0" y="389378"/>
          <a:ext cx="11918950" cy="1918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37388" rIns="92504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b="1" i="0" kern="1200" dirty="0"/>
            <a:t>Crecimiento Trimestral:</a:t>
          </a:r>
          <a:r>
            <a:rPr lang="es-ES" sz="2100" b="0" i="0" kern="1200" dirty="0"/>
            <a:t> 0,7%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b="1" i="0" kern="1200"/>
            <a:t>Tasa Interanual:</a:t>
          </a:r>
          <a:r>
            <a:rPr lang="es-ES" sz="2100" b="0" i="0" kern="1200"/>
            <a:t> 1,9%</a:t>
          </a:r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b="0" i="1" kern="1200"/>
            <a:t>(Dos décimas superior al tercer trimestre de 2023)</a:t>
          </a:r>
          <a:endParaRPr lang="es-ES" sz="2100" b="0" i="0" kern="1200"/>
        </a:p>
        <a:p>
          <a:pPr marL="457200" lvl="2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b="0" i="1" kern="1200" dirty="0"/>
            <a:t>(Una décima menor que la media española)</a:t>
          </a:r>
          <a:endParaRPr lang="es-ES" sz="2100" b="0" i="0" kern="1200" dirty="0"/>
        </a:p>
      </dsp:txBody>
      <dsp:txXfrm>
        <a:off x="0" y="389378"/>
        <a:ext cx="11918950" cy="1918350"/>
      </dsp:txXfrm>
    </dsp:sp>
    <dsp:sp modelId="{AE000D7A-C20A-454A-A237-F81E6B6EA432}">
      <dsp:nvSpPr>
        <dsp:cNvPr id="0" name=""/>
        <dsp:cNvSpPr/>
      </dsp:nvSpPr>
      <dsp:spPr>
        <a:xfrm>
          <a:off x="595947" y="79418"/>
          <a:ext cx="834326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Trimestre</a:t>
          </a:r>
          <a:r>
            <a:rPr lang="en-US" sz="2100" kern="1200" dirty="0"/>
            <a:t> </a:t>
          </a:r>
          <a:r>
            <a:rPr lang="en-US" sz="2100" kern="1200" dirty="0" err="1"/>
            <a:t>relativamente</a:t>
          </a:r>
          <a:r>
            <a:rPr lang="en-US" sz="2100" kern="1200" dirty="0"/>
            <a:t> </a:t>
          </a:r>
          <a:r>
            <a:rPr lang="en-US" sz="2100" kern="1200" dirty="0" err="1"/>
            <a:t>positivo</a:t>
          </a:r>
          <a:endParaRPr lang="en-US" sz="2100" kern="1200" dirty="0"/>
        </a:p>
      </dsp:txBody>
      <dsp:txXfrm>
        <a:off x="626209" y="109680"/>
        <a:ext cx="8282741" cy="559396"/>
      </dsp:txXfrm>
    </dsp:sp>
    <dsp:sp modelId="{B2723DDB-49F2-4244-90DA-D8148EEA5934}">
      <dsp:nvSpPr>
        <dsp:cNvPr id="0" name=""/>
        <dsp:cNvSpPr/>
      </dsp:nvSpPr>
      <dsp:spPr>
        <a:xfrm>
          <a:off x="0" y="2731088"/>
          <a:ext cx="11918950" cy="18852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37388" rIns="92504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b="1" i="0" kern="1200" dirty="0"/>
            <a:t>Inflación y Resiliencia:</a:t>
          </a:r>
          <a:endParaRPr lang="en-US" sz="210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b="0" i="1" kern="1200" dirty="0"/>
            <a:t>Leve repunte inflacionario atribuible al efecto base y tensiones en Oriente Medio.</a:t>
          </a:r>
          <a:endParaRPr lang="es-ES" sz="2100" b="0" i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b="0" i="1" kern="1200" dirty="0"/>
            <a:t>A pesar de disparidades regionales, la moderación de precios beneficia los salarios y respalda el consumo privado.</a:t>
          </a:r>
          <a:endParaRPr lang="es-ES" sz="2100" b="0" i="0" kern="1200" dirty="0"/>
        </a:p>
      </dsp:txBody>
      <dsp:txXfrm>
        <a:off x="0" y="2731088"/>
        <a:ext cx="11918950" cy="1885275"/>
      </dsp:txXfrm>
    </dsp:sp>
    <dsp:sp modelId="{CD8B4325-5368-414A-9F31-926F84448137}">
      <dsp:nvSpPr>
        <dsp:cNvPr id="0" name=""/>
        <dsp:cNvSpPr/>
      </dsp:nvSpPr>
      <dsp:spPr>
        <a:xfrm>
          <a:off x="595947" y="2421128"/>
          <a:ext cx="834326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Inflación</a:t>
          </a:r>
          <a:r>
            <a:rPr lang="en-US" sz="2100" kern="1200" dirty="0"/>
            <a:t> y </a:t>
          </a:r>
          <a:r>
            <a:rPr lang="en-US" sz="2100" kern="1200" dirty="0" err="1"/>
            <a:t>salarios</a:t>
          </a:r>
          <a:r>
            <a:rPr lang="en-US" sz="2100" kern="1200" dirty="0"/>
            <a:t>:</a:t>
          </a:r>
        </a:p>
      </dsp:txBody>
      <dsp:txXfrm>
        <a:off x="626209" y="2451390"/>
        <a:ext cx="8282741" cy="559396"/>
      </dsp:txXfrm>
    </dsp:sp>
    <dsp:sp modelId="{6EA01562-C1B2-4D89-ADB8-EFE2217F7716}">
      <dsp:nvSpPr>
        <dsp:cNvPr id="0" name=""/>
        <dsp:cNvSpPr/>
      </dsp:nvSpPr>
      <dsp:spPr>
        <a:xfrm>
          <a:off x="0" y="5039723"/>
          <a:ext cx="11918950" cy="1852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37388" rIns="925043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100" b="0" i="1" kern="1200" dirty="0"/>
            <a:t>El empleo demuestra significativa resiliencia, respaldando el positivo desempeño del consumo privado.</a:t>
          </a:r>
          <a:endParaRPr lang="en-US" sz="2100" b="0" kern="1200" dirty="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100" b="0" i="1" kern="1200" dirty="0"/>
            <a:t>A pesar de las tensiones, Andalucía cierra el año con un crecimiento del 2.3%, manteniéndose en línea con la media nacional.</a:t>
          </a:r>
          <a:endParaRPr lang="es-ES" sz="2100" b="0" i="0" kern="1200" dirty="0"/>
        </a:p>
      </dsp:txBody>
      <dsp:txXfrm>
        <a:off x="0" y="5039723"/>
        <a:ext cx="11918950" cy="1852200"/>
      </dsp:txXfrm>
    </dsp:sp>
    <dsp:sp modelId="{487AD611-4657-4D91-9E64-DEDF9A552BD7}">
      <dsp:nvSpPr>
        <dsp:cNvPr id="0" name=""/>
        <dsp:cNvSpPr/>
      </dsp:nvSpPr>
      <dsp:spPr>
        <a:xfrm>
          <a:off x="595947" y="4729763"/>
          <a:ext cx="8343265" cy="619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100" b="1" i="0" kern="1200" dirty="0"/>
            <a:t>Empleo y Consumo como Motores de Crecimiento:</a:t>
          </a:r>
          <a:endParaRPr lang="en-US" sz="2100" kern="1200" dirty="0"/>
        </a:p>
      </dsp:txBody>
      <dsp:txXfrm>
        <a:off x="626209" y="4760025"/>
        <a:ext cx="8282741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3E51F-B024-460E-8946-99BA857D8061}">
      <dsp:nvSpPr>
        <dsp:cNvPr id="0" name=""/>
        <dsp:cNvSpPr/>
      </dsp:nvSpPr>
      <dsp:spPr>
        <a:xfrm>
          <a:off x="0" y="420518"/>
          <a:ext cx="11918950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79044" rIns="92504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300" b="0" i="1" kern="1200"/>
            <a:t>Destacado aumento del consumo familiar durante el último trimestre de 2023.</a:t>
          </a:r>
          <a:endParaRPr lang="es-ES" sz="2300" b="0" i="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300" b="0" i="1" kern="1200" dirty="0"/>
            <a:t>Principal impulsor del crecimiento del PIB andaluz.</a:t>
          </a:r>
          <a:endParaRPr lang="es-ES" sz="2300" b="0" i="0" kern="1200" dirty="0"/>
        </a:p>
      </dsp:txBody>
      <dsp:txXfrm>
        <a:off x="0" y="420518"/>
        <a:ext cx="11918950" cy="1376550"/>
      </dsp:txXfrm>
    </dsp:sp>
    <dsp:sp modelId="{AE000D7A-C20A-454A-A237-F81E6B6EA432}">
      <dsp:nvSpPr>
        <dsp:cNvPr id="0" name=""/>
        <dsp:cNvSpPr/>
      </dsp:nvSpPr>
      <dsp:spPr>
        <a:xfrm>
          <a:off x="595947" y="81038"/>
          <a:ext cx="834326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i="0" kern="1200" dirty="0"/>
            <a:t>Consumo Familiar como Motor del Crecimiento:</a:t>
          </a:r>
          <a:endParaRPr lang="en-US" sz="2300" kern="1200" dirty="0"/>
        </a:p>
      </dsp:txBody>
      <dsp:txXfrm>
        <a:off x="629091" y="114182"/>
        <a:ext cx="8276977" cy="612672"/>
      </dsp:txXfrm>
    </dsp:sp>
    <dsp:sp modelId="{B2723DDB-49F2-4244-90DA-D8148EEA5934}">
      <dsp:nvSpPr>
        <dsp:cNvPr id="0" name=""/>
        <dsp:cNvSpPr/>
      </dsp:nvSpPr>
      <dsp:spPr>
        <a:xfrm>
          <a:off x="0" y="2260748"/>
          <a:ext cx="11918950" cy="9780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79044" rIns="92504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300" b="0" i="1" kern="1200" dirty="0"/>
            <a:t>Recuperación de salarios reales y aumento del empleo regional.</a:t>
          </a:r>
          <a:endParaRPr lang="es-ES" sz="2300" b="0" i="0" kern="1200" dirty="0"/>
        </a:p>
      </dsp:txBody>
      <dsp:txXfrm>
        <a:off x="0" y="2260748"/>
        <a:ext cx="11918950" cy="978075"/>
      </dsp:txXfrm>
    </dsp:sp>
    <dsp:sp modelId="{CD8B4325-5368-414A-9F31-926F84448137}">
      <dsp:nvSpPr>
        <dsp:cNvPr id="0" name=""/>
        <dsp:cNvSpPr/>
      </dsp:nvSpPr>
      <dsp:spPr>
        <a:xfrm>
          <a:off x="768939" y="1958339"/>
          <a:ext cx="834326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i="0" kern="1200" dirty="0"/>
            <a:t>Mejora de ingresos reales de las familias:</a:t>
          </a:r>
          <a:endParaRPr lang="en-US" sz="2300" b="1" i="0" kern="1200" dirty="0"/>
        </a:p>
      </dsp:txBody>
      <dsp:txXfrm>
        <a:off x="802083" y="1991483"/>
        <a:ext cx="8276977" cy="612672"/>
      </dsp:txXfrm>
    </dsp:sp>
    <dsp:sp modelId="{6EA01562-C1B2-4D89-ADB8-EFE2217F7716}">
      <dsp:nvSpPr>
        <dsp:cNvPr id="0" name=""/>
        <dsp:cNvSpPr/>
      </dsp:nvSpPr>
      <dsp:spPr>
        <a:xfrm>
          <a:off x="0" y="3702503"/>
          <a:ext cx="11918950" cy="318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79044" rIns="925043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b="0" i="1" kern="1200"/>
            <a:t>Incremento en el uso del crédito compensa la desaparición de ahorros acumulados.</a:t>
          </a:r>
          <a:endParaRPr lang="en-US" sz="2300" b="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300" b="0" i="1" kern="1200"/>
            <a:t>Confianza del consumidor se recupera, estimulando la demanda.</a:t>
          </a:r>
          <a:endParaRPr lang="es-ES" sz="2300" b="0" i="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300" b="0" i="1" kern="1200"/>
            <a:t>Consumo público recupera impulso, mientras inversión y sector exterior presentan retos.</a:t>
          </a:r>
          <a:endParaRPr lang="es-ES" sz="2300" b="0" i="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300" b="0" i="1" kern="1200"/>
            <a:t>Inversión: Crecimiento débil, mejora leve en la inversión en edificación.</a:t>
          </a:r>
          <a:endParaRPr lang="es-ES" sz="2300" b="0" i="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2300" b="0" i="1" kern="1200"/>
            <a:t>Sector Exterior: Caída notable en exportaciones, cambio positivo en algunos sectores.</a:t>
          </a:r>
          <a:endParaRPr lang="es-ES" sz="2300" b="0" i="0" kern="1200"/>
        </a:p>
      </dsp:txBody>
      <dsp:txXfrm>
        <a:off x="0" y="3702503"/>
        <a:ext cx="11918950" cy="3187800"/>
      </dsp:txXfrm>
    </dsp:sp>
    <dsp:sp modelId="{487AD611-4657-4D91-9E64-DEDF9A552BD7}">
      <dsp:nvSpPr>
        <dsp:cNvPr id="0" name=""/>
        <dsp:cNvSpPr/>
      </dsp:nvSpPr>
      <dsp:spPr>
        <a:xfrm>
          <a:off x="595947" y="3363023"/>
          <a:ext cx="8343265" cy="6789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300" b="1" i="0" kern="1200" dirty="0"/>
            <a:t>Desafíos y Oportunidades en Otros Sectores:</a:t>
          </a:r>
          <a:endParaRPr lang="en-US" sz="2300" kern="1200" dirty="0"/>
        </a:p>
      </dsp:txBody>
      <dsp:txXfrm>
        <a:off x="629091" y="3396167"/>
        <a:ext cx="8276977" cy="612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3E51F-B024-460E-8946-99BA857D8061}">
      <dsp:nvSpPr>
        <dsp:cNvPr id="0" name=""/>
        <dsp:cNvSpPr/>
      </dsp:nvSpPr>
      <dsp:spPr>
        <a:xfrm>
          <a:off x="0" y="506760"/>
          <a:ext cx="11918950" cy="6444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687324" rIns="925043" bIns="234696" numCol="1" spcCol="1270" anchor="t" anchorCtr="0">
          <a:noAutofit/>
        </a:bodyPr>
        <a:lstStyle/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3300" b="0" i="1" kern="1200" dirty="0"/>
            <a:t>Cifras históricas con crecimiento continuo durante todo el año.</a:t>
          </a:r>
          <a:endParaRPr lang="es-ES" sz="3300" b="0" i="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3300" b="0" i="1" kern="1200"/>
            <a:t>En el cuarto trimestre, visitantes aumentaron un 12.9%, cerrando el año con un 10.8% de crecimiento.</a:t>
          </a:r>
          <a:endParaRPr lang="es-ES" sz="3300" b="0" i="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3300" b="0" i="1" kern="1200"/>
            <a:t>Ingresos turísticos experimentan aumento del 3.4% en términos reales.</a:t>
          </a:r>
          <a:endParaRPr lang="es-ES" sz="3300" b="0" i="0" kern="120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3300" b="0" i="1" kern="1200" dirty="0"/>
            <a:t>Total de turistas en 2023: 34.207.864 - Máximo histórico.</a:t>
          </a:r>
          <a:endParaRPr lang="es-ES" sz="3300" b="0" i="0" kern="1200" dirty="0"/>
        </a:p>
        <a:p>
          <a:pPr marL="285750" lvl="1" indent="-285750" algn="l" defTabSz="14668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3300" b="0" i="1" kern="1200"/>
            <a:t>Estancia media estancada, pero indicadores como pernoctaciones y ocupación muestran aumentos de dos dígitos.</a:t>
          </a:r>
          <a:endParaRPr lang="es-ES" sz="3300" b="0" i="0" kern="1200"/>
        </a:p>
      </dsp:txBody>
      <dsp:txXfrm>
        <a:off x="0" y="506760"/>
        <a:ext cx="11918950" cy="6444900"/>
      </dsp:txXfrm>
    </dsp:sp>
    <dsp:sp modelId="{AE000D7A-C20A-454A-A237-F81E6B6EA432}">
      <dsp:nvSpPr>
        <dsp:cNvPr id="0" name=""/>
        <dsp:cNvSpPr/>
      </dsp:nvSpPr>
      <dsp:spPr>
        <a:xfrm>
          <a:off x="595947" y="19680"/>
          <a:ext cx="8343265" cy="974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300" b="1" i="0" kern="1200" dirty="0"/>
            <a:t>Turismo internacional</a:t>
          </a:r>
          <a:endParaRPr lang="en-US" sz="3300" kern="1200" dirty="0"/>
        </a:p>
      </dsp:txBody>
      <dsp:txXfrm>
        <a:off x="643502" y="67235"/>
        <a:ext cx="8248155" cy="879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3E51F-B024-460E-8946-99BA857D8061}">
      <dsp:nvSpPr>
        <dsp:cNvPr id="0" name=""/>
        <dsp:cNvSpPr/>
      </dsp:nvSpPr>
      <dsp:spPr>
        <a:xfrm>
          <a:off x="0" y="379388"/>
          <a:ext cx="1191895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354076" rIns="92504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 dirty="0"/>
            <a:t>Aumento notable de la producción.</a:t>
          </a:r>
          <a:endParaRPr lang="es-ES" sz="1700" b="0" i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/>
            <a:t>Alivio de la sequía con lluvias de octubre y diciembre.</a:t>
          </a:r>
          <a:endParaRPr lang="es-ES" sz="1700" b="0" i="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/>
            <a:t>Contribución significativa al crecimiento del PIB en este trimestre.</a:t>
          </a:r>
          <a:endParaRPr lang="es-ES" sz="1700" b="0" i="0" kern="1200"/>
        </a:p>
      </dsp:txBody>
      <dsp:txXfrm>
        <a:off x="0" y="379388"/>
        <a:ext cx="11918950" cy="1285200"/>
      </dsp:txXfrm>
    </dsp:sp>
    <dsp:sp modelId="{AE000D7A-C20A-454A-A237-F81E6B6EA432}">
      <dsp:nvSpPr>
        <dsp:cNvPr id="0" name=""/>
        <dsp:cNvSpPr/>
      </dsp:nvSpPr>
      <dsp:spPr>
        <a:xfrm>
          <a:off x="595947" y="128468"/>
          <a:ext cx="834326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0" kern="1200" dirty="0"/>
            <a:t>Agricultura</a:t>
          </a:r>
          <a:endParaRPr lang="en-US" sz="1700" kern="1200" dirty="0"/>
        </a:p>
      </dsp:txBody>
      <dsp:txXfrm>
        <a:off x="620445" y="152966"/>
        <a:ext cx="8294269" cy="452844"/>
      </dsp:txXfrm>
    </dsp:sp>
    <dsp:sp modelId="{B2723DDB-49F2-4244-90DA-D8148EEA5934}">
      <dsp:nvSpPr>
        <dsp:cNvPr id="0" name=""/>
        <dsp:cNvSpPr/>
      </dsp:nvSpPr>
      <dsp:spPr>
        <a:xfrm>
          <a:off x="0" y="2007308"/>
          <a:ext cx="11918950" cy="15797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354076" rIns="92504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 dirty="0"/>
            <a:t>Crecimiento destacado reflejando el comportamiento del consumo privado.</a:t>
          </a:r>
          <a:endParaRPr lang="es-ES" sz="1700" b="0" i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/>
            <a:t>Índice de Cifra de Negocios del INE crece alrededor del 5%.</a:t>
          </a:r>
          <a:endParaRPr lang="es-ES" sz="1700" b="0" i="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 dirty="0"/>
            <a:t>Servicios de comercio, transporte y hostelería impulsados por turismo en alza.</a:t>
          </a:r>
          <a:endParaRPr lang="es-ES" sz="1700" b="0" i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/>
            <a:t>Contribución positiva de servicios profesionales y financieros.</a:t>
          </a:r>
          <a:endParaRPr lang="es-ES" sz="1700" b="0" i="0" kern="1200"/>
        </a:p>
      </dsp:txBody>
      <dsp:txXfrm>
        <a:off x="0" y="2007308"/>
        <a:ext cx="11918950" cy="1579725"/>
      </dsp:txXfrm>
    </dsp:sp>
    <dsp:sp modelId="{CD8B4325-5368-414A-9F31-926F84448137}">
      <dsp:nvSpPr>
        <dsp:cNvPr id="0" name=""/>
        <dsp:cNvSpPr/>
      </dsp:nvSpPr>
      <dsp:spPr>
        <a:xfrm>
          <a:off x="768939" y="1783788"/>
          <a:ext cx="834326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0" kern="1200" dirty="0"/>
            <a:t>Servicios</a:t>
          </a:r>
          <a:endParaRPr lang="en-US" sz="1700" b="1" i="0" kern="1200" dirty="0"/>
        </a:p>
      </dsp:txBody>
      <dsp:txXfrm>
        <a:off x="793437" y="1808286"/>
        <a:ext cx="8294269" cy="452844"/>
      </dsp:txXfrm>
    </dsp:sp>
    <dsp:sp modelId="{6EA01562-C1B2-4D89-ADB8-EFE2217F7716}">
      <dsp:nvSpPr>
        <dsp:cNvPr id="0" name=""/>
        <dsp:cNvSpPr/>
      </dsp:nvSpPr>
      <dsp:spPr>
        <a:xfrm>
          <a:off x="0" y="3929753"/>
          <a:ext cx="1191895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354076" rIns="92504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700" b="0" i="1" kern="1200" dirty="0"/>
            <a:t>Aumento muy débil después de una caída brusca en el tercer trimestre.</a:t>
          </a:r>
          <a:endParaRPr lang="en-US" sz="1700" b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/>
            <a:t>Recuperación moderada tras la moderación de los precios de las materias primas.</a:t>
          </a:r>
          <a:endParaRPr lang="es-ES" sz="1700" b="0" i="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 dirty="0"/>
            <a:t>Perspectivas no muy positivas para los próximos trimestres.</a:t>
          </a:r>
          <a:endParaRPr lang="es-ES" sz="1700" b="0" i="0" kern="1200" dirty="0"/>
        </a:p>
      </dsp:txBody>
      <dsp:txXfrm>
        <a:off x="0" y="3929753"/>
        <a:ext cx="11918950" cy="1285200"/>
      </dsp:txXfrm>
    </dsp:sp>
    <dsp:sp modelId="{487AD611-4657-4D91-9E64-DEDF9A552BD7}">
      <dsp:nvSpPr>
        <dsp:cNvPr id="0" name=""/>
        <dsp:cNvSpPr/>
      </dsp:nvSpPr>
      <dsp:spPr>
        <a:xfrm>
          <a:off x="595947" y="3678833"/>
          <a:ext cx="834326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700" b="1" i="0" kern="1200" dirty="0"/>
            <a:t>Construcción::</a:t>
          </a:r>
          <a:endParaRPr lang="en-US" sz="1700" kern="1200" dirty="0"/>
        </a:p>
      </dsp:txBody>
      <dsp:txXfrm>
        <a:off x="620445" y="3703331"/>
        <a:ext cx="8294269" cy="452844"/>
      </dsp:txXfrm>
    </dsp:sp>
    <dsp:sp modelId="{1E05DB99-7730-459C-BB21-505BCE39B222}">
      <dsp:nvSpPr>
        <dsp:cNvPr id="0" name=""/>
        <dsp:cNvSpPr/>
      </dsp:nvSpPr>
      <dsp:spPr>
        <a:xfrm>
          <a:off x="0" y="5557673"/>
          <a:ext cx="11918950" cy="1285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354076" rIns="925043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/>
            <a:t>Comportamiento negativo en el último trimestre.</a:t>
          </a:r>
          <a:endParaRPr lang="es-ES" sz="1700" b="0" i="0" kern="1200" dirty="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/>
            <a:t>Índice de producción industrial y de bienes de consumo muestra caídas.</a:t>
          </a:r>
          <a:endParaRPr lang="es-ES" sz="1700" b="0" i="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s-ES" sz="1700" b="0" i="1" kern="1200"/>
            <a:t>Condiciones internacionales inciertas y desafíos en la industria electrointensiva.</a:t>
          </a:r>
          <a:endParaRPr lang="es-ES" sz="1700" b="0" i="0" kern="1200"/>
        </a:p>
      </dsp:txBody>
      <dsp:txXfrm>
        <a:off x="0" y="5557673"/>
        <a:ext cx="11918950" cy="1285200"/>
      </dsp:txXfrm>
    </dsp:sp>
    <dsp:sp modelId="{9CD07BB5-7C3E-45A5-A824-A0B3042D310D}">
      <dsp:nvSpPr>
        <dsp:cNvPr id="0" name=""/>
        <dsp:cNvSpPr/>
      </dsp:nvSpPr>
      <dsp:spPr>
        <a:xfrm>
          <a:off x="595947" y="5306753"/>
          <a:ext cx="8343265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s-ES" sz="1700" b="0" i="0" kern="1200" dirty="0"/>
            <a:t>Industria: </a:t>
          </a:r>
        </a:p>
      </dsp:txBody>
      <dsp:txXfrm>
        <a:off x="620445" y="5331251"/>
        <a:ext cx="8294269" cy="4528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01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52107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25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8356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99787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064DA-74A2-2585-8E00-9EB6EBAD4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4E1D831-5980-C03E-8D4F-C8CFF2482A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A9C56A6-05F8-5513-2C79-C1766AC020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20420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76A43-3B2E-E210-F959-7A4B9C743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57D4E1E-0A7C-B53A-91BE-A3DB77D77F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DA291DE-BDC7-C133-2E07-0D71AB6F0E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55080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901A5-E612-C2DB-FC2E-76D3636F6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6C8AB72-7B63-C508-869D-30BB4A068B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6888BFE-201E-24CD-C5DB-85AFDFE75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4257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7416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74362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710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pic>
        <p:nvPicPr>
          <p:cNvPr id="5" name="logo.png">
            <a:extLst>
              <a:ext uri="{FF2B5EF4-FFF2-40B4-BE49-F238E27FC236}">
                <a16:creationId xmlns:a16="http://schemas.microsoft.com/office/drawing/2014/main" id="{21CDBCBF-B870-D73D-2BDF-1ACDA83A43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574" y="409804"/>
            <a:ext cx="2644064" cy="1526946"/>
          </a:xfrm>
          <a:prstGeom prst="rect">
            <a:avLst/>
          </a:prstGeom>
        </p:spPr>
      </p:pic>
      <p:pic>
        <p:nvPicPr>
          <p:cNvPr id="6" name="pasted-image.tiff">
            <a:extLst>
              <a:ext uri="{FF2B5EF4-FFF2-40B4-BE49-F238E27FC236}">
                <a16:creationId xmlns:a16="http://schemas.microsoft.com/office/drawing/2014/main" id="{233B0411-9E5C-5F0B-F5CC-7287B4A09C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067383" y="190422"/>
            <a:ext cx="2555509" cy="97748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tif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pic>
        <p:nvPicPr>
          <p:cNvPr id="5" name="pasted-image.tiff">
            <a:extLst>
              <a:ext uri="{FF2B5EF4-FFF2-40B4-BE49-F238E27FC236}">
                <a16:creationId xmlns:a16="http://schemas.microsoft.com/office/drawing/2014/main" id="{26D033FE-826D-7B82-E945-2C97265DD7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10067383" y="190422"/>
            <a:ext cx="2555509" cy="977483"/>
          </a:xfrm>
          <a:prstGeom prst="rect">
            <a:avLst/>
          </a:prstGeom>
        </p:spPr>
      </p:pic>
      <p:pic>
        <p:nvPicPr>
          <p:cNvPr id="6" name="logo.png">
            <a:extLst>
              <a:ext uri="{FF2B5EF4-FFF2-40B4-BE49-F238E27FC236}">
                <a16:creationId xmlns:a16="http://schemas.microsoft.com/office/drawing/2014/main" id="{CA188373-0D61-70F4-ACFD-C5184ECD74F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174574" y="409804"/>
            <a:ext cx="2644064" cy="15269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A92CF0CF-E20D-4C03-AE25-A672922F5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5DA13EB-813C-4FE6-98DF-2EE99B48B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05" y="0"/>
            <a:ext cx="13004475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4362450" y="4768792"/>
            <a:ext cx="7676122" cy="332745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900" b="1" dirty="0">
                <a:solidFill>
                  <a:schemeClr val="tx2"/>
                </a:solidFill>
              </a:rPr>
              <a:t>Economía andaluza </a:t>
            </a:r>
          </a:p>
          <a:p>
            <a:pPr algn="l"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900" b="1" dirty="0">
                <a:solidFill>
                  <a:schemeClr val="tx2"/>
                </a:solidFill>
              </a:rPr>
              <a:t>cuarto trimestre de 2023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260B5EA-4014-4EFA-BF60-A205CBAE2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47075" y="-1"/>
            <a:ext cx="4088405" cy="4090503"/>
            <a:chOff x="-305" y="-1"/>
            <a:chExt cx="3832880" cy="2876136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BF22D31-E67F-4195-BB34-8A55D356D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703BC64-7A80-4B64-8B4B-8D19B0511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E248705-DEB3-4F6D-A983-40926993E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A101A4C-B9EA-4041-A2C3-59AF4B6D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4362450" y="6003759"/>
            <a:ext cx="4593938" cy="1146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 lang="es-ES" sz="2500" dirty="0">
              <a:solidFill>
                <a:schemeClr val="tx2"/>
              </a:solidFill>
            </a:endParaRPr>
          </a:p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s-ES" sz="2500" dirty="0">
                <a:solidFill>
                  <a:schemeClr val="tx2"/>
                </a:solidFill>
              </a:rPr>
              <a:t>23 </a:t>
            </a:r>
            <a:r>
              <a:rPr lang="es-ES" sz="2400" dirty="0">
                <a:solidFill>
                  <a:schemeClr val="tx2"/>
                </a:solidFill>
                <a:latin typeface="Abadi" panose="020F0502020204030204" pitchFamily="34" charset="0"/>
              </a:rPr>
              <a:t>de FEBRERO DE 2024</a:t>
            </a:r>
          </a:p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 lang="es-ES" sz="2500" dirty="0">
              <a:solidFill>
                <a:schemeClr val="tx2"/>
              </a:solidFill>
            </a:endParaRPr>
          </a:p>
        </p:txBody>
      </p:sp>
      <p:pic>
        <p:nvPicPr>
          <p:cNvPr id="123" name="pasted-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203669" y="2031274"/>
            <a:ext cx="2639082" cy="250713"/>
          </a:xfrm>
          <a:prstGeom prst="rect">
            <a:avLst/>
          </a:prstGeom>
        </p:spPr>
      </p:pic>
      <p:pic>
        <p:nvPicPr>
          <p:cNvPr id="121" name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286" y="354478"/>
            <a:ext cx="2644064" cy="1526946"/>
          </a:xfrm>
          <a:prstGeom prst="rect">
            <a:avLst/>
          </a:prstGeom>
        </p:spPr>
      </p:pic>
      <p:pic>
        <p:nvPicPr>
          <p:cNvPr id="15" name="pasted-image.tiff">
            <a:extLst>
              <a:ext uri="{FF2B5EF4-FFF2-40B4-BE49-F238E27FC236}">
                <a16:creationId xmlns:a16="http://schemas.microsoft.com/office/drawing/2014/main" id="{4BB480D7-8B25-4B91-686F-5C76449EC0B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6106" y="404485"/>
            <a:ext cx="2257062" cy="8652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E77BE12A-48D8-002F-1719-45C1E279CE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DB63443B-FC5E-E3C8-1ED2-3414521EF0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4AB14A9-5598-87A0-6EA3-94B94098E2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755" y="2135582"/>
            <a:ext cx="11088542" cy="53773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395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PREVISIONES PARA LA ECONOMÍA ANDALUZA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54132F6-6FAF-7363-A246-FCF8381B2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81351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C95DEB-FE22-4A51-8E4D-1E6274434D46}"/>
              </a:ext>
            </a:extLst>
          </p:cNvPr>
          <p:cNvSpPr txBox="1"/>
          <p:nvPr/>
        </p:nvSpPr>
        <p:spPr>
          <a:xfrm>
            <a:off x="1074787" y="1227055"/>
            <a:ext cx="103706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PREVISIONES PARA LA ECONOMÍA ANDALUZA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B90FF9-1271-4001-970D-D6E16BE066D5}"/>
              </a:ext>
            </a:extLst>
          </p:cNvPr>
          <p:cNvSpPr txBox="1"/>
          <p:nvPr/>
        </p:nvSpPr>
        <p:spPr>
          <a:xfrm>
            <a:off x="2149575" y="2737155"/>
            <a:ext cx="10855225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CONSIDERACIONES GENERALES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PERSPECTIVA DE LA DEMANDA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PERSPECTIVA DE LA OFERTA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PREVISIÓN CRECIMIENTO </a:t>
            </a:r>
            <a:r>
              <a:rPr kumimoji="0" lang="es-ES" sz="36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DEL PIB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	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2667D782-425E-0B36-22B9-8372F97D7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76722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muchas gracias</a:t>
            </a:r>
          </a:p>
        </p:txBody>
      </p:sp>
      <p:pic>
        <p:nvPicPr>
          <p:cNvPr id="261" name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691" y="164616"/>
            <a:ext cx="4855702" cy="2801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1BB4F1E5-EC39-6A27-546A-EFE825572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3576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93BD896F-3673-93CA-724E-46CB4BAD8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B512F89A-C414-C8F0-DA03-6F3A7226ADB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838" y="1186220"/>
            <a:ext cx="8871946" cy="792070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006478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2" name="CuadroTexto 2">
            <a:extLst>
              <a:ext uri="{FF2B5EF4-FFF2-40B4-BE49-F238E27FC236}">
                <a16:creationId xmlns:a16="http://schemas.microsoft.com/office/drawing/2014/main" id="{E50314C5-52D1-8690-18CA-5576C411B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1383585"/>
              </p:ext>
            </p:extLst>
          </p:nvPr>
        </p:nvGraphicFramePr>
        <p:xfrm>
          <a:off x="1085850" y="1753558"/>
          <a:ext cx="11918950" cy="6971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CC09921C-70BC-F65D-FB94-155FAD2C73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5662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C14F2-8B32-4F49-2A81-D0E3A7B66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>
            <a:extLst>
              <a:ext uri="{FF2B5EF4-FFF2-40B4-BE49-F238E27FC236}">
                <a16:creationId xmlns:a16="http://schemas.microsoft.com/office/drawing/2014/main" id="{15AC80E9-9CB0-15B1-66CE-92ED97CFCD8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2" name="CuadroTexto 2">
            <a:extLst>
              <a:ext uri="{FF2B5EF4-FFF2-40B4-BE49-F238E27FC236}">
                <a16:creationId xmlns:a16="http://schemas.microsoft.com/office/drawing/2014/main" id="{ECC787CD-4E1F-86BE-0DD7-8CD7007BFB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088705"/>
              </p:ext>
            </p:extLst>
          </p:nvPr>
        </p:nvGraphicFramePr>
        <p:xfrm>
          <a:off x="1085850" y="1753558"/>
          <a:ext cx="11918950" cy="6971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61F9D890-B569-908C-E505-4C3601B1B52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22734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483C7-ECBF-10E1-192F-F61EB3407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>
            <a:extLst>
              <a:ext uri="{FF2B5EF4-FFF2-40B4-BE49-F238E27FC236}">
                <a16:creationId xmlns:a16="http://schemas.microsoft.com/office/drawing/2014/main" id="{F280FA73-EF10-0DE9-C32A-B9D508D700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2" name="CuadroTexto 2">
            <a:extLst>
              <a:ext uri="{FF2B5EF4-FFF2-40B4-BE49-F238E27FC236}">
                <a16:creationId xmlns:a16="http://schemas.microsoft.com/office/drawing/2014/main" id="{A92FD5FA-8F04-A0AE-9B5D-A08AEC1D46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1613435"/>
              </p:ext>
            </p:extLst>
          </p:nvPr>
        </p:nvGraphicFramePr>
        <p:xfrm>
          <a:off x="1085850" y="1753558"/>
          <a:ext cx="11918950" cy="6971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82743EF5-5752-555E-EC5C-9464D02F32F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864648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84B84-F104-1CBD-2D29-A69F8637F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>
            <a:extLst>
              <a:ext uri="{FF2B5EF4-FFF2-40B4-BE49-F238E27FC236}">
                <a16:creationId xmlns:a16="http://schemas.microsoft.com/office/drawing/2014/main" id="{4E5C0405-0F1F-D86E-239A-3154A5EBFCF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2" name="CuadroTexto 2">
            <a:extLst>
              <a:ext uri="{FF2B5EF4-FFF2-40B4-BE49-F238E27FC236}">
                <a16:creationId xmlns:a16="http://schemas.microsoft.com/office/drawing/2014/main" id="{BE964B80-D6FC-8A02-A5F5-FF7C787430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5546320"/>
              </p:ext>
            </p:extLst>
          </p:nvPr>
        </p:nvGraphicFramePr>
        <p:xfrm>
          <a:off x="1085850" y="1753558"/>
          <a:ext cx="11918950" cy="6971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BA963209-3645-92FA-BF34-82D610597C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240609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PREVISIONES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5D8D03B0-5B8A-F2FC-1DCD-A3E552A97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702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7B90FF9-1271-4001-970D-D6E16BE066D5}"/>
              </a:ext>
            </a:extLst>
          </p:cNvPr>
          <p:cNvSpPr txBox="1"/>
          <p:nvPr/>
        </p:nvSpPr>
        <p:spPr>
          <a:xfrm>
            <a:off x="2149575" y="2737155"/>
            <a:ext cx="10855225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INTRODUCCIÓN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PREVISIONES INTERNACIONALES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PREVISIONES PARA ESPAÑA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PREVISIÓN PARA ANDALUCÍA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	</a:t>
            </a: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414A397E-B77A-600E-92D9-9072A15685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08985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C95DEB-FE22-4A51-8E4D-1E6274434D46}"/>
              </a:ext>
            </a:extLst>
          </p:cNvPr>
          <p:cNvSpPr txBox="1"/>
          <p:nvPr/>
        </p:nvSpPr>
        <p:spPr>
          <a:xfrm>
            <a:off x="1162050" y="1163242"/>
            <a:ext cx="103706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Evolución del PMI compuesto</a:t>
            </a:r>
          </a:p>
        </p:txBody>
      </p:sp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7FF66927-A339-53BD-3F92-F241A4FC94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  <p:pic>
        <p:nvPicPr>
          <p:cNvPr id="4" name="Imagen 3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1AFFAC5A-59E9-FDEB-F1DE-9F5973874E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071" y="2393119"/>
            <a:ext cx="9598952" cy="476901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48152311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3585F"/>
    </a:dk2>
    <a:lt2>
      <a:srgbClr val="DCDEE0"/>
    </a:lt2>
    <a:accent1>
      <a:srgbClr val="0365C0"/>
    </a:accent1>
    <a:accent2>
      <a:srgbClr val="00882B"/>
    </a:accent2>
    <a:accent3>
      <a:srgbClr val="DCBD23"/>
    </a:accent3>
    <a:accent4>
      <a:srgbClr val="DE6A10"/>
    </a:accent4>
    <a:accent5>
      <a:srgbClr val="C82506"/>
    </a:accent5>
    <a:accent6>
      <a:srgbClr val="773F9B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584</TotalTime>
  <Words>499</Words>
  <Application>Microsoft Office PowerPoint</Application>
  <PresentationFormat>Personalizado</PresentationFormat>
  <Paragraphs>79</Paragraphs>
  <Slides>13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Abadi</vt:lpstr>
      <vt:lpstr>Arial</vt:lpstr>
      <vt:lpstr>Helvetica Light</vt:lpstr>
      <vt:lpstr>Helvetica Neue</vt:lpstr>
      <vt:lpstr>White</vt:lpstr>
      <vt:lpstr>Economía andaluza  cuarto trimestre de 2023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PREVISIONES</vt:lpstr>
      <vt:lpstr>Presentación de PowerPoint</vt:lpstr>
      <vt:lpstr>Presentación de PowerPoint</vt:lpstr>
      <vt:lpstr>Presentación de PowerPoint</vt:lpstr>
      <vt:lpstr>PREVISIONES PARA LA ECONOMÍA ANDALUZA</vt:lpstr>
      <vt:lpstr>Presentación de PowerPoint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Economía andaluza.  PRIMER trimestre de 2017</dc:title>
  <dc:creator>Manuel hidalgo perez</dc:creator>
  <cp:lastModifiedBy>Manuel Alejandro Hidalgo Perez</cp:lastModifiedBy>
  <cp:revision>281</cp:revision>
  <dcterms:modified xsi:type="dcterms:W3CDTF">2024-02-23T08:43:06Z</dcterms:modified>
</cp:coreProperties>
</file>