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423" r:id="rId3"/>
    <p:sldId id="432" r:id="rId4"/>
    <p:sldId id="443" r:id="rId5"/>
    <p:sldId id="422" r:id="rId6"/>
    <p:sldId id="420" r:id="rId7"/>
    <p:sldId id="421" r:id="rId8"/>
    <p:sldId id="442" r:id="rId9"/>
    <p:sldId id="430" r:id="rId10"/>
    <p:sldId id="402" r:id="rId1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rnesto Mesa Barreto" initials="EMB" lastIdx="2" clrIdx="0">
    <p:extLst>
      <p:ext uri="{19B8F6BF-5375-455C-9EA6-DF929625EA0E}">
        <p15:presenceInfo xmlns:p15="http://schemas.microsoft.com/office/powerpoint/2012/main" userId="4a9bdfff1fbd2bef" providerId="Windows Live"/>
      </p:ext>
    </p:extLst>
  </p:cmAuthor>
  <p:cmAuthor id="2" name="Pilar Gayan" initials="PG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75DCB02-9BB8-47FD-8907-85C794F793BA}" styleName="Estilo temático 1 - Énfasis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Estilo temático 1 - Énfasis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Estilo temático 1 - Énfasis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D113A9D2-9D6B-4929-AA2D-F23B5EE8CBE7}" styleName="Estilo temático 2 - Énfasis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99" autoAdjust="0"/>
    <p:restoredTop sz="83032" autoAdjust="0"/>
  </p:normalViewPr>
  <p:slideViewPr>
    <p:cSldViewPr snapToGrid="0">
      <p:cViewPr varScale="1">
        <p:scale>
          <a:sx n="50" d="100"/>
          <a:sy n="50" d="100"/>
        </p:scale>
        <p:origin x="1002" y="48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FC598B-9B56-4915-BF8B-28113C6AE03C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755F2C6-2ECF-4FDE-84C4-2FF67B33A97F}">
      <dgm:prSet/>
      <dgm:spPr/>
      <dgm:t>
        <a:bodyPr/>
        <a:lstStyle/>
        <a:p>
          <a:r>
            <a:rPr lang="en-US" dirty="0" err="1"/>
            <a:t>Trimestre</a:t>
          </a:r>
          <a:r>
            <a:rPr lang="en-US" dirty="0"/>
            <a:t> </a:t>
          </a:r>
          <a:r>
            <a:rPr lang="en-US" dirty="0" err="1"/>
            <a:t>relativamente</a:t>
          </a:r>
          <a:r>
            <a:rPr lang="en-US" dirty="0"/>
            <a:t> </a:t>
          </a:r>
          <a:r>
            <a:rPr lang="en-US" dirty="0" err="1"/>
            <a:t>positivo</a:t>
          </a:r>
          <a:endParaRPr lang="en-US" dirty="0"/>
        </a:p>
      </dgm:t>
    </dgm:pt>
    <dgm:pt modelId="{B13EC88A-760A-4192-AEFF-F716287318B6}" type="parTrans" cxnId="{1B0362A2-E9B6-40E8-B949-40960D314D03}">
      <dgm:prSet/>
      <dgm:spPr/>
      <dgm:t>
        <a:bodyPr/>
        <a:lstStyle/>
        <a:p>
          <a:endParaRPr lang="en-US"/>
        </a:p>
      </dgm:t>
    </dgm:pt>
    <dgm:pt modelId="{269A91C6-CFD0-4832-967E-66DB41A5060C}" type="sibTrans" cxnId="{1B0362A2-E9B6-40E8-B949-40960D314D03}">
      <dgm:prSet/>
      <dgm:spPr/>
      <dgm:t>
        <a:bodyPr/>
        <a:lstStyle/>
        <a:p>
          <a:endParaRPr lang="en-US"/>
        </a:p>
      </dgm:t>
    </dgm:pt>
    <dgm:pt modelId="{26D9DD0A-6CCB-48F6-9C2C-03EC3BBCEAD5}">
      <dgm:prSet/>
      <dgm:spPr/>
      <dgm:t>
        <a:bodyPr/>
        <a:lstStyle/>
        <a:p>
          <a:r>
            <a:rPr lang="es-ES" b="1" dirty="0"/>
            <a:t>A pesar de la “sorpresa positiva” IVT y mejor proyección para el IT 2023…</a:t>
          </a:r>
          <a:endParaRPr lang="en-US" dirty="0"/>
        </a:p>
      </dgm:t>
    </dgm:pt>
    <dgm:pt modelId="{B092DF34-5730-4E1E-BC89-28F8D72C27AA}" type="parTrans" cxnId="{3D9FE230-AE0C-4F31-9A4A-EF998F3F291E}">
      <dgm:prSet/>
      <dgm:spPr/>
      <dgm:t>
        <a:bodyPr/>
        <a:lstStyle/>
        <a:p>
          <a:endParaRPr lang="en-US"/>
        </a:p>
      </dgm:t>
    </dgm:pt>
    <dgm:pt modelId="{42E222A1-49E8-4ABE-8BDA-53EDD0FBD416}" type="sibTrans" cxnId="{3D9FE230-AE0C-4F31-9A4A-EF998F3F291E}">
      <dgm:prSet/>
      <dgm:spPr/>
      <dgm:t>
        <a:bodyPr/>
        <a:lstStyle/>
        <a:p>
          <a:endParaRPr lang="en-US"/>
        </a:p>
      </dgm:t>
    </dgm:pt>
    <dgm:pt modelId="{03A21ADC-36F2-4801-AB2C-A1689A38DBA1}">
      <dgm:prSet/>
      <dgm:spPr/>
      <dgm:t>
        <a:bodyPr/>
        <a:lstStyle/>
        <a:p>
          <a:r>
            <a:rPr lang="en-US" dirty="0" err="1"/>
            <a:t>Factores</a:t>
          </a:r>
          <a:r>
            <a:rPr lang="en-US" dirty="0"/>
            <a:t> que </a:t>
          </a:r>
          <a:r>
            <a:rPr lang="en-US" dirty="0" err="1"/>
            <a:t>ayudaron</a:t>
          </a:r>
          <a:r>
            <a:rPr lang="en-US" dirty="0"/>
            <a:t> al </a:t>
          </a:r>
          <a:r>
            <a:rPr lang="en-US" dirty="0" err="1"/>
            <a:t>crecimiento</a:t>
          </a:r>
          <a:r>
            <a:rPr lang="en-US" dirty="0"/>
            <a:t>:</a:t>
          </a:r>
        </a:p>
      </dgm:t>
    </dgm:pt>
    <dgm:pt modelId="{32CABD82-C563-4333-BE5F-20A42D6E54BC}" type="parTrans" cxnId="{0C0F6C18-1EA7-4885-BADB-75434D51B9E3}">
      <dgm:prSet/>
      <dgm:spPr/>
      <dgm:t>
        <a:bodyPr/>
        <a:lstStyle/>
        <a:p>
          <a:endParaRPr lang="es-ES"/>
        </a:p>
      </dgm:t>
    </dgm:pt>
    <dgm:pt modelId="{0B293582-F188-4990-9E9A-42167B694936}" type="sibTrans" cxnId="{0C0F6C18-1EA7-4885-BADB-75434D51B9E3}">
      <dgm:prSet/>
      <dgm:spPr/>
      <dgm:t>
        <a:bodyPr/>
        <a:lstStyle/>
        <a:p>
          <a:endParaRPr lang="es-ES"/>
        </a:p>
      </dgm:t>
    </dgm:pt>
    <dgm:pt modelId="{7EEF1A31-1D53-42DF-8F66-FD12CEADF299}">
      <dgm:prSet/>
      <dgm:spPr/>
      <dgm:t>
        <a:bodyPr/>
        <a:lstStyle/>
        <a:p>
          <a:r>
            <a:rPr lang="en-US" dirty="0" err="1"/>
            <a:t>Factores</a:t>
          </a:r>
          <a:r>
            <a:rPr lang="en-US" dirty="0"/>
            <a:t> que </a:t>
          </a:r>
          <a:r>
            <a:rPr lang="en-US" dirty="0" err="1"/>
            <a:t>restaron</a:t>
          </a:r>
          <a:r>
            <a:rPr lang="en-US" dirty="0"/>
            <a:t> </a:t>
          </a:r>
          <a:r>
            <a:rPr lang="en-US" dirty="0" err="1"/>
            <a:t>impulso</a:t>
          </a:r>
          <a:r>
            <a:rPr lang="en-US" dirty="0"/>
            <a:t>:</a:t>
          </a:r>
        </a:p>
      </dgm:t>
    </dgm:pt>
    <dgm:pt modelId="{8C70F5D2-7DC8-4035-9892-49DC35EB57D0}" type="parTrans" cxnId="{7E4B0CD1-B0C0-4A3C-B9A7-935BC532AFCA}">
      <dgm:prSet/>
      <dgm:spPr/>
      <dgm:t>
        <a:bodyPr/>
        <a:lstStyle/>
        <a:p>
          <a:endParaRPr lang="es-ES"/>
        </a:p>
      </dgm:t>
    </dgm:pt>
    <dgm:pt modelId="{FC7FADE3-063B-42AF-AC06-C0A87E54C82B}" type="sibTrans" cxnId="{7E4B0CD1-B0C0-4A3C-B9A7-935BC532AFCA}">
      <dgm:prSet/>
      <dgm:spPr/>
      <dgm:t>
        <a:bodyPr/>
        <a:lstStyle/>
        <a:p>
          <a:endParaRPr lang="es-ES"/>
        </a:p>
      </dgm:t>
    </dgm:pt>
    <dgm:pt modelId="{C27ACF7E-DFD0-471F-9601-E82447B0C653}">
      <dgm:prSet/>
      <dgm:spPr/>
      <dgm:t>
        <a:bodyPr/>
        <a:lstStyle/>
        <a:p>
          <a:r>
            <a:rPr lang="en-US" dirty="0" err="1"/>
            <a:t>Continúa</a:t>
          </a:r>
          <a:r>
            <a:rPr lang="en-US" dirty="0"/>
            <a:t> la </a:t>
          </a:r>
          <a:r>
            <a:rPr lang="en-US" dirty="0" err="1"/>
            <a:t>caída</a:t>
          </a:r>
          <a:r>
            <a:rPr lang="en-US" dirty="0"/>
            <a:t> </a:t>
          </a:r>
          <a:r>
            <a:rPr lang="en-US" dirty="0" err="1"/>
            <a:t>en</a:t>
          </a:r>
          <a:r>
            <a:rPr lang="en-US" dirty="0"/>
            <a:t> la </a:t>
          </a:r>
          <a:r>
            <a:rPr lang="en-US" dirty="0" err="1"/>
            <a:t>renta</a:t>
          </a:r>
          <a:r>
            <a:rPr lang="en-US" dirty="0"/>
            <a:t> real de las </a:t>
          </a:r>
          <a:r>
            <a:rPr lang="en-US" dirty="0" err="1"/>
            <a:t>familias</a:t>
          </a:r>
          <a:r>
            <a:rPr lang="en-US" dirty="0"/>
            <a:t>. </a:t>
          </a:r>
          <a:r>
            <a:rPr lang="en-US" dirty="0" err="1"/>
            <a:t>Ahorro</a:t>
          </a:r>
          <a:r>
            <a:rPr lang="en-US" dirty="0"/>
            <a:t> </a:t>
          </a:r>
          <a:r>
            <a:rPr lang="en-US" dirty="0" err="1"/>
            <a:t>cada</a:t>
          </a:r>
          <a:r>
            <a:rPr lang="en-US" dirty="0"/>
            <a:t> </a:t>
          </a:r>
          <a:r>
            <a:rPr lang="en-US" dirty="0" err="1"/>
            <a:t>vez</a:t>
          </a:r>
          <a:r>
            <a:rPr lang="en-US" dirty="0"/>
            <a:t> </a:t>
          </a:r>
          <a:r>
            <a:rPr lang="en-US" dirty="0" err="1"/>
            <a:t>menor</a:t>
          </a:r>
          <a:r>
            <a:rPr lang="en-US" dirty="0"/>
            <a:t>. </a:t>
          </a:r>
          <a:r>
            <a:rPr lang="en-US" dirty="0" err="1"/>
            <a:t>Reducción</a:t>
          </a:r>
          <a:r>
            <a:rPr lang="en-US" dirty="0"/>
            <a:t> del </a:t>
          </a:r>
          <a:r>
            <a:rPr lang="en-US" dirty="0" err="1"/>
            <a:t>consumo</a:t>
          </a:r>
          <a:r>
            <a:rPr lang="en-US" dirty="0"/>
            <a:t>.</a:t>
          </a:r>
        </a:p>
      </dgm:t>
    </dgm:pt>
    <dgm:pt modelId="{9CD5D83A-3A89-4A4C-9B4C-D4F0F449368F}" type="parTrans" cxnId="{90E5E853-CA87-4FBF-BC54-D67CB3FADCFE}">
      <dgm:prSet/>
      <dgm:spPr/>
      <dgm:t>
        <a:bodyPr/>
        <a:lstStyle/>
        <a:p>
          <a:endParaRPr lang="es-ES"/>
        </a:p>
      </dgm:t>
    </dgm:pt>
    <dgm:pt modelId="{D0A2D9A1-8D40-41B1-B9F5-959B512B6712}" type="sibTrans" cxnId="{90E5E853-CA87-4FBF-BC54-D67CB3FADCFE}">
      <dgm:prSet/>
      <dgm:spPr/>
      <dgm:t>
        <a:bodyPr/>
        <a:lstStyle/>
        <a:p>
          <a:endParaRPr lang="es-ES"/>
        </a:p>
      </dgm:t>
    </dgm:pt>
    <dgm:pt modelId="{85D5CC27-D1AB-49ED-990D-47B3F3B82D6D}">
      <dgm:prSet/>
      <dgm:spPr/>
      <dgm:t>
        <a:bodyPr/>
        <a:lstStyle/>
        <a:p>
          <a:r>
            <a:rPr lang="en-US" dirty="0"/>
            <a:t>Sector </a:t>
          </a:r>
          <a:r>
            <a:rPr lang="en-US" dirty="0" err="1"/>
            <a:t>público</a:t>
          </a:r>
          <a:endParaRPr lang="en-US" dirty="0"/>
        </a:p>
      </dgm:t>
    </dgm:pt>
    <dgm:pt modelId="{5B11E1CA-EF05-4FD7-ABC4-736B18A4EABA}" type="parTrans" cxnId="{D53274AD-47DE-4CA3-AE53-59B0602244FB}">
      <dgm:prSet/>
      <dgm:spPr/>
      <dgm:t>
        <a:bodyPr/>
        <a:lstStyle/>
        <a:p>
          <a:endParaRPr lang="es-ES"/>
        </a:p>
      </dgm:t>
    </dgm:pt>
    <dgm:pt modelId="{A2EE1996-67AD-43E6-8605-2BFA4FCBFB60}" type="sibTrans" cxnId="{D53274AD-47DE-4CA3-AE53-59B0602244FB}">
      <dgm:prSet/>
      <dgm:spPr/>
      <dgm:t>
        <a:bodyPr/>
        <a:lstStyle/>
        <a:p>
          <a:endParaRPr lang="es-ES"/>
        </a:p>
      </dgm:t>
    </dgm:pt>
    <dgm:pt modelId="{3A5E4EA0-EDF3-4F09-B3D3-2B6F32727D3C}">
      <dgm:prSet/>
      <dgm:spPr/>
      <dgm:t>
        <a:bodyPr/>
        <a:lstStyle/>
        <a:p>
          <a:r>
            <a:rPr lang="en-US" dirty="0" err="1"/>
            <a:t>Inversión</a:t>
          </a:r>
          <a:endParaRPr lang="en-US" dirty="0"/>
        </a:p>
      </dgm:t>
    </dgm:pt>
    <dgm:pt modelId="{D42172BB-1559-4CD9-8901-2F76D7783BCA}" type="parTrans" cxnId="{9B718A71-1C27-4480-AF58-BA104217995E}">
      <dgm:prSet/>
      <dgm:spPr/>
      <dgm:t>
        <a:bodyPr/>
        <a:lstStyle/>
        <a:p>
          <a:endParaRPr lang="es-ES"/>
        </a:p>
      </dgm:t>
    </dgm:pt>
    <dgm:pt modelId="{7DEC10B3-9884-4140-874E-5AD8A3EC7EC7}" type="sibTrans" cxnId="{9B718A71-1C27-4480-AF58-BA104217995E}">
      <dgm:prSet/>
      <dgm:spPr/>
      <dgm:t>
        <a:bodyPr/>
        <a:lstStyle/>
        <a:p>
          <a:endParaRPr lang="es-ES"/>
        </a:p>
      </dgm:t>
    </dgm:pt>
    <dgm:pt modelId="{B9D118A1-4D64-4E2F-B7B7-6DD98806E8D3}">
      <dgm:prSet/>
      <dgm:spPr/>
      <dgm:t>
        <a:bodyPr/>
        <a:lstStyle/>
        <a:p>
          <a:r>
            <a:rPr lang="en-US" dirty="0" err="1"/>
            <a:t>Inflación</a:t>
          </a:r>
          <a:endParaRPr lang="en-US" dirty="0"/>
        </a:p>
      </dgm:t>
    </dgm:pt>
    <dgm:pt modelId="{2281F105-2D85-4499-B5FA-3855258C4529}" type="parTrans" cxnId="{E5C53BFC-1C42-4F5F-A54A-F48D8851AC15}">
      <dgm:prSet/>
      <dgm:spPr/>
      <dgm:t>
        <a:bodyPr/>
        <a:lstStyle/>
        <a:p>
          <a:endParaRPr lang="es-ES"/>
        </a:p>
      </dgm:t>
    </dgm:pt>
    <dgm:pt modelId="{31716422-FA98-4141-AC2C-1F7578B83026}" type="sibTrans" cxnId="{E5C53BFC-1C42-4F5F-A54A-F48D8851AC15}">
      <dgm:prSet/>
      <dgm:spPr/>
      <dgm:t>
        <a:bodyPr/>
        <a:lstStyle/>
        <a:p>
          <a:endParaRPr lang="es-ES"/>
        </a:p>
      </dgm:t>
    </dgm:pt>
    <dgm:pt modelId="{45DD750D-D224-472C-BEA8-BA90E53D4714}">
      <dgm:prSet/>
      <dgm:spPr/>
      <dgm:t>
        <a:bodyPr/>
        <a:lstStyle/>
        <a:p>
          <a:r>
            <a:rPr lang="en-US" dirty="0" err="1"/>
            <a:t>Subidas</a:t>
          </a:r>
          <a:r>
            <a:rPr lang="en-US" dirty="0"/>
            <a:t> de </a:t>
          </a:r>
          <a:r>
            <a:rPr lang="en-US" dirty="0" err="1"/>
            <a:t>tipos</a:t>
          </a:r>
          <a:endParaRPr lang="en-US" dirty="0"/>
        </a:p>
      </dgm:t>
    </dgm:pt>
    <dgm:pt modelId="{A807CDB6-9FA3-44F9-B881-C1E76655A83E}" type="parTrans" cxnId="{3C7BD485-E532-4864-B286-E515D319F5AB}">
      <dgm:prSet/>
      <dgm:spPr/>
      <dgm:t>
        <a:bodyPr/>
        <a:lstStyle/>
        <a:p>
          <a:endParaRPr lang="es-ES"/>
        </a:p>
      </dgm:t>
    </dgm:pt>
    <dgm:pt modelId="{28142E5F-7AA8-4938-A52F-A801EB822C0E}" type="sibTrans" cxnId="{3C7BD485-E532-4864-B286-E515D319F5AB}">
      <dgm:prSet/>
      <dgm:spPr/>
      <dgm:t>
        <a:bodyPr/>
        <a:lstStyle/>
        <a:p>
          <a:endParaRPr lang="es-ES"/>
        </a:p>
      </dgm:t>
    </dgm:pt>
    <dgm:pt modelId="{5B38530A-2336-42C1-9D3F-0EDA5547140D}">
      <dgm:prSet/>
      <dgm:spPr/>
      <dgm:t>
        <a:bodyPr/>
        <a:lstStyle/>
        <a:p>
          <a:r>
            <a:rPr lang="en-US" dirty="0" err="1"/>
            <a:t>E</a:t>
          </a:r>
          <a:r>
            <a:rPr lang="en-US" dirty="0" err="1">
              <a:sym typeface="Wingdings" panose="05000000000000000000" pitchFamily="2" charset="2"/>
            </a:rPr>
            <a:t>xportaciones</a:t>
          </a:r>
          <a:endParaRPr lang="en-US" dirty="0"/>
        </a:p>
      </dgm:t>
    </dgm:pt>
    <dgm:pt modelId="{988105F4-D2ED-450B-A49D-72F0E84C3F56}" type="parTrans" cxnId="{C2FEC32B-61EE-44DD-A190-E9074654420F}">
      <dgm:prSet/>
      <dgm:spPr/>
      <dgm:t>
        <a:bodyPr/>
        <a:lstStyle/>
        <a:p>
          <a:endParaRPr lang="es-ES"/>
        </a:p>
      </dgm:t>
    </dgm:pt>
    <dgm:pt modelId="{3AE3B437-234E-4AD6-B024-CE2AA3E3A871}" type="sibTrans" cxnId="{C2FEC32B-61EE-44DD-A190-E9074654420F}">
      <dgm:prSet/>
      <dgm:spPr/>
      <dgm:t>
        <a:bodyPr/>
        <a:lstStyle/>
        <a:p>
          <a:endParaRPr lang="es-ES"/>
        </a:p>
      </dgm:t>
    </dgm:pt>
    <dgm:pt modelId="{C5DD14B7-017D-48CD-96AF-3B2D43D6658C}">
      <dgm:prSet/>
      <dgm:spPr/>
      <dgm:t>
        <a:bodyPr/>
        <a:lstStyle/>
        <a:p>
          <a:r>
            <a:rPr lang="en-US" dirty="0"/>
            <a:t>No obstante </a:t>
          </a:r>
          <a:r>
            <a:rPr lang="en-US" dirty="0" err="1"/>
            <a:t>revisión</a:t>
          </a:r>
          <a:r>
            <a:rPr lang="en-US" dirty="0"/>
            <a:t> del </a:t>
          </a:r>
          <a:r>
            <a:rPr lang="en-US" dirty="0" err="1"/>
            <a:t>crecimiento</a:t>
          </a:r>
          <a:r>
            <a:rPr lang="en-US" dirty="0"/>
            <a:t> para 2023 </a:t>
          </a:r>
          <a:r>
            <a:rPr lang="en-US" dirty="0" err="1"/>
            <a:t>mejora</a:t>
          </a:r>
          <a:r>
            <a:rPr lang="en-US" dirty="0"/>
            <a:t> </a:t>
          </a:r>
          <a:r>
            <a:rPr lang="en-US" dirty="0" err="1"/>
            <a:t>ligeramente</a:t>
          </a:r>
          <a:r>
            <a:rPr lang="en-US" dirty="0"/>
            <a:t>.</a:t>
          </a:r>
        </a:p>
      </dgm:t>
    </dgm:pt>
    <dgm:pt modelId="{7A182AD4-1A82-4E24-A78B-089717C5E5E4}" type="parTrans" cxnId="{52F500AF-5960-44E1-A642-F4B5E1E8686D}">
      <dgm:prSet/>
      <dgm:spPr/>
      <dgm:t>
        <a:bodyPr/>
        <a:lstStyle/>
        <a:p>
          <a:endParaRPr lang="es-ES"/>
        </a:p>
      </dgm:t>
    </dgm:pt>
    <dgm:pt modelId="{8454C981-A715-43AD-96B0-E4BC314CADC8}" type="sibTrans" cxnId="{52F500AF-5960-44E1-A642-F4B5E1E8686D}">
      <dgm:prSet/>
      <dgm:spPr/>
      <dgm:t>
        <a:bodyPr/>
        <a:lstStyle/>
        <a:p>
          <a:endParaRPr lang="es-ES"/>
        </a:p>
      </dgm:t>
    </dgm:pt>
    <dgm:pt modelId="{3DF74C84-EC48-4DAE-B544-B5A39B8A66A1}">
      <dgm:prSet/>
      <dgm:spPr/>
      <dgm:t>
        <a:bodyPr/>
        <a:lstStyle/>
        <a:p>
          <a:r>
            <a:rPr lang="es-ES" b="0" dirty="0"/>
            <a:t>Inflación parece enseñar un límite inferior pero aún incentiva subida de tipos.</a:t>
          </a:r>
          <a:endParaRPr lang="en-US" b="0" dirty="0"/>
        </a:p>
      </dgm:t>
    </dgm:pt>
    <dgm:pt modelId="{63035F4E-92F7-4FEA-A661-114F75A51509}" type="sibTrans" cxnId="{9579518F-457D-438A-8760-F228A4AC9886}">
      <dgm:prSet/>
      <dgm:spPr/>
      <dgm:t>
        <a:bodyPr/>
        <a:lstStyle/>
        <a:p>
          <a:endParaRPr lang="en-US"/>
        </a:p>
      </dgm:t>
    </dgm:pt>
    <dgm:pt modelId="{D9EC2C61-153E-4FB7-AE43-A72092BD9DB7}" type="parTrans" cxnId="{9579518F-457D-438A-8760-F228A4AC9886}">
      <dgm:prSet/>
      <dgm:spPr/>
      <dgm:t>
        <a:bodyPr/>
        <a:lstStyle/>
        <a:p>
          <a:endParaRPr lang="en-US"/>
        </a:p>
      </dgm:t>
    </dgm:pt>
    <dgm:pt modelId="{A307B7B3-0A0E-4957-9A9A-9605AC5D4460}">
      <dgm:prSet/>
      <dgm:spPr/>
      <dgm:t>
        <a:bodyPr/>
        <a:lstStyle/>
        <a:p>
          <a:r>
            <a:rPr lang="en-US" dirty="0" err="1"/>
            <a:t>Consumo</a:t>
          </a:r>
          <a:r>
            <a:rPr lang="en-US" dirty="0"/>
            <a:t> de las </a:t>
          </a:r>
          <a:r>
            <a:rPr lang="en-US" dirty="0" err="1"/>
            <a:t>familias</a:t>
          </a:r>
          <a:endParaRPr lang="en-US" dirty="0"/>
        </a:p>
      </dgm:t>
    </dgm:pt>
    <dgm:pt modelId="{60C168A2-4484-4D51-9BF1-7FBB01C82EA0}" type="parTrans" cxnId="{F2142900-07B5-408B-B8D7-590E2AEA8CF6}">
      <dgm:prSet/>
      <dgm:spPr/>
      <dgm:t>
        <a:bodyPr/>
        <a:lstStyle/>
        <a:p>
          <a:endParaRPr lang="es-ES"/>
        </a:p>
      </dgm:t>
    </dgm:pt>
    <dgm:pt modelId="{787208C7-1601-41FB-89A0-72E4421EFCCD}" type="sibTrans" cxnId="{F2142900-07B5-408B-B8D7-590E2AEA8CF6}">
      <dgm:prSet/>
      <dgm:spPr/>
      <dgm:t>
        <a:bodyPr/>
        <a:lstStyle/>
        <a:p>
          <a:endParaRPr lang="es-ES"/>
        </a:p>
      </dgm:t>
    </dgm:pt>
    <dgm:pt modelId="{7DD1731E-F161-4327-A4E4-8F88B411FA87}">
      <dgm:prSet/>
      <dgm:spPr/>
      <dgm:t>
        <a:bodyPr/>
        <a:lstStyle/>
        <a:p>
          <a:r>
            <a:rPr lang="en-US" dirty="0"/>
            <a:t>Bajada de </a:t>
          </a:r>
          <a:r>
            <a:rPr lang="en-US" dirty="0" err="1"/>
            <a:t>los</a:t>
          </a:r>
          <a:r>
            <a:rPr lang="en-US" dirty="0"/>
            <a:t> </a:t>
          </a:r>
          <a:r>
            <a:rPr lang="en-US" dirty="0" err="1"/>
            <a:t>precios</a:t>
          </a:r>
          <a:r>
            <a:rPr lang="en-US" dirty="0"/>
            <a:t> de la </a:t>
          </a:r>
          <a:r>
            <a:rPr lang="en-US" dirty="0" err="1"/>
            <a:t>energía</a:t>
          </a:r>
          <a:endParaRPr lang="en-US" dirty="0"/>
        </a:p>
      </dgm:t>
    </dgm:pt>
    <dgm:pt modelId="{6C1EF7CF-0670-4E72-A57B-585DAB06DFC9}" type="parTrans" cxnId="{05E81273-2EE1-49F7-902F-DD5E10076B74}">
      <dgm:prSet/>
      <dgm:spPr/>
    </dgm:pt>
    <dgm:pt modelId="{1A1C0058-5766-40FF-8BC6-D65C9322AF16}" type="sibTrans" cxnId="{05E81273-2EE1-49F7-902F-DD5E10076B74}">
      <dgm:prSet/>
      <dgm:spPr/>
    </dgm:pt>
    <dgm:pt modelId="{D4034F9E-B730-42D6-BF1A-A1F353390725}" type="pres">
      <dgm:prSet presAssocID="{B1FC598B-9B56-4915-BF8B-28113C6AE03C}" presName="linear" presStyleCnt="0">
        <dgm:presLayoutVars>
          <dgm:dir/>
          <dgm:animLvl val="lvl"/>
          <dgm:resizeHandles val="exact"/>
        </dgm:presLayoutVars>
      </dgm:prSet>
      <dgm:spPr/>
    </dgm:pt>
    <dgm:pt modelId="{820265E3-547C-40D0-9F76-00DA38A1A228}" type="pres">
      <dgm:prSet presAssocID="{0755F2C6-2ECF-4FDE-84C4-2FF67B33A97F}" presName="parentLin" presStyleCnt="0"/>
      <dgm:spPr/>
    </dgm:pt>
    <dgm:pt modelId="{DC92D97D-41F1-4384-AB59-9BA903064586}" type="pres">
      <dgm:prSet presAssocID="{0755F2C6-2ECF-4FDE-84C4-2FF67B33A97F}" presName="parentLeftMargin" presStyleLbl="node1" presStyleIdx="0" presStyleCnt="3"/>
      <dgm:spPr/>
    </dgm:pt>
    <dgm:pt modelId="{AE000D7A-C20A-454A-A237-F81E6B6EA432}" type="pres">
      <dgm:prSet presAssocID="{0755F2C6-2ECF-4FDE-84C4-2FF67B33A97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F372FE2-5519-47CE-ABD0-6401EE4A07F1}" type="pres">
      <dgm:prSet presAssocID="{0755F2C6-2ECF-4FDE-84C4-2FF67B33A97F}" presName="negativeSpace" presStyleCnt="0"/>
      <dgm:spPr/>
    </dgm:pt>
    <dgm:pt modelId="{1573E51F-B024-460E-8946-99BA857D8061}" type="pres">
      <dgm:prSet presAssocID="{0755F2C6-2ECF-4FDE-84C4-2FF67B33A97F}" presName="childText" presStyleLbl="conFgAcc1" presStyleIdx="0" presStyleCnt="3">
        <dgm:presLayoutVars>
          <dgm:bulletEnabled val="1"/>
        </dgm:presLayoutVars>
      </dgm:prSet>
      <dgm:spPr/>
    </dgm:pt>
    <dgm:pt modelId="{94D0F849-4094-4375-B07A-85155DA22BB5}" type="pres">
      <dgm:prSet presAssocID="{269A91C6-CFD0-4832-967E-66DB41A5060C}" presName="spaceBetweenRectangles" presStyleCnt="0"/>
      <dgm:spPr/>
    </dgm:pt>
    <dgm:pt modelId="{263E0ED5-2C16-476B-BE9E-4F54CED0885D}" type="pres">
      <dgm:prSet presAssocID="{7EEF1A31-1D53-42DF-8F66-FD12CEADF299}" presName="parentLin" presStyleCnt="0"/>
      <dgm:spPr/>
    </dgm:pt>
    <dgm:pt modelId="{6A1F35FF-AF51-4A67-AB71-B658FA2917E5}" type="pres">
      <dgm:prSet presAssocID="{7EEF1A31-1D53-42DF-8F66-FD12CEADF299}" presName="parentLeftMargin" presStyleLbl="node1" presStyleIdx="0" presStyleCnt="3"/>
      <dgm:spPr/>
    </dgm:pt>
    <dgm:pt modelId="{CD8B4325-5368-414A-9F31-926F84448137}" type="pres">
      <dgm:prSet presAssocID="{7EEF1A31-1D53-42DF-8F66-FD12CEADF29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05D9958-5E47-4DDE-9D67-CC56449C6410}" type="pres">
      <dgm:prSet presAssocID="{7EEF1A31-1D53-42DF-8F66-FD12CEADF299}" presName="negativeSpace" presStyleCnt="0"/>
      <dgm:spPr/>
    </dgm:pt>
    <dgm:pt modelId="{B2723DDB-49F2-4244-90DA-D8148EEA5934}" type="pres">
      <dgm:prSet presAssocID="{7EEF1A31-1D53-42DF-8F66-FD12CEADF299}" presName="childText" presStyleLbl="conFgAcc1" presStyleIdx="1" presStyleCnt="3">
        <dgm:presLayoutVars>
          <dgm:bulletEnabled val="1"/>
        </dgm:presLayoutVars>
      </dgm:prSet>
      <dgm:spPr/>
    </dgm:pt>
    <dgm:pt modelId="{4ACEBC9F-F053-410A-8C4C-CB62FF147D20}" type="pres">
      <dgm:prSet presAssocID="{FC7FADE3-063B-42AF-AC06-C0A87E54C82B}" presName="spaceBetweenRectangles" presStyleCnt="0"/>
      <dgm:spPr/>
    </dgm:pt>
    <dgm:pt modelId="{074D6FC8-836E-4772-88D8-1B186AB979A6}" type="pres">
      <dgm:prSet presAssocID="{26D9DD0A-6CCB-48F6-9C2C-03EC3BBCEAD5}" presName="parentLin" presStyleCnt="0"/>
      <dgm:spPr/>
    </dgm:pt>
    <dgm:pt modelId="{6FF6293F-B255-4611-9A35-080B30F9BFA3}" type="pres">
      <dgm:prSet presAssocID="{26D9DD0A-6CCB-48F6-9C2C-03EC3BBCEAD5}" presName="parentLeftMargin" presStyleLbl="node1" presStyleIdx="1" presStyleCnt="3"/>
      <dgm:spPr/>
    </dgm:pt>
    <dgm:pt modelId="{487AD611-4657-4D91-9E64-DEDF9A552BD7}" type="pres">
      <dgm:prSet presAssocID="{26D9DD0A-6CCB-48F6-9C2C-03EC3BBCEAD5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937C7390-9D26-4D5B-9E09-C7B984852ACB}" type="pres">
      <dgm:prSet presAssocID="{26D9DD0A-6CCB-48F6-9C2C-03EC3BBCEAD5}" presName="negativeSpace" presStyleCnt="0"/>
      <dgm:spPr/>
    </dgm:pt>
    <dgm:pt modelId="{6EA01562-C1B2-4D89-ADB8-EFE2217F7716}" type="pres">
      <dgm:prSet presAssocID="{26D9DD0A-6CCB-48F6-9C2C-03EC3BBCEAD5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F2142900-07B5-408B-B8D7-590E2AEA8CF6}" srcId="{45DD750D-D224-472C-BEA8-BA90E53D4714}" destId="{A307B7B3-0A0E-4957-9A9A-9605AC5D4460}" srcOrd="0" destOrd="0" parTransId="{60C168A2-4484-4D51-9BF1-7FBB01C82EA0}" sibTransId="{787208C7-1601-41FB-89A0-72E4421EFCCD}"/>
    <dgm:cxn modelId="{09B3930E-1137-457F-AB4C-32D3BF01D9D5}" type="presOf" srcId="{7EEF1A31-1D53-42DF-8F66-FD12CEADF299}" destId="{CD8B4325-5368-414A-9F31-926F84448137}" srcOrd="1" destOrd="0" presId="urn:microsoft.com/office/officeart/2005/8/layout/list1"/>
    <dgm:cxn modelId="{0C0F6C18-1EA7-4885-BADB-75434D51B9E3}" srcId="{0755F2C6-2ECF-4FDE-84C4-2FF67B33A97F}" destId="{03A21ADC-36F2-4801-AB2C-A1689A38DBA1}" srcOrd="0" destOrd="0" parTransId="{32CABD82-C563-4333-BE5F-20A42D6E54BC}" sibTransId="{0B293582-F188-4990-9E9A-42167B694936}"/>
    <dgm:cxn modelId="{C2FEC32B-61EE-44DD-A190-E9074654420F}" srcId="{7EEF1A31-1D53-42DF-8F66-FD12CEADF299}" destId="{5B38530A-2336-42C1-9D3F-0EDA5547140D}" srcOrd="2" destOrd="0" parTransId="{988105F4-D2ED-450B-A49D-72F0E84C3F56}" sibTransId="{3AE3B437-234E-4AD6-B024-CE2AA3E3A871}"/>
    <dgm:cxn modelId="{E6931F2D-204A-43D2-A169-5028F5355037}" type="presOf" srcId="{7DD1731E-F161-4327-A4E4-8F88B411FA87}" destId="{1573E51F-B024-460E-8946-99BA857D8061}" srcOrd="0" destOrd="1" presId="urn:microsoft.com/office/officeart/2005/8/layout/list1"/>
    <dgm:cxn modelId="{3D9FE230-AE0C-4F31-9A4A-EF998F3F291E}" srcId="{B1FC598B-9B56-4915-BF8B-28113C6AE03C}" destId="{26D9DD0A-6CCB-48F6-9C2C-03EC3BBCEAD5}" srcOrd="2" destOrd="0" parTransId="{B092DF34-5730-4E1E-BC89-28F8D72C27AA}" sibTransId="{42E222A1-49E8-4ABE-8BDA-53EDD0FBD416}"/>
    <dgm:cxn modelId="{C4090C3D-B45C-47FC-8C08-7C5774C0D5F9}" type="presOf" srcId="{26D9DD0A-6CCB-48F6-9C2C-03EC3BBCEAD5}" destId="{6FF6293F-B255-4611-9A35-080B30F9BFA3}" srcOrd="0" destOrd="0" presId="urn:microsoft.com/office/officeart/2005/8/layout/list1"/>
    <dgm:cxn modelId="{B1C8CD3F-8A4D-4EE9-B7C4-BEDCDC92787F}" type="presOf" srcId="{0755F2C6-2ECF-4FDE-84C4-2FF67B33A97F}" destId="{AE000D7A-C20A-454A-A237-F81E6B6EA432}" srcOrd="1" destOrd="0" presId="urn:microsoft.com/office/officeart/2005/8/layout/list1"/>
    <dgm:cxn modelId="{9B718A71-1C27-4480-AF58-BA104217995E}" srcId="{03A21ADC-36F2-4801-AB2C-A1689A38DBA1}" destId="{3A5E4EA0-EDF3-4F09-B3D3-2B6F32727D3C}" srcOrd="2" destOrd="0" parTransId="{D42172BB-1559-4CD9-8901-2F76D7783BCA}" sibTransId="{7DEC10B3-9884-4140-874E-5AD8A3EC7EC7}"/>
    <dgm:cxn modelId="{05E81273-2EE1-49F7-902F-DD5E10076B74}" srcId="{03A21ADC-36F2-4801-AB2C-A1689A38DBA1}" destId="{7DD1731E-F161-4327-A4E4-8F88B411FA87}" srcOrd="0" destOrd="0" parTransId="{6C1EF7CF-0670-4E72-A57B-585DAB06DFC9}" sibTransId="{1A1C0058-5766-40FF-8BC6-D65C9322AF16}"/>
    <dgm:cxn modelId="{90E5E853-CA87-4FBF-BC54-D67CB3FADCFE}" srcId="{26D9DD0A-6CCB-48F6-9C2C-03EC3BBCEAD5}" destId="{C27ACF7E-DFD0-471F-9601-E82447B0C653}" srcOrd="1" destOrd="0" parTransId="{9CD5D83A-3A89-4A4C-9B4C-D4F0F449368F}" sibTransId="{D0A2D9A1-8D40-41B1-B9F5-959B512B6712}"/>
    <dgm:cxn modelId="{23E9E155-8D03-40E8-A8C9-AC340EA4B471}" type="presOf" srcId="{5B38530A-2336-42C1-9D3F-0EDA5547140D}" destId="{B2723DDB-49F2-4244-90DA-D8148EEA5934}" srcOrd="0" destOrd="3" presId="urn:microsoft.com/office/officeart/2005/8/layout/list1"/>
    <dgm:cxn modelId="{3C7BD485-E532-4864-B286-E515D319F5AB}" srcId="{7EEF1A31-1D53-42DF-8F66-FD12CEADF299}" destId="{45DD750D-D224-472C-BEA8-BA90E53D4714}" srcOrd="1" destOrd="0" parTransId="{A807CDB6-9FA3-44F9-B881-C1E76655A83E}" sibTransId="{28142E5F-7AA8-4938-A52F-A801EB822C0E}"/>
    <dgm:cxn modelId="{9579518F-457D-438A-8760-F228A4AC9886}" srcId="{26D9DD0A-6CCB-48F6-9C2C-03EC3BBCEAD5}" destId="{3DF74C84-EC48-4DAE-B544-B5A39B8A66A1}" srcOrd="0" destOrd="0" parTransId="{D9EC2C61-153E-4FB7-AE43-A72092BD9DB7}" sibTransId="{63035F4E-92F7-4FEA-A661-114F75A51509}"/>
    <dgm:cxn modelId="{A2DB8D93-F4CA-4267-982C-6A4F0DD521A7}" type="presOf" srcId="{03A21ADC-36F2-4801-AB2C-A1689A38DBA1}" destId="{1573E51F-B024-460E-8946-99BA857D8061}" srcOrd="0" destOrd="0" presId="urn:microsoft.com/office/officeart/2005/8/layout/list1"/>
    <dgm:cxn modelId="{32C89F9F-628E-4381-909F-0EB2BB6F0609}" type="presOf" srcId="{3A5E4EA0-EDF3-4F09-B3D3-2B6F32727D3C}" destId="{1573E51F-B024-460E-8946-99BA857D8061}" srcOrd="0" destOrd="3" presId="urn:microsoft.com/office/officeart/2005/8/layout/list1"/>
    <dgm:cxn modelId="{1B0362A2-E9B6-40E8-B949-40960D314D03}" srcId="{B1FC598B-9B56-4915-BF8B-28113C6AE03C}" destId="{0755F2C6-2ECF-4FDE-84C4-2FF67B33A97F}" srcOrd="0" destOrd="0" parTransId="{B13EC88A-760A-4192-AEFF-F716287318B6}" sibTransId="{269A91C6-CFD0-4832-967E-66DB41A5060C}"/>
    <dgm:cxn modelId="{C98849A4-F171-48CF-B06B-07DECA8428C8}" type="presOf" srcId="{3DF74C84-EC48-4DAE-B544-B5A39B8A66A1}" destId="{6EA01562-C1B2-4D89-ADB8-EFE2217F7716}" srcOrd="0" destOrd="0" presId="urn:microsoft.com/office/officeart/2005/8/layout/list1"/>
    <dgm:cxn modelId="{D53274AD-47DE-4CA3-AE53-59B0602244FB}" srcId="{03A21ADC-36F2-4801-AB2C-A1689A38DBA1}" destId="{85D5CC27-D1AB-49ED-990D-47B3F3B82D6D}" srcOrd="1" destOrd="0" parTransId="{5B11E1CA-EF05-4FD7-ABC4-736B18A4EABA}" sibTransId="{A2EE1996-67AD-43E6-8605-2BFA4FCBFB60}"/>
    <dgm:cxn modelId="{52F500AF-5960-44E1-A642-F4B5E1E8686D}" srcId="{26D9DD0A-6CCB-48F6-9C2C-03EC3BBCEAD5}" destId="{C5DD14B7-017D-48CD-96AF-3B2D43D6658C}" srcOrd="2" destOrd="0" parTransId="{7A182AD4-1A82-4E24-A78B-089717C5E5E4}" sibTransId="{8454C981-A715-43AD-96B0-E4BC314CADC8}"/>
    <dgm:cxn modelId="{499AE8AF-28B8-4977-B01A-BD1B171CFA44}" type="presOf" srcId="{B9D118A1-4D64-4E2F-B7B7-6DD98806E8D3}" destId="{B2723DDB-49F2-4244-90DA-D8148EEA5934}" srcOrd="0" destOrd="0" presId="urn:microsoft.com/office/officeart/2005/8/layout/list1"/>
    <dgm:cxn modelId="{5C781EB6-4BF6-4578-9F18-D4E8813DF9AF}" type="presOf" srcId="{45DD750D-D224-472C-BEA8-BA90E53D4714}" destId="{B2723DDB-49F2-4244-90DA-D8148EEA5934}" srcOrd="0" destOrd="1" presId="urn:microsoft.com/office/officeart/2005/8/layout/list1"/>
    <dgm:cxn modelId="{F07EFBC2-D542-4C74-B585-9F6274259317}" type="presOf" srcId="{A307B7B3-0A0E-4957-9A9A-9605AC5D4460}" destId="{B2723DDB-49F2-4244-90DA-D8148EEA5934}" srcOrd="0" destOrd="2" presId="urn:microsoft.com/office/officeart/2005/8/layout/list1"/>
    <dgm:cxn modelId="{FC22AAC4-976B-49AD-BBD2-968A27FABCAC}" type="presOf" srcId="{B1FC598B-9B56-4915-BF8B-28113C6AE03C}" destId="{D4034F9E-B730-42D6-BF1A-A1F353390725}" srcOrd="0" destOrd="0" presId="urn:microsoft.com/office/officeart/2005/8/layout/list1"/>
    <dgm:cxn modelId="{7E4B0CD1-B0C0-4A3C-B9A7-935BC532AFCA}" srcId="{B1FC598B-9B56-4915-BF8B-28113C6AE03C}" destId="{7EEF1A31-1D53-42DF-8F66-FD12CEADF299}" srcOrd="1" destOrd="0" parTransId="{8C70F5D2-7DC8-4035-9892-49DC35EB57D0}" sibTransId="{FC7FADE3-063B-42AF-AC06-C0A87E54C82B}"/>
    <dgm:cxn modelId="{24811DD9-AAC6-4E8C-A83E-AC74AF7A551C}" type="presOf" srcId="{7EEF1A31-1D53-42DF-8F66-FD12CEADF299}" destId="{6A1F35FF-AF51-4A67-AB71-B658FA2917E5}" srcOrd="0" destOrd="0" presId="urn:microsoft.com/office/officeart/2005/8/layout/list1"/>
    <dgm:cxn modelId="{2E0A52D9-ED64-49F6-BE66-EC8DAD70BF84}" type="presOf" srcId="{85D5CC27-D1AB-49ED-990D-47B3F3B82D6D}" destId="{1573E51F-B024-460E-8946-99BA857D8061}" srcOrd="0" destOrd="2" presId="urn:microsoft.com/office/officeart/2005/8/layout/list1"/>
    <dgm:cxn modelId="{3D48B6DB-D1CA-4DA1-BA35-681BA606FB1C}" type="presOf" srcId="{26D9DD0A-6CCB-48F6-9C2C-03EC3BBCEAD5}" destId="{487AD611-4657-4D91-9E64-DEDF9A552BD7}" srcOrd="1" destOrd="0" presId="urn:microsoft.com/office/officeart/2005/8/layout/list1"/>
    <dgm:cxn modelId="{96C15BEB-0406-4C3B-8C9A-1CCA00016272}" type="presOf" srcId="{C27ACF7E-DFD0-471F-9601-E82447B0C653}" destId="{6EA01562-C1B2-4D89-ADB8-EFE2217F7716}" srcOrd="0" destOrd="1" presId="urn:microsoft.com/office/officeart/2005/8/layout/list1"/>
    <dgm:cxn modelId="{0AD636F9-1BDF-4394-90A0-F2629E309283}" type="presOf" srcId="{C5DD14B7-017D-48CD-96AF-3B2D43D6658C}" destId="{6EA01562-C1B2-4D89-ADB8-EFE2217F7716}" srcOrd="0" destOrd="2" presId="urn:microsoft.com/office/officeart/2005/8/layout/list1"/>
    <dgm:cxn modelId="{E5C53BFC-1C42-4F5F-A54A-F48D8851AC15}" srcId="{7EEF1A31-1D53-42DF-8F66-FD12CEADF299}" destId="{B9D118A1-4D64-4E2F-B7B7-6DD98806E8D3}" srcOrd="0" destOrd="0" parTransId="{2281F105-2D85-4499-B5FA-3855258C4529}" sibTransId="{31716422-FA98-4141-AC2C-1F7578B83026}"/>
    <dgm:cxn modelId="{15E052FD-9166-4DA7-9B85-886E9F5D1174}" type="presOf" srcId="{0755F2C6-2ECF-4FDE-84C4-2FF67B33A97F}" destId="{DC92D97D-41F1-4384-AB59-9BA903064586}" srcOrd="0" destOrd="0" presId="urn:microsoft.com/office/officeart/2005/8/layout/list1"/>
    <dgm:cxn modelId="{1FBB039E-EBAB-4667-A083-BA1C341DCE17}" type="presParOf" srcId="{D4034F9E-B730-42D6-BF1A-A1F353390725}" destId="{820265E3-547C-40D0-9F76-00DA38A1A228}" srcOrd="0" destOrd="0" presId="urn:microsoft.com/office/officeart/2005/8/layout/list1"/>
    <dgm:cxn modelId="{ABF11A58-F032-4B91-A617-BA223ECBC37C}" type="presParOf" srcId="{820265E3-547C-40D0-9F76-00DA38A1A228}" destId="{DC92D97D-41F1-4384-AB59-9BA903064586}" srcOrd="0" destOrd="0" presId="urn:microsoft.com/office/officeart/2005/8/layout/list1"/>
    <dgm:cxn modelId="{6A55B589-01BF-41E8-8769-3AEEB15ABFF3}" type="presParOf" srcId="{820265E3-547C-40D0-9F76-00DA38A1A228}" destId="{AE000D7A-C20A-454A-A237-F81E6B6EA432}" srcOrd="1" destOrd="0" presId="urn:microsoft.com/office/officeart/2005/8/layout/list1"/>
    <dgm:cxn modelId="{495BCFCF-B478-4EDF-B5DC-B8347669CE89}" type="presParOf" srcId="{D4034F9E-B730-42D6-BF1A-A1F353390725}" destId="{1F372FE2-5519-47CE-ABD0-6401EE4A07F1}" srcOrd="1" destOrd="0" presId="urn:microsoft.com/office/officeart/2005/8/layout/list1"/>
    <dgm:cxn modelId="{1DF13055-AAB8-4301-A0D7-1360645B3DCF}" type="presParOf" srcId="{D4034F9E-B730-42D6-BF1A-A1F353390725}" destId="{1573E51F-B024-460E-8946-99BA857D8061}" srcOrd="2" destOrd="0" presId="urn:microsoft.com/office/officeart/2005/8/layout/list1"/>
    <dgm:cxn modelId="{8E559477-1046-4276-A2E8-040C7DF41D04}" type="presParOf" srcId="{D4034F9E-B730-42D6-BF1A-A1F353390725}" destId="{94D0F849-4094-4375-B07A-85155DA22BB5}" srcOrd="3" destOrd="0" presId="urn:microsoft.com/office/officeart/2005/8/layout/list1"/>
    <dgm:cxn modelId="{FB904A63-3AF4-4A5B-9F2E-CA37DF75DE47}" type="presParOf" srcId="{D4034F9E-B730-42D6-BF1A-A1F353390725}" destId="{263E0ED5-2C16-476B-BE9E-4F54CED0885D}" srcOrd="4" destOrd="0" presId="urn:microsoft.com/office/officeart/2005/8/layout/list1"/>
    <dgm:cxn modelId="{FD1BAE4D-9404-4F3F-A1D1-3907150592F8}" type="presParOf" srcId="{263E0ED5-2C16-476B-BE9E-4F54CED0885D}" destId="{6A1F35FF-AF51-4A67-AB71-B658FA2917E5}" srcOrd="0" destOrd="0" presId="urn:microsoft.com/office/officeart/2005/8/layout/list1"/>
    <dgm:cxn modelId="{D9593A36-EC2F-4D41-BBF3-7BC5EA7A2BF3}" type="presParOf" srcId="{263E0ED5-2C16-476B-BE9E-4F54CED0885D}" destId="{CD8B4325-5368-414A-9F31-926F84448137}" srcOrd="1" destOrd="0" presId="urn:microsoft.com/office/officeart/2005/8/layout/list1"/>
    <dgm:cxn modelId="{3DB3DEA9-7DED-4926-A3CA-3B54D6CECFD6}" type="presParOf" srcId="{D4034F9E-B730-42D6-BF1A-A1F353390725}" destId="{A05D9958-5E47-4DDE-9D67-CC56449C6410}" srcOrd="5" destOrd="0" presId="urn:microsoft.com/office/officeart/2005/8/layout/list1"/>
    <dgm:cxn modelId="{46C651F2-ACE3-4491-ABC6-E134BE7117A5}" type="presParOf" srcId="{D4034F9E-B730-42D6-BF1A-A1F353390725}" destId="{B2723DDB-49F2-4244-90DA-D8148EEA5934}" srcOrd="6" destOrd="0" presId="urn:microsoft.com/office/officeart/2005/8/layout/list1"/>
    <dgm:cxn modelId="{4D745FD2-15F0-43BA-9049-938994AD9E5B}" type="presParOf" srcId="{D4034F9E-B730-42D6-BF1A-A1F353390725}" destId="{4ACEBC9F-F053-410A-8C4C-CB62FF147D20}" srcOrd="7" destOrd="0" presId="urn:microsoft.com/office/officeart/2005/8/layout/list1"/>
    <dgm:cxn modelId="{1B26F260-46BE-4431-B32F-8B8C224F1013}" type="presParOf" srcId="{D4034F9E-B730-42D6-BF1A-A1F353390725}" destId="{074D6FC8-836E-4772-88D8-1B186AB979A6}" srcOrd="8" destOrd="0" presId="urn:microsoft.com/office/officeart/2005/8/layout/list1"/>
    <dgm:cxn modelId="{79A8F99A-FAE8-4DF4-94CD-2250A9AD6FDB}" type="presParOf" srcId="{074D6FC8-836E-4772-88D8-1B186AB979A6}" destId="{6FF6293F-B255-4611-9A35-080B30F9BFA3}" srcOrd="0" destOrd="0" presId="urn:microsoft.com/office/officeart/2005/8/layout/list1"/>
    <dgm:cxn modelId="{7CDA5644-4079-4FD4-B478-DFAE767AF2C7}" type="presParOf" srcId="{074D6FC8-836E-4772-88D8-1B186AB979A6}" destId="{487AD611-4657-4D91-9E64-DEDF9A552BD7}" srcOrd="1" destOrd="0" presId="urn:microsoft.com/office/officeart/2005/8/layout/list1"/>
    <dgm:cxn modelId="{5107322D-6802-4C6F-B194-3B3E78CB34CF}" type="presParOf" srcId="{D4034F9E-B730-42D6-BF1A-A1F353390725}" destId="{937C7390-9D26-4D5B-9E09-C7B984852ACB}" srcOrd="9" destOrd="0" presId="urn:microsoft.com/office/officeart/2005/8/layout/list1"/>
    <dgm:cxn modelId="{A8D91380-159B-4D29-A617-25CEA79872B8}" type="presParOf" srcId="{D4034F9E-B730-42D6-BF1A-A1F353390725}" destId="{6EA01562-C1B2-4D89-ADB8-EFE2217F7716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73E51F-B024-460E-8946-99BA857D8061}">
      <dsp:nvSpPr>
        <dsp:cNvPr id="0" name=""/>
        <dsp:cNvSpPr/>
      </dsp:nvSpPr>
      <dsp:spPr>
        <a:xfrm>
          <a:off x="0" y="945105"/>
          <a:ext cx="11918950" cy="1644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5043" tIns="374904" rIns="925043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 err="1"/>
            <a:t>Factores</a:t>
          </a:r>
          <a:r>
            <a:rPr lang="en-US" sz="1800" kern="1200" dirty="0"/>
            <a:t> que </a:t>
          </a:r>
          <a:r>
            <a:rPr lang="en-US" sz="1800" kern="1200" dirty="0" err="1"/>
            <a:t>ayudaron</a:t>
          </a:r>
          <a:r>
            <a:rPr lang="en-US" sz="1800" kern="1200" dirty="0"/>
            <a:t> al </a:t>
          </a:r>
          <a:r>
            <a:rPr lang="en-US" sz="1800" kern="1200" dirty="0" err="1"/>
            <a:t>crecimiento</a:t>
          </a:r>
          <a:r>
            <a:rPr lang="en-US" sz="1800" kern="1200" dirty="0"/>
            <a:t>:</a:t>
          </a: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Bajada de </a:t>
          </a:r>
          <a:r>
            <a:rPr lang="en-US" sz="1800" kern="1200" dirty="0" err="1"/>
            <a:t>los</a:t>
          </a:r>
          <a:r>
            <a:rPr lang="en-US" sz="1800" kern="1200" dirty="0"/>
            <a:t> </a:t>
          </a:r>
          <a:r>
            <a:rPr lang="en-US" sz="1800" kern="1200" dirty="0" err="1"/>
            <a:t>precios</a:t>
          </a:r>
          <a:r>
            <a:rPr lang="en-US" sz="1800" kern="1200" dirty="0"/>
            <a:t> de la </a:t>
          </a:r>
          <a:r>
            <a:rPr lang="en-US" sz="1800" kern="1200" dirty="0" err="1"/>
            <a:t>energía</a:t>
          </a:r>
          <a:endParaRPr lang="en-US" sz="1800" kern="1200" dirty="0"/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Sector </a:t>
          </a:r>
          <a:r>
            <a:rPr lang="en-US" sz="1800" kern="1200" dirty="0" err="1"/>
            <a:t>público</a:t>
          </a:r>
          <a:endParaRPr lang="en-US" sz="1800" kern="1200" dirty="0"/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 err="1"/>
            <a:t>Inversión</a:t>
          </a:r>
          <a:endParaRPr lang="en-US" sz="1800" kern="1200" dirty="0"/>
        </a:p>
      </dsp:txBody>
      <dsp:txXfrm>
        <a:off x="0" y="945105"/>
        <a:ext cx="11918950" cy="1644300"/>
      </dsp:txXfrm>
    </dsp:sp>
    <dsp:sp modelId="{AE000D7A-C20A-454A-A237-F81E6B6EA432}">
      <dsp:nvSpPr>
        <dsp:cNvPr id="0" name=""/>
        <dsp:cNvSpPr/>
      </dsp:nvSpPr>
      <dsp:spPr>
        <a:xfrm>
          <a:off x="595947" y="679425"/>
          <a:ext cx="8343265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5356" tIns="0" rIns="315356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Trimestre</a:t>
          </a:r>
          <a:r>
            <a:rPr lang="en-US" sz="1800" kern="1200" dirty="0"/>
            <a:t> </a:t>
          </a:r>
          <a:r>
            <a:rPr lang="en-US" sz="1800" kern="1200" dirty="0" err="1"/>
            <a:t>relativamente</a:t>
          </a:r>
          <a:r>
            <a:rPr lang="en-US" sz="1800" kern="1200" dirty="0"/>
            <a:t> </a:t>
          </a:r>
          <a:r>
            <a:rPr lang="en-US" sz="1800" kern="1200" dirty="0" err="1"/>
            <a:t>positivo</a:t>
          </a:r>
          <a:endParaRPr lang="en-US" sz="1800" kern="1200" dirty="0"/>
        </a:p>
      </dsp:txBody>
      <dsp:txXfrm>
        <a:off x="621886" y="705364"/>
        <a:ext cx="8291387" cy="479482"/>
      </dsp:txXfrm>
    </dsp:sp>
    <dsp:sp modelId="{B2723DDB-49F2-4244-90DA-D8148EEA5934}">
      <dsp:nvSpPr>
        <dsp:cNvPr id="0" name=""/>
        <dsp:cNvSpPr/>
      </dsp:nvSpPr>
      <dsp:spPr>
        <a:xfrm>
          <a:off x="0" y="2952285"/>
          <a:ext cx="11918950" cy="1644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5043" tIns="374904" rIns="925043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 err="1"/>
            <a:t>Inflación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 err="1"/>
            <a:t>Subidas</a:t>
          </a:r>
          <a:r>
            <a:rPr lang="en-US" sz="1800" kern="1200" dirty="0"/>
            <a:t> de </a:t>
          </a:r>
          <a:r>
            <a:rPr lang="en-US" sz="1800" kern="1200" dirty="0" err="1"/>
            <a:t>tipos</a:t>
          </a:r>
          <a:endParaRPr lang="en-US" sz="1800" kern="1200" dirty="0"/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 err="1"/>
            <a:t>Consumo</a:t>
          </a:r>
          <a:r>
            <a:rPr lang="en-US" sz="1800" kern="1200" dirty="0"/>
            <a:t> de las </a:t>
          </a:r>
          <a:r>
            <a:rPr lang="en-US" sz="1800" kern="1200" dirty="0" err="1"/>
            <a:t>familias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 err="1"/>
            <a:t>E</a:t>
          </a:r>
          <a:r>
            <a:rPr lang="en-US" sz="1800" kern="1200" dirty="0" err="1">
              <a:sym typeface="Wingdings" panose="05000000000000000000" pitchFamily="2" charset="2"/>
            </a:rPr>
            <a:t>xportaciones</a:t>
          </a:r>
          <a:endParaRPr lang="en-US" sz="1800" kern="1200" dirty="0"/>
        </a:p>
      </dsp:txBody>
      <dsp:txXfrm>
        <a:off x="0" y="2952285"/>
        <a:ext cx="11918950" cy="1644300"/>
      </dsp:txXfrm>
    </dsp:sp>
    <dsp:sp modelId="{CD8B4325-5368-414A-9F31-926F84448137}">
      <dsp:nvSpPr>
        <dsp:cNvPr id="0" name=""/>
        <dsp:cNvSpPr/>
      </dsp:nvSpPr>
      <dsp:spPr>
        <a:xfrm>
          <a:off x="595947" y="2686605"/>
          <a:ext cx="8343265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5356" tIns="0" rIns="315356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Factores</a:t>
          </a:r>
          <a:r>
            <a:rPr lang="en-US" sz="1800" kern="1200" dirty="0"/>
            <a:t> que </a:t>
          </a:r>
          <a:r>
            <a:rPr lang="en-US" sz="1800" kern="1200" dirty="0" err="1"/>
            <a:t>restaron</a:t>
          </a:r>
          <a:r>
            <a:rPr lang="en-US" sz="1800" kern="1200" dirty="0"/>
            <a:t> </a:t>
          </a:r>
          <a:r>
            <a:rPr lang="en-US" sz="1800" kern="1200" dirty="0" err="1"/>
            <a:t>impulso</a:t>
          </a:r>
          <a:r>
            <a:rPr lang="en-US" sz="1800" kern="1200" dirty="0"/>
            <a:t>:</a:t>
          </a:r>
        </a:p>
      </dsp:txBody>
      <dsp:txXfrm>
        <a:off x="621886" y="2712544"/>
        <a:ext cx="8291387" cy="479482"/>
      </dsp:txXfrm>
    </dsp:sp>
    <dsp:sp modelId="{6EA01562-C1B2-4D89-ADB8-EFE2217F7716}">
      <dsp:nvSpPr>
        <dsp:cNvPr id="0" name=""/>
        <dsp:cNvSpPr/>
      </dsp:nvSpPr>
      <dsp:spPr>
        <a:xfrm>
          <a:off x="0" y="4959466"/>
          <a:ext cx="11918950" cy="13324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5043" tIns="374904" rIns="925043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800" b="0" kern="1200" dirty="0"/>
            <a:t>Inflación parece enseñar un límite inferior pero aún incentiva subida de tipos.</a:t>
          </a:r>
          <a:endParaRPr lang="en-US" sz="1800" b="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 err="1"/>
            <a:t>Continúa</a:t>
          </a:r>
          <a:r>
            <a:rPr lang="en-US" sz="1800" kern="1200" dirty="0"/>
            <a:t> la </a:t>
          </a:r>
          <a:r>
            <a:rPr lang="en-US" sz="1800" kern="1200" dirty="0" err="1"/>
            <a:t>caída</a:t>
          </a:r>
          <a:r>
            <a:rPr lang="en-US" sz="1800" kern="1200" dirty="0"/>
            <a:t> </a:t>
          </a:r>
          <a:r>
            <a:rPr lang="en-US" sz="1800" kern="1200" dirty="0" err="1"/>
            <a:t>en</a:t>
          </a:r>
          <a:r>
            <a:rPr lang="en-US" sz="1800" kern="1200" dirty="0"/>
            <a:t> la </a:t>
          </a:r>
          <a:r>
            <a:rPr lang="en-US" sz="1800" kern="1200" dirty="0" err="1"/>
            <a:t>renta</a:t>
          </a:r>
          <a:r>
            <a:rPr lang="en-US" sz="1800" kern="1200" dirty="0"/>
            <a:t> real de las </a:t>
          </a:r>
          <a:r>
            <a:rPr lang="en-US" sz="1800" kern="1200" dirty="0" err="1"/>
            <a:t>familias</a:t>
          </a:r>
          <a:r>
            <a:rPr lang="en-US" sz="1800" kern="1200" dirty="0"/>
            <a:t>. </a:t>
          </a:r>
          <a:r>
            <a:rPr lang="en-US" sz="1800" kern="1200" dirty="0" err="1"/>
            <a:t>Ahorro</a:t>
          </a:r>
          <a:r>
            <a:rPr lang="en-US" sz="1800" kern="1200" dirty="0"/>
            <a:t> </a:t>
          </a:r>
          <a:r>
            <a:rPr lang="en-US" sz="1800" kern="1200" dirty="0" err="1"/>
            <a:t>cada</a:t>
          </a:r>
          <a:r>
            <a:rPr lang="en-US" sz="1800" kern="1200" dirty="0"/>
            <a:t> </a:t>
          </a:r>
          <a:r>
            <a:rPr lang="en-US" sz="1800" kern="1200" dirty="0" err="1"/>
            <a:t>vez</a:t>
          </a:r>
          <a:r>
            <a:rPr lang="en-US" sz="1800" kern="1200" dirty="0"/>
            <a:t> </a:t>
          </a:r>
          <a:r>
            <a:rPr lang="en-US" sz="1800" kern="1200" dirty="0" err="1"/>
            <a:t>menor</a:t>
          </a:r>
          <a:r>
            <a:rPr lang="en-US" sz="1800" kern="1200" dirty="0"/>
            <a:t>. </a:t>
          </a:r>
          <a:r>
            <a:rPr lang="en-US" sz="1800" kern="1200" dirty="0" err="1"/>
            <a:t>Reducción</a:t>
          </a:r>
          <a:r>
            <a:rPr lang="en-US" sz="1800" kern="1200" dirty="0"/>
            <a:t> del </a:t>
          </a:r>
          <a:r>
            <a:rPr lang="en-US" sz="1800" kern="1200" dirty="0" err="1"/>
            <a:t>consumo</a:t>
          </a:r>
          <a:r>
            <a:rPr lang="en-US" sz="1800" kern="1200" dirty="0"/>
            <a:t>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No obstante </a:t>
          </a:r>
          <a:r>
            <a:rPr lang="en-US" sz="1800" kern="1200" dirty="0" err="1"/>
            <a:t>revisión</a:t>
          </a:r>
          <a:r>
            <a:rPr lang="en-US" sz="1800" kern="1200" dirty="0"/>
            <a:t> del </a:t>
          </a:r>
          <a:r>
            <a:rPr lang="en-US" sz="1800" kern="1200" dirty="0" err="1"/>
            <a:t>crecimiento</a:t>
          </a:r>
          <a:r>
            <a:rPr lang="en-US" sz="1800" kern="1200" dirty="0"/>
            <a:t> para 2023 </a:t>
          </a:r>
          <a:r>
            <a:rPr lang="en-US" sz="1800" kern="1200" dirty="0" err="1"/>
            <a:t>mejora</a:t>
          </a:r>
          <a:r>
            <a:rPr lang="en-US" sz="1800" kern="1200" dirty="0"/>
            <a:t> </a:t>
          </a:r>
          <a:r>
            <a:rPr lang="en-US" sz="1800" kern="1200" dirty="0" err="1"/>
            <a:t>ligeramente</a:t>
          </a:r>
          <a:r>
            <a:rPr lang="en-US" sz="1800" kern="1200" dirty="0"/>
            <a:t>.</a:t>
          </a:r>
        </a:p>
      </dsp:txBody>
      <dsp:txXfrm>
        <a:off x="0" y="4959466"/>
        <a:ext cx="11918950" cy="1332450"/>
      </dsp:txXfrm>
    </dsp:sp>
    <dsp:sp modelId="{487AD611-4657-4D91-9E64-DEDF9A552BD7}">
      <dsp:nvSpPr>
        <dsp:cNvPr id="0" name=""/>
        <dsp:cNvSpPr/>
      </dsp:nvSpPr>
      <dsp:spPr>
        <a:xfrm>
          <a:off x="595947" y="4693785"/>
          <a:ext cx="8343265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5356" tIns="0" rIns="315356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b="1" kern="1200" dirty="0"/>
            <a:t>A pesar de la “sorpresa positiva” IVT y mejor proyección para el IT 2023…</a:t>
          </a:r>
          <a:endParaRPr lang="en-US" sz="1800" kern="1200" dirty="0"/>
        </a:p>
      </dsp:txBody>
      <dsp:txXfrm>
        <a:off x="621886" y="4719724"/>
        <a:ext cx="8291387" cy="4794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7019838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452107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299787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638356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174160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274362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87100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4253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  <p:pic>
        <p:nvPicPr>
          <p:cNvPr id="5" name="logo.png">
            <a:extLst>
              <a:ext uri="{FF2B5EF4-FFF2-40B4-BE49-F238E27FC236}">
                <a16:creationId xmlns:a16="http://schemas.microsoft.com/office/drawing/2014/main" id="{21CDBCBF-B870-D73D-2BDF-1ACDA83A43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74574" y="409804"/>
            <a:ext cx="2644064" cy="1526946"/>
          </a:xfrm>
          <a:prstGeom prst="rect">
            <a:avLst/>
          </a:prstGeom>
        </p:spPr>
      </p:pic>
      <p:pic>
        <p:nvPicPr>
          <p:cNvPr id="6" name="pasted-image.tiff">
            <a:extLst>
              <a:ext uri="{FF2B5EF4-FFF2-40B4-BE49-F238E27FC236}">
                <a16:creationId xmlns:a16="http://schemas.microsoft.com/office/drawing/2014/main" id="{233B0411-9E5C-5F0B-F5CC-7287B4A09C6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067383" y="190422"/>
            <a:ext cx="2555509" cy="977483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tiff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  <p:pic>
        <p:nvPicPr>
          <p:cNvPr id="5" name="pasted-image.tiff">
            <a:extLst>
              <a:ext uri="{FF2B5EF4-FFF2-40B4-BE49-F238E27FC236}">
                <a16:creationId xmlns:a16="http://schemas.microsoft.com/office/drawing/2014/main" id="{26D033FE-826D-7B82-E945-2C97265DD79B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10067383" y="190422"/>
            <a:ext cx="2555509" cy="977483"/>
          </a:xfrm>
          <a:prstGeom prst="rect">
            <a:avLst/>
          </a:prstGeom>
        </p:spPr>
      </p:pic>
      <p:pic>
        <p:nvPicPr>
          <p:cNvPr id="6" name="logo.png">
            <a:extLst>
              <a:ext uri="{FF2B5EF4-FFF2-40B4-BE49-F238E27FC236}">
                <a16:creationId xmlns:a16="http://schemas.microsoft.com/office/drawing/2014/main" id="{CA188373-0D61-70F4-ACFD-C5184ECD74F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/>
          <a:stretch>
            <a:fillRect/>
          </a:stretch>
        </p:blipFill>
        <p:spPr>
          <a:xfrm>
            <a:off x="174574" y="409804"/>
            <a:ext cx="2644064" cy="152694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9" r:id="rId3"/>
    <p:sldLayoutId id="2147483660" r:id="rId4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tiff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7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6.png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8" name="Rectangle 127">
            <a:extLst>
              <a:ext uri="{FF2B5EF4-FFF2-40B4-BE49-F238E27FC236}">
                <a16:creationId xmlns:a16="http://schemas.microsoft.com/office/drawing/2014/main" id="{A92CF0CF-E20D-4C03-AE25-A672922F5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004474" cy="975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25DA13EB-813C-4FE6-98DF-2EE99B48BD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005" y="0"/>
            <a:ext cx="13004475" cy="9753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9" name="Shape 119"/>
          <p:cNvSpPr>
            <a:spLocks noGrp="1"/>
          </p:cNvSpPr>
          <p:nvPr>
            <p:ph type="ctrTitle"/>
          </p:nvPr>
        </p:nvSpPr>
        <p:spPr>
          <a:xfrm>
            <a:off x="4362450" y="4768792"/>
            <a:ext cx="7676122" cy="3327458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algn="l" defTabSz="457200">
              <a:lnSpc>
                <a:spcPct val="90000"/>
              </a:lnSpc>
              <a:spcBef>
                <a:spcPts val="900"/>
              </a:spcBef>
              <a:defRPr sz="5400" cap="all" spc="-53">
                <a:solidFill>
                  <a:srgbClr val="FF4013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pPr>
            <a:r>
              <a:rPr lang="es-ES" sz="3900" b="1" dirty="0">
                <a:solidFill>
                  <a:schemeClr val="tx2"/>
                </a:solidFill>
              </a:rPr>
              <a:t>Economía andaluza </a:t>
            </a:r>
          </a:p>
          <a:p>
            <a:pPr algn="l" defTabSz="457200">
              <a:lnSpc>
                <a:spcPct val="90000"/>
              </a:lnSpc>
              <a:spcBef>
                <a:spcPts val="900"/>
              </a:spcBef>
              <a:defRPr sz="5400" cap="all" spc="-53">
                <a:solidFill>
                  <a:srgbClr val="FF4013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pPr>
            <a:r>
              <a:rPr lang="es-ES" sz="3900" b="1" dirty="0">
                <a:solidFill>
                  <a:schemeClr val="tx2"/>
                </a:solidFill>
              </a:rPr>
              <a:t>CUARTO trimestre de 2022</a:t>
            </a:r>
          </a:p>
        </p:txBody>
      </p: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B260B5EA-4014-4EFA-BF60-A205CBAE2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8947075" y="-1"/>
            <a:ext cx="4088405" cy="4090503"/>
            <a:chOff x="-305" y="-1"/>
            <a:chExt cx="3832880" cy="2876136"/>
          </a:xfrm>
        </p:grpSpPr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1BF22D31-E67F-4195-BB34-8A55D356D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B703BC64-7A80-4B64-8B4B-8D19B05111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7E248705-DEB3-4F6D-A983-40926993E8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2A101A4C-B9EA-4041-A2C3-59AF4B6DE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0" name="Shape 120"/>
          <p:cNvSpPr>
            <a:spLocks noGrp="1"/>
          </p:cNvSpPr>
          <p:nvPr>
            <p:ph type="subTitle" sz="quarter" idx="1"/>
          </p:nvPr>
        </p:nvSpPr>
        <p:spPr>
          <a:xfrm>
            <a:off x="4362450" y="6003759"/>
            <a:ext cx="4593938" cy="114628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algn="l" defTabSz="566674">
              <a:spcAft>
                <a:spcPts val="600"/>
              </a:spcAft>
              <a:defRPr sz="3104" cap="small">
                <a:solidFill>
                  <a:srgbClr val="022FD4"/>
                </a:solidFill>
                <a:latin typeface="Hoefler Text"/>
                <a:ea typeface="Hoefler Text"/>
                <a:cs typeface="Hoefler Text"/>
                <a:sym typeface="Hoefler Text"/>
              </a:defRPr>
            </a:pPr>
            <a:endParaRPr lang="es-ES" sz="2500" dirty="0">
              <a:solidFill>
                <a:schemeClr val="tx2"/>
              </a:solidFill>
            </a:endParaRPr>
          </a:p>
          <a:p>
            <a:pPr algn="l" defTabSz="566674">
              <a:spcAft>
                <a:spcPts val="600"/>
              </a:spcAft>
              <a:defRPr sz="3104" cap="small">
                <a:solidFill>
                  <a:srgbClr val="022FD4"/>
                </a:solidFill>
                <a:latin typeface="Hoefler Text"/>
                <a:ea typeface="Hoefler Text"/>
                <a:cs typeface="Hoefler Text"/>
                <a:sym typeface="Hoefler Text"/>
              </a:defRPr>
            </a:pPr>
            <a:r>
              <a:rPr lang="es-ES" sz="2500" dirty="0">
                <a:solidFill>
                  <a:schemeClr val="tx2"/>
                </a:solidFill>
              </a:rPr>
              <a:t>24 de FEBRERO de 2023</a:t>
            </a:r>
          </a:p>
          <a:p>
            <a:pPr algn="l" defTabSz="566674">
              <a:spcAft>
                <a:spcPts val="600"/>
              </a:spcAft>
              <a:defRPr sz="3104" cap="small">
                <a:solidFill>
                  <a:srgbClr val="022FD4"/>
                </a:solidFill>
                <a:latin typeface="Hoefler Text"/>
                <a:ea typeface="Hoefler Text"/>
                <a:cs typeface="Hoefler Text"/>
                <a:sym typeface="Hoefler Text"/>
              </a:defRPr>
            </a:pPr>
            <a:endParaRPr lang="es-ES" sz="2500" dirty="0">
              <a:solidFill>
                <a:schemeClr val="tx2"/>
              </a:solidFill>
            </a:endParaRPr>
          </a:p>
        </p:txBody>
      </p:sp>
      <p:pic>
        <p:nvPicPr>
          <p:cNvPr id="123" name="pasted-imag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5400000">
            <a:off x="1203669" y="2031274"/>
            <a:ext cx="2639082" cy="250713"/>
          </a:xfrm>
          <a:prstGeom prst="rect">
            <a:avLst/>
          </a:prstGeom>
        </p:spPr>
      </p:pic>
      <p:pic>
        <p:nvPicPr>
          <p:cNvPr id="121" name="log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6286" y="354478"/>
            <a:ext cx="2644064" cy="1526946"/>
          </a:xfrm>
          <a:prstGeom prst="rect">
            <a:avLst/>
          </a:prstGeom>
        </p:spPr>
      </p:pic>
      <p:pic>
        <p:nvPicPr>
          <p:cNvPr id="15" name="pasted-image.tiff">
            <a:extLst>
              <a:ext uri="{FF2B5EF4-FFF2-40B4-BE49-F238E27FC236}">
                <a16:creationId xmlns:a16="http://schemas.microsoft.com/office/drawing/2014/main" id="{4BB480D7-8B25-4B91-686F-5C76449EC0B8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436106" y="404485"/>
            <a:ext cx="2257062" cy="865208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Imagen 2" descr="Texto&#10;&#10;Descripción generada automáticamente">
            <a:extLst>
              <a:ext uri="{FF2B5EF4-FFF2-40B4-BE49-F238E27FC236}">
                <a16:creationId xmlns:a16="http://schemas.microsoft.com/office/drawing/2014/main" id="{E77BE12A-48D8-002F-1719-45C1E279CE3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612" y="207804"/>
            <a:ext cx="1619250" cy="62928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457200">
              <a:lnSpc>
                <a:spcPct val="90000"/>
              </a:lnSpc>
              <a:spcBef>
                <a:spcPts val="900"/>
              </a:spcBef>
              <a:defRPr sz="5400" cap="all" spc="-53">
                <a:solidFill>
                  <a:srgbClr val="FF4013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r>
              <a:t>muchas gracias</a:t>
            </a:r>
          </a:p>
        </p:txBody>
      </p:sp>
      <p:pic>
        <p:nvPicPr>
          <p:cNvPr id="261" name="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76691" y="164616"/>
            <a:ext cx="4855702" cy="2801608"/>
          </a:xfrm>
          <a:prstGeom prst="rect">
            <a:avLst/>
          </a:prstGeom>
          <a:ln w="12700">
            <a:miter lim="400000"/>
          </a:ln>
        </p:spPr>
      </p:pic>
      <p:pic>
        <p:nvPicPr>
          <p:cNvPr id="263" name="pasted-image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 rot="5400000">
            <a:off x="-4420712" y="4407251"/>
            <a:ext cx="9775840" cy="939098"/>
          </a:xfrm>
          <a:prstGeom prst="rect">
            <a:avLst/>
          </a:prstGeom>
          <a:ln w="12700">
            <a:miter lim="400000"/>
          </a:ln>
        </p:spPr>
      </p:pic>
      <p:pic>
        <p:nvPicPr>
          <p:cNvPr id="2" name="Imagen 1" descr="Texto&#10;&#10;Descripción generada automáticamente">
            <a:extLst>
              <a:ext uri="{FF2B5EF4-FFF2-40B4-BE49-F238E27FC236}">
                <a16:creationId xmlns:a16="http://schemas.microsoft.com/office/drawing/2014/main" id="{1BB4F1E5-EC39-6A27-546A-EFE825572E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612" y="207804"/>
            <a:ext cx="1619250" cy="629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435769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pasted-image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 rot="5400000">
            <a:off x="-4420712" y="4407251"/>
            <a:ext cx="9775840" cy="939098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132" name="CuadroTexto 2">
            <a:extLst>
              <a:ext uri="{FF2B5EF4-FFF2-40B4-BE49-F238E27FC236}">
                <a16:creationId xmlns:a16="http://schemas.microsoft.com/office/drawing/2014/main" id="{E50314C5-52D1-8690-18CA-5576C411B1B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688671"/>
              </p:ext>
            </p:extLst>
          </p:nvPr>
        </p:nvGraphicFramePr>
        <p:xfrm>
          <a:off x="1085850" y="1753558"/>
          <a:ext cx="11918950" cy="69713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2" name="Imagen 1" descr="Texto&#10;&#10;Descripción generada automáticamente">
            <a:extLst>
              <a:ext uri="{FF2B5EF4-FFF2-40B4-BE49-F238E27FC236}">
                <a16:creationId xmlns:a16="http://schemas.microsoft.com/office/drawing/2014/main" id="{CC09921C-70BC-F65D-FB94-155FAD2C734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612" y="207804"/>
            <a:ext cx="1619250" cy="629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556621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pasted-image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 rot="5400000">
            <a:off x="-4420712" y="4407251"/>
            <a:ext cx="9775840" cy="939098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Imagen 2" descr="Texto&#10;&#10;Descripción generada automáticamente">
            <a:extLst>
              <a:ext uri="{FF2B5EF4-FFF2-40B4-BE49-F238E27FC236}">
                <a16:creationId xmlns:a16="http://schemas.microsoft.com/office/drawing/2014/main" id="{93BD896F-3673-93CA-724E-46CB4BAD83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612" y="207804"/>
            <a:ext cx="1619250" cy="629285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F08CB721-9197-6196-FEDC-588D038EC9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5545" y="1750920"/>
            <a:ext cx="7699529" cy="7450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064781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FC27EC-960D-FA4C-9337-102B88BCA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6000" b="1" dirty="0">
                <a:solidFill>
                  <a:schemeClr val="accent1">
                    <a:lumMod val="75000"/>
                  </a:schemeClr>
                </a:solidFill>
              </a:rPr>
              <a:t>PREVISIONES</a:t>
            </a:r>
          </a:p>
        </p:txBody>
      </p:sp>
      <p:pic>
        <p:nvPicPr>
          <p:cNvPr id="3" name="Imagen 2" descr="Texto&#10;&#10;Descripción generada automáticamente">
            <a:extLst>
              <a:ext uri="{FF2B5EF4-FFF2-40B4-BE49-F238E27FC236}">
                <a16:creationId xmlns:a16="http://schemas.microsoft.com/office/drawing/2014/main" id="{5D8D03B0-5B8A-F2FC-1DCD-A3E552A97E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612" y="207804"/>
            <a:ext cx="1619250" cy="629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77024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5409" y="240816"/>
            <a:ext cx="2847325" cy="1642829"/>
          </a:xfrm>
          <a:prstGeom prst="rect">
            <a:avLst/>
          </a:prstGeom>
          <a:ln w="12700">
            <a:miter lim="400000"/>
          </a:ln>
        </p:spPr>
      </p:pic>
      <p:pic>
        <p:nvPicPr>
          <p:cNvPr id="130" name="pasted-image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>
          <a:xfrm rot="5400000">
            <a:off x="-4420712" y="4407251"/>
            <a:ext cx="9775840" cy="939098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97B90FF9-1271-4001-970D-D6E16BE066D5}"/>
              </a:ext>
            </a:extLst>
          </p:cNvPr>
          <p:cNvSpPr txBox="1"/>
          <p:nvPr/>
        </p:nvSpPr>
        <p:spPr>
          <a:xfrm>
            <a:off x="2149575" y="2737155"/>
            <a:ext cx="10855225" cy="675056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s-ES" b="1" dirty="0">
                <a:solidFill>
                  <a:schemeClr val="accent1">
                    <a:lumMod val="50000"/>
                  </a:schemeClr>
                </a:solidFill>
              </a:rPr>
              <a:t>INTRODUCCIÓN</a:t>
            </a:r>
            <a:endParaRPr kumimoji="0" lang="es-ES" sz="3600" b="1" i="0" u="none" strike="noStrike" cap="none" spc="0" normalizeH="0" baseline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ES" sz="3600" b="1" i="0" u="none" strike="noStrike" cap="none" spc="0" normalizeH="0" baseline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s-ES" b="1" dirty="0">
              <a:solidFill>
                <a:schemeClr val="accent1">
                  <a:lumMod val="50000"/>
                </a:schemeClr>
              </a:solidFill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ES" sz="3600" b="1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PREVISIONES INTERNACIONALES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s-ES" b="1" dirty="0">
              <a:solidFill>
                <a:schemeClr val="accent1">
                  <a:lumMod val="50000"/>
                </a:schemeClr>
              </a:solidFill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ES" sz="3600" b="1" i="0" u="none" strike="noStrike" cap="none" spc="0" normalizeH="0" baseline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s-ES" b="1" dirty="0">
                <a:solidFill>
                  <a:schemeClr val="accent1">
                    <a:lumMod val="50000"/>
                  </a:schemeClr>
                </a:solidFill>
              </a:rPr>
              <a:t>PREVISIONES PARA ESPAÑA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s-ES" b="1" dirty="0">
              <a:solidFill>
                <a:schemeClr val="accent1">
                  <a:lumMod val="50000"/>
                </a:schemeClr>
              </a:solidFill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s-ES" b="1" dirty="0">
              <a:solidFill>
                <a:schemeClr val="accent1">
                  <a:lumMod val="50000"/>
                </a:schemeClr>
              </a:solidFill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ES" sz="3600" b="1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PREVISIÓN PARA ANDALUCÍA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s-ES" b="1" dirty="0">
              <a:solidFill>
                <a:schemeClr val="accent1">
                  <a:lumMod val="50000"/>
                </a:schemeClr>
              </a:solidFill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ES" sz="3600" b="1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			</a:t>
            </a:r>
          </a:p>
        </p:txBody>
      </p:sp>
      <p:pic>
        <p:nvPicPr>
          <p:cNvPr id="2" name="Imagen 1" descr="Texto&#10;&#10;Descripción generada automáticamente">
            <a:extLst>
              <a:ext uri="{FF2B5EF4-FFF2-40B4-BE49-F238E27FC236}">
                <a16:creationId xmlns:a16="http://schemas.microsoft.com/office/drawing/2014/main" id="{414A397E-B77A-600E-92D9-9072A15685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612" y="207804"/>
            <a:ext cx="1619250" cy="629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908985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5409" y="240816"/>
            <a:ext cx="2847325" cy="1642829"/>
          </a:xfrm>
          <a:prstGeom prst="rect">
            <a:avLst/>
          </a:prstGeom>
          <a:ln w="12700">
            <a:miter lim="400000"/>
          </a:ln>
        </p:spPr>
      </p:pic>
      <p:pic>
        <p:nvPicPr>
          <p:cNvPr id="130" name="pasted-image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>
          <a:xfrm rot="5400000">
            <a:off x="-4420712" y="4407251"/>
            <a:ext cx="9775840" cy="939098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ECC95DEB-FE22-4A51-8E4D-1E6274434D46}"/>
              </a:ext>
            </a:extLst>
          </p:cNvPr>
          <p:cNvSpPr txBox="1"/>
          <p:nvPr/>
        </p:nvSpPr>
        <p:spPr>
          <a:xfrm>
            <a:off x="1162050" y="1163242"/>
            <a:ext cx="10370634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>
              <a:defRPr b="1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lang="es-ES" dirty="0"/>
              <a:t>Evolución del PMI compuesto</a:t>
            </a:r>
          </a:p>
        </p:txBody>
      </p:sp>
      <p:pic>
        <p:nvPicPr>
          <p:cNvPr id="5" name="Imagen 4" descr="Texto&#10;&#10;Descripción generada automáticamente">
            <a:extLst>
              <a:ext uri="{FF2B5EF4-FFF2-40B4-BE49-F238E27FC236}">
                <a16:creationId xmlns:a16="http://schemas.microsoft.com/office/drawing/2014/main" id="{7FF66927-A339-53BD-3F92-F241A4FC94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612" y="207804"/>
            <a:ext cx="1619250" cy="629285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660955DB-E790-F4E3-1B1A-42D211D6EA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69582" y="2557890"/>
            <a:ext cx="9601624" cy="5214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152311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log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5409" y="240816"/>
            <a:ext cx="2847325" cy="1642829"/>
          </a:xfrm>
          <a:prstGeom prst="rect">
            <a:avLst/>
          </a:prstGeom>
          <a:ln w="12700">
            <a:miter lim="400000"/>
          </a:ln>
        </p:spPr>
      </p:pic>
      <p:pic>
        <p:nvPicPr>
          <p:cNvPr id="130" name="pasted-image.pn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>
          <a:xfrm rot="5400000">
            <a:off x="-4420712" y="4407251"/>
            <a:ext cx="9775840" cy="939098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Imagen 2" descr="Texto&#10;&#10;Descripción generada automáticamente">
            <a:extLst>
              <a:ext uri="{FF2B5EF4-FFF2-40B4-BE49-F238E27FC236}">
                <a16:creationId xmlns:a16="http://schemas.microsoft.com/office/drawing/2014/main" id="{DB63443B-FC5E-E3C8-1ED2-3414521EF0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612" y="207804"/>
            <a:ext cx="1619250" cy="629285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25CAEA61-7E5F-2653-1DA6-F84BE0673F4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61464" y="2455146"/>
            <a:ext cx="10681546" cy="5412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956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FC27EC-960D-FA4C-9337-102B88BCA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6000" b="1" dirty="0">
                <a:solidFill>
                  <a:schemeClr val="accent1">
                    <a:lumMod val="75000"/>
                  </a:schemeClr>
                </a:solidFill>
              </a:rPr>
              <a:t>PREVISIONES PARA LA ECONOMÍA ANDALUZA</a:t>
            </a:r>
          </a:p>
        </p:txBody>
      </p:sp>
      <p:pic>
        <p:nvPicPr>
          <p:cNvPr id="3" name="Imagen 2" descr="Texto&#10;&#10;Descripción generada automáticamente">
            <a:extLst>
              <a:ext uri="{FF2B5EF4-FFF2-40B4-BE49-F238E27FC236}">
                <a16:creationId xmlns:a16="http://schemas.microsoft.com/office/drawing/2014/main" id="{354132F6-6FAF-7363-A246-FCF8381B29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612" y="207804"/>
            <a:ext cx="1619250" cy="629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281351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5409" y="240816"/>
            <a:ext cx="2847325" cy="1642829"/>
          </a:xfrm>
          <a:prstGeom prst="rect">
            <a:avLst/>
          </a:prstGeom>
          <a:ln w="12700">
            <a:miter lim="400000"/>
          </a:ln>
        </p:spPr>
      </p:pic>
      <p:pic>
        <p:nvPicPr>
          <p:cNvPr id="130" name="pasted-image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>
          <a:xfrm rot="5400000">
            <a:off x="-4420712" y="4407251"/>
            <a:ext cx="9775840" cy="939098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ECC95DEB-FE22-4A51-8E4D-1E6274434D46}"/>
              </a:ext>
            </a:extLst>
          </p:cNvPr>
          <p:cNvSpPr txBox="1"/>
          <p:nvPr/>
        </p:nvSpPr>
        <p:spPr>
          <a:xfrm>
            <a:off x="1074787" y="1227055"/>
            <a:ext cx="10370634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>
              <a:defRPr b="1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lang="es-ES" dirty="0"/>
              <a:t>PREVISIONES PARA LA ECONOMÍA ANDALUZA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97B90FF9-1271-4001-970D-D6E16BE066D5}"/>
              </a:ext>
            </a:extLst>
          </p:cNvPr>
          <p:cNvSpPr txBox="1"/>
          <p:nvPr/>
        </p:nvSpPr>
        <p:spPr>
          <a:xfrm>
            <a:off x="2149575" y="2737155"/>
            <a:ext cx="10855225" cy="675056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ES" sz="3600" b="1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CONSIDERACIONES GENERALES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ES" sz="3600" b="1" i="0" u="none" strike="noStrike" cap="none" spc="0" normalizeH="0" baseline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s-ES" b="1" dirty="0">
              <a:solidFill>
                <a:schemeClr val="accent1">
                  <a:lumMod val="50000"/>
                </a:schemeClr>
              </a:solidFill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ES" sz="3600" b="1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PERSPECTIVA DE LA DEMANDA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s-ES" b="1" dirty="0">
              <a:solidFill>
                <a:schemeClr val="accent1">
                  <a:lumMod val="50000"/>
                </a:schemeClr>
              </a:solidFill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ES" sz="3600" b="1" i="0" u="none" strike="noStrike" cap="none" spc="0" normalizeH="0" baseline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s-ES" b="1" dirty="0">
                <a:solidFill>
                  <a:schemeClr val="accent1">
                    <a:lumMod val="50000"/>
                  </a:schemeClr>
                </a:solidFill>
              </a:rPr>
              <a:t>PERSPECTIVA DE LA OFERTA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s-ES" b="1" dirty="0">
              <a:solidFill>
                <a:schemeClr val="accent1">
                  <a:lumMod val="50000"/>
                </a:schemeClr>
              </a:solidFill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s-ES" b="1" dirty="0">
              <a:solidFill>
                <a:schemeClr val="accent1">
                  <a:lumMod val="50000"/>
                </a:schemeClr>
              </a:solidFill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ES" sz="3600" b="1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PREVISIÓN CRECIMIENTO </a:t>
            </a:r>
            <a:r>
              <a:rPr kumimoji="0" lang="es-ES" sz="3600" b="1" i="0" u="none" strike="noStrike" cap="none" spc="0" normalizeH="0" baseline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DEL PIB</a:t>
            </a:r>
            <a:endParaRPr kumimoji="0" lang="es-ES" sz="3600" b="1" i="0" u="none" strike="noStrike" cap="none" spc="0" normalizeH="0" baseline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s-ES" b="1" dirty="0">
              <a:solidFill>
                <a:schemeClr val="accent1">
                  <a:lumMod val="50000"/>
                </a:schemeClr>
              </a:solidFill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ES" sz="3600" b="1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			</a:t>
            </a:r>
          </a:p>
        </p:txBody>
      </p:sp>
      <p:pic>
        <p:nvPicPr>
          <p:cNvPr id="4" name="Imagen 3" descr="Texto&#10;&#10;Descripción generada automáticamente">
            <a:extLst>
              <a:ext uri="{FF2B5EF4-FFF2-40B4-BE49-F238E27FC236}">
                <a16:creationId xmlns:a16="http://schemas.microsoft.com/office/drawing/2014/main" id="{2667D782-425E-0B36-22B9-8372F97D70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612" y="207804"/>
            <a:ext cx="1619250" cy="629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376722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Override1.xml><?xml version="1.0" encoding="utf-8"?>
<a:themeOverride xmlns:a="http://schemas.openxmlformats.org/drawingml/2006/main">
  <a:clrScheme name="White">
    <a:dk1>
      <a:srgbClr val="000000"/>
    </a:dk1>
    <a:lt1>
      <a:srgbClr val="FFFFFF"/>
    </a:lt1>
    <a:dk2>
      <a:srgbClr val="53585F"/>
    </a:dk2>
    <a:lt2>
      <a:srgbClr val="DCDEE0"/>
    </a:lt2>
    <a:accent1>
      <a:srgbClr val="0365C0"/>
    </a:accent1>
    <a:accent2>
      <a:srgbClr val="00882B"/>
    </a:accent2>
    <a:accent3>
      <a:srgbClr val="DCBD23"/>
    </a:accent3>
    <a:accent4>
      <a:srgbClr val="DE6A10"/>
    </a:accent4>
    <a:accent5>
      <a:srgbClr val="C82506"/>
    </a:accent5>
    <a:accent6>
      <a:srgbClr val="773F9B"/>
    </a:accent6>
    <a:hlink>
      <a:srgbClr val="0000FF"/>
    </a:hlink>
    <a:folHlink>
      <a:srgbClr val="FF00F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558</TotalTime>
  <Words>150</Words>
  <Application>Microsoft Office PowerPoint</Application>
  <PresentationFormat>Personalizado</PresentationFormat>
  <Paragraphs>47</Paragraphs>
  <Slides>10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6" baseType="lpstr">
      <vt:lpstr>Avenir Next Demi Bold</vt:lpstr>
      <vt:lpstr>Helvetica Light</vt:lpstr>
      <vt:lpstr>Helvetica Neue</vt:lpstr>
      <vt:lpstr>Hoefler Text</vt:lpstr>
      <vt:lpstr>Wingdings</vt:lpstr>
      <vt:lpstr>White</vt:lpstr>
      <vt:lpstr>Economía andaluza  CUARTO trimestre de 2022</vt:lpstr>
      <vt:lpstr>Presentación de PowerPoint</vt:lpstr>
      <vt:lpstr>Presentación de PowerPoint</vt:lpstr>
      <vt:lpstr>PREVISIONES</vt:lpstr>
      <vt:lpstr>Presentación de PowerPoint</vt:lpstr>
      <vt:lpstr>Presentación de PowerPoint</vt:lpstr>
      <vt:lpstr>Presentación de PowerPoint</vt:lpstr>
      <vt:lpstr>PREVISIONES PARA LA ECONOMÍA ANDALUZA</vt:lpstr>
      <vt:lpstr>Presentación de PowerPoint</vt:lpstr>
      <vt:lpstr>muchas 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Economía andaluza.  PRIMER trimestre de 2017</dc:title>
  <dc:creator>Manuel hidalgo perez</dc:creator>
  <cp:lastModifiedBy>Manuel hidalgo perez</cp:lastModifiedBy>
  <cp:revision>276</cp:revision>
  <dcterms:modified xsi:type="dcterms:W3CDTF">2023-02-23T17:15:13Z</dcterms:modified>
</cp:coreProperties>
</file>