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3" r:id="rId5"/>
    <p:sldId id="259" r:id="rId6"/>
    <p:sldId id="260" r:id="rId7"/>
    <p:sldId id="264" r:id="rId8"/>
    <p:sldId id="262" r:id="rId9"/>
    <p:sldId id="267" r:id="rId10"/>
    <p:sldId id="268" r:id="rId11"/>
    <p:sldId id="280" r:id="rId12"/>
    <p:sldId id="281" r:id="rId13"/>
    <p:sldId id="271" r:id="rId14"/>
    <p:sldId id="272" r:id="rId15"/>
    <p:sldId id="273" r:id="rId16"/>
    <p:sldId id="274" r:id="rId17"/>
    <p:sldId id="275" r:id="rId18"/>
    <p:sldId id="277" r:id="rId19"/>
    <p:sldId id="278" r:id="rId20"/>
    <p:sldId id="276" r:id="rId21"/>
    <p:sldId id="279" r:id="rId2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A82"/>
    <a:srgbClr val="002B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16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195E13-BFB5-4005-9113-A808ADB0167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D1E2324-70E3-4113-B54F-6FDD5122A050}">
      <dgm:prSet/>
      <dgm:spPr/>
      <dgm:t>
        <a:bodyPr/>
        <a:lstStyle/>
        <a:p>
          <a:r>
            <a:rPr lang="es-ES" b="0" i="0"/>
            <a:t>La inflación en Andalucía se sitúa en el 1,5% en octubre, tres décimas por debajo de la media nacional (1,8%)</a:t>
          </a:r>
        </a:p>
      </dgm:t>
    </dgm:pt>
    <dgm:pt modelId="{0FAF0AF1-794D-450D-83CB-85BBBB268913}" type="parTrans" cxnId="{CA9FADAB-DD89-4CAF-8946-B0CEC1870782}">
      <dgm:prSet/>
      <dgm:spPr/>
      <dgm:t>
        <a:bodyPr/>
        <a:lstStyle/>
        <a:p>
          <a:endParaRPr lang="es-ES"/>
        </a:p>
      </dgm:t>
    </dgm:pt>
    <dgm:pt modelId="{D6E70EBF-C2CC-45A4-AE58-7C44BFB018C2}" type="sibTrans" cxnId="{CA9FADAB-DD89-4CAF-8946-B0CEC1870782}">
      <dgm:prSet phldrT="1" phldr="0"/>
      <dgm:spPr/>
      <dgm:t>
        <a:bodyPr/>
        <a:lstStyle/>
        <a:p>
          <a:r>
            <a:rPr lang="es-ES"/>
            <a:t>1</a:t>
          </a:r>
        </a:p>
      </dgm:t>
    </dgm:pt>
    <dgm:pt modelId="{FB94CA6A-3F3F-4DA6-A03D-67CA13426510}">
      <dgm:prSet/>
      <dgm:spPr/>
      <dgm:t>
        <a:bodyPr/>
        <a:lstStyle/>
        <a:p>
          <a:r>
            <a:rPr lang="es-ES" b="0" i="0"/>
            <a:t>La inflación subyacente (2,2%) mantiene cierta persistencia pero también muestra moderación</a:t>
          </a:r>
        </a:p>
      </dgm:t>
    </dgm:pt>
    <dgm:pt modelId="{BE883734-EEC2-48CE-B631-F9036C0B3375}" type="parTrans" cxnId="{2D728983-90E8-43F1-BFCC-47E7F9018D73}">
      <dgm:prSet/>
      <dgm:spPr/>
      <dgm:t>
        <a:bodyPr/>
        <a:lstStyle/>
        <a:p>
          <a:endParaRPr lang="es-ES"/>
        </a:p>
      </dgm:t>
    </dgm:pt>
    <dgm:pt modelId="{35076B97-A784-4004-8F12-D663372FE505}" type="sibTrans" cxnId="{2D728983-90E8-43F1-BFCC-47E7F9018D73}">
      <dgm:prSet phldrT="2" phldr="0"/>
      <dgm:spPr/>
      <dgm:t>
        <a:bodyPr/>
        <a:lstStyle/>
        <a:p>
          <a:r>
            <a:rPr lang="es-ES"/>
            <a:t>2</a:t>
          </a:r>
        </a:p>
      </dgm:t>
    </dgm:pt>
    <dgm:pt modelId="{5E6172D6-78AA-486C-8201-42C0C367A961}">
      <dgm:prSet/>
      <dgm:spPr/>
      <dgm:t>
        <a:bodyPr/>
        <a:lstStyle/>
        <a:p>
          <a:r>
            <a:rPr lang="es-ES" b="0" i="0"/>
            <a:t>El sector turístico mantiene presiones al alza en precios, con incrementos significativos en tarifas hoteleras</a:t>
          </a:r>
        </a:p>
      </dgm:t>
    </dgm:pt>
    <dgm:pt modelId="{65C4B8EB-7EF7-45F4-B624-87499B418F88}" type="parTrans" cxnId="{CF9C50DF-CFF8-4E13-B316-1D028CFFE214}">
      <dgm:prSet/>
      <dgm:spPr/>
      <dgm:t>
        <a:bodyPr/>
        <a:lstStyle/>
        <a:p>
          <a:endParaRPr lang="es-ES"/>
        </a:p>
      </dgm:t>
    </dgm:pt>
    <dgm:pt modelId="{9C0675D1-5AB9-4F1F-A1D4-BEADF63252CF}" type="sibTrans" cxnId="{CF9C50DF-CFF8-4E13-B316-1D028CFFE214}">
      <dgm:prSet phldrT="3" phldr="0"/>
      <dgm:spPr/>
      <dgm:t>
        <a:bodyPr/>
        <a:lstStyle/>
        <a:p>
          <a:r>
            <a:rPr lang="es-ES"/>
            <a:t>3</a:t>
          </a:r>
        </a:p>
      </dgm:t>
    </dgm:pt>
    <dgm:pt modelId="{FBF0EDB3-AD8F-47F1-9E38-76A6B0295557}" type="pres">
      <dgm:prSet presAssocID="{2F195E13-BFB5-4005-9113-A808ADB01670}" presName="Name0" presStyleCnt="0">
        <dgm:presLayoutVars>
          <dgm:animLvl val="lvl"/>
          <dgm:resizeHandles val="exact"/>
        </dgm:presLayoutVars>
      </dgm:prSet>
      <dgm:spPr/>
    </dgm:pt>
    <dgm:pt modelId="{58B60AA0-20D6-4A1E-8BD7-3B536945248B}" type="pres">
      <dgm:prSet presAssocID="{CD1E2324-70E3-4113-B54F-6FDD5122A050}" presName="compositeNode" presStyleCnt="0">
        <dgm:presLayoutVars>
          <dgm:bulletEnabled val="1"/>
        </dgm:presLayoutVars>
      </dgm:prSet>
      <dgm:spPr/>
    </dgm:pt>
    <dgm:pt modelId="{426EDDDA-3EA9-4EDE-8FEA-81491E8C6051}" type="pres">
      <dgm:prSet presAssocID="{CD1E2324-70E3-4113-B54F-6FDD5122A050}" presName="bgRect" presStyleLbl="bgAccFollowNode1" presStyleIdx="0" presStyleCnt="3"/>
      <dgm:spPr/>
    </dgm:pt>
    <dgm:pt modelId="{F0A49076-DAD0-4F87-BB29-528784DF0F9F}" type="pres">
      <dgm:prSet presAssocID="{D6E70EBF-C2CC-45A4-AE58-7C44BFB018C2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7BB669DE-4F1B-4EE8-A275-3A89BAA232D4}" type="pres">
      <dgm:prSet presAssocID="{CD1E2324-70E3-4113-B54F-6FDD5122A050}" presName="bottomLine" presStyleLbl="alignNode1" presStyleIdx="1" presStyleCnt="6">
        <dgm:presLayoutVars/>
      </dgm:prSet>
      <dgm:spPr/>
    </dgm:pt>
    <dgm:pt modelId="{06BF6C36-F2C0-40A9-9621-28480DE15182}" type="pres">
      <dgm:prSet presAssocID="{CD1E2324-70E3-4113-B54F-6FDD5122A050}" presName="nodeText" presStyleLbl="bgAccFollowNode1" presStyleIdx="0" presStyleCnt="3">
        <dgm:presLayoutVars>
          <dgm:bulletEnabled val="1"/>
        </dgm:presLayoutVars>
      </dgm:prSet>
      <dgm:spPr/>
    </dgm:pt>
    <dgm:pt modelId="{E9704941-DDC5-4822-ABF9-BCFF84616E67}" type="pres">
      <dgm:prSet presAssocID="{D6E70EBF-C2CC-45A4-AE58-7C44BFB018C2}" presName="sibTrans" presStyleCnt="0"/>
      <dgm:spPr/>
    </dgm:pt>
    <dgm:pt modelId="{11BD7B3D-DB19-454E-9002-1EB0A2A955F7}" type="pres">
      <dgm:prSet presAssocID="{FB94CA6A-3F3F-4DA6-A03D-67CA13426510}" presName="compositeNode" presStyleCnt="0">
        <dgm:presLayoutVars>
          <dgm:bulletEnabled val="1"/>
        </dgm:presLayoutVars>
      </dgm:prSet>
      <dgm:spPr/>
    </dgm:pt>
    <dgm:pt modelId="{0C71B749-033B-4633-B30A-52ED6E2A9F89}" type="pres">
      <dgm:prSet presAssocID="{FB94CA6A-3F3F-4DA6-A03D-67CA13426510}" presName="bgRect" presStyleLbl="bgAccFollowNode1" presStyleIdx="1" presStyleCnt="3"/>
      <dgm:spPr/>
    </dgm:pt>
    <dgm:pt modelId="{2E638954-101B-491B-BB5B-E6BCB9752153}" type="pres">
      <dgm:prSet presAssocID="{35076B97-A784-4004-8F12-D663372FE505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6BAEDB09-9EB4-4EF5-B857-938B6DB57562}" type="pres">
      <dgm:prSet presAssocID="{FB94CA6A-3F3F-4DA6-A03D-67CA13426510}" presName="bottomLine" presStyleLbl="alignNode1" presStyleIdx="3" presStyleCnt="6">
        <dgm:presLayoutVars/>
      </dgm:prSet>
      <dgm:spPr/>
    </dgm:pt>
    <dgm:pt modelId="{44F537F2-D501-4F34-8773-7B90C035D209}" type="pres">
      <dgm:prSet presAssocID="{FB94CA6A-3F3F-4DA6-A03D-67CA13426510}" presName="nodeText" presStyleLbl="bgAccFollowNode1" presStyleIdx="1" presStyleCnt="3">
        <dgm:presLayoutVars>
          <dgm:bulletEnabled val="1"/>
        </dgm:presLayoutVars>
      </dgm:prSet>
      <dgm:spPr/>
    </dgm:pt>
    <dgm:pt modelId="{EF0324F2-7476-4C85-AE67-2D5EB933440A}" type="pres">
      <dgm:prSet presAssocID="{35076B97-A784-4004-8F12-D663372FE505}" presName="sibTrans" presStyleCnt="0"/>
      <dgm:spPr/>
    </dgm:pt>
    <dgm:pt modelId="{D5935B8D-4F41-41AB-96A8-6EF65CE30561}" type="pres">
      <dgm:prSet presAssocID="{5E6172D6-78AA-486C-8201-42C0C367A961}" presName="compositeNode" presStyleCnt="0">
        <dgm:presLayoutVars>
          <dgm:bulletEnabled val="1"/>
        </dgm:presLayoutVars>
      </dgm:prSet>
      <dgm:spPr/>
    </dgm:pt>
    <dgm:pt modelId="{209ADC9F-FB98-4C00-8CE8-0AE51B74E9D9}" type="pres">
      <dgm:prSet presAssocID="{5E6172D6-78AA-486C-8201-42C0C367A961}" presName="bgRect" presStyleLbl="bgAccFollowNode1" presStyleIdx="2" presStyleCnt="3"/>
      <dgm:spPr/>
    </dgm:pt>
    <dgm:pt modelId="{A499D9D9-CDF4-4F93-805C-F6746AF71357}" type="pres">
      <dgm:prSet presAssocID="{9C0675D1-5AB9-4F1F-A1D4-BEADF63252CF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32EC242A-2092-4FA5-A2C5-2DAF29449A2D}" type="pres">
      <dgm:prSet presAssocID="{5E6172D6-78AA-486C-8201-42C0C367A961}" presName="bottomLine" presStyleLbl="alignNode1" presStyleIdx="5" presStyleCnt="6">
        <dgm:presLayoutVars/>
      </dgm:prSet>
      <dgm:spPr/>
    </dgm:pt>
    <dgm:pt modelId="{AB2B9E6C-92FF-481D-BB83-B13CB77C6EBE}" type="pres">
      <dgm:prSet presAssocID="{5E6172D6-78AA-486C-8201-42C0C367A961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2D3D5607-EB23-4960-8F57-E8722FBC3EED}" type="presOf" srcId="{5E6172D6-78AA-486C-8201-42C0C367A961}" destId="{209ADC9F-FB98-4C00-8CE8-0AE51B74E9D9}" srcOrd="0" destOrd="0" presId="urn:microsoft.com/office/officeart/2016/7/layout/BasicLinearProcessNumbered"/>
    <dgm:cxn modelId="{936E7A27-8F86-44EB-9F9C-4579B9DDCB45}" type="presOf" srcId="{CD1E2324-70E3-4113-B54F-6FDD5122A050}" destId="{06BF6C36-F2C0-40A9-9621-28480DE15182}" srcOrd="1" destOrd="0" presId="urn:microsoft.com/office/officeart/2016/7/layout/BasicLinearProcessNumbered"/>
    <dgm:cxn modelId="{6EE50933-F014-4BCC-842F-FDB5C678227F}" type="presOf" srcId="{FB94CA6A-3F3F-4DA6-A03D-67CA13426510}" destId="{44F537F2-D501-4F34-8773-7B90C035D209}" srcOrd="1" destOrd="0" presId="urn:microsoft.com/office/officeart/2016/7/layout/BasicLinearProcessNumbered"/>
    <dgm:cxn modelId="{7BA9FC33-9BB7-4501-A09F-40E9F3B425E3}" type="presOf" srcId="{D6E70EBF-C2CC-45A4-AE58-7C44BFB018C2}" destId="{F0A49076-DAD0-4F87-BB29-528784DF0F9F}" srcOrd="0" destOrd="0" presId="urn:microsoft.com/office/officeart/2016/7/layout/BasicLinearProcessNumbered"/>
    <dgm:cxn modelId="{3843DB3D-28BE-459A-9030-A1B79B5F4A22}" type="presOf" srcId="{CD1E2324-70E3-4113-B54F-6FDD5122A050}" destId="{426EDDDA-3EA9-4EDE-8FEA-81491E8C6051}" srcOrd="0" destOrd="0" presId="urn:microsoft.com/office/officeart/2016/7/layout/BasicLinearProcessNumbered"/>
    <dgm:cxn modelId="{D9507060-1F0B-438E-97C5-1DCEB432A6C7}" type="presOf" srcId="{35076B97-A784-4004-8F12-D663372FE505}" destId="{2E638954-101B-491B-BB5B-E6BCB9752153}" srcOrd="0" destOrd="0" presId="urn:microsoft.com/office/officeart/2016/7/layout/BasicLinearProcessNumbered"/>
    <dgm:cxn modelId="{5D5FFF49-27C6-44E0-A06C-12944797A602}" type="presOf" srcId="{2F195E13-BFB5-4005-9113-A808ADB01670}" destId="{FBF0EDB3-AD8F-47F1-9E38-76A6B0295557}" srcOrd="0" destOrd="0" presId="urn:microsoft.com/office/officeart/2016/7/layout/BasicLinearProcessNumbered"/>
    <dgm:cxn modelId="{E4E2757B-64E3-45B8-88B8-F9DBD784E637}" type="presOf" srcId="{FB94CA6A-3F3F-4DA6-A03D-67CA13426510}" destId="{0C71B749-033B-4633-B30A-52ED6E2A9F89}" srcOrd="0" destOrd="0" presId="urn:microsoft.com/office/officeart/2016/7/layout/BasicLinearProcessNumbered"/>
    <dgm:cxn modelId="{2D728983-90E8-43F1-BFCC-47E7F9018D73}" srcId="{2F195E13-BFB5-4005-9113-A808ADB01670}" destId="{FB94CA6A-3F3F-4DA6-A03D-67CA13426510}" srcOrd="1" destOrd="0" parTransId="{BE883734-EEC2-48CE-B631-F9036C0B3375}" sibTransId="{35076B97-A784-4004-8F12-D663372FE505}"/>
    <dgm:cxn modelId="{CA9FADAB-DD89-4CAF-8946-B0CEC1870782}" srcId="{2F195E13-BFB5-4005-9113-A808ADB01670}" destId="{CD1E2324-70E3-4113-B54F-6FDD5122A050}" srcOrd="0" destOrd="0" parTransId="{0FAF0AF1-794D-450D-83CB-85BBBB268913}" sibTransId="{D6E70EBF-C2CC-45A4-AE58-7C44BFB018C2}"/>
    <dgm:cxn modelId="{74DEC6DC-D1F6-479F-8C7F-8604E5289BFE}" type="presOf" srcId="{5E6172D6-78AA-486C-8201-42C0C367A961}" destId="{AB2B9E6C-92FF-481D-BB83-B13CB77C6EBE}" srcOrd="1" destOrd="0" presId="urn:microsoft.com/office/officeart/2016/7/layout/BasicLinearProcessNumbered"/>
    <dgm:cxn modelId="{CF9C50DF-CFF8-4E13-B316-1D028CFFE214}" srcId="{2F195E13-BFB5-4005-9113-A808ADB01670}" destId="{5E6172D6-78AA-486C-8201-42C0C367A961}" srcOrd="2" destOrd="0" parTransId="{65C4B8EB-7EF7-45F4-B624-87499B418F88}" sibTransId="{9C0675D1-5AB9-4F1F-A1D4-BEADF63252CF}"/>
    <dgm:cxn modelId="{686550E4-8DD2-4F29-94C4-1FD6A7F88348}" type="presOf" srcId="{9C0675D1-5AB9-4F1F-A1D4-BEADF63252CF}" destId="{A499D9D9-CDF4-4F93-805C-F6746AF71357}" srcOrd="0" destOrd="0" presId="urn:microsoft.com/office/officeart/2016/7/layout/BasicLinearProcessNumbered"/>
    <dgm:cxn modelId="{AAEBDF49-CBA4-44A6-8E40-CE5FD04AB240}" type="presParOf" srcId="{FBF0EDB3-AD8F-47F1-9E38-76A6B0295557}" destId="{58B60AA0-20D6-4A1E-8BD7-3B536945248B}" srcOrd="0" destOrd="0" presId="urn:microsoft.com/office/officeart/2016/7/layout/BasicLinearProcessNumbered"/>
    <dgm:cxn modelId="{7292F996-7953-4B07-8518-34525822A194}" type="presParOf" srcId="{58B60AA0-20D6-4A1E-8BD7-3B536945248B}" destId="{426EDDDA-3EA9-4EDE-8FEA-81491E8C6051}" srcOrd="0" destOrd="0" presId="urn:microsoft.com/office/officeart/2016/7/layout/BasicLinearProcessNumbered"/>
    <dgm:cxn modelId="{A09C1433-091C-48E2-A989-E4F64531BEAA}" type="presParOf" srcId="{58B60AA0-20D6-4A1E-8BD7-3B536945248B}" destId="{F0A49076-DAD0-4F87-BB29-528784DF0F9F}" srcOrd="1" destOrd="0" presId="urn:microsoft.com/office/officeart/2016/7/layout/BasicLinearProcessNumbered"/>
    <dgm:cxn modelId="{C08D8B34-22F6-4AB6-9234-73A67969E536}" type="presParOf" srcId="{58B60AA0-20D6-4A1E-8BD7-3B536945248B}" destId="{7BB669DE-4F1B-4EE8-A275-3A89BAA232D4}" srcOrd="2" destOrd="0" presId="urn:microsoft.com/office/officeart/2016/7/layout/BasicLinearProcessNumbered"/>
    <dgm:cxn modelId="{4B0D24D9-8E43-4B7D-BDE2-AEA551B42509}" type="presParOf" srcId="{58B60AA0-20D6-4A1E-8BD7-3B536945248B}" destId="{06BF6C36-F2C0-40A9-9621-28480DE15182}" srcOrd="3" destOrd="0" presId="urn:microsoft.com/office/officeart/2016/7/layout/BasicLinearProcessNumbered"/>
    <dgm:cxn modelId="{7F33FFBC-99E8-4C84-B247-63EF2A273B9C}" type="presParOf" srcId="{FBF0EDB3-AD8F-47F1-9E38-76A6B0295557}" destId="{E9704941-DDC5-4822-ABF9-BCFF84616E67}" srcOrd="1" destOrd="0" presId="urn:microsoft.com/office/officeart/2016/7/layout/BasicLinearProcessNumbered"/>
    <dgm:cxn modelId="{12858243-F126-4C48-AAFE-5A9FBBFF5F60}" type="presParOf" srcId="{FBF0EDB3-AD8F-47F1-9E38-76A6B0295557}" destId="{11BD7B3D-DB19-454E-9002-1EB0A2A955F7}" srcOrd="2" destOrd="0" presId="urn:microsoft.com/office/officeart/2016/7/layout/BasicLinearProcessNumbered"/>
    <dgm:cxn modelId="{4940AF7F-9E9E-4F9E-877E-4D02110579B8}" type="presParOf" srcId="{11BD7B3D-DB19-454E-9002-1EB0A2A955F7}" destId="{0C71B749-033B-4633-B30A-52ED6E2A9F89}" srcOrd="0" destOrd="0" presId="urn:microsoft.com/office/officeart/2016/7/layout/BasicLinearProcessNumbered"/>
    <dgm:cxn modelId="{3967E420-AE64-423E-A2B8-03C3CE8868AB}" type="presParOf" srcId="{11BD7B3D-DB19-454E-9002-1EB0A2A955F7}" destId="{2E638954-101B-491B-BB5B-E6BCB9752153}" srcOrd="1" destOrd="0" presId="urn:microsoft.com/office/officeart/2016/7/layout/BasicLinearProcessNumbered"/>
    <dgm:cxn modelId="{794EA988-25C1-4F84-B528-980DE4F8CC4D}" type="presParOf" srcId="{11BD7B3D-DB19-454E-9002-1EB0A2A955F7}" destId="{6BAEDB09-9EB4-4EF5-B857-938B6DB57562}" srcOrd="2" destOrd="0" presId="urn:microsoft.com/office/officeart/2016/7/layout/BasicLinearProcessNumbered"/>
    <dgm:cxn modelId="{F9BF4A9F-027D-4DFF-93DB-6AD9DC5333D6}" type="presParOf" srcId="{11BD7B3D-DB19-454E-9002-1EB0A2A955F7}" destId="{44F537F2-D501-4F34-8773-7B90C035D209}" srcOrd="3" destOrd="0" presId="urn:microsoft.com/office/officeart/2016/7/layout/BasicLinearProcessNumbered"/>
    <dgm:cxn modelId="{C32DD62A-7466-465A-A5AA-B3DEC54AB85A}" type="presParOf" srcId="{FBF0EDB3-AD8F-47F1-9E38-76A6B0295557}" destId="{EF0324F2-7476-4C85-AE67-2D5EB933440A}" srcOrd="3" destOrd="0" presId="urn:microsoft.com/office/officeart/2016/7/layout/BasicLinearProcessNumbered"/>
    <dgm:cxn modelId="{2BDC284C-0AC3-41CB-A884-ABAF2A63B486}" type="presParOf" srcId="{FBF0EDB3-AD8F-47F1-9E38-76A6B0295557}" destId="{D5935B8D-4F41-41AB-96A8-6EF65CE30561}" srcOrd="4" destOrd="0" presId="urn:microsoft.com/office/officeart/2016/7/layout/BasicLinearProcessNumbered"/>
    <dgm:cxn modelId="{0A1A2576-F8A7-4EFD-A1EF-2775F88F997B}" type="presParOf" srcId="{D5935B8D-4F41-41AB-96A8-6EF65CE30561}" destId="{209ADC9F-FB98-4C00-8CE8-0AE51B74E9D9}" srcOrd="0" destOrd="0" presId="urn:microsoft.com/office/officeart/2016/7/layout/BasicLinearProcessNumbered"/>
    <dgm:cxn modelId="{9EDB8B5A-2F0E-45D1-A0DF-9865E72A6838}" type="presParOf" srcId="{D5935B8D-4F41-41AB-96A8-6EF65CE30561}" destId="{A499D9D9-CDF4-4F93-805C-F6746AF71357}" srcOrd="1" destOrd="0" presId="urn:microsoft.com/office/officeart/2016/7/layout/BasicLinearProcessNumbered"/>
    <dgm:cxn modelId="{9653E959-5828-445C-A923-1C34655B45A4}" type="presParOf" srcId="{D5935B8D-4F41-41AB-96A8-6EF65CE30561}" destId="{32EC242A-2092-4FA5-A2C5-2DAF29449A2D}" srcOrd="2" destOrd="0" presId="urn:microsoft.com/office/officeart/2016/7/layout/BasicLinearProcessNumbered"/>
    <dgm:cxn modelId="{69D2CB6F-1B91-4108-82DD-287382A941C7}" type="presParOf" srcId="{D5935B8D-4F41-41AB-96A8-6EF65CE30561}" destId="{AB2B9E6C-92FF-481D-BB83-B13CB77C6EB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B3C25-8FFB-4534-B786-A182A2B6E54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B1AAF24-0E0D-406D-9B71-CDD295A35AD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b="0" i="0" dirty="0"/>
            <a:t>El aumento salarial pactado en convenios colectivos en Andalucía (2,87%) se sitúa ligeramente por debajo de la media nacional (3,04%)</a:t>
          </a:r>
          <a:endParaRPr lang="en-US" sz="2000" dirty="0"/>
        </a:p>
      </dgm:t>
    </dgm:pt>
    <dgm:pt modelId="{B1D3B036-AD05-4A15-843B-B50283D46BEC}" type="parTrans" cxnId="{8BC70E17-6482-4567-92E4-E6037AAA7264}">
      <dgm:prSet/>
      <dgm:spPr/>
      <dgm:t>
        <a:bodyPr/>
        <a:lstStyle/>
        <a:p>
          <a:endParaRPr lang="en-US" sz="2400"/>
        </a:p>
      </dgm:t>
    </dgm:pt>
    <dgm:pt modelId="{7A881DCA-1EED-4DAF-AFDC-2C6F46E36B0E}" type="sibTrans" cxnId="{8BC70E17-6482-4567-92E4-E6037AAA7264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EDE1C00D-D4DF-4CCD-B1CC-D6BE2AB6A4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000" b="0" i="0"/>
            <a:t>Por primera vez en varios trimestres, el incremento salarial supera la tasa de inflación general, implicando ganancias reales de poder adquisitivo</a:t>
          </a:r>
        </a:p>
      </dgm:t>
    </dgm:pt>
    <dgm:pt modelId="{2ABCE0D7-3606-4F24-A278-FFE502963A1F}" type="parTrans" cxnId="{39B219B5-D5EE-4C0F-A427-96CB28F3381A}">
      <dgm:prSet/>
      <dgm:spPr/>
      <dgm:t>
        <a:bodyPr/>
        <a:lstStyle/>
        <a:p>
          <a:endParaRPr lang="es-ES" sz="2400"/>
        </a:p>
      </dgm:t>
    </dgm:pt>
    <dgm:pt modelId="{9AE45D83-0A93-4D43-9540-C30E738790C4}" type="sibTrans" cxnId="{39B219B5-D5EE-4C0F-A427-96CB28F3381A}">
      <dgm:prSet/>
      <dgm:spPr/>
      <dgm:t>
        <a:bodyPr/>
        <a:lstStyle/>
        <a:p>
          <a:endParaRPr lang="es-ES" sz="2400"/>
        </a:p>
      </dgm:t>
    </dgm:pt>
    <dgm:pt modelId="{5A8AAB9D-84D5-4559-AD0F-636A19479267}" type="pres">
      <dgm:prSet presAssocID="{691B3C25-8FFB-4534-B786-A182A2B6E547}" presName="root" presStyleCnt="0">
        <dgm:presLayoutVars>
          <dgm:dir/>
          <dgm:resizeHandles val="exact"/>
        </dgm:presLayoutVars>
      </dgm:prSet>
      <dgm:spPr/>
    </dgm:pt>
    <dgm:pt modelId="{E26CC3F6-0AA1-4569-8A74-9332DA668429}" type="pres">
      <dgm:prSet presAssocID="{691B3C25-8FFB-4534-B786-A182A2B6E547}" presName="container" presStyleCnt="0">
        <dgm:presLayoutVars>
          <dgm:dir/>
          <dgm:resizeHandles val="exact"/>
        </dgm:presLayoutVars>
      </dgm:prSet>
      <dgm:spPr/>
    </dgm:pt>
    <dgm:pt modelId="{2E7ABF74-584B-4354-BE63-0D51F0E1B77D}" type="pres">
      <dgm:prSet presAssocID="{8B1AAF24-0E0D-406D-9B71-CDD295A35AD3}" presName="compNode" presStyleCnt="0"/>
      <dgm:spPr/>
    </dgm:pt>
    <dgm:pt modelId="{0F8FFFA3-858D-470E-822F-5F365A4A7928}" type="pres">
      <dgm:prSet presAssocID="{8B1AAF24-0E0D-406D-9B71-CDD295A35AD3}" presName="iconBgRect" presStyleLbl="bgShp" presStyleIdx="0" presStyleCnt="2"/>
      <dgm:spPr/>
    </dgm:pt>
    <dgm:pt modelId="{6B236F0E-516B-4B1D-BC75-733EEB4F44C3}" type="pres">
      <dgm:prSet presAssocID="{8B1AAF24-0E0D-406D-9B71-CDD295A35AD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ez"/>
        </a:ext>
      </dgm:extLst>
    </dgm:pt>
    <dgm:pt modelId="{59E6E61D-839B-45E1-A729-5324EC44F97D}" type="pres">
      <dgm:prSet presAssocID="{8B1AAF24-0E0D-406D-9B71-CDD295A35AD3}" presName="spaceRect" presStyleCnt="0"/>
      <dgm:spPr/>
    </dgm:pt>
    <dgm:pt modelId="{F3404821-0194-4E19-9C3B-865C812276BE}" type="pres">
      <dgm:prSet presAssocID="{8B1AAF24-0E0D-406D-9B71-CDD295A35AD3}" presName="textRect" presStyleLbl="revTx" presStyleIdx="0" presStyleCnt="2">
        <dgm:presLayoutVars>
          <dgm:chMax val="1"/>
          <dgm:chPref val="1"/>
        </dgm:presLayoutVars>
      </dgm:prSet>
      <dgm:spPr/>
    </dgm:pt>
    <dgm:pt modelId="{26E30C53-83C6-4996-B031-5CB142E000C8}" type="pres">
      <dgm:prSet presAssocID="{7A881DCA-1EED-4DAF-AFDC-2C6F46E36B0E}" presName="sibTrans" presStyleLbl="sibTrans2D1" presStyleIdx="0" presStyleCnt="0"/>
      <dgm:spPr/>
    </dgm:pt>
    <dgm:pt modelId="{B8C68ACE-9EB5-44E7-98DA-C64F3591D014}" type="pres">
      <dgm:prSet presAssocID="{EDE1C00D-D4DF-4CCD-B1CC-D6BE2AB6A48D}" presName="compNode" presStyleCnt="0"/>
      <dgm:spPr/>
    </dgm:pt>
    <dgm:pt modelId="{ACAD562C-3C6C-4D60-8783-D997773361AD}" type="pres">
      <dgm:prSet presAssocID="{EDE1C00D-D4DF-4CCD-B1CC-D6BE2AB6A48D}" presName="iconBgRect" presStyleLbl="bgShp" presStyleIdx="1" presStyleCnt="2"/>
      <dgm:spPr/>
    </dgm:pt>
    <dgm:pt modelId="{969FDCC2-DB04-4DBD-82BA-2967E45CA28C}" type="pres">
      <dgm:prSet presAssocID="{EDE1C00D-D4DF-4CCD-B1CC-D6BE2AB6A48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ólar"/>
        </a:ext>
      </dgm:extLst>
    </dgm:pt>
    <dgm:pt modelId="{DD7AAB87-EF38-4C84-8346-41CEBCD59BB1}" type="pres">
      <dgm:prSet presAssocID="{EDE1C00D-D4DF-4CCD-B1CC-D6BE2AB6A48D}" presName="spaceRect" presStyleCnt="0"/>
      <dgm:spPr/>
    </dgm:pt>
    <dgm:pt modelId="{413FD2FA-370B-4731-A8A6-17DB24C90B51}" type="pres">
      <dgm:prSet presAssocID="{EDE1C00D-D4DF-4CCD-B1CC-D6BE2AB6A48D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C70E17-6482-4567-92E4-E6037AAA7264}" srcId="{691B3C25-8FFB-4534-B786-A182A2B6E547}" destId="{8B1AAF24-0E0D-406D-9B71-CDD295A35AD3}" srcOrd="0" destOrd="0" parTransId="{B1D3B036-AD05-4A15-843B-B50283D46BEC}" sibTransId="{7A881DCA-1EED-4DAF-AFDC-2C6F46E36B0E}"/>
    <dgm:cxn modelId="{7C6FB525-ED4B-4B4C-A8CF-2508A06E119C}" type="presOf" srcId="{691B3C25-8FFB-4534-B786-A182A2B6E547}" destId="{5A8AAB9D-84D5-4559-AD0F-636A19479267}" srcOrd="0" destOrd="0" presId="urn:microsoft.com/office/officeart/2018/2/layout/IconCircleList"/>
    <dgm:cxn modelId="{B572E66D-766B-40F5-8C19-BE1F7BAACE6E}" type="presOf" srcId="{EDE1C00D-D4DF-4CCD-B1CC-D6BE2AB6A48D}" destId="{413FD2FA-370B-4731-A8A6-17DB24C90B51}" srcOrd="0" destOrd="0" presId="urn:microsoft.com/office/officeart/2018/2/layout/IconCircleList"/>
    <dgm:cxn modelId="{39B219B5-D5EE-4C0F-A427-96CB28F3381A}" srcId="{691B3C25-8FFB-4534-B786-A182A2B6E547}" destId="{EDE1C00D-D4DF-4CCD-B1CC-D6BE2AB6A48D}" srcOrd="1" destOrd="0" parTransId="{2ABCE0D7-3606-4F24-A278-FFE502963A1F}" sibTransId="{9AE45D83-0A93-4D43-9540-C30E738790C4}"/>
    <dgm:cxn modelId="{B461B2DE-8593-44DA-BB0B-1A4216979F65}" type="presOf" srcId="{7A881DCA-1EED-4DAF-AFDC-2C6F46E36B0E}" destId="{26E30C53-83C6-4996-B031-5CB142E000C8}" srcOrd="0" destOrd="0" presId="urn:microsoft.com/office/officeart/2018/2/layout/IconCircleList"/>
    <dgm:cxn modelId="{FFB189F5-0C8A-4173-8712-F9A89F57CFDA}" type="presOf" srcId="{8B1AAF24-0E0D-406D-9B71-CDD295A35AD3}" destId="{F3404821-0194-4E19-9C3B-865C812276BE}" srcOrd="0" destOrd="0" presId="urn:microsoft.com/office/officeart/2018/2/layout/IconCircleList"/>
    <dgm:cxn modelId="{152701DF-E379-4B62-B347-D8892FCF3192}" type="presParOf" srcId="{5A8AAB9D-84D5-4559-AD0F-636A19479267}" destId="{E26CC3F6-0AA1-4569-8A74-9332DA668429}" srcOrd="0" destOrd="0" presId="urn:microsoft.com/office/officeart/2018/2/layout/IconCircleList"/>
    <dgm:cxn modelId="{3C101614-C7B2-4270-9B71-B2EBC4933FAA}" type="presParOf" srcId="{E26CC3F6-0AA1-4569-8A74-9332DA668429}" destId="{2E7ABF74-584B-4354-BE63-0D51F0E1B77D}" srcOrd="0" destOrd="0" presId="urn:microsoft.com/office/officeart/2018/2/layout/IconCircleList"/>
    <dgm:cxn modelId="{93384004-1CDF-4FD1-B343-48944B7778D5}" type="presParOf" srcId="{2E7ABF74-584B-4354-BE63-0D51F0E1B77D}" destId="{0F8FFFA3-858D-470E-822F-5F365A4A7928}" srcOrd="0" destOrd="0" presId="urn:microsoft.com/office/officeart/2018/2/layout/IconCircleList"/>
    <dgm:cxn modelId="{D34CCC29-5C6D-4049-AEB5-7716ABDA7065}" type="presParOf" srcId="{2E7ABF74-584B-4354-BE63-0D51F0E1B77D}" destId="{6B236F0E-516B-4B1D-BC75-733EEB4F44C3}" srcOrd="1" destOrd="0" presId="urn:microsoft.com/office/officeart/2018/2/layout/IconCircleList"/>
    <dgm:cxn modelId="{587F54B4-B8F5-4F91-A4E9-6CA62B6A91B7}" type="presParOf" srcId="{2E7ABF74-584B-4354-BE63-0D51F0E1B77D}" destId="{59E6E61D-839B-45E1-A729-5324EC44F97D}" srcOrd="2" destOrd="0" presId="urn:microsoft.com/office/officeart/2018/2/layout/IconCircleList"/>
    <dgm:cxn modelId="{8DF91B01-A90F-4620-8998-39FDB4CBD237}" type="presParOf" srcId="{2E7ABF74-584B-4354-BE63-0D51F0E1B77D}" destId="{F3404821-0194-4E19-9C3B-865C812276BE}" srcOrd="3" destOrd="0" presId="urn:microsoft.com/office/officeart/2018/2/layout/IconCircleList"/>
    <dgm:cxn modelId="{7BAC4F10-C436-4EED-9E5A-01348C7EF9E9}" type="presParOf" srcId="{E26CC3F6-0AA1-4569-8A74-9332DA668429}" destId="{26E30C53-83C6-4996-B031-5CB142E000C8}" srcOrd="1" destOrd="0" presId="urn:microsoft.com/office/officeart/2018/2/layout/IconCircleList"/>
    <dgm:cxn modelId="{6AC0BEEF-4EAA-460F-957F-4A76C22809A7}" type="presParOf" srcId="{E26CC3F6-0AA1-4569-8A74-9332DA668429}" destId="{B8C68ACE-9EB5-44E7-98DA-C64F3591D014}" srcOrd="2" destOrd="0" presId="urn:microsoft.com/office/officeart/2018/2/layout/IconCircleList"/>
    <dgm:cxn modelId="{65ABF43A-40BB-4B3C-A8A4-D66A1BC2D3D9}" type="presParOf" srcId="{B8C68ACE-9EB5-44E7-98DA-C64F3591D014}" destId="{ACAD562C-3C6C-4D60-8783-D997773361AD}" srcOrd="0" destOrd="0" presId="urn:microsoft.com/office/officeart/2018/2/layout/IconCircleList"/>
    <dgm:cxn modelId="{4CBB4BA6-1C1C-4161-A129-70A26ECFC22B}" type="presParOf" srcId="{B8C68ACE-9EB5-44E7-98DA-C64F3591D014}" destId="{969FDCC2-DB04-4DBD-82BA-2967E45CA28C}" srcOrd="1" destOrd="0" presId="urn:microsoft.com/office/officeart/2018/2/layout/IconCircleList"/>
    <dgm:cxn modelId="{3932DED3-F456-4499-8C74-5A3544A30272}" type="presParOf" srcId="{B8C68ACE-9EB5-44E7-98DA-C64F3591D014}" destId="{DD7AAB87-EF38-4C84-8346-41CEBCD59BB1}" srcOrd="2" destOrd="0" presId="urn:microsoft.com/office/officeart/2018/2/layout/IconCircleList"/>
    <dgm:cxn modelId="{6D6E0FCF-62BF-4D14-BAD1-F0FB2B61D0D9}" type="presParOf" srcId="{B8C68ACE-9EB5-44E7-98DA-C64F3591D014}" destId="{413FD2FA-370B-4731-A8A6-17DB24C90B5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A1E3C-9BF0-47E9-9EED-674DB8EA5BC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2F45F11-5058-4613-BF74-F34C10F3255D}">
      <dgm:prSet custT="1"/>
      <dgm:spPr/>
      <dgm:t>
        <a:bodyPr/>
        <a:lstStyle/>
        <a:p>
          <a:r>
            <a:rPr lang="es-ES" sz="2800" b="0" i="0"/>
            <a:t>Aumento de ocupados a 3.503.400 (+0,70% trimestral)</a:t>
          </a:r>
          <a:endParaRPr lang="en-US" sz="2800" dirty="0"/>
        </a:p>
      </dgm:t>
    </dgm:pt>
    <dgm:pt modelId="{1E8389BA-65F6-4F27-AC2F-4B096FCE025D}" type="parTrans" cxnId="{2CC9A95F-AD52-43D6-BCBA-B0C2AF2909A9}">
      <dgm:prSet/>
      <dgm:spPr/>
      <dgm:t>
        <a:bodyPr/>
        <a:lstStyle/>
        <a:p>
          <a:endParaRPr lang="en-US" sz="1600"/>
        </a:p>
      </dgm:t>
    </dgm:pt>
    <dgm:pt modelId="{8CC66FF6-224D-49F3-B108-C0699FFFBA2B}" type="sibTrans" cxnId="{2CC9A95F-AD52-43D6-BCBA-B0C2AF2909A9}">
      <dgm:prSet phldrT="01" phldr="0"/>
      <dgm:spPr/>
      <dgm:t>
        <a:bodyPr/>
        <a:lstStyle/>
        <a:p>
          <a:endParaRPr lang="en-US" sz="1600" dirty="0"/>
        </a:p>
      </dgm:t>
    </dgm:pt>
    <dgm:pt modelId="{CBF24F0E-1872-44C2-9D60-D7F453E554C3}">
      <dgm:prSet custT="1"/>
      <dgm:spPr/>
      <dgm:t>
        <a:bodyPr/>
        <a:lstStyle/>
        <a:p>
          <a:r>
            <a:rPr lang="es-ES" sz="2800" b="0" i="0"/>
            <a:t>Destacado crecimiento en servicios (+55.500 empleos, +2,07%)</a:t>
          </a:r>
        </a:p>
      </dgm:t>
    </dgm:pt>
    <dgm:pt modelId="{C52BEEE2-FD40-44B6-9D85-0DBFC17223D0}" type="parTrans" cxnId="{68D932B6-7CBE-40F7-9AFA-B754019E7EBF}">
      <dgm:prSet/>
      <dgm:spPr/>
      <dgm:t>
        <a:bodyPr/>
        <a:lstStyle/>
        <a:p>
          <a:endParaRPr lang="es-ES" sz="1600"/>
        </a:p>
      </dgm:t>
    </dgm:pt>
    <dgm:pt modelId="{95A224EC-F5DE-4DF1-B9EE-C6721F21B2F6}" type="sibTrans" cxnId="{68D932B6-7CBE-40F7-9AFA-B754019E7EBF}">
      <dgm:prSet phldrT="02" phldr="0"/>
      <dgm:spPr/>
      <dgm:t>
        <a:bodyPr/>
        <a:lstStyle/>
        <a:p>
          <a:endParaRPr lang="es-ES" sz="1600"/>
        </a:p>
      </dgm:t>
    </dgm:pt>
    <dgm:pt modelId="{402181B8-40EF-4F7A-B25C-9D6138BDBD50}">
      <dgm:prSet custT="1"/>
      <dgm:spPr/>
      <dgm:t>
        <a:bodyPr/>
        <a:lstStyle/>
        <a:p>
          <a:r>
            <a:rPr lang="es-ES" sz="2800" b="0" i="0"/>
            <a:t>Evolución positiva en industria (+3.600 empleos, +1,18%)</a:t>
          </a:r>
        </a:p>
      </dgm:t>
    </dgm:pt>
    <dgm:pt modelId="{7CE7A60B-7E32-47C0-8CC8-A3761D9FFB84}" type="parTrans" cxnId="{8C28A311-6AA3-4C3D-9075-6E46F7A51334}">
      <dgm:prSet/>
      <dgm:spPr/>
      <dgm:t>
        <a:bodyPr/>
        <a:lstStyle/>
        <a:p>
          <a:endParaRPr lang="es-ES" sz="1600"/>
        </a:p>
      </dgm:t>
    </dgm:pt>
    <dgm:pt modelId="{30EE5921-3ED5-4C80-82A5-A2F384B7101C}" type="sibTrans" cxnId="{8C28A311-6AA3-4C3D-9075-6E46F7A51334}">
      <dgm:prSet phldrT="03" phldr="0"/>
      <dgm:spPr/>
      <dgm:t>
        <a:bodyPr/>
        <a:lstStyle/>
        <a:p>
          <a:endParaRPr lang="es-ES" sz="1600"/>
        </a:p>
      </dgm:t>
    </dgm:pt>
    <dgm:pt modelId="{3EAAF0D5-E520-4A58-BE96-A77AAECABDA4}" type="pres">
      <dgm:prSet presAssocID="{90AA1E3C-9BF0-47E9-9EED-674DB8EA5BC3}" presName="diagram" presStyleCnt="0">
        <dgm:presLayoutVars>
          <dgm:dir/>
          <dgm:resizeHandles val="exact"/>
        </dgm:presLayoutVars>
      </dgm:prSet>
      <dgm:spPr/>
    </dgm:pt>
    <dgm:pt modelId="{8F2D2CE4-FCB5-4338-88F6-EDCEC4FC4C0C}" type="pres">
      <dgm:prSet presAssocID="{12F45F11-5058-4613-BF74-F34C10F3255D}" presName="node" presStyleLbl="node1" presStyleIdx="0" presStyleCnt="3">
        <dgm:presLayoutVars>
          <dgm:bulletEnabled val="1"/>
        </dgm:presLayoutVars>
      </dgm:prSet>
      <dgm:spPr/>
    </dgm:pt>
    <dgm:pt modelId="{13762C52-9D7D-45D8-B4E6-E42D06128F19}" type="pres">
      <dgm:prSet presAssocID="{8CC66FF6-224D-49F3-B108-C0699FFFBA2B}" presName="sibTrans" presStyleCnt="0"/>
      <dgm:spPr/>
    </dgm:pt>
    <dgm:pt modelId="{F9C39B7F-B4E8-4F89-978B-09FDB6CE5456}" type="pres">
      <dgm:prSet presAssocID="{CBF24F0E-1872-44C2-9D60-D7F453E554C3}" presName="node" presStyleLbl="node1" presStyleIdx="1" presStyleCnt="3">
        <dgm:presLayoutVars>
          <dgm:bulletEnabled val="1"/>
        </dgm:presLayoutVars>
      </dgm:prSet>
      <dgm:spPr/>
    </dgm:pt>
    <dgm:pt modelId="{B9DD373E-62BB-4D08-B940-A50895301206}" type="pres">
      <dgm:prSet presAssocID="{95A224EC-F5DE-4DF1-B9EE-C6721F21B2F6}" presName="sibTrans" presStyleCnt="0"/>
      <dgm:spPr/>
    </dgm:pt>
    <dgm:pt modelId="{26ED9E6F-E47E-4296-AE65-96CEDFC65295}" type="pres">
      <dgm:prSet presAssocID="{402181B8-40EF-4F7A-B25C-9D6138BDBD50}" presName="node" presStyleLbl="node1" presStyleIdx="2" presStyleCnt="3">
        <dgm:presLayoutVars>
          <dgm:bulletEnabled val="1"/>
        </dgm:presLayoutVars>
      </dgm:prSet>
      <dgm:spPr/>
    </dgm:pt>
  </dgm:ptLst>
  <dgm:cxnLst>
    <dgm:cxn modelId="{8C28A311-6AA3-4C3D-9075-6E46F7A51334}" srcId="{90AA1E3C-9BF0-47E9-9EED-674DB8EA5BC3}" destId="{402181B8-40EF-4F7A-B25C-9D6138BDBD50}" srcOrd="2" destOrd="0" parTransId="{7CE7A60B-7E32-47C0-8CC8-A3761D9FFB84}" sibTransId="{30EE5921-3ED5-4C80-82A5-A2F384B7101C}"/>
    <dgm:cxn modelId="{1C720925-DB6C-4171-B8B9-3364E7EFB79F}" type="presOf" srcId="{CBF24F0E-1872-44C2-9D60-D7F453E554C3}" destId="{F9C39B7F-B4E8-4F89-978B-09FDB6CE5456}" srcOrd="0" destOrd="0" presId="urn:microsoft.com/office/officeart/2005/8/layout/default"/>
    <dgm:cxn modelId="{2CC9A95F-AD52-43D6-BCBA-B0C2AF2909A9}" srcId="{90AA1E3C-9BF0-47E9-9EED-674DB8EA5BC3}" destId="{12F45F11-5058-4613-BF74-F34C10F3255D}" srcOrd="0" destOrd="0" parTransId="{1E8389BA-65F6-4F27-AC2F-4B096FCE025D}" sibTransId="{8CC66FF6-224D-49F3-B108-C0699FFFBA2B}"/>
    <dgm:cxn modelId="{70E9FD6A-B6F9-45B0-B419-32A410B1FCF9}" type="presOf" srcId="{12F45F11-5058-4613-BF74-F34C10F3255D}" destId="{8F2D2CE4-FCB5-4338-88F6-EDCEC4FC4C0C}" srcOrd="0" destOrd="0" presId="urn:microsoft.com/office/officeart/2005/8/layout/default"/>
    <dgm:cxn modelId="{D6E2D6AC-7F1B-4A84-8E6C-36F77908AAB9}" type="presOf" srcId="{402181B8-40EF-4F7A-B25C-9D6138BDBD50}" destId="{26ED9E6F-E47E-4296-AE65-96CEDFC65295}" srcOrd="0" destOrd="0" presId="urn:microsoft.com/office/officeart/2005/8/layout/default"/>
    <dgm:cxn modelId="{D98D52B3-4C4E-4347-9DED-075F4655EE1C}" type="presOf" srcId="{90AA1E3C-9BF0-47E9-9EED-674DB8EA5BC3}" destId="{3EAAF0D5-E520-4A58-BE96-A77AAECABDA4}" srcOrd="0" destOrd="0" presId="urn:microsoft.com/office/officeart/2005/8/layout/default"/>
    <dgm:cxn modelId="{68D932B6-7CBE-40F7-9AFA-B754019E7EBF}" srcId="{90AA1E3C-9BF0-47E9-9EED-674DB8EA5BC3}" destId="{CBF24F0E-1872-44C2-9D60-D7F453E554C3}" srcOrd="1" destOrd="0" parTransId="{C52BEEE2-FD40-44B6-9D85-0DBFC17223D0}" sibTransId="{95A224EC-F5DE-4DF1-B9EE-C6721F21B2F6}"/>
    <dgm:cxn modelId="{D6B1989C-C07C-4171-B440-E7503A5347D8}" type="presParOf" srcId="{3EAAF0D5-E520-4A58-BE96-A77AAECABDA4}" destId="{8F2D2CE4-FCB5-4338-88F6-EDCEC4FC4C0C}" srcOrd="0" destOrd="0" presId="urn:microsoft.com/office/officeart/2005/8/layout/default"/>
    <dgm:cxn modelId="{5B75415F-F3F6-468B-8891-0D57B6835AAE}" type="presParOf" srcId="{3EAAF0D5-E520-4A58-BE96-A77AAECABDA4}" destId="{13762C52-9D7D-45D8-B4E6-E42D06128F19}" srcOrd="1" destOrd="0" presId="urn:microsoft.com/office/officeart/2005/8/layout/default"/>
    <dgm:cxn modelId="{D125A9AA-D852-4F75-8971-8DA6E0CECE00}" type="presParOf" srcId="{3EAAF0D5-E520-4A58-BE96-A77AAECABDA4}" destId="{F9C39B7F-B4E8-4F89-978B-09FDB6CE5456}" srcOrd="2" destOrd="0" presId="urn:microsoft.com/office/officeart/2005/8/layout/default"/>
    <dgm:cxn modelId="{36F05BF6-E129-4C3F-88DA-54FCC5742BC4}" type="presParOf" srcId="{3EAAF0D5-E520-4A58-BE96-A77AAECABDA4}" destId="{B9DD373E-62BB-4D08-B940-A50895301206}" srcOrd="3" destOrd="0" presId="urn:microsoft.com/office/officeart/2005/8/layout/default"/>
    <dgm:cxn modelId="{D635290B-ACCE-4A1D-9242-10E0FAEB843A}" type="presParOf" srcId="{3EAAF0D5-E520-4A58-BE96-A77AAECABDA4}" destId="{26ED9E6F-E47E-4296-AE65-96CEDFC6529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6E2EB1D-5B6C-461D-ADA4-7F8C34F33F9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DCC9B6-89CF-4BE4-A017-944178425F7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sz="2800" b="1" i="0"/>
            <a:t>Fortaleza del consumo interno</a:t>
          </a:r>
          <a:endParaRPr lang="en-US" sz="2800"/>
        </a:p>
      </dgm:t>
    </dgm:pt>
    <dgm:pt modelId="{C1BA0594-AC0C-48E8-BFC6-0FA61C44EB1A}" type="parTrans" cxnId="{7C1C8588-412A-4423-A0C5-27F1102A4E0F}">
      <dgm:prSet/>
      <dgm:spPr/>
      <dgm:t>
        <a:bodyPr/>
        <a:lstStyle/>
        <a:p>
          <a:endParaRPr lang="en-US" sz="2000"/>
        </a:p>
      </dgm:t>
    </dgm:pt>
    <dgm:pt modelId="{BF10127F-0763-4F48-90F6-BF42C7DF122A}" type="sibTrans" cxnId="{7C1C8588-412A-4423-A0C5-27F1102A4E0F}">
      <dgm:prSet/>
      <dgm:spPr/>
      <dgm:t>
        <a:bodyPr/>
        <a:lstStyle/>
        <a:p>
          <a:endParaRPr lang="en-US" sz="2000"/>
        </a:p>
      </dgm:t>
    </dgm:pt>
    <dgm:pt modelId="{D7197FA6-A86F-4F16-B531-B3476B557A4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800" b="0" i="0"/>
            <a:t>Índice de comercio al por menor: +3,9% interanual en septiembre</a:t>
          </a:r>
        </a:p>
      </dgm:t>
    </dgm:pt>
    <dgm:pt modelId="{7C5E2AF1-5FFF-4B05-BA83-FBDA9FBF9E95}" type="parTrans" cxnId="{A7F79033-35F9-4FF1-B324-971BA7D45C02}">
      <dgm:prSet/>
      <dgm:spPr/>
      <dgm:t>
        <a:bodyPr/>
        <a:lstStyle/>
        <a:p>
          <a:endParaRPr lang="es-ES" sz="2000"/>
        </a:p>
      </dgm:t>
    </dgm:pt>
    <dgm:pt modelId="{68D9EEBA-7A33-4CAD-A6B3-350219B6B125}" type="sibTrans" cxnId="{A7F79033-35F9-4FF1-B324-971BA7D45C02}">
      <dgm:prSet/>
      <dgm:spPr/>
      <dgm:t>
        <a:bodyPr/>
        <a:lstStyle/>
        <a:p>
          <a:endParaRPr lang="es-ES" sz="2000"/>
        </a:p>
      </dgm:t>
    </dgm:pt>
    <dgm:pt modelId="{E38F6163-550F-4A0A-87A1-BCC83AE2D216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sz="2800" b="1" i="0"/>
            <a:t>Sector Turístico</a:t>
          </a:r>
        </a:p>
      </dgm:t>
    </dgm:pt>
    <dgm:pt modelId="{0ADDFEE0-AC80-4F71-8AA5-7F3C5692FB0D}" type="parTrans" cxnId="{5488327B-7602-443E-AAA5-DE54343D4952}">
      <dgm:prSet/>
      <dgm:spPr/>
      <dgm:t>
        <a:bodyPr/>
        <a:lstStyle/>
        <a:p>
          <a:endParaRPr lang="es-ES" sz="2000"/>
        </a:p>
      </dgm:t>
    </dgm:pt>
    <dgm:pt modelId="{F701AE3B-C01F-4942-ABBD-B11EFF47F1A2}" type="sibTrans" cxnId="{5488327B-7602-443E-AAA5-DE54343D4952}">
      <dgm:prSet/>
      <dgm:spPr/>
      <dgm:t>
        <a:bodyPr/>
        <a:lstStyle/>
        <a:p>
          <a:endParaRPr lang="es-ES" sz="2000"/>
        </a:p>
      </dgm:t>
    </dgm:pt>
    <dgm:pt modelId="{553C5423-D543-42FF-B06A-B07234A8BE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800" b="0" i="0"/>
            <a:t>Matriculación de turismos: +17,3% interanual</a:t>
          </a:r>
        </a:p>
      </dgm:t>
    </dgm:pt>
    <dgm:pt modelId="{4B9E2F5A-DA8E-48BB-AB1B-D97C1523D95C}" type="parTrans" cxnId="{ADBA0166-2688-4BE5-A798-253C15FBF8C2}">
      <dgm:prSet/>
      <dgm:spPr/>
      <dgm:t>
        <a:bodyPr/>
        <a:lstStyle/>
        <a:p>
          <a:endParaRPr lang="es-ES" sz="2000"/>
        </a:p>
      </dgm:t>
    </dgm:pt>
    <dgm:pt modelId="{77E61224-9B22-4D25-A7DD-04FA59BF4D56}" type="sibTrans" cxnId="{ADBA0166-2688-4BE5-A798-253C15FBF8C2}">
      <dgm:prSet/>
      <dgm:spPr/>
      <dgm:t>
        <a:bodyPr/>
        <a:lstStyle/>
        <a:p>
          <a:endParaRPr lang="es-ES" sz="2000"/>
        </a:p>
      </dgm:t>
    </dgm:pt>
    <dgm:pt modelId="{F6D0E208-BB13-4863-80A0-206DDB26E30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800" b="0" i="0"/>
            <a:t>Estabilización en número de viajeros (0,0% interanual)</a:t>
          </a:r>
          <a:endParaRPr lang="es-ES" sz="1800" b="1" i="0"/>
        </a:p>
      </dgm:t>
    </dgm:pt>
    <dgm:pt modelId="{2A8B3D0F-C986-4696-B9C4-328A843682B6}" type="parTrans" cxnId="{686142AB-C720-48A2-B209-46F6916A18E2}">
      <dgm:prSet/>
      <dgm:spPr/>
      <dgm:t>
        <a:bodyPr/>
        <a:lstStyle/>
        <a:p>
          <a:endParaRPr lang="es-ES" sz="2000"/>
        </a:p>
      </dgm:t>
    </dgm:pt>
    <dgm:pt modelId="{F90158EC-F896-45DB-A986-E0468F85BFC7}" type="sibTrans" cxnId="{686142AB-C720-48A2-B209-46F6916A18E2}">
      <dgm:prSet/>
      <dgm:spPr/>
      <dgm:t>
        <a:bodyPr/>
        <a:lstStyle/>
        <a:p>
          <a:endParaRPr lang="es-ES" sz="2000"/>
        </a:p>
      </dgm:t>
    </dgm:pt>
    <dgm:pt modelId="{16B1BE0A-053C-4B0C-A84A-FC6DB2572A0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800" b="0" i="0" dirty="0"/>
            <a:t>Incremento del 1,4% en pernoctaciones</a:t>
          </a:r>
          <a:endParaRPr lang="es-ES" sz="1800" b="1" i="0" dirty="0"/>
        </a:p>
      </dgm:t>
    </dgm:pt>
    <dgm:pt modelId="{FFEB7924-4C1A-4241-BF4D-39CB7F12F356}" type="parTrans" cxnId="{91854B6E-3D46-4E80-BA65-46882EF4FD90}">
      <dgm:prSet/>
      <dgm:spPr/>
      <dgm:t>
        <a:bodyPr/>
        <a:lstStyle/>
        <a:p>
          <a:endParaRPr lang="es-ES" sz="2000"/>
        </a:p>
      </dgm:t>
    </dgm:pt>
    <dgm:pt modelId="{704C3889-67BC-499C-A99C-CDB7F3D93CD5}" type="sibTrans" cxnId="{91854B6E-3D46-4E80-BA65-46882EF4FD90}">
      <dgm:prSet/>
      <dgm:spPr/>
      <dgm:t>
        <a:bodyPr/>
        <a:lstStyle/>
        <a:p>
          <a:endParaRPr lang="es-ES" sz="2000"/>
        </a:p>
      </dgm:t>
    </dgm:pt>
    <dgm:pt modelId="{4EF81FDF-1930-4D66-A2B5-67A634D5060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1800" b="0" i="0"/>
            <a:t>Grado de ocupación hotelera: 62,9%</a:t>
          </a:r>
          <a:endParaRPr lang="es-ES" sz="1800" b="1" i="0"/>
        </a:p>
      </dgm:t>
    </dgm:pt>
    <dgm:pt modelId="{62A53813-0BB3-49DA-8899-53E1D7A65FCF}" type="parTrans" cxnId="{12DE05A1-AF72-4CA4-B752-CB838002F454}">
      <dgm:prSet/>
      <dgm:spPr/>
      <dgm:t>
        <a:bodyPr/>
        <a:lstStyle/>
        <a:p>
          <a:endParaRPr lang="es-ES" sz="2000"/>
        </a:p>
      </dgm:t>
    </dgm:pt>
    <dgm:pt modelId="{488CE9EB-262F-41E1-B569-17B6E770147C}" type="sibTrans" cxnId="{12DE05A1-AF72-4CA4-B752-CB838002F454}">
      <dgm:prSet/>
      <dgm:spPr/>
      <dgm:t>
        <a:bodyPr/>
        <a:lstStyle/>
        <a:p>
          <a:endParaRPr lang="es-ES" sz="2000"/>
        </a:p>
      </dgm:t>
    </dgm:pt>
    <dgm:pt modelId="{A6D4CEC9-E626-4E12-BD69-123F5EC2F48B}" type="pres">
      <dgm:prSet presAssocID="{F6E2EB1D-5B6C-461D-ADA4-7F8C34F33F93}" presName="root" presStyleCnt="0">
        <dgm:presLayoutVars>
          <dgm:dir/>
          <dgm:resizeHandles val="exact"/>
        </dgm:presLayoutVars>
      </dgm:prSet>
      <dgm:spPr/>
    </dgm:pt>
    <dgm:pt modelId="{8CE1A85E-479E-4D54-B8C5-E4BC5D0B9E0C}" type="pres">
      <dgm:prSet presAssocID="{D2DCC9B6-89CF-4BE4-A017-944178425F77}" presName="compNode" presStyleCnt="0"/>
      <dgm:spPr/>
    </dgm:pt>
    <dgm:pt modelId="{1180ADC2-FC87-411A-96BE-2DF015D0F1F4}" type="pres">
      <dgm:prSet presAssocID="{D2DCC9B6-89CF-4BE4-A017-944178425F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7778FAF0-A0C7-4F4A-955C-E9CD047619FB}" type="pres">
      <dgm:prSet presAssocID="{D2DCC9B6-89CF-4BE4-A017-944178425F77}" presName="iconSpace" presStyleCnt="0"/>
      <dgm:spPr/>
    </dgm:pt>
    <dgm:pt modelId="{E8F217DF-9992-49C7-B3D3-352CD5101EF2}" type="pres">
      <dgm:prSet presAssocID="{D2DCC9B6-89CF-4BE4-A017-944178425F77}" presName="parTx" presStyleLbl="revTx" presStyleIdx="0" presStyleCnt="4">
        <dgm:presLayoutVars>
          <dgm:chMax val="0"/>
          <dgm:chPref val="0"/>
        </dgm:presLayoutVars>
      </dgm:prSet>
      <dgm:spPr/>
    </dgm:pt>
    <dgm:pt modelId="{340F2FEE-A7F8-4E11-9C7D-8B02960D418C}" type="pres">
      <dgm:prSet presAssocID="{D2DCC9B6-89CF-4BE4-A017-944178425F77}" presName="txSpace" presStyleCnt="0"/>
      <dgm:spPr/>
    </dgm:pt>
    <dgm:pt modelId="{2798660F-1F3D-424C-A14C-B1D404E48F06}" type="pres">
      <dgm:prSet presAssocID="{D2DCC9B6-89CF-4BE4-A017-944178425F77}" presName="desTx" presStyleLbl="revTx" presStyleIdx="1" presStyleCnt="4">
        <dgm:presLayoutVars/>
      </dgm:prSet>
      <dgm:spPr/>
    </dgm:pt>
    <dgm:pt modelId="{9C7EDF46-52F8-4975-A17A-3367C0BA0698}" type="pres">
      <dgm:prSet presAssocID="{BF10127F-0763-4F48-90F6-BF42C7DF122A}" presName="sibTrans" presStyleCnt="0"/>
      <dgm:spPr/>
    </dgm:pt>
    <dgm:pt modelId="{894487F8-84CF-4F22-ABDE-AA77695DEBD7}" type="pres">
      <dgm:prSet presAssocID="{E38F6163-550F-4A0A-87A1-BCC83AE2D216}" presName="compNode" presStyleCnt="0"/>
      <dgm:spPr/>
    </dgm:pt>
    <dgm:pt modelId="{4A68F0E7-9BAC-4713-930B-5A90FC52CFF0}" type="pres">
      <dgm:prSet presAssocID="{E38F6163-550F-4A0A-87A1-BCC83AE2D21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o"/>
        </a:ext>
      </dgm:extLst>
    </dgm:pt>
    <dgm:pt modelId="{CC69EFAC-1A01-4BCE-AED6-4D449A29AD40}" type="pres">
      <dgm:prSet presAssocID="{E38F6163-550F-4A0A-87A1-BCC83AE2D216}" presName="iconSpace" presStyleCnt="0"/>
      <dgm:spPr/>
    </dgm:pt>
    <dgm:pt modelId="{069D9E0C-8FE0-4FA2-89F7-A3046778490D}" type="pres">
      <dgm:prSet presAssocID="{E38F6163-550F-4A0A-87A1-BCC83AE2D216}" presName="parTx" presStyleLbl="revTx" presStyleIdx="2" presStyleCnt="4">
        <dgm:presLayoutVars>
          <dgm:chMax val="0"/>
          <dgm:chPref val="0"/>
        </dgm:presLayoutVars>
      </dgm:prSet>
      <dgm:spPr/>
    </dgm:pt>
    <dgm:pt modelId="{172125C3-0170-427D-A433-1CBC712C81B2}" type="pres">
      <dgm:prSet presAssocID="{E38F6163-550F-4A0A-87A1-BCC83AE2D216}" presName="txSpace" presStyleCnt="0"/>
      <dgm:spPr/>
    </dgm:pt>
    <dgm:pt modelId="{028B26E2-ECF1-43FD-BDF1-16E907F8B496}" type="pres">
      <dgm:prSet presAssocID="{E38F6163-550F-4A0A-87A1-BCC83AE2D216}" presName="desTx" presStyleLbl="revTx" presStyleIdx="3" presStyleCnt="4">
        <dgm:presLayoutVars/>
      </dgm:prSet>
      <dgm:spPr/>
    </dgm:pt>
  </dgm:ptLst>
  <dgm:cxnLst>
    <dgm:cxn modelId="{A7F79033-35F9-4FF1-B324-971BA7D45C02}" srcId="{D2DCC9B6-89CF-4BE4-A017-944178425F77}" destId="{D7197FA6-A86F-4F16-B531-B3476B557A44}" srcOrd="0" destOrd="0" parTransId="{7C5E2AF1-5FFF-4B05-BA83-FBDA9FBF9E95}" sibTransId="{68D9EEBA-7A33-4CAD-A6B3-350219B6B125}"/>
    <dgm:cxn modelId="{565C2438-EE3D-4790-9F5F-A9EE3E8BDA88}" type="presOf" srcId="{16B1BE0A-053C-4B0C-A84A-FC6DB2572A0E}" destId="{028B26E2-ECF1-43FD-BDF1-16E907F8B496}" srcOrd="0" destOrd="1" presId="urn:microsoft.com/office/officeart/2018/2/layout/IconLabelDescriptionList"/>
    <dgm:cxn modelId="{3A726E5F-AAE6-4E55-826C-FCA25F994F7D}" type="presOf" srcId="{F6D0E208-BB13-4863-80A0-206DDB26E30A}" destId="{028B26E2-ECF1-43FD-BDF1-16E907F8B496}" srcOrd="0" destOrd="0" presId="urn:microsoft.com/office/officeart/2018/2/layout/IconLabelDescriptionList"/>
    <dgm:cxn modelId="{4099FF42-9643-45A7-B9F1-2B8E56557832}" type="presOf" srcId="{553C5423-D543-42FF-B06A-B07234A8BE66}" destId="{2798660F-1F3D-424C-A14C-B1D404E48F06}" srcOrd="0" destOrd="1" presId="urn:microsoft.com/office/officeart/2018/2/layout/IconLabelDescriptionList"/>
    <dgm:cxn modelId="{ADBA0166-2688-4BE5-A798-253C15FBF8C2}" srcId="{D2DCC9B6-89CF-4BE4-A017-944178425F77}" destId="{553C5423-D543-42FF-B06A-B07234A8BE66}" srcOrd="1" destOrd="0" parTransId="{4B9E2F5A-DA8E-48BB-AB1B-D97C1523D95C}" sibTransId="{77E61224-9B22-4D25-A7DD-04FA59BF4D56}"/>
    <dgm:cxn modelId="{91854B6E-3D46-4E80-BA65-46882EF4FD90}" srcId="{E38F6163-550F-4A0A-87A1-BCC83AE2D216}" destId="{16B1BE0A-053C-4B0C-A84A-FC6DB2572A0E}" srcOrd="1" destOrd="0" parTransId="{FFEB7924-4C1A-4241-BF4D-39CB7F12F356}" sibTransId="{704C3889-67BC-499C-A99C-CDB7F3D93CD5}"/>
    <dgm:cxn modelId="{219AC953-A05A-4CE7-B0E9-C7C4DA453BBA}" type="presOf" srcId="{E38F6163-550F-4A0A-87A1-BCC83AE2D216}" destId="{069D9E0C-8FE0-4FA2-89F7-A3046778490D}" srcOrd="0" destOrd="0" presId="urn:microsoft.com/office/officeart/2018/2/layout/IconLabelDescriptionList"/>
    <dgm:cxn modelId="{5488327B-7602-443E-AAA5-DE54343D4952}" srcId="{F6E2EB1D-5B6C-461D-ADA4-7F8C34F33F93}" destId="{E38F6163-550F-4A0A-87A1-BCC83AE2D216}" srcOrd="1" destOrd="0" parTransId="{0ADDFEE0-AC80-4F71-8AA5-7F3C5692FB0D}" sibTransId="{F701AE3B-C01F-4942-ABBD-B11EFF47F1A2}"/>
    <dgm:cxn modelId="{7C1C8588-412A-4423-A0C5-27F1102A4E0F}" srcId="{F6E2EB1D-5B6C-461D-ADA4-7F8C34F33F93}" destId="{D2DCC9B6-89CF-4BE4-A017-944178425F77}" srcOrd="0" destOrd="0" parTransId="{C1BA0594-AC0C-48E8-BFC6-0FA61C44EB1A}" sibTransId="{BF10127F-0763-4F48-90F6-BF42C7DF122A}"/>
    <dgm:cxn modelId="{D026279B-D82F-49B1-B75C-3A2EB759AE37}" type="presOf" srcId="{4EF81FDF-1930-4D66-A2B5-67A634D50600}" destId="{028B26E2-ECF1-43FD-BDF1-16E907F8B496}" srcOrd="0" destOrd="2" presId="urn:microsoft.com/office/officeart/2018/2/layout/IconLabelDescriptionList"/>
    <dgm:cxn modelId="{2792F29B-9057-44FC-B013-47258647E7E0}" type="presOf" srcId="{D7197FA6-A86F-4F16-B531-B3476B557A44}" destId="{2798660F-1F3D-424C-A14C-B1D404E48F06}" srcOrd="0" destOrd="0" presId="urn:microsoft.com/office/officeart/2018/2/layout/IconLabelDescriptionList"/>
    <dgm:cxn modelId="{EED1DB9C-7A2C-4940-8F96-A9D4AF0CA062}" type="presOf" srcId="{D2DCC9B6-89CF-4BE4-A017-944178425F77}" destId="{E8F217DF-9992-49C7-B3D3-352CD5101EF2}" srcOrd="0" destOrd="0" presId="urn:microsoft.com/office/officeart/2018/2/layout/IconLabelDescriptionList"/>
    <dgm:cxn modelId="{12DE05A1-AF72-4CA4-B752-CB838002F454}" srcId="{E38F6163-550F-4A0A-87A1-BCC83AE2D216}" destId="{4EF81FDF-1930-4D66-A2B5-67A634D50600}" srcOrd="2" destOrd="0" parTransId="{62A53813-0BB3-49DA-8899-53E1D7A65FCF}" sibTransId="{488CE9EB-262F-41E1-B569-17B6E770147C}"/>
    <dgm:cxn modelId="{686142AB-C720-48A2-B209-46F6916A18E2}" srcId="{E38F6163-550F-4A0A-87A1-BCC83AE2D216}" destId="{F6D0E208-BB13-4863-80A0-206DDB26E30A}" srcOrd="0" destOrd="0" parTransId="{2A8B3D0F-C986-4696-B9C4-328A843682B6}" sibTransId="{F90158EC-F896-45DB-A986-E0468F85BFC7}"/>
    <dgm:cxn modelId="{3B1A09AD-38CF-4546-B838-E6BB5012F79B}" type="presOf" srcId="{F6E2EB1D-5B6C-461D-ADA4-7F8C34F33F93}" destId="{A6D4CEC9-E626-4E12-BD69-123F5EC2F48B}" srcOrd="0" destOrd="0" presId="urn:microsoft.com/office/officeart/2018/2/layout/IconLabelDescriptionList"/>
    <dgm:cxn modelId="{522B5124-11FB-4EFA-BD63-0D31675392DF}" type="presParOf" srcId="{A6D4CEC9-E626-4E12-BD69-123F5EC2F48B}" destId="{8CE1A85E-479E-4D54-B8C5-E4BC5D0B9E0C}" srcOrd="0" destOrd="0" presId="urn:microsoft.com/office/officeart/2018/2/layout/IconLabelDescriptionList"/>
    <dgm:cxn modelId="{5AC063B2-9996-4CE3-A431-EC2A4F489697}" type="presParOf" srcId="{8CE1A85E-479E-4D54-B8C5-E4BC5D0B9E0C}" destId="{1180ADC2-FC87-411A-96BE-2DF015D0F1F4}" srcOrd="0" destOrd="0" presId="urn:microsoft.com/office/officeart/2018/2/layout/IconLabelDescriptionList"/>
    <dgm:cxn modelId="{47A8E57F-654F-472F-B10F-8DCDB8BED15C}" type="presParOf" srcId="{8CE1A85E-479E-4D54-B8C5-E4BC5D0B9E0C}" destId="{7778FAF0-A0C7-4F4A-955C-E9CD047619FB}" srcOrd="1" destOrd="0" presId="urn:microsoft.com/office/officeart/2018/2/layout/IconLabelDescriptionList"/>
    <dgm:cxn modelId="{52DE22AC-CA0F-4B0D-8561-B50E05D2208D}" type="presParOf" srcId="{8CE1A85E-479E-4D54-B8C5-E4BC5D0B9E0C}" destId="{E8F217DF-9992-49C7-B3D3-352CD5101EF2}" srcOrd="2" destOrd="0" presId="urn:microsoft.com/office/officeart/2018/2/layout/IconLabelDescriptionList"/>
    <dgm:cxn modelId="{2C4CEFA2-0434-446A-9858-A748A3730F02}" type="presParOf" srcId="{8CE1A85E-479E-4D54-B8C5-E4BC5D0B9E0C}" destId="{340F2FEE-A7F8-4E11-9C7D-8B02960D418C}" srcOrd="3" destOrd="0" presId="urn:microsoft.com/office/officeart/2018/2/layout/IconLabelDescriptionList"/>
    <dgm:cxn modelId="{11F60C62-000C-4770-9C70-1E7F7DBB9AB0}" type="presParOf" srcId="{8CE1A85E-479E-4D54-B8C5-E4BC5D0B9E0C}" destId="{2798660F-1F3D-424C-A14C-B1D404E48F06}" srcOrd="4" destOrd="0" presId="urn:microsoft.com/office/officeart/2018/2/layout/IconLabelDescriptionList"/>
    <dgm:cxn modelId="{D85064F0-F884-4A88-A8AC-21CD0E21A2D4}" type="presParOf" srcId="{A6D4CEC9-E626-4E12-BD69-123F5EC2F48B}" destId="{9C7EDF46-52F8-4975-A17A-3367C0BA0698}" srcOrd="1" destOrd="0" presId="urn:microsoft.com/office/officeart/2018/2/layout/IconLabelDescriptionList"/>
    <dgm:cxn modelId="{A38B609F-DAD7-400F-A411-D3BC3A5B19AA}" type="presParOf" srcId="{A6D4CEC9-E626-4E12-BD69-123F5EC2F48B}" destId="{894487F8-84CF-4F22-ABDE-AA77695DEBD7}" srcOrd="2" destOrd="0" presId="urn:microsoft.com/office/officeart/2018/2/layout/IconLabelDescriptionList"/>
    <dgm:cxn modelId="{B70E3C3B-4B51-4477-AFEA-6815DB067AEA}" type="presParOf" srcId="{894487F8-84CF-4F22-ABDE-AA77695DEBD7}" destId="{4A68F0E7-9BAC-4713-930B-5A90FC52CFF0}" srcOrd="0" destOrd="0" presId="urn:microsoft.com/office/officeart/2018/2/layout/IconLabelDescriptionList"/>
    <dgm:cxn modelId="{1AC032FE-4C72-4D73-92CA-4AA4E935F130}" type="presParOf" srcId="{894487F8-84CF-4F22-ABDE-AA77695DEBD7}" destId="{CC69EFAC-1A01-4BCE-AED6-4D449A29AD40}" srcOrd="1" destOrd="0" presId="urn:microsoft.com/office/officeart/2018/2/layout/IconLabelDescriptionList"/>
    <dgm:cxn modelId="{AB327193-061C-40C5-915E-A83899C5C042}" type="presParOf" srcId="{894487F8-84CF-4F22-ABDE-AA77695DEBD7}" destId="{069D9E0C-8FE0-4FA2-89F7-A3046778490D}" srcOrd="2" destOrd="0" presId="urn:microsoft.com/office/officeart/2018/2/layout/IconLabelDescriptionList"/>
    <dgm:cxn modelId="{6824262D-99A5-43A6-B766-3CD2D0AFB266}" type="presParOf" srcId="{894487F8-84CF-4F22-ABDE-AA77695DEBD7}" destId="{172125C3-0170-427D-A433-1CBC712C81B2}" srcOrd="3" destOrd="0" presId="urn:microsoft.com/office/officeart/2018/2/layout/IconLabelDescriptionList"/>
    <dgm:cxn modelId="{5AF22F82-F8FD-4646-A40B-C48A237D4DF5}" type="presParOf" srcId="{894487F8-84CF-4F22-ABDE-AA77695DEBD7}" destId="{028B26E2-ECF1-43FD-BDF1-16E907F8B49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6E2EB1D-5B6C-461D-ADA4-7F8C34F33F93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2DCC9B6-89CF-4BE4-A017-944178425F77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 i="0"/>
            <a:t>Inversión en Construcción</a:t>
          </a:r>
          <a:endParaRPr lang="en-US"/>
        </a:p>
      </dgm:t>
    </dgm:pt>
    <dgm:pt modelId="{C1BA0594-AC0C-48E8-BFC6-0FA61C44EB1A}" type="parTrans" cxnId="{7C1C8588-412A-4423-A0C5-27F1102A4E0F}">
      <dgm:prSet/>
      <dgm:spPr/>
      <dgm:t>
        <a:bodyPr/>
        <a:lstStyle/>
        <a:p>
          <a:endParaRPr lang="en-US"/>
        </a:p>
      </dgm:t>
    </dgm:pt>
    <dgm:pt modelId="{BF10127F-0763-4F48-90F6-BF42C7DF122A}" type="sibTrans" cxnId="{7C1C8588-412A-4423-A0C5-27F1102A4E0F}">
      <dgm:prSet/>
      <dgm:spPr/>
      <dgm:t>
        <a:bodyPr/>
        <a:lstStyle/>
        <a:p>
          <a:endParaRPr lang="en-US"/>
        </a:p>
      </dgm:t>
    </dgm:pt>
    <dgm:pt modelId="{F5629397-A3BE-4E72-8F0B-E0893B477F8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Fuerte repunte en construcción no residencial</a:t>
          </a:r>
        </a:p>
      </dgm:t>
    </dgm:pt>
    <dgm:pt modelId="{5D6B6DA3-3435-447C-B161-51F186E9206D}" type="parTrans" cxnId="{16956DAA-56E1-49F3-A2A5-6529AC2E24F9}">
      <dgm:prSet/>
      <dgm:spPr/>
      <dgm:t>
        <a:bodyPr/>
        <a:lstStyle/>
        <a:p>
          <a:endParaRPr lang="es-ES"/>
        </a:p>
      </dgm:t>
    </dgm:pt>
    <dgm:pt modelId="{01AEFD62-CF9B-4215-8E0E-053714E3E56C}" type="sibTrans" cxnId="{16956DAA-56E1-49F3-A2A5-6529AC2E24F9}">
      <dgm:prSet/>
      <dgm:spPr/>
      <dgm:t>
        <a:bodyPr/>
        <a:lstStyle/>
        <a:p>
          <a:endParaRPr lang="es-ES"/>
        </a:p>
      </dgm:t>
    </dgm:pt>
    <dgm:pt modelId="{4C507EB6-F517-4916-9218-F6CA53201EDB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Incremento del 269,6% interanual en agosto en superficie a construir según visados para uso no residencial</a:t>
          </a:r>
        </a:p>
      </dgm:t>
    </dgm:pt>
    <dgm:pt modelId="{74B12FAD-CC3D-49D9-83BE-D7C19CD888B7}" type="parTrans" cxnId="{CA6529A7-27D9-4A96-A8D4-9387DC611EDC}">
      <dgm:prSet/>
      <dgm:spPr/>
      <dgm:t>
        <a:bodyPr/>
        <a:lstStyle/>
        <a:p>
          <a:endParaRPr lang="es-ES"/>
        </a:p>
      </dgm:t>
    </dgm:pt>
    <dgm:pt modelId="{5A2406F7-8D79-4034-81C8-FB2056342B9F}" type="sibTrans" cxnId="{CA6529A7-27D9-4A96-A8D4-9387DC611EDC}">
      <dgm:prSet/>
      <dgm:spPr/>
      <dgm:t>
        <a:bodyPr/>
        <a:lstStyle/>
        <a:p>
          <a:endParaRPr lang="es-ES"/>
        </a:p>
      </dgm:t>
    </dgm:pt>
    <dgm:pt modelId="{7868E97F-7467-4F25-9EFA-690F32F445E6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Señales positivas en el sector residencial libre</a:t>
          </a:r>
        </a:p>
      </dgm:t>
    </dgm:pt>
    <dgm:pt modelId="{6CDC7F71-90C4-4288-A8DF-5CFED975146B}" type="parTrans" cxnId="{E419AE84-9968-4CAA-B6DB-9C220CB8F143}">
      <dgm:prSet/>
      <dgm:spPr/>
      <dgm:t>
        <a:bodyPr/>
        <a:lstStyle/>
        <a:p>
          <a:endParaRPr lang="es-ES"/>
        </a:p>
      </dgm:t>
    </dgm:pt>
    <dgm:pt modelId="{88B7B390-5B7F-4836-A701-887B3CAACAAC}" type="sibTrans" cxnId="{E419AE84-9968-4CAA-B6DB-9C220CB8F143}">
      <dgm:prSet/>
      <dgm:spPr/>
      <dgm:t>
        <a:bodyPr/>
        <a:lstStyle/>
        <a:p>
          <a:endParaRPr lang="es-ES"/>
        </a:p>
      </dgm:t>
    </dgm:pt>
    <dgm:pt modelId="{8D628951-8EB0-4E4F-BCC7-96A34B73851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 i="0"/>
            <a:t>Expectativas Empresariales</a:t>
          </a:r>
        </a:p>
      </dgm:t>
    </dgm:pt>
    <dgm:pt modelId="{C927604D-A9DE-4A4B-8F94-28C9435D6727}" type="parTrans" cxnId="{9F037C30-D45D-457B-B3CE-08CFB863B457}">
      <dgm:prSet/>
      <dgm:spPr/>
      <dgm:t>
        <a:bodyPr/>
        <a:lstStyle/>
        <a:p>
          <a:endParaRPr lang="es-ES"/>
        </a:p>
      </dgm:t>
    </dgm:pt>
    <dgm:pt modelId="{B3A2F09C-8438-46B6-8058-EA6310081618}" type="sibTrans" cxnId="{9F037C30-D45D-457B-B3CE-08CFB863B457}">
      <dgm:prSet/>
      <dgm:spPr/>
      <dgm:t>
        <a:bodyPr/>
        <a:lstStyle/>
        <a:p>
          <a:endParaRPr lang="es-ES"/>
        </a:p>
      </dgm:t>
    </dgm:pt>
    <dgm:pt modelId="{F7BE8383-F2C5-4B57-BE81-5166D720DBD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Mejora en las expectativas empresariales para determinados sectores</a:t>
          </a:r>
        </a:p>
      </dgm:t>
    </dgm:pt>
    <dgm:pt modelId="{451C8AF9-16D9-42B2-8401-0EEC2B01425D}" type="parTrans" cxnId="{4C30276E-4810-4618-8228-1255A124B6E9}">
      <dgm:prSet/>
      <dgm:spPr/>
      <dgm:t>
        <a:bodyPr/>
        <a:lstStyle/>
        <a:p>
          <a:endParaRPr lang="es-ES"/>
        </a:p>
      </dgm:t>
    </dgm:pt>
    <dgm:pt modelId="{8813CC3C-BFAE-4339-B2C0-4BCC81F84C92}" type="sibTrans" cxnId="{4C30276E-4810-4618-8228-1255A124B6E9}">
      <dgm:prSet/>
      <dgm:spPr/>
      <dgm:t>
        <a:bodyPr/>
        <a:lstStyle/>
        <a:p>
          <a:endParaRPr lang="es-ES"/>
        </a:p>
      </dgm:t>
    </dgm:pt>
    <dgm:pt modelId="{E25FC76C-8E30-4195-8538-D8F5688B2833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Indicadores volátiles que requieren seguimiento</a:t>
          </a:r>
        </a:p>
      </dgm:t>
    </dgm:pt>
    <dgm:pt modelId="{38E60B7E-E8F4-4631-993F-74673299B563}" type="parTrans" cxnId="{A1AF4E7B-83C7-463F-9661-30A57F08D49C}">
      <dgm:prSet/>
      <dgm:spPr/>
      <dgm:t>
        <a:bodyPr/>
        <a:lstStyle/>
        <a:p>
          <a:endParaRPr lang="es-ES"/>
        </a:p>
      </dgm:t>
    </dgm:pt>
    <dgm:pt modelId="{99CDC044-8831-4EBA-8CA5-5723535D1AE2}" type="sibTrans" cxnId="{A1AF4E7B-83C7-463F-9661-30A57F08D49C}">
      <dgm:prSet/>
      <dgm:spPr/>
      <dgm:t>
        <a:bodyPr/>
        <a:lstStyle/>
        <a:p>
          <a:endParaRPr lang="es-ES"/>
        </a:p>
      </dgm:t>
    </dgm:pt>
    <dgm:pt modelId="{7B754B3B-92BF-4037-BE22-09C40CAFE7C7}" type="pres">
      <dgm:prSet presAssocID="{F6E2EB1D-5B6C-461D-ADA4-7F8C34F33F93}" presName="root" presStyleCnt="0">
        <dgm:presLayoutVars>
          <dgm:dir/>
          <dgm:resizeHandles val="exact"/>
        </dgm:presLayoutVars>
      </dgm:prSet>
      <dgm:spPr/>
    </dgm:pt>
    <dgm:pt modelId="{6DCF2011-096A-4753-8721-9C4E565030C0}" type="pres">
      <dgm:prSet presAssocID="{D2DCC9B6-89CF-4BE4-A017-944178425F77}" presName="compNode" presStyleCnt="0"/>
      <dgm:spPr/>
    </dgm:pt>
    <dgm:pt modelId="{2D77B537-BB21-4E7B-A258-7F8A062EF63B}" type="pres">
      <dgm:prSet presAssocID="{D2DCC9B6-89CF-4BE4-A017-944178425F7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udad"/>
        </a:ext>
      </dgm:extLst>
    </dgm:pt>
    <dgm:pt modelId="{E7118743-08A0-41EC-9866-962E432C0060}" type="pres">
      <dgm:prSet presAssocID="{D2DCC9B6-89CF-4BE4-A017-944178425F77}" presName="iconSpace" presStyleCnt="0"/>
      <dgm:spPr/>
    </dgm:pt>
    <dgm:pt modelId="{E1AED65B-20EF-4CC9-ACA2-7F1D58113D38}" type="pres">
      <dgm:prSet presAssocID="{D2DCC9B6-89CF-4BE4-A017-944178425F77}" presName="parTx" presStyleLbl="revTx" presStyleIdx="0" presStyleCnt="4">
        <dgm:presLayoutVars>
          <dgm:chMax val="0"/>
          <dgm:chPref val="0"/>
        </dgm:presLayoutVars>
      </dgm:prSet>
      <dgm:spPr/>
    </dgm:pt>
    <dgm:pt modelId="{C76B144A-2729-4273-BE5E-4D380745D027}" type="pres">
      <dgm:prSet presAssocID="{D2DCC9B6-89CF-4BE4-A017-944178425F77}" presName="txSpace" presStyleCnt="0"/>
      <dgm:spPr/>
    </dgm:pt>
    <dgm:pt modelId="{6CF070D8-3115-4CDB-B684-78EE388B797A}" type="pres">
      <dgm:prSet presAssocID="{D2DCC9B6-89CF-4BE4-A017-944178425F77}" presName="desTx" presStyleLbl="revTx" presStyleIdx="1" presStyleCnt="4">
        <dgm:presLayoutVars/>
      </dgm:prSet>
      <dgm:spPr/>
    </dgm:pt>
    <dgm:pt modelId="{0246C3E4-A2DD-4968-8FE5-7ADED11D30F5}" type="pres">
      <dgm:prSet presAssocID="{BF10127F-0763-4F48-90F6-BF42C7DF122A}" presName="sibTrans" presStyleCnt="0"/>
      <dgm:spPr/>
    </dgm:pt>
    <dgm:pt modelId="{DDA846F8-0E38-4D96-8FC7-F020578D774D}" type="pres">
      <dgm:prSet presAssocID="{8D628951-8EB0-4E4F-BCC7-96A34B738511}" presName="compNode" presStyleCnt="0"/>
      <dgm:spPr/>
    </dgm:pt>
    <dgm:pt modelId="{25FDD510-5790-42AF-BB96-E3D35703AFAE}" type="pres">
      <dgm:prSet presAssocID="{8D628951-8EB0-4E4F-BCC7-96A34B73851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E6D95156-8BF8-4E73-AD90-8C30C1356FDC}" type="pres">
      <dgm:prSet presAssocID="{8D628951-8EB0-4E4F-BCC7-96A34B738511}" presName="iconSpace" presStyleCnt="0"/>
      <dgm:spPr/>
    </dgm:pt>
    <dgm:pt modelId="{07363348-5B29-4452-A913-BB912E4008BF}" type="pres">
      <dgm:prSet presAssocID="{8D628951-8EB0-4E4F-BCC7-96A34B738511}" presName="parTx" presStyleLbl="revTx" presStyleIdx="2" presStyleCnt="4">
        <dgm:presLayoutVars>
          <dgm:chMax val="0"/>
          <dgm:chPref val="0"/>
        </dgm:presLayoutVars>
      </dgm:prSet>
      <dgm:spPr/>
    </dgm:pt>
    <dgm:pt modelId="{C2355F0C-F2B8-43DD-8312-A6898647C544}" type="pres">
      <dgm:prSet presAssocID="{8D628951-8EB0-4E4F-BCC7-96A34B738511}" presName="txSpace" presStyleCnt="0"/>
      <dgm:spPr/>
    </dgm:pt>
    <dgm:pt modelId="{BFB6B996-2AA2-4850-847B-0109609F6C00}" type="pres">
      <dgm:prSet presAssocID="{8D628951-8EB0-4E4F-BCC7-96A34B738511}" presName="desTx" presStyleLbl="revTx" presStyleIdx="3" presStyleCnt="4">
        <dgm:presLayoutVars/>
      </dgm:prSet>
      <dgm:spPr/>
    </dgm:pt>
  </dgm:ptLst>
  <dgm:cxnLst>
    <dgm:cxn modelId="{976CA818-68A4-44C8-A0A6-118AEAAF6FCE}" type="presOf" srcId="{F5629397-A3BE-4E72-8F0B-E0893B477F84}" destId="{6CF070D8-3115-4CDB-B684-78EE388B797A}" srcOrd="0" destOrd="0" presId="urn:microsoft.com/office/officeart/2018/2/layout/IconLabelDescriptionList"/>
    <dgm:cxn modelId="{224F4425-FC87-4033-A485-429F14E5B850}" type="presOf" srcId="{4C507EB6-F517-4916-9218-F6CA53201EDB}" destId="{6CF070D8-3115-4CDB-B684-78EE388B797A}" srcOrd="0" destOrd="1" presId="urn:microsoft.com/office/officeart/2018/2/layout/IconLabelDescriptionList"/>
    <dgm:cxn modelId="{9F037C30-D45D-457B-B3CE-08CFB863B457}" srcId="{F6E2EB1D-5B6C-461D-ADA4-7F8C34F33F93}" destId="{8D628951-8EB0-4E4F-BCC7-96A34B738511}" srcOrd="1" destOrd="0" parTransId="{C927604D-A9DE-4A4B-8F94-28C9435D6727}" sibTransId="{B3A2F09C-8438-46B6-8058-EA6310081618}"/>
    <dgm:cxn modelId="{F399AE47-E0DD-43A0-B2BF-BC5571D28767}" type="presOf" srcId="{D2DCC9B6-89CF-4BE4-A017-944178425F77}" destId="{E1AED65B-20EF-4CC9-ACA2-7F1D58113D38}" srcOrd="0" destOrd="0" presId="urn:microsoft.com/office/officeart/2018/2/layout/IconLabelDescriptionList"/>
    <dgm:cxn modelId="{4C30276E-4810-4618-8228-1255A124B6E9}" srcId="{8D628951-8EB0-4E4F-BCC7-96A34B738511}" destId="{F7BE8383-F2C5-4B57-BE81-5166D720DBD0}" srcOrd="0" destOrd="0" parTransId="{451C8AF9-16D9-42B2-8401-0EEC2B01425D}" sibTransId="{8813CC3C-BFAE-4339-B2C0-4BCC81F84C92}"/>
    <dgm:cxn modelId="{A1AF4E7B-83C7-463F-9661-30A57F08D49C}" srcId="{8D628951-8EB0-4E4F-BCC7-96A34B738511}" destId="{E25FC76C-8E30-4195-8538-D8F5688B2833}" srcOrd="1" destOrd="0" parTransId="{38E60B7E-E8F4-4631-993F-74673299B563}" sibTransId="{99CDC044-8831-4EBA-8CA5-5723535D1AE2}"/>
    <dgm:cxn modelId="{E1892E82-77A1-4E8A-A00C-620A79F96859}" type="presOf" srcId="{7868E97F-7467-4F25-9EFA-690F32F445E6}" destId="{6CF070D8-3115-4CDB-B684-78EE388B797A}" srcOrd="0" destOrd="2" presId="urn:microsoft.com/office/officeart/2018/2/layout/IconLabelDescriptionList"/>
    <dgm:cxn modelId="{E419AE84-9968-4CAA-B6DB-9C220CB8F143}" srcId="{D2DCC9B6-89CF-4BE4-A017-944178425F77}" destId="{7868E97F-7467-4F25-9EFA-690F32F445E6}" srcOrd="2" destOrd="0" parTransId="{6CDC7F71-90C4-4288-A8DF-5CFED975146B}" sibTransId="{88B7B390-5B7F-4836-A701-887B3CAACAAC}"/>
    <dgm:cxn modelId="{7C1C8588-412A-4423-A0C5-27F1102A4E0F}" srcId="{F6E2EB1D-5B6C-461D-ADA4-7F8C34F33F93}" destId="{D2DCC9B6-89CF-4BE4-A017-944178425F77}" srcOrd="0" destOrd="0" parTransId="{C1BA0594-AC0C-48E8-BFC6-0FA61C44EB1A}" sibTransId="{BF10127F-0763-4F48-90F6-BF42C7DF122A}"/>
    <dgm:cxn modelId="{998CBD94-39C1-49CD-A000-B347B4B6AEEE}" type="presOf" srcId="{8D628951-8EB0-4E4F-BCC7-96A34B738511}" destId="{07363348-5B29-4452-A913-BB912E4008BF}" srcOrd="0" destOrd="0" presId="urn:microsoft.com/office/officeart/2018/2/layout/IconLabelDescriptionList"/>
    <dgm:cxn modelId="{CA6529A7-27D9-4A96-A8D4-9387DC611EDC}" srcId="{D2DCC9B6-89CF-4BE4-A017-944178425F77}" destId="{4C507EB6-F517-4916-9218-F6CA53201EDB}" srcOrd="1" destOrd="0" parTransId="{74B12FAD-CC3D-49D9-83BE-D7C19CD888B7}" sibTransId="{5A2406F7-8D79-4034-81C8-FB2056342B9F}"/>
    <dgm:cxn modelId="{16956DAA-56E1-49F3-A2A5-6529AC2E24F9}" srcId="{D2DCC9B6-89CF-4BE4-A017-944178425F77}" destId="{F5629397-A3BE-4E72-8F0B-E0893B477F84}" srcOrd="0" destOrd="0" parTransId="{5D6B6DA3-3435-447C-B161-51F186E9206D}" sibTransId="{01AEFD62-CF9B-4215-8E0E-053714E3E56C}"/>
    <dgm:cxn modelId="{2A119BBC-637D-443C-A169-1FAF3DEAC00B}" type="presOf" srcId="{F7BE8383-F2C5-4B57-BE81-5166D720DBD0}" destId="{BFB6B996-2AA2-4850-847B-0109609F6C00}" srcOrd="0" destOrd="0" presId="urn:microsoft.com/office/officeart/2018/2/layout/IconLabelDescriptionList"/>
    <dgm:cxn modelId="{964017C1-202C-4E0F-A5FB-0DB2BCBB491E}" type="presOf" srcId="{E25FC76C-8E30-4195-8538-D8F5688B2833}" destId="{BFB6B996-2AA2-4850-847B-0109609F6C00}" srcOrd="0" destOrd="1" presId="urn:microsoft.com/office/officeart/2018/2/layout/IconLabelDescriptionList"/>
    <dgm:cxn modelId="{26331AFC-C9C6-4B5F-A311-61AA8FBF19EB}" type="presOf" srcId="{F6E2EB1D-5B6C-461D-ADA4-7F8C34F33F93}" destId="{7B754B3B-92BF-4037-BE22-09C40CAFE7C7}" srcOrd="0" destOrd="0" presId="urn:microsoft.com/office/officeart/2018/2/layout/IconLabelDescriptionList"/>
    <dgm:cxn modelId="{1774E28D-8069-4E01-890E-45950B05DB74}" type="presParOf" srcId="{7B754B3B-92BF-4037-BE22-09C40CAFE7C7}" destId="{6DCF2011-096A-4753-8721-9C4E565030C0}" srcOrd="0" destOrd="0" presId="urn:microsoft.com/office/officeart/2018/2/layout/IconLabelDescriptionList"/>
    <dgm:cxn modelId="{7878492B-3EA7-4742-A808-2253E0192DD6}" type="presParOf" srcId="{6DCF2011-096A-4753-8721-9C4E565030C0}" destId="{2D77B537-BB21-4E7B-A258-7F8A062EF63B}" srcOrd="0" destOrd="0" presId="urn:microsoft.com/office/officeart/2018/2/layout/IconLabelDescriptionList"/>
    <dgm:cxn modelId="{50F3CA5A-7944-4C7F-84A0-6834039C4CE1}" type="presParOf" srcId="{6DCF2011-096A-4753-8721-9C4E565030C0}" destId="{E7118743-08A0-41EC-9866-962E432C0060}" srcOrd="1" destOrd="0" presId="urn:microsoft.com/office/officeart/2018/2/layout/IconLabelDescriptionList"/>
    <dgm:cxn modelId="{30ACB471-F19B-4AA9-AC63-C5627453450F}" type="presParOf" srcId="{6DCF2011-096A-4753-8721-9C4E565030C0}" destId="{E1AED65B-20EF-4CC9-ACA2-7F1D58113D38}" srcOrd="2" destOrd="0" presId="urn:microsoft.com/office/officeart/2018/2/layout/IconLabelDescriptionList"/>
    <dgm:cxn modelId="{7344172C-4BE0-4398-BB56-F0A79E0319FA}" type="presParOf" srcId="{6DCF2011-096A-4753-8721-9C4E565030C0}" destId="{C76B144A-2729-4273-BE5E-4D380745D027}" srcOrd="3" destOrd="0" presId="urn:microsoft.com/office/officeart/2018/2/layout/IconLabelDescriptionList"/>
    <dgm:cxn modelId="{56F4993F-B367-4D4B-B00C-64AF5D6E2157}" type="presParOf" srcId="{6DCF2011-096A-4753-8721-9C4E565030C0}" destId="{6CF070D8-3115-4CDB-B684-78EE388B797A}" srcOrd="4" destOrd="0" presId="urn:microsoft.com/office/officeart/2018/2/layout/IconLabelDescriptionList"/>
    <dgm:cxn modelId="{12EB428D-3AE8-4A2A-B94A-A6DFFE015849}" type="presParOf" srcId="{7B754B3B-92BF-4037-BE22-09C40CAFE7C7}" destId="{0246C3E4-A2DD-4968-8FE5-7ADED11D30F5}" srcOrd="1" destOrd="0" presId="urn:microsoft.com/office/officeart/2018/2/layout/IconLabelDescriptionList"/>
    <dgm:cxn modelId="{86B271BF-ADE3-43BE-92D5-66116BBB3E61}" type="presParOf" srcId="{7B754B3B-92BF-4037-BE22-09C40CAFE7C7}" destId="{DDA846F8-0E38-4D96-8FC7-F020578D774D}" srcOrd="2" destOrd="0" presId="urn:microsoft.com/office/officeart/2018/2/layout/IconLabelDescriptionList"/>
    <dgm:cxn modelId="{15184057-0879-4772-BFF7-425819C25559}" type="presParOf" srcId="{DDA846F8-0E38-4D96-8FC7-F020578D774D}" destId="{25FDD510-5790-42AF-BB96-E3D35703AFAE}" srcOrd="0" destOrd="0" presId="urn:microsoft.com/office/officeart/2018/2/layout/IconLabelDescriptionList"/>
    <dgm:cxn modelId="{D86265E4-5805-4C8B-9AF6-5A64EC7C1221}" type="presParOf" srcId="{DDA846F8-0E38-4D96-8FC7-F020578D774D}" destId="{E6D95156-8BF8-4E73-AD90-8C30C1356FDC}" srcOrd="1" destOrd="0" presId="urn:microsoft.com/office/officeart/2018/2/layout/IconLabelDescriptionList"/>
    <dgm:cxn modelId="{1424B4FC-7C56-48B2-90EC-90737DDC1F71}" type="presParOf" srcId="{DDA846F8-0E38-4D96-8FC7-F020578D774D}" destId="{07363348-5B29-4452-A913-BB912E4008BF}" srcOrd="2" destOrd="0" presId="urn:microsoft.com/office/officeart/2018/2/layout/IconLabelDescriptionList"/>
    <dgm:cxn modelId="{81AF549D-4D1C-4C52-94E8-685AA403357E}" type="presParOf" srcId="{DDA846F8-0E38-4D96-8FC7-F020578D774D}" destId="{C2355F0C-F2B8-43DD-8312-A6898647C544}" srcOrd="3" destOrd="0" presId="urn:microsoft.com/office/officeart/2018/2/layout/IconLabelDescriptionList"/>
    <dgm:cxn modelId="{47C38D37-7F03-49F9-8634-4A8B2CCC0E4F}" type="presParOf" srcId="{DDA846F8-0E38-4D96-8FC7-F020578D774D}" destId="{BFB6B996-2AA2-4850-847B-0109609F6C00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6E2EB1D-5B6C-461D-ADA4-7F8C34F33F9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2DCC9B6-89CF-4BE4-A017-944178425F77}">
      <dgm:prSet/>
      <dgm:spPr/>
      <dgm:t>
        <a:bodyPr/>
        <a:lstStyle/>
        <a:p>
          <a:r>
            <a:rPr lang="es-ES" b="1" i="0" dirty="0"/>
            <a:t>Evolución del Comercio Exterior</a:t>
          </a:r>
          <a:endParaRPr lang="en-US" dirty="0"/>
        </a:p>
      </dgm:t>
    </dgm:pt>
    <dgm:pt modelId="{C1BA0594-AC0C-48E8-BFC6-0FA61C44EB1A}" type="parTrans" cxnId="{7C1C8588-412A-4423-A0C5-27F1102A4E0F}">
      <dgm:prSet/>
      <dgm:spPr/>
      <dgm:t>
        <a:bodyPr/>
        <a:lstStyle/>
        <a:p>
          <a:endParaRPr lang="en-US"/>
        </a:p>
      </dgm:t>
    </dgm:pt>
    <dgm:pt modelId="{BF10127F-0763-4F48-90F6-BF42C7DF122A}" type="sibTrans" cxnId="{7C1C8588-412A-4423-A0C5-27F1102A4E0F}">
      <dgm:prSet/>
      <dgm:spPr/>
      <dgm:t>
        <a:bodyPr/>
        <a:lstStyle/>
        <a:p>
          <a:endParaRPr lang="en-US"/>
        </a:p>
      </dgm:t>
    </dgm:pt>
    <dgm:pt modelId="{87E21E23-AA25-4DAB-8A85-E31A13FA60C8}">
      <dgm:prSet/>
      <dgm:spPr/>
      <dgm:t>
        <a:bodyPr/>
        <a:lstStyle/>
        <a:p>
          <a:r>
            <a:rPr lang="es-ES" b="1" i="0" dirty="0"/>
            <a:t>Factores Condicionantes</a:t>
          </a:r>
        </a:p>
      </dgm:t>
    </dgm:pt>
    <dgm:pt modelId="{11445188-DDB1-44EF-9A05-B87032F8C9CF}" type="parTrans" cxnId="{AE6E0E5D-6254-4C91-9833-A13DB5FCBB38}">
      <dgm:prSet/>
      <dgm:spPr/>
      <dgm:t>
        <a:bodyPr/>
        <a:lstStyle/>
        <a:p>
          <a:endParaRPr lang="es-ES"/>
        </a:p>
      </dgm:t>
    </dgm:pt>
    <dgm:pt modelId="{07C4947D-7525-4A44-B872-E79083762276}" type="sibTrans" cxnId="{AE6E0E5D-6254-4C91-9833-A13DB5FCBB38}">
      <dgm:prSet/>
      <dgm:spPr/>
      <dgm:t>
        <a:bodyPr/>
        <a:lstStyle/>
        <a:p>
          <a:endParaRPr lang="es-ES"/>
        </a:p>
      </dgm:t>
    </dgm:pt>
    <dgm:pt modelId="{A8884136-44CA-450D-8DDE-883D6351218A}">
      <dgm:prSet/>
      <dgm:spPr/>
      <dgm:t>
        <a:bodyPr/>
        <a:lstStyle/>
        <a:p>
          <a:r>
            <a:rPr lang="es-ES" b="1" i="0" dirty="0"/>
            <a:t>Perspectivas</a:t>
          </a:r>
        </a:p>
      </dgm:t>
    </dgm:pt>
    <dgm:pt modelId="{1FCED4C4-ECC9-4C1E-BC5C-C487AD536FDB}" type="parTrans" cxnId="{452816B3-96D7-44A5-917D-7264D4F2D9D2}">
      <dgm:prSet/>
      <dgm:spPr/>
      <dgm:t>
        <a:bodyPr/>
        <a:lstStyle/>
        <a:p>
          <a:endParaRPr lang="es-ES"/>
        </a:p>
      </dgm:t>
    </dgm:pt>
    <dgm:pt modelId="{2D624A7B-2B5C-4AC9-9FFC-6CF620D282A1}" type="sibTrans" cxnId="{452816B3-96D7-44A5-917D-7264D4F2D9D2}">
      <dgm:prSet/>
      <dgm:spPr/>
      <dgm:t>
        <a:bodyPr/>
        <a:lstStyle/>
        <a:p>
          <a:endParaRPr lang="es-ES"/>
        </a:p>
      </dgm:t>
    </dgm:pt>
    <dgm:pt modelId="{6BBAF5D6-19D6-4816-A405-200F9D8990D7}">
      <dgm:prSet/>
      <dgm:spPr/>
      <dgm:t>
        <a:bodyPr/>
        <a:lstStyle/>
        <a:p>
          <a:r>
            <a:rPr lang="es-ES" b="0" i="0" dirty="0"/>
            <a:t>Ligera contracción de las exportaciones (-0,5% interanual en agosto)</a:t>
          </a:r>
          <a:endParaRPr lang="en-US" dirty="0"/>
        </a:p>
      </dgm:t>
    </dgm:pt>
    <dgm:pt modelId="{EB36DA2F-174E-4FD3-B5F8-4774C62B6414}" type="parTrans" cxnId="{769F354E-94D4-4DCA-987A-A642324BA4BB}">
      <dgm:prSet/>
      <dgm:spPr/>
      <dgm:t>
        <a:bodyPr/>
        <a:lstStyle/>
        <a:p>
          <a:endParaRPr lang="es-ES"/>
        </a:p>
      </dgm:t>
    </dgm:pt>
    <dgm:pt modelId="{99001860-11D8-4771-958F-DC0141ED1474}" type="sibTrans" cxnId="{769F354E-94D4-4DCA-987A-A642324BA4BB}">
      <dgm:prSet/>
      <dgm:spPr/>
      <dgm:t>
        <a:bodyPr/>
        <a:lstStyle/>
        <a:p>
          <a:endParaRPr lang="es-ES"/>
        </a:p>
      </dgm:t>
    </dgm:pt>
    <dgm:pt modelId="{0C0C56F6-AC28-4652-8833-92252EB5086A}">
      <dgm:prSet/>
      <dgm:spPr/>
      <dgm:t>
        <a:bodyPr/>
        <a:lstStyle/>
        <a:p>
          <a:r>
            <a:rPr lang="es-ES" b="0" i="0" dirty="0"/>
            <a:t>Incremento significativo de las importaciones (+12,9%)</a:t>
          </a:r>
          <a:endParaRPr lang="en-US" dirty="0"/>
        </a:p>
      </dgm:t>
    </dgm:pt>
    <dgm:pt modelId="{ADE336F9-7D31-4AD1-9E61-AAC451E653A1}" type="parTrans" cxnId="{BA2CC417-FDFC-4142-B5F4-141998BA64E0}">
      <dgm:prSet/>
      <dgm:spPr/>
      <dgm:t>
        <a:bodyPr/>
        <a:lstStyle/>
        <a:p>
          <a:endParaRPr lang="es-ES"/>
        </a:p>
      </dgm:t>
    </dgm:pt>
    <dgm:pt modelId="{70C91707-CF5B-49E2-ADBC-35D1AF0116BB}" type="sibTrans" cxnId="{BA2CC417-FDFC-4142-B5F4-141998BA64E0}">
      <dgm:prSet/>
      <dgm:spPr/>
      <dgm:t>
        <a:bodyPr/>
        <a:lstStyle/>
        <a:p>
          <a:endParaRPr lang="es-ES"/>
        </a:p>
      </dgm:t>
    </dgm:pt>
    <dgm:pt modelId="{2489DCD0-3BED-40C6-95CD-98D90715BE8C}">
      <dgm:prSet/>
      <dgm:spPr/>
      <dgm:t>
        <a:bodyPr/>
        <a:lstStyle/>
        <a:p>
          <a:r>
            <a:rPr lang="es-ES" b="0" i="0" dirty="0"/>
            <a:t>Ralentización del comercio internacional</a:t>
          </a:r>
          <a:endParaRPr lang="es-ES" b="1" i="0" dirty="0"/>
        </a:p>
      </dgm:t>
    </dgm:pt>
    <dgm:pt modelId="{F83AE752-BF4B-478F-BBB2-7AE4D9CF4098}" type="parTrans" cxnId="{C0AFC118-7B29-484C-9402-F04D77F96A68}">
      <dgm:prSet/>
      <dgm:spPr/>
      <dgm:t>
        <a:bodyPr/>
        <a:lstStyle/>
        <a:p>
          <a:endParaRPr lang="es-ES"/>
        </a:p>
      </dgm:t>
    </dgm:pt>
    <dgm:pt modelId="{8195B263-E1F4-4D97-81B8-4A4B12F7BF0D}" type="sibTrans" cxnId="{C0AFC118-7B29-484C-9402-F04D77F96A68}">
      <dgm:prSet/>
      <dgm:spPr/>
      <dgm:t>
        <a:bodyPr/>
        <a:lstStyle/>
        <a:p>
          <a:endParaRPr lang="es-ES"/>
        </a:p>
      </dgm:t>
    </dgm:pt>
    <dgm:pt modelId="{CAEF7854-85E8-4F99-A10A-4E48F2E8F8AC}">
      <dgm:prSet/>
      <dgm:spPr/>
      <dgm:t>
        <a:bodyPr/>
        <a:lstStyle/>
        <a:p>
          <a:r>
            <a:rPr lang="es-ES" b="0" i="0" dirty="0"/>
            <a:t>Debilidad en principales socios comerciales</a:t>
          </a:r>
          <a:endParaRPr lang="es-ES" b="1" i="0" dirty="0"/>
        </a:p>
      </dgm:t>
    </dgm:pt>
    <dgm:pt modelId="{C6B5012B-999D-41B6-8721-362D6763E765}" type="parTrans" cxnId="{FF7B0C6C-B209-4AEE-9D63-408C25D2C67D}">
      <dgm:prSet/>
      <dgm:spPr/>
      <dgm:t>
        <a:bodyPr/>
        <a:lstStyle/>
        <a:p>
          <a:endParaRPr lang="es-ES"/>
        </a:p>
      </dgm:t>
    </dgm:pt>
    <dgm:pt modelId="{600EA29E-DD9F-4816-921A-60B2275A377B}" type="sibTrans" cxnId="{FF7B0C6C-B209-4AEE-9D63-408C25D2C67D}">
      <dgm:prSet/>
      <dgm:spPr/>
      <dgm:t>
        <a:bodyPr/>
        <a:lstStyle/>
        <a:p>
          <a:endParaRPr lang="es-ES"/>
        </a:p>
      </dgm:t>
    </dgm:pt>
    <dgm:pt modelId="{00813005-240B-4091-A464-003BA87AC478}">
      <dgm:prSet/>
      <dgm:spPr/>
      <dgm:t>
        <a:bodyPr/>
        <a:lstStyle/>
        <a:p>
          <a:r>
            <a:rPr lang="es-ES" b="0" i="0"/>
            <a:t>Fortaleza </a:t>
          </a:r>
          <a:r>
            <a:rPr lang="es-ES" b="0" i="0" dirty="0"/>
            <a:t>de la demanda interna impulsando importaciones</a:t>
          </a:r>
          <a:endParaRPr lang="es-ES" b="1" i="0" dirty="0"/>
        </a:p>
      </dgm:t>
    </dgm:pt>
    <dgm:pt modelId="{1B4D8F42-6BAD-4625-A985-876896766831}" type="parTrans" cxnId="{41E6B784-8748-42E9-A231-CDEB84853A6E}">
      <dgm:prSet/>
      <dgm:spPr/>
      <dgm:t>
        <a:bodyPr/>
        <a:lstStyle/>
        <a:p>
          <a:endParaRPr lang="es-ES"/>
        </a:p>
      </dgm:t>
    </dgm:pt>
    <dgm:pt modelId="{477EA957-FA8F-4A3D-AB34-6982D33904AD}" type="sibTrans" cxnId="{41E6B784-8748-42E9-A231-CDEB84853A6E}">
      <dgm:prSet/>
      <dgm:spPr/>
      <dgm:t>
        <a:bodyPr/>
        <a:lstStyle/>
        <a:p>
          <a:endParaRPr lang="es-ES"/>
        </a:p>
      </dgm:t>
    </dgm:pt>
    <dgm:pt modelId="{5996225C-CE55-422A-BE56-37F61B16D3B6}">
      <dgm:prSet/>
      <dgm:spPr/>
      <dgm:t>
        <a:bodyPr/>
        <a:lstStyle/>
        <a:p>
          <a:r>
            <a:rPr lang="es-ES" b="0" i="0" dirty="0"/>
            <a:t>Las exportaciones agroalimentarias dependerán de:</a:t>
          </a:r>
          <a:endParaRPr lang="es-ES" b="1" i="0" dirty="0"/>
        </a:p>
      </dgm:t>
    </dgm:pt>
    <dgm:pt modelId="{196C3BF5-8037-4421-9DB9-210CBE0C2DDA}" type="parTrans" cxnId="{42B1F392-6603-43F3-871D-0B12EA40F248}">
      <dgm:prSet/>
      <dgm:spPr/>
      <dgm:t>
        <a:bodyPr/>
        <a:lstStyle/>
        <a:p>
          <a:endParaRPr lang="es-ES"/>
        </a:p>
      </dgm:t>
    </dgm:pt>
    <dgm:pt modelId="{FCD6CD85-4F64-4CFC-87BC-B30F87B49FF4}" type="sibTrans" cxnId="{42B1F392-6603-43F3-871D-0B12EA40F248}">
      <dgm:prSet/>
      <dgm:spPr/>
      <dgm:t>
        <a:bodyPr/>
        <a:lstStyle/>
        <a:p>
          <a:endParaRPr lang="es-ES"/>
        </a:p>
      </dgm:t>
    </dgm:pt>
    <dgm:pt modelId="{5CF67856-7ABE-4D98-A5B7-0E72C27E5BBF}">
      <dgm:prSet/>
      <dgm:spPr/>
      <dgm:t>
        <a:bodyPr/>
        <a:lstStyle/>
        <a:p>
          <a:r>
            <a:rPr lang="es-ES" b="0" i="0" dirty="0"/>
            <a:t>Recuperación de economías europea y británica</a:t>
          </a:r>
          <a:endParaRPr lang="es-ES" b="1" i="0" dirty="0"/>
        </a:p>
      </dgm:t>
    </dgm:pt>
    <dgm:pt modelId="{ED9AE593-7264-45ED-8CBB-25656CF0D799}" type="parTrans" cxnId="{E3209150-4AA3-4858-8261-D27D9F6182DE}">
      <dgm:prSet/>
      <dgm:spPr/>
      <dgm:t>
        <a:bodyPr/>
        <a:lstStyle/>
        <a:p>
          <a:endParaRPr lang="es-ES"/>
        </a:p>
      </dgm:t>
    </dgm:pt>
    <dgm:pt modelId="{2F291836-9EA0-4B37-B1BE-B1A57FBF39EB}" type="sibTrans" cxnId="{E3209150-4AA3-4858-8261-D27D9F6182DE}">
      <dgm:prSet/>
      <dgm:spPr/>
      <dgm:t>
        <a:bodyPr/>
        <a:lstStyle/>
        <a:p>
          <a:endParaRPr lang="es-ES"/>
        </a:p>
      </dgm:t>
    </dgm:pt>
    <dgm:pt modelId="{178838FD-D163-48C1-9BC3-C054E34D3657}">
      <dgm:prSet/>
      <dgm:spPr/>
      <dgm:t>
        <a:bodyPr/>
        <a:lstStyle/>
        <a:p>
          <a:r>
            <a:rPr lang="es-ES" b="0" i="0" dirty="0"/>
            <a:t>Producción tras mejora de la situación del campo</a:t>
          </a:r>
          <a:endParaRPr lang="es-ES" b="1" i="0" dirty="0"/>
        </a:p>
      </dgm:t>
    </dgm:pt>
    <dgm:pt modelId="{2D54FF1C-9FE7-49E1-8668-5FC9B9D75670}" type="parTrans" cxnId="{07AC956F-108E-423D-A4BF-7293F4343B18}">
      <dgm:prSet/>
      <dgm:spPr/>
      <dgm:t>
        <a:bodyPr/>
        <a:lstStyle/>
        <a:p>
          <a:endParaRPr lang="es-ES"/>
        </a:p>
      </dgm:t>
    </dgm:pt>
    <dgm:pt modelId="{9563682A-B3CF-43BA-BA71-1C358BCE4E6E}" type="sibTrans" cxnId="{07AC956F-108E-423D-A4BF-7293F4343B18}">
      <dgm:prSet/>
      <dgm:spPr/>
      <dgm:t>
        <a:bodyPr/>
        <a:lstStyle/>
        <a:p>
          <a:endParaRPr lang="es-ES"/>
        </a:p>
      </dgm:t>
    </dgm:pt>
    <dgm:pt modelId="{9F85BAC3-9FBB-4FF9-B82D-D6294BC8896A}">
      <dgm:prSet/>
      <dgm:spPr/>
      <dgm:t>
        <a:bodyPr/>
        <a:lstStyle/>
        <a:p>
          <a:r>
            <a:rPr lang="es-ES" b="0" i="0" dirty="0"/>
            <a:t>Evolución de la industria agroalimentaria</a:t>
          </a:r>
          <a:endParaRPr lang="es-ES" b="1" i="0" dirty="0"/>
        </a:p>
      </dgm:t>
    </dgm:pt>
    <dgm:pt modelId="{5A50891E-CE77-4072-B120-E46FAE85B8E2}" type="parTrans" cxnId="{C3AF0A63-DE68-40C4-B0D7-718CF908432C}">
      <dgm:prSet/>
      <dgm:spPr/>
      <dgm:t>
        <a:bodyPr/>
        <a:lstStyle/>
        <a:p>
          <a:endParaRPr lang="es-ES"/>
        </a:p>
      </dgm:t>
    </dgm:pt>
    <dgm:pt modelId="{7C48FDDF-A2EF-4D2A-819F-2D8548184EC3}" type="sibTrans" cxnId="{C3AF0A63-DE68-40C4-B0D7-718CF908432C}">
      <dgm:prSet/>
      <dgm:spPr/>
      <dgm:t>
        <a:bodyPr/>
        <a:lstStyle/>
        <a:p>
          <a:endParaRPr lang="es-ES"/>
        </a:p>
      </dgm:t>
    </dgm:pt>
    <dgm:pt modelId="{BE5C3945-1D27-436B-A065-096987C5C6F7}">
      <dgm:prSet/>
      <dgm:spPr/>
      <dgm:t>
        <a:bodyPr/>
        <a:lstStyle/>
        <a:p>
          <a:endParaRPr lang="en-US" dirty="0"/>
        </a:p>
      </dgm:t>
    </dgm:pt>
    <dgm:pt modelId="{87D538F3-DAFE-4741-812A-40C65C6AD531}" type="parTrans" cxnId="{852055EB-6E7B-4C01-A51E-EC37DDB1B1E7}">
      <dgm:prSet/>
      <dgm:spPr/>
      <dgm:t>
        <a:bodyPr/>
        <a:lstStyle/>
        <a:p>
          <a:endParaRPr lang="es-ES"/>
        </a:p>
      </dgm:t>
    </dgm:pt>
    <dgm:pt modelId="{F8632A2A-5DE6-4529-AF5B-58DBA36543FC}" type="sibTrans" cxnId="{852055EB-6E7B-4C01-A51E-EC37DDB1B1E7}">
      <dgm:prSet/>
      <dgm:spPr/>
      <dgm:t>
        <a:bodyPr/>
        <a:lstStyle/>
        <a:p>
          <a:endParaRPr lang="es-ES"/>
        </a:p>
      </dgm:t>
    </dgm:pt>
    <dgm:pt modelId="{06BAAD05-2479-41DA-B175-C438B4115102}" type="pres">
      <dgm:prSet presAssocID="{F6E2EB1D-5B6C-461D-ADA4-7F8C34F33F93}" presName="Name0" presStyleCnt="0">
        <dgm:presLayoutVars>
          <dgm:dir/>
          <dgm:animLvl val="lvl"/>
          <dgm:resizeHandles val="exact"/>
        </dgm:presLayoutVars>
      </dgm:prSet>
      <dgm:spPr/>
    </dgm:pt>
    <dgm:pt modelId="{20759111-8BE3-4AA5-9A67-C6F89AB8D443}" type="pres">
      <dgm:prSet presAssocID="{D2DCC9B6-89CF-4BE4-A017-944178425F77}" presName="composite" presStyleCnt="0"/>
      <dgm:spPr/>
    </dgm:pt>
    <dgm:pt modelId="{EC7E44B4-1EDC-448C-9850-FFAE9ABBCFE9}" type="pres">
      <dgm:prSet presAssocID="{D2DCC9B6-89CF-4BE4-A017-944178425F77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E7470A7-783B-4757-B61D-362EFE888BDD}" type="pres">
      <dgm:prSet presAssocID="{D2DCC9B6-89CF-4BE4-A017-944178425F77}" presName="desTx" presStyleLbl="alignAccFollowNode1" presStyleIdx="0" presStyleCnt="3">
        <dgm:presLayoutVars>
          <dgm:bulletEnabled val="1"/>
        </dgm:presLayoutVars>
      </dgm:prSet>
      <dgm:spPr/>
    </dgm:pt>
    <dgm:pt modelId="{645ADBDE-830D-4143-A11A-B44FEBAC79A1}" type="pres">
      <dgm:prSet presAssocID="{BF10127F-0763-4F48-90F6-BF42C7DF122A}" presName="space" presStyleCnt="0"/>
      <dgm:spPr/>
    </dgm:pt>
    <dgm:pt modelId="{BBAC06CC-37D4-45B8-90CC-0F2E124C3CF4}" type="pres">
      <dgm:prSet presAssocID="{87E21E23-AA25-4DAB-8A85-E31A13FA60C8}" presName="composite" presStyleCnt="0"/>
      <dgm:spPr/>
    </dgm:pt>
    <dgm:pt modelId="{84CDAE54-8C3C-4790-9BA7-54CA5451DED8}" type="pres">
      <dgm:prSet presAssocID="{87E21E23-AA25-4DAB-8A85-E31A13FA60C8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07B78777-BA0B-41D2-B9EA-FA216D242899}" type="pres">
      <dgm:prSet presAssocID="{87E21E23-AA25-4DAB-8A85-E31A13FA60C8}" presName="desTx" presStyleLbl="alignAccFollowNode1" presStyleIdx="1" presStyleCnt="3">
        <dgm:presLayoutVars>
          <dgm:bulletEnabled val="1"/>
        </dgm:presLayoutVars>
      </dgm:prSet>
      <dgm:spPr/>
    </dgm:pt>
    <dgm:pt modelId="{8DD2C5D5-1862-4546-9F3C-0A1FF17D39BF}" type="pres">
      <dgm:prSet presAssocID="{07C4947D-7525-4A44-B872-E79083762276}" presName="space" presStyleCnt="0"/>
      <dgm:spPr/>
    </dgm:pt>
    <dgm:pt modelId="{FD3B30CA-452A-4A3D-84CB-3C11334F2AB6}" type="pres">
      <dgm:prSet presAssocID="{A8884136-44CA-450D-8DDE-883D6351218A}" presName="composite" presStyleCnt="0"/>
      <dgm:spPr/>
    </dgm:pt>
    <dgm:pt modelId="{87A85336-9C4E-4BA3-9CD0-21D37989A758}" type="pres">
      <dgm:prSet presAssocID="{A8884136-44CA-450D-8DDE-883D6351218A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2C609E1-D265-4170-A53A-17532E949473}" type="pres">
      <dgm:prSet presAssocID="{A8884136-44CA-450D-8DDE-883D6351218A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DBF2410F-9588-48F4-86A2-88B3F01892BB}" type="presOf" srcId="{F6E2EB1D-5B6C-461D-ADA4-7F8C34F33F93}" destId="{06BAAD05-2479-41DA-B175-C438B4115102}" srcOrd="0" destOrd="0" presId="urn:microsoft.com/office/officeart/2005/8/layout/hList1"/>
    <dgm:cxn modelId="{F921BB10-E99E-45E9-AF1A-E990A4A4D079}" type="presOf" srcId="{9F85BAC3-9FBB-4FF9-B82D-D6294BC8896A}" destId="{A2C609E1-D265-4170-A53A-17532E949473}" srcOrd="0" destOrd="3" presId="urn:microsoft.com/office/officeart/2005/8/layout/hList1"/>
    <dgm:cxn modelId="{D6976514-EC58-49DD-82E9-4FD8813B2577}" type="presOf" srcId="{87E21E23-AA25-4DAB-8A85-E31A13FA60C8}" destId="{84CDAE54-8C3C-4790-9BA7-54CA5451DED8}" srcOrd="0" destOrd="0" presId="urn:microsoft.com/office/officeart/2005/8/layout/hList1"/>
    <dgm:cxn modelId="{64A37217-A915-4A46-B6E7-36C7118F31B5}" type="presOf" srcId="{BE5C3945-1D27-436B-A065-096987C5C6F7}" destId="{DE7470A7-783B-4757-B61D-362EFE888BDD}" srcOrd="0" destOrd="1" presId="urn:microsoft.com/office/officeart/2005/8/layout/hList1"/>
    <dgm:cxn modelId="{BA2CC417-FDFC-4142-B5F4-141998BA64E0}" srcId="{D2DCC9B6-89CF-4BE4-A017-944178425F77}" destId="{0C0C56F6-AC28-4652-8833-92252EB5086A}" srcOrd="2" destOrd="0" parTransId="{ADE336F9-7D31-4AD1-9E61-AAC451E653A1}" sibTransId="{70C91707-CF5B-49E2-ADBC-35D1AF0116BB}"/>
    <dgm:cxn modelId="{C0AFC118-7B29-484C-9402-F04D77F96A68}" srcId="{87E21E23-AA25-4DAB-8A85-E31A13FA60C8}" destId="{2489DCD0-3BED-40C6-95CD-98D90715BE8C}" srcOrd="0" destOrd="0" parTransId="{F83AE752-BF4B-478F-BBB2-7AE4D9CF4098}" sibTransId="{8195B263-E1F4-4D97-81B8-4A4B12F7BF0D}"/>
    <dgm:cxn modelId="{D0241C27-3AC3-43D2-9F6F-02CA41D3D3CC}" type="presOf" srcId="{178838FD-D163-48C1-9BC3-C054E34D3657}" destId="{A2C609E1-D265-4170-A53A-17532E949473}" srcOrd="0" destOrd="2" presId="urn:microsoft.com/office/officeart/2005/8/layout/hList1"/>
    <dgm:cxn modelId="{7750ED27-68A5-475B-B4BC-47072DCB8D75}" type="presOf" srcId="{6BBAF5D6-19D6-4816-A405-200F9D8990D7}" destId="{DE7470A7-783B-4757-B61D-362EFE888BDD}" srcOrd="0" destOrd="0" presId="urn:microsoft.com/office/officeart/2005/8/layout/hList1"/>
    <dgm:cxn modelId="{D7064A33-47F2-4BC2-B30E-0834657DDC94}" type="presOf" srcId="{00813005-240B-4091-A464-003BA87AC478}" destId="{07B78777-BA0B-41D2-B9EA-FA216D242899}" srcOrd="0" destOrd="2" presId="urn:microsoft.com/office/officeart/2005/8/layout/hList1"/>
    <dgm:cxn modelId="{AE6E0E5D-6254-4C91-9833-A13DB5FCBB38}" srcId="{F6E2EB1D-5B6C-461D-ADA4-7F8C34F33F93}" destId="{87E21E23-AA25-4DAB-8A85-E31A13FA60C8}" srcOrd="1" destOrd="0" parTransId="{11445188-DDB1-44EF-9A05-B87032F8C9CF}" sibTransId="{07C4947D-7525-4A44-B872-E79083762276}"/>
    <dgm:cxn modelId="{C3AF0A63-DE68-40C4-B0D7-718CF908432C}" srcId="{5996225C-CE55-422A-BE56-37F61B16D3B6}" destId="{9F85BAC3-9FBB-4FF9-B82D-D6294BC8896A}" srcOrd="2" destOrd="0" parTransId="{5A50891E-CE77-4072-B120-E46FAE85B8E2}" sibTransId="{7C48FDDF-A2EF-4D2A-819F-2D8548184EC3}"/>
    <dgm:cxn modelId="{20675F63-B6F4-415D-8692-1E41E9CAC4C0}" type="presOf" srcId="{CAEF7854-85E8-4F99-A10A-4E48F2E8F8AC}" destId="{07B78777-BA0B-41D2-B9EA-FA216D242899}" srcOrd="0" destOrd="1" presId="urn:microsoft.com/office/officeart/2005/8/layout/hList1"/>
    <dgm:cxn modelId="{8EB96B44-DD32-4580-B919-0AFD84BBA40D}" type="presOf" srcId="{A8884136-44CA-450D-8DDE-883D6351218A}" destId="{87A85336-9C4E-4BA3-9CD0-21D37989A758}" srcOrd="0" destOrd="0" presId="urn:microsoft.com/office/officeart/2005/8/layout/hList1"/>
    <dgm:cxn modelId="{FF7B0C6C-B209-4AEE-9D63-408C25D2C67D}" srcId="{87E21E23-AA25-4DAB-8A85-E31A13FA60C8}" destId="{CAEF7854-85E8-4F99-A10A-4E48F2E8F8AC}" srcOrd="1" destOrd="0" parTransId="{C6B5012B-999D-41B6-8721-362D6763E765}" sibTransId="{600EA29E-DD9F-4816-921A-60B2275A377B}"/>
    <dgm:cxn modelId="{A11CED6C-CD1B-44CF-BF8D-AD2BE3AC28C1}" type="presOf" srcId="{0C0C56F6-AC28-4652-8833-92252EB5086A}" destId="{DE7470A7-783B-4757-B61D-362EFE888BDD}" srcOrd="0" destOrd="2" presId="urn:microsoft.com/office/officeart/2005/8/layout/hList1"/>
    <dgm:cxn modelId="{769F354E-94D4-4DCA-987A-A642324BA4BB}" srcId="{D2DCC9B6-89CF-4BE4-A017-944178425F77}" destId="{6BBAF5D6-19D6-4816-A405-200F9D8990D7}" srcOrd="0" destOrd="0" parTransId="{EB36DA2F-174E-4FD3-B5F8-4774C62B6414}" sibTransId="{99001860-11D8-4771-958F-DC0141ED1474}"/>
    <dgm:cxn modelId="{07AC956F-108E-423D-A4BF-7293F4343B18}" srcId="{5996225C-CE55-422A-BE56-37F61B16D3B6}" destId="{178838FD-D163-48C1-9BC3-C054E34D3657}" srcOrd="1" destOrd="0" parTransId="{2D54FF1C-9FE7-49E1-8668-5FC9B9D75670}" sibTransId="{9563682A-B3CF-43BA-BA71-1C358BCE4E6E}"/>
    <dgm:cxn modelId="{E3209150-4AA3-4858-8261-D27D9F6182DE}" srcId="{5996225C-CE55-422A-BE56-37F61B16D3B6}" destId="{5CF67856-7ABE-4D98-A5B7-0E72C27E5BBF}" srcOrd="0" destOrd="0" parTransId="{ED9AE593-7264-45ED-8CBB-25656CF0D799}" sibTransId="{2F291836-9EA0-4B37-B1BE-B1A57FBF39EB}"/>
    <dgm:cxn modelId="{7EA39E71-B175-4628-A008-4CA264E1AFF6}" type="presOf" srcId="{5996225C-CE55-422A-BE56-37F61B16D3B6}" destId="{A2C609E1-D265-4170-A53A-17532E949473}" srcOrd="0" destOrd="0" presId="urn:microsoft.com/office/officeart/2005/8/layout/hList1"/>
    <dgm:cxn modelId="{D9E24C73-5687-4EF7-893F-C21586E25BB5}" type="presOf" srcId="{5CF67856-7ABE-4D98-A5B7-0E72C27E5BBF}" destId="{A2C609E1-D265-4170-A53A-17532E949473}" srcOrd="0" destOrd="1" presId="urn:microsoft.com/office/officeart/2005/8/layout/hList1"/>
    <dgm:cxn modelId="{67434B57-4F36-4F00-BB36-16D8CD512E84}" type="presOf" srcId="{2489DCD0-3BED-40C6-95CD-98D90715BE8C}" destId="{07B78777-BA0B-41D2-B9EA-FA216D242899}" srcOrd="0" destOrd="0" presId="urn:microsoft.com/office/officeart/2005/8/layout/hList1"/>
    <dgm:cxn modelId="{41E6B784-8748-42E9-A231-CDEB84853A6E}" srcId="{87E21E23-AA25-4DAB-8A85-E31A13FA60C8}" destId="{00813005-240B-4091-A464-003BA87AC478}" srcOrd="2" destOrd="0" parTransId="{1B4D8F42-6BAD-4625-A985-876896766831}" sibTransId="{477EA957-FA8F-4A3D-AB34-6982D33904AD}"/>
    <dgm:cxn modelId="{7C1C8588-412A-4423-A0C5-27F1102A4E0F}" srcId="{F6E2EB1D-5B6C-461D-ADA4-7F8C34F33F93}" destId="{D2DCC9B6-89CF-4BE4-A017-944178425F77}" srcOrd="0" destOrd="0" parTransId="{C1BA0594-AC0C-48E8-BFC6-0FA61C44EB1A}" sibTransId="{BF10127F-0763-4F48-90F6-BF42C7DF122A}"/>
    <dgm:cxn modelId="{42B1F392-6603-43F3-871D-0B12EA40F248}" srcId="{A8884136-44CA-450D-8DDE-883D6351218A}" destId="{5996225C-CE55-422A-BE56-37F61B16D3B6}" srcOrd="0" destOrd="0" parTransId="{196C3BF5-8037-4421-9DB9-210CBE0C2DDA}" sibTransId="{FCD6CD85-4F64-4CFC-87BC-B30F87B49FF4}"/>
    <dgm:cxn modelId="{D44676A7-C440-4EDC-B838-46296640EAE4}" type="presOf" srcId="{D2DCC9B6-89CF-4BE4-A017-944178425F77}" destId="{EC7E44B4-1EDC-448C-9850-FFAE9ABBCFE9}" srcOrd="0" destOrd="0" presId="urn:microsoft.com/office/officeart/2005/8/layout/hList1"/>
    <dgm:cxn modelId="{452816B3-96D7-44A5-917D-7264D4F2D9D2}" srcId="{F6E2EB1D-5B6C-461D-ADA4-7F8C34F33F93}" destId="{A8884136-44CA-450D-8DDE-883D6351218A}" srcOrd="2" destOrd="0" parTransId="{1FCED4C4-ECC9-4C1E-BC5C-C487AD536FDB}" sibTransId="{2D624A7B-2B5C-4AC9-9FFC-6CF620D282A1}"/>
    <dgm:cxn modelId="{852055EB-6E7B-4C01-A51E-EC37DDB1B1E7}" srcId="{D2DCC9B6-89CF-4BE4-A017-944178425F77}" destId="{BE5C3945-1D27-436B-A065-096987C5C6F7}" srcOrd="1" destOrd="0" parTransId="{87D538F3-DAFE-4741-812A-40C65C6AD531}" sibTransId="{F8632A2A-5DE6-4529-AF5B-58DBA36543FC}"/>
    <dgm:cxn modelId="{445D794A-8845-4D18-9CFE-F02110886B6E}" type="presParOf" srcId="{06BAAD05-2479-41DA-B175-C438B4115102}" destId="{20759111-8BE3-4AA5-9A67-C6F89AB8D443}" srcOrd="0" destOrd="0" presId="urn:microsoft.com/office/officeart/2005/8/layout/hList1"/>
    <dgm:cxn modelId="{B0AA0C7C-8BDD-441C-8FF7-3D49E09D3F23}" type="presParOf" srcId="{20759111-8BE3-4AA5-9A67-C6F89AB8D443}" destId="{EC7E44B4-1EDC-448C-9850-FFAE9ABBCFE9}" srcOrd="0" destOrd="0" presId="urn:microsoft.com/office/officeart/2005/8/layout/hList1"/>
    <dgm:cxn modelId="{4A1D3B27-AF7B-4296-983B-13E0F8B9B0F8}" type="presParOf" srcId="{20759111-8BE3-4AA5-9A67-C6F89AB8D443}" destId="{DE7470A7-783B-4757-B61D-362EFE888BDD}" srcOrd="1" destOrd="0" presId="urn:microsoft.com/office/officeart/2005/8/layout/hList1"/>
    <dgm:cxn modelId="{50B9ED31-2DB7-4DD5-9D82-9DCE5C84F1B7}" type="presParOf" srcId="{06BAAD05-2479-41DA-B175-C438B4115102}" destId="{645ADBDE-830D-4143-A11A-B44FEBAC79A1}" srcOrd="1" destOrd="0" presId="urn:microsoft.com/office/officeart/2005/8/layout/hList1"/>
    <dgm:cxn modelId="{9680CDE3-E4D7-4EE0-B9CF-CA639E56EBD7}" type="presParOf" srcId="{06BAAD05-2479-41DA-B175-C438B4115102}" destId="{BBAC06CC-37D4-45B8-90CC-0F2E124C3CF4}" srcOrd="2" destOrd="0" presId="urn:microsoft.com/office/officeart/2005/8/layout/hList1"/>
    <dgm:cxn modelId="{B8B04910-3C62-40ED-9691-75588F95A4C3}" type="presParOf" srcId="{BBAC06CC-37D4-45B8-90CC-0F2E124C3CF4}" destId="{84CDAE54-8C3C-4790-9BA7-54CA5451DED8}" srcOrd="0" destOrd="0" presId="urn:microsoft.com/office/officeart/2005/8/layout/hList1"/>
    <dgm:cxn modelId="{8B57FB97-151A-4061-A343-A30507C66136}" type="presParOf" srcId="{BBAC06CC-37D4-45B8-90CC-0F2E124C3CF4}" destId="{07B78777-BA0B-41D2-B9EA-FA216D242899}" srcOrd="1" destOrd="0" presId="urn:microsoft.com/office/officeart/2005/8/layout/hList1"/>
    <dgm:cxn modelId="{9B4458CF-7AA4-4BF7-9E0A-59C03854C0A4}" type="presParOf" srcId="{06BAAD05-2479-41DA-B175-C438B4115102}" destId="{8DD2C5D5-1862-4546-9F3C-0A1FF17D39BF}" srcOrd="3" destOrd="0" presId="urn:microsoft.com/office/officeart/2005/8/layout/hList1"/>
    <dgm:cxn modelId="{4E463192-A475-4D46-AF46-C5F1DB7C2D8D}" type="presParOf" srcId="{06BAAD05-2479-41DA-B175-C438B4115102}" destId="{FD3B30CA-452A-4A3D-84CB-3C11334F2AB6}" srcOrd="4" destOrd="0" presId="urn:microsoft.com/office/officeart/2005/8/layout/hList1"/>
    <dgm:cxn modelId="{F236F447-D71F-4387-9F11-5EDE9E46FCAF}" type="presParOf" srcId="{FD3B30CA-452A-4A3D-84CB-3C11334F2AB6}" destId="{87A85336-9C4E-4BA3-9CD0-21D37989A758}" srcOrd="0" destOrd="0" presId="urn:microsoft.com/office/officeart/2005/8/layout/hList1"/>
    <dgm:cxn modelId="{A21C8293-EC28-4F3C-B40A-E98BE24CF5F6}" type="presParOf" srcId="{FD3B30CA-452A-4A3D-84CB-3C11334F2AB6}" destId="{A2C609E1-D265-4170-A53A-17532E9494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AB0DF6E-7AAC-4876-917F-5BA8D3C3533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A88545C-A217-4D8C-BB13-8F1764AFA2E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 i="0"/>
            <a:t>Sector Industrial</a:t>
          </a:r>
          <a:endParaRPr lang="en-US"/>
        </a:p>
      </dgm:t>
    </dgm:pt>
    <dgm:pt modelId="{E6ED80F3-6C6F-4695-8E23-0894B7C494DA}" type="parTrans" cxnId="{74343AAD-5ECA-419C-BCF0-BBF31C5E701D}">
      <dgm:prSet/>
      <dgm:spPr/>
      <dgm:t>
        <a:bodyPr/>
        <a:lstStyle/>
        <a:p>
          <a:endParaRPr lang="en-US"/>
        </a:p>
      </dgm:t>
    </dgm:pt>
    <dgm:pt modelId="{AA05841C-EBD9-4309-A7C4-6264BE838249}" type="sibTrans" cxnId="{74343AAD-5ECA-419C-BCF0-BBF31C5E701D}">
      <dgm:prSet/>
      <dgm:spPr/>
      <dgm:t>
        <a:bodyPr/>
        <a:lstStyle/>
        <a:p>
          <a:endParaRPr lang="en-US"/>
        </a:p>
      </dgm:t>
    </dgm:pt>
    <dgm:pt modelId="{6190D16C-0982-41B5-80C5-5CD5BDD144A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Caída del 5,7% interanual en producción industrial</a:t>
          </a:r>
        </a:p>
      </dgm:t>
    </dgm:pt>
    <dgm:pt modelId="{91FB032F-540E-42E3-85AF-45A6FBAEF25E}" type="parTrans" cxnId="{66DE343B-B1C2-45ED-97DC-9F60512C4082}">
      <dgm:prSet/>
      <dgm:spPr/>
      <dgm:t>
        <a:bodyPr/>
        <a:lstStyle/>
        <a:p>
          <a:endParaRPr lang="es-ES"/>
        </a:p>
      </dgm:t>
    </dgm:pt>
    <dgm:pt modelId="{662A05A5-6266-4BF6-A08B-099CBB028CC1}" type="sibTrans" cxnId="{66DE343B-B1C2-45ED-97DC-9F60512C4082}">
      <dgm:prSet/>
      <dgm:spPr/>
      <dgm:t>
        <a:bodyPr/>
        <a:lstStyle/>
        <a:p>
          <a:endParaRPr lang="es-ES"/>
        </a:p>
      </dgm:t>
    </dgm:pt>
    <dgm:pt modelId="{A4B986B2-476F-4E1A-9D1B-9967AC5900A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Crecimiento del 5,2% en cifra de negocios</a:t>
          </a:r>
        </a:p>
      </dgm:t>
    </dgm:pt>
    <dgm:pt modelId="{0036EB2A-8CEE-43C8-A5C2-B900178B3969}" type="parTrans" cxnId="{19847BF1-983C-4CED-A670-5561F3AB8075}">
      <dgm:prSet/>
      <dgm:spPr/>
      <dgm:t>
        <a:bodyPr/>
        <a:lstStyle/>
        <a:p>
          <a:endParaRPr lang="es-ES"/>
        </a:p>
      </dgm:t>
    </dgm:pt>
    <dgm:pt modelId="{041BA200-810C-4F14-9311-0D88D908CAD6}" type="sibTrans" cxnId="{19847BF1-983C-4CED-A670-5561F3AB8075}">
      <dgm:prSet/>
      <dgm:spPr/>
      <dgm:t>
        <a:bodyPr/>
        <a:lstStyle/>
        <a:p>
          <a:endParaRPr lang="es-ES"/>
        </a:p>
      </dgm:t>
    </dgm:pt>
    <dgm:pt modelId="{C32149B6-F818-4D14-9AA3-754049A2452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 i="0"/>
            <a:t>Sector Servicios</a:t>
          </a:r>
        </a:p>
      </dgm:t>
    </dgm:pt>
    <dgm:pt modelId="{1987521D-CA5B-45D5-A5D5-819D6BF5298F}" type="parTrans" cxnId="{B55104AA-6924-4A08-B264-9023AED83136}">
      <dgm:prSet/>
      <dgm:spPr/>
      <dgm:t>
        <a:bodyPr/>
        <a:lstStyle/>
        <a:p>
          <a:endParaRPr lang="es-ES"/>
        </a:p>
      </dgm:t>
    </dgm:pt>
    <dgm:pt modelId="{D5B08586-7E04-489E-BF7F-E0BFE2AF9642}" type="sibTrans" cxnId="{B55104AA-6924-4A08-B264-9023AED83136}">
      <dgm:prSet/>
      <dgm:spPr/>
      <dgm:t>
        <a:bodyPr/>
        <a:lstStyle/>
        <a:p>
          <a:endParaRPr lang="es-ES"/>
        </a:p>
      </dgm:t>
    </dgm:pt>
    <dgm:pt modelId="{9BA30DEF-63A8-4C97-9DEE-277E8170A16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Crecimiento del 2,1% en cifra de negocios</a:t>
          </a:r>
        </a:p>
      </dgm:t>
    </dgm:pt>
    <dgm:pt modelId="{9295A04C-0728-486B-A7EB-DB311160455D}" type="parTrans" cxnId="{B9B44C31-74F4-465A-A9C0-C6D7614A03A3}">
      <dgm:prSet/>
      <dgm:spPr/>
      <dgm:t>
        <a:bodyPr/>
        <a:lstStyle/>
        <a:p>
          <a:endParaRPr lang="es-ES"/>
        </a:p>
      </dgm:t>
    </dgm:pt>
    <dgm:pt modelId="{AC85FAE5-FE0C-4BA5-8A37-AF15392B1AC7}" type="sibTrans" cxnId="{B9B44C31-74F4-465A-A9C0-C6D7614A03A3}">
      <dgm:prSet/>
      <dgm:spPr/>
      <dgm:t>
        <a:bodyPr/>
        <a:lstStyle/>
        <a:p>
          <a:endParaRPr lang="es-ES"/>
        </a:p>
      </dgm:t>
    </dgm:pt>
    <dgm:pt modelId="{773C5AF1-12EB-4BD6-B269-20D55F32FA8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Incremento del 7,0% en tarifa media hotelera</a:t>
          </a:r>
        </a:p>
      </dgm:t>
    </dgm:pt>
    <dgm:pt modelId="{0D730D36-1002-4C23-8368-4997DAC36814}" type="parTrans" cxnId="{45213790-E40C-4490-843E-D73E868B2A7A}">
      <dgm:prSet/>
      <dgm:spPr/>
      <dgm:t>
        <a:bodyPr/>
        <a:lstStyle/>
        <a:p>
          <a:endParaRPr lang="es-ES"/>
        </a:p>
      </dgm:t>
    </dgm:pt>
    <dgm:pt modelId="{71ADA84F-B714-4ECB-BE75-E48C64EEB64A}" type="sibTrans" cxnId="{45213790-E40C-4490-843E-D73E868B2A7A}">
      <dgm:prSet/>
      <dgm:spPr/>
      <dgm:t>
        <a:bodyPr/>
        <a:lstStyle/>
        <a:p>
          <a:endParaRPr lang="es-ES"/>
        </a:p>
      </dgm:t>
    </dgm:pt>
    <dgm:pt modelId="{EBDD305D-02A3-443C-83F9-0AA9A1106CA3}" type="pres">
      <dgm:prSet presAssocID="{9AB0DF6E-7AAC-4876-917F-5BA8D3C3533A}" presName="root" presStyleCnt="0">
        <dgm:presLayoutVars>
          <dgm:dir/>
          <dgm:resizeHandles val="exact"/>
        </dgm:presLayoutVars>
      </dgm:prSet>
      <dgm:spPr/>
    </dgm:pt>
    <dgm:pt modelId="{C1A59F1F-638F-4140-8305-571B9B4533B7}" type="pres">
      <dgm:prSet presAssocID="{7A88545C-A217-4D8C-BB13-8F1764AFA2EF}" presName="compNode" presStyleCnt="0"/>
      <dgm:spPr/>
    </dgm:pt>
    <dgm:pt modelId="{77A43B76-F6A3-4181-855F-FDD66F93C953}" type="pres">
      <dgm:prSet presAssocID="{7A88545C-A217-4D8C-BB13-8F1764AFA2E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ábrica"/>
        </a:ext>
      </dgm:extLst>
    </dgm:pt>
    <dgm:pt modelId="{59E10542-CF12-4E7C-B8F0-0C7521FE58F4}" type="pres">
      <dgm:prSet presAssocID="{7A88545C-A217-4D8C-BB13-8F1764AFA2EF}" presName="iconSpace" presStyleCnt="0"/>
      <dgm:spPr/>
    </dgm:pt>
    <dgm:pt modelId="{E497B281-D338-4531-A889-E194691CC849}" type="pres">
      <dgm:prSet presAssocID="{7A88545C-A217-4D8C-BB13-8F1764AFA2EF}" presName="parTx" presStyleLbl="revTx" presStyleIdx="0" presStyleCnt="4">
        <dgm:presLayoutVars>
          <dgm:chMax val="0"/>
          <dgm:chPref val="0"/>
        </dgm:presLayoutVars>
      </dgm:prSet>
      <dgm:spPr/>
    </dgm:pt>
    <dgm:pt modelId="{A9641FF7-F8B0-4404-B35F-386AF54BE3B7}" type="pres">
      <dgm:prSet presAssocID="{7A88545C-A217-4D8C-BB13-8F1764AFA2EF}" presName="txSpace" presStyleCnt="0"/>
      <dgm:spPr/>
    </dgm:pt>
    <dgm:pt modelId="{2216C9CA-F02F-40E9-B022-3026EE1D28EA}" type="pres">
      <dgm:prSet presAssocID="{7A88545C-A217-4D8C-BB13-8F1764AFA2EF}" presName="desTx" presStyleLbl="revTx" presStyleIdx="1" presStyleCnt="4">
        <dgm:presLayoutVars/>
      </dgm:prSet>
      <dgm:spPr/>
    </dgm:pt>
    <dgm:pt modelId="{6C3908E3-C8A2-4172-83B8-01BE5CD26C79}" type="pres">
      <dgm:prSet presAssocID="{AA05841C-EBD9-4309-A7C4-6264BE838249}" presName="sibTrans" presStyleCnt="0"/>
      <dgm:spPr/>
    </dgm:pt>
    <dgm:pt modelId="{3A1DCA22-A2B0-4087-843E-01ABA0882573}" type="pres">
      <dgm:prSet presAssocID="{C32149B6-F818-4D14-9AA3-754049A24524}" presName="compNode" presStyleCnt="0"/>
      <dgm:spPr/>
    </dgm:pt>
    <dgm:pt modelId="{077CC851-644B-4EF5-A439-30E377D5BA47}" type="pres">
      <dgm:prSet presAssocID="{C32149B6-F818-4D14-9AA3-754049A2452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A37B36D-57C4-44E3-8AD3-9527C18280ED}" type="pres">
      <dgm:prSet presAssocID="{C32149B6-F818-4D14-9AA3-754049A24524}" presName="iconSpace" presStyleCnt="0"/>
      <dgm:spPr/>
    </dgm:pt>
    <dgm:pt modelId="{78684A1D-82D2-46C9-BB8B-48891AD12235}" type="pres">
      <dgm:prSet presAssocID="{C32149B6-F818-4D14-9AA3-754049A24524}" presName="parTx" presStyleLbl="revTx" presStyleIdx="2" presStyleCnt="4">
        <dgm:presLayoutVars>
          <dgm:chMax val="0"/>
          <dgm:chPref val="0"/>
        </dgm:presLayoutVars>
      </dgm:prSet>
      <dgm:spPr/>
    </dgm:pt>
    <dgm:pt modelId="{976DD76A-D259-4D61-BCE2-F2AA7E4C5EC1}" type="pres">
      <dgm:prSet presAssocID="{C32149B6-F818-4D14-9AA3-754049A24524}" presName="txSpace" presStyleCnt="0"/>
      <dgm:spPr/>
    </dgm:pt>
    <dgm:pt modelId="{6720AE34-090E-4526-B826-224A006D7C83}" type="pres">
      <dgm:prSet presAssocID="{C32149B6-F818-4D14-9AA3-754049A24524}" presName="desTx" presStyleLbl="revTx" presStyleIdx="3" presStyleCnt="4">
        <dgm:presLayoutVars/>
      </dgm:prSet>
      <dgm:spPr/>
    </dgm:pt>
  </dgm:ptLst>
  <dgm:cxnLst>
    <dgm:cxn modelId="{B9B44C31-74F4-465A-A9C0-C6D7614A03A3}" srcId="{C32149B6-F818-4D14-9AA3-754049A24524}" destId="{9BA30DEF-63A8-4C97-9DEE-277E8170A169}" srcOrd="0" destOrd="0" parTransId="{9295A04C-0728-486B-A7EB-DB311160455D}" sibTransId="{AC85FAE5-FE0C-4BA5-8A37-AF15392B1AC7}"/>
    <dgm:cxn modelId="{66DE343B-B1C2-45ED-97DC-9F60512C4082}" srcId="{7A88545C-A217-4D8C-BB13-8F1764AFA2EF}" destId="{6190D16C-0982-41B5-80C5-5CD5BDD144A8}" srcOrd="0" destOrd="0" parTransId="{91FB032F-540E-42E3-85AF-45A6FBAEF25E}" sibTransId="{662A05A5-6266-4BF6-A08B-099CBB028CC1}"/>
    <dgm:cxn modelId="{BACF5041-652A-43DD-B3BA-E8F1CDE5A530}" type="presOf" srcId="{9BA30DEF-63A8-4C97-9DEE-277E8170A169}" destId="{6720AE34-090E-4526-B826-224A006D7C83}" srcOrd="0" destOrd="0" presId="urn:microsoft.com/office/officeart/2018/5/layout/CenteredIconLabelDescriptionList"/>
    <dgm:cxn modelId="{A761E659-7840-4BC0-9F7B-A87278D23E91}" type="presOf" srcId="{9AB0DF6E-7AAC-4876-917F-5BA8D3C3533A}" destId="{EBDD305D-02A3-443C-83F9-0AA9A1106CA3}" srcOrd="0" destOrd="0" presId="urn:microsoft.com/office/officeart/2018/5/layout/CenteredIconLabelDescriptionList"/>
    <dgm:cxn modelId="{45213790-E40C-4490-843E-D73E868B2A7A}" srcId="{C32149B6-F818-4D14-9AA3-754049A24524}" destId="{773C5AF1-12EB-4BD6-B269-20D55F32FA80}" srcOrd="1" destOrd="0" parTransId="{0D730D36-1002-4C23-8368-4997DAC36814}" sibTransId="{71ADA84F-B714-4ECB-BE75-E48C64EEB64A}"/>
    <dgm:cxn modelId="{90CC0DA0-3386-462C-B40F-86EE642C3FAA}" type="presOf" srcId="{7A88545C-A217-4D8C-BB13-8F1764AFA2EF}" destId="{E497B281-D338-4531-A889-E194691CC849}" srcOrd="0" destOrd="0" presId="urn:microsoft.com/office/officeart/2018/5/layout/CenteredIconLabelDescriptionList"/>
    <dgm:cxn modelId="{FDEDD1A5-1FBD-4674-A23E-5410DF494CEA}" type="presOf" srcId="{A4B986B2-476F-4E1A-9D1B-9967AC5900A7}" destId="{2216C9CA-F02F-40E9-B022-3026EE1D28EA}" srcOrd="0" destOrd="1" presId="urn:microsoft.com/office/officeart/2018/5/layout/CenteredIconLabelDescriptionList"/>
    <dgm:cxn modelId="{B55104AA-6924-4A08-B264-9023AED83136}" srcId="{9AB0DF6E-7AAC-4876-917F-5BA8D3C3533A}" destId="{C32149B6-F818-4D14-9AA3-754049A24524}" srcOrd="1" destOrd="0" parTransId="{1987521D-CA5B-45D5-A5D5-819D6BF5298F}" sibTransId="{D5B08586-7E04-489E-BF7F-E0BFE2AF9642}"/>
    <dgm:cxn modelId="{74343AAD-5ECA-419C-BCF0-BBF31C5E701D}" srcId="{9AB0DF6E-7AAC-4876-917F-5BA8D3C3533A}" destId="{7A88545C-A217-4D8C-BB13-8F1764AFA2EF}" srcOrd="0" destOrd="0" parTransId="{E6ED80F3-6C6F-4695-8E23-0894B7C494DA}" sibTransId="{AA05841C-EBD9-4309-A7C4-6264BE838249}"/>
    <dgm:cxn modelId="{78382AD3-6C67-467B-A3D4-33BBB6EBD254}" type="presOf" srcId="{6190D16C-0982-41B5-80C5-5CD5BDD144A8}" destId="{2216C9CA-F02F-40E9-B022-3026EE1D28EA}" srcOrd="0" destOrd="0" presId="urn:microsoft.com/office/officeart/2018/5/layout/CenteredIconLabelDescriptionList"/>
    <dgm:cxn modelId="{185322E7-84B3-451E-ACB8-A182540F733C}" type="presOf" srcId="{773C5AF1-12EB-4BD6-B269-20D55F32FA80}" destId="{6720AE34-090E-4526-B826-224A006D7C83}" srcOrd="0" destOrd="1" presId="urn:microsoft.com/office/officeart/2018/5/layout/CenteredIconLabelDescriptionList"/>
    <dgm:cxn modelId="{19847BF1-983C-4CED-A670-5561F3AB8075}" srcId="{7A88545C-A217-4D8C-BB13-8F1764AFA2EF}" destId="{A4B986B2-476F-4E1A-9D1B-9967AC5900A7}" srcOrd="1" destOrd="0" parTransId="{0036EB2A-8CEE-43C8-A5C2-B900178B3969}" sibTransId="{041BA200-810C-4F14-9311-0D88D908CAD6}"/>
    <dgm:cxn modelId="{169E24F7-CD1F-4DB5-B70E-88DE503B2E44}" type="presOf" srcId="{C32149B6-F818-4D14-9AA3-754049A24524}" destId="{78684A1D-82D2-46C9-BB8B-48891AD12235}" srcOrd="0" destOrd="0" presId="urn:microsoft.com/office/officeart/2018/5/layout/CenteredIconLabelDescriptionList"/>
    <dgm:cxn modelId="{6299C981-8D57-49EB-978A-698CBA2EA241}" type="presParOf" srcId="{EBDD305D-02A3-443C-83F9-0AA9A1106CA3}" destId="{C1A59F1F-638F-4140-8305-571B9B4533B7}" srcOrd="0" destOrd="0" presId="urn:microsoft.com/office/officeart/2018/5/layout/CenteredIconLabelDescriptionList"/>
    <dgm:cxn modelId="{C13362A0-D963-4F01-B0EF-73340A3F217C}" type="presParOf" srcId="{C1A59F1F-638F-4140-8305-571B9B4533B7}" destId="{77A43B76-F6A3-4181-855F-FDD66F93C953}" srcOrd="0" destOrd="0" presId="urn:microsoft.com/office/officeart/2018/5/layout/CenteredIconLabelDescriptionList"/>
    <dgm:cxn modelId="{F7BB844B-81A1-465E-940C-8B4F1BF1F3C1}" type="presParOf" srcId="{C1A59F1F-638F-4140-8305-571B9B4533B7}" destId="{59E10542-CF12-4E7C-B8F0-0C7521FE58F4}" srcOrd="1" destOrd="0" presId="urn:microsoft.com/office/officeart/2018/5/layout/CenteredIconLabelDescriptionList"/>
    <dgm:cxn modelId="{4A9F4EDD-A580-418E-9962-8DB0FEB17A4D}" type="presParOf" srcId="{C1A59F1F-638F-4140-8305-571B9B4533B7}" destId="{E497B281-D338-4531-A889-E194691CC849}" srcOrd="2" destOrd="0" presId="urn:microsoft.com/office/officeart/2018/5/layout/CenteredIconLabelDescriptionList"/>
    <dgm:cxn modelId="{EEF95AF4-5359-4D92-BBD1-25FED086CA4B}" type="presParOf" srcId="{C1A59F1F-638F-4140-8305-571B9B4533B7}" destId="{A9641FF7-F8B0-4404-B35F-386AF54BE3B7}" srcOrd="3" destOrd="0" presId="urn:microsoft.com/office/officeart/2018/5/layout/CenteredIconLabelDescriptionList"/>
    <dgm:cxn modelId="{393C109F-7128-495F-A1AE-D20E3016E631}" type="presParOf" srcId="{C1A59F1F-638F-4140-8305-571B9B4533B7}" destId="{2216C9CA-F02F-40E9-B022-3026EE1D28EA}" srcOrd="4" destOrd="0" presId="urn:microsoft.com/office/officeart/2018/5/layout/CenteredIconLabelDescriptionList"/>
    <dgm:cxn modelId="{53C99FBA-0CD3-42C1-A118-D9E1B2F53B61}" type="presParOf" srcId="{EBDD305D-02A3-443C-83F9-0AA9A1106CA3}" destId="{6C3908E3-C8A2-4172-83B8-01BE5CD26C79}" srcOrd="1" destOrd="0" presId="urn:microsoft.com/office/officeart/2018/5/layout/CenteredIconLabelDescriptionList"/>
    <dgm:cxn modelId="{22A65BBF-9152-482A-963E-0886543F8FA5}" type="presParOf" srcId="{EBDD305D-02A3-443C-83F9-0AA9A1106CA3}" destId="{3A1DCA22-A2B0-4087-843E-01ABA0882573}" srcOrd="2" destOrd="0" presId="urn:microsoft.com/office/officeart/2018/5/layout/CenteredIconLabelDescriptionList"/>
    <dgm:cxn modelId="{04E56781-4116-47AE-AB2B-6742DE94A347}" type="presParOf" srcId="{3A1DCA22-A2B0-4087-843E-01ABA0882573}" destId="{077CC851-644B-4EF5-A439-30E377D5BA47}" srcOrd="0" destOrd="0" presId="urn:microsoft.com/office/officeart/2018/5/layout/CenteredIconLabelDescriptionList"/>
    <dgm:cxn modelId="{99210236-1943-4AB9-93CD-E1A1E676A057}" type="presParOf" srcId="{3A1DCA22-A2B0-4087-843E-01ABA0882573}" destId="{CA37B36D-57C4-44E3-8AD3-9527C18280ED}" srcOrd="1" destOrd="0" presId="urn:microsoft.com/office/officeart/2018/5/layout/CenteredIconLabelDescriptionList"/>
    <dgm:cxn modelId="{F4CFDE16-7D0A-4AD1-8A6A-4B53ABB7334E}" type="presParOf" srcId="{3A1DCA22-A2B0-4087-843E-01ABA0882573}" destId="{78684A1D-82D2-46C9-BB8B-48891AD12235}" srcOrd="2" destOrd="0" presId="urn:microsoft.com/office/officeart/2018/5/layout/CenteredIconLabelDescriptionList"/>
    <dgm:cxn modelId="{A981B59C-03F9-4BAA-92EF-246443097EDD}" type="presParOf" srcId="{3A1DCA22-A2B0-4087-843E-01ABA0882573}" destId="{976DD76A-D259-4D61-BCE2-F2AA7E4C5EC1}" srcOrd="3" destOrd="0" presId="urn:microsoft.com/office/officeart/2018/5/layout/CenteredIconLabelDescriptionList"/>
    <dgm:cxn modelId="{28E7E9DC-6DCF-430F-B54D-2D482C94DF39}" type="presParOf" srcId="{3A1DCA22-A2B0-4087-843E-01ABA0882573}" destId="{6720AE34-090E-4526-B826-224A006D7C83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DC14BBD-AAE8-4C9D-9F27-C996ABAB5801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57EE46-5561-48BB-85EB-87D17DEE1C5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 i="0"/>
            <a:t>Empleo en el Sector</a:t>
          </a:r>
          <a:endParaRPr lang="en-US"/>
        </a:p>
      </dgm:t>
    </dgm:pt>
    <dgm:pt modelId="{65091237-36DF-4EA8-855A-32D49848F60A}" type="parTrans" cxnId="{7B8790B9-71AB-4FB2-9D03-3AFD83CBB09C}">
      <dgm:prSet/>
      <dgm:spPr/>
      <dgm:t>
        <a:bodyPr/>
        <a:lstStyle/>
        <a:p>
          <a:endParaRPr lang="en-US"/>
        </a:p>
      </dgm:t>
    </dgm:pt>
    <dgm:pt modelId="{6B9C5FD7-56A4-4B60-A3F4-43078E36393E}" type="sibTrans" cxnId="{7B8790B9-71AB-4FB2-9D03-3AFD83CBB09C}">
      <dgm:prSet/>
      <dgm:spPr/>
      <dgm:t>
        <a:bodyPr/>
        <a:lstStyle/>
        <a:p>
          <a:endParaRPr lang="en-US"/>
        </a:p>
      </dgm:t>
    </dgm:pt>
    <dgm:pt modelId="{A011052F-05F8-4C59-9702-ADA870F8186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Caída según EPA: -5.600 empleos (-2,21%)</a:t>
          </a:r>
        </a:p>
      </dgm:t>
    </dgm:pt>
    <dgm:pt modelId="{8830F31B-6B01-445C-897D-986E56326659}" type="parTrans" cxnId="{79D0214F-8583-46F2-82E6-173194FFE404}">
      <dgm:prSet/>
      <dgm:spPr/>
      <dgm:t>
        <a:bodyPr/>
        <a:lstStyle/>
        <a:p>
          <a:endParaRPr lang="es-ES"/>
        </a:p>
      </dgm:t>
    </dgm:pt>
    <dgm:pt modelId="{81A9EE65-3336-4C12-8DFE-4CA5E1A5FB56}" type="sibTrans" cxnId="{79D0214F-8583-46F2-82E6-173194FFE404}">
      <dgm:prSet/>
      <dgm:spPr/>
      <dgm:t>
        <a:bodyPr/>
        <a:lstStyle/>
        <a:p>
          <a:endParaRPr lang="es-ES"/>
        </a:p>
      </dgm:t>
    </dgm:pt>
    <dgm:pt modelId="{6752AAE5-31B6-48A4-9D82-9193FBB21BE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Crecimiento en afiliación: +2,8% interanual</a:t>
          </a:r>
        </a:p>
      </dgm:t>
    </dgm:pt>
    <dgm:pt modelId="{EF09120A-D507-4EAE-830C-B6F95D5EDC2D}" type="parTrans" cxnId="{A724AF5C-3408-4211-9429-BAD11C978F50}">
      <dgm:prSet/>
      <dgm:spPr/>
      <dgm:t>
        <a:bodyPr/>
        <a:lstStyle/>
        <a:p>
          <a:endParaRPr lang="es-ES"/>
        </a:p>
      </dgm:t>
    </dgm:pt>
    <dgm:pt modelId="{61C5F02C-FA21-4A1C-9488-8298FC9EDA1F}" type="sibTrans" cxnId="{A724AF5C-3408-4211-9429-BAD11C978F50}">
      <dgm:prSet/>
      <dgm:spPr/>
      <dgm:t>
        <a:bodyPr/>
        <a:lstStyle/>
        <a:p>
          <a:endParaRPr lang="es-ES"/>
        </a:p>
      </dgm:t>
    </dgm:pt>
    <dgm:pt modelId="{69BEF79E-C2F3-4E6F-99C4-EE56EB09868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Posible formalización del empleo en el sector</a:t>
          </a:r>
        </a:p>
      </dgm:t>
    </dgm:pt>
    <dgm:pt modelId="{2CDAE777-7981-476C-B545-E65A3ECD38D2}" type="parTrans" cxnId="{A649F486-7CEE-4036-A59C-7A64B68DC8F2}">
      <dgm:prSet/>
      <dgm:spPr/>
      <dgm:t>
        <a:bodyPr/>
        <a:lstStyle/>
        <a:p>
          <a:endParaRPr lang="es-ES"/>
        </a:p>
      </dgm:t>
    </dgm:pt>
    <dgm:pt modelId="{D6B3E63C-B700-4EFA-8D56-195B3F813649}" type="sibTrans" cxnId="{A649F486-7CEE-4036-A59C-7A64B68DC8F2}">
      <dgm:prSet/>
      <dgm:spPr/>
      <dgm:t>
        <a:bodyPr/>
        <a:lstStyle/>
        <a:p>
          <a:endParaRPr lang="es-ES"/>
        </a:p>
      </dgm:t>
    </dgm:pt>
    <dgm:pt modelId="{4BFA6D12-85A4-4A31-BB9E-0CC722DFB3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 i="0"/>
            <a:t>Indicadores de Actividad</a:t>
          </a:r>
        </a:p>
      </dgm:t>
    </dgm:pt>
    <dgm:pt modelId="{82B0D762-234F-4E87-9A8C-491F8E7CBA86}" type="parTrans" cxnId="{CFC995C6-7EBC-442E-A7DD-E0661C24FCB0}">
      <dgm:prSet/>
      <dgm:spPr/>
      <dgm:t>
        <a:bodyPr/>
        <a:lstStyle/>
        <a:p>
          <a:endParaRPr lang="es-ES"/>
        </a:p>
      </dgm:t>
    </dgm:pt>
    <dgm:pt modelId="{7C3CE224-8BF9-489F-8B32-BF1070AB301F}" type="sibTrans" cxnId="{CFC995C6-7EBC-442E-A7DD-E0661C24FCB0}">
      <dgm:prSet/>
      <dgm:spPr/>
      <dgm:t>
        <a:bodyPr/>
        <a:lstStyle/>
        <a:p>
          <a:endParaRPr lang="es-ES"/>
        </a:p>
      </dgm:t>
    </dgm:pt>
    <dgm:pt modelId="{D0BAABA5-4B65-4D13-A83C-C47938848CB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Fuerte incremento en obra no residencial (+269,6% en visados)</a:t>
          </a:r>
        </a:p>
      </dgm:t>
    </dgm:pt>
    <dgm:pt modelId="{84BACF3B-04C6-4AD9-B015-4245EF0B58E7}" type="parTrans" cxnId="{2F1A0987-C94D-4EC7-9726-E82C47BD9BD0}">
      <dgm:prSet/>
      <dgm:spPr/>
      <dgm:t>
        <a:bodyPr/>
        <a:lstStyle/>
        <a:p>
          <a:endParaRPr lang="es-ES"/>
        </a:p>
      </dgm:t>
    </dgm:pt>
    <dgm:pt modelId="{26BBE79A-72DD-46C2-9E72-502CEB4B3E02}" type="sibTrans" cxnId="{2F1A0987-C94D-4EC7-9726-E82C47BD9BD0}">
      <dgm:prSet/>
      <dgm:spPr/>
      <dgm:t>
        <a:bodyPr/>
        <a:lstStyle/>
        <a:p>
          <a:endParaRPr lang="es-ES"/>
        </a:p>
      </dgm:t>
    </dgm:pt>
    <dgm:pt modelId="{6F8E5B70-74AF-4F4E-8B6E-CC40362C5F2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Crecimiento del 21,6% en viviendas iniciadas en el sector residencial libre</a:t>
          </a:r>
        </a:p>
      </dgm:t>
    </dgm:pt>
    <dgm:pt modelId="{C8832605-B3DC-4556-B62E-E1FAB0F1F4EE}" type="parTrans" cxnId="{B693662B-05FD-43AC-B496-6F5048379245}">
      <dgm:prSet/>
      <dgm:spPr/>
      <dgm:t>
        <a:bodyPr/>
        <a:lstStyle/>
        <a:p>
          <a:endParaRPr lang="es-ES"/>
        </a:p>
      </dgm:t>
    </dgm:pt>
    <dgm:pt modelId="{77B02A44-7673-4297-966C-F42BDFA93087}" type="sibTrans" cxnId="{B693662B-05FD-43AC-B496-6F5048379245}">
      <dgm:prSet/>
      <dgm:spPr/>
      <dgm:t>
        <a:bodyPr/>
        <a:lstStyle/>
        <a:p>
          <a:endParaRPr lang="es-ES"/>
        </a:p>
      </dgm:t>
    </dgm:pt>
    <dgm:pt modelId="{7F553290-D041-4CE0-9562-5FA8FD76352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Licitación oficial: +42,4% en junio</a:t>
          </a:r>
        </a:p>
      </dgm:t>
    </dgm:pt>
    <dgm:pt modelId="{92F1006C-A0E8-49D1-ABB6-EC38F022ADF7}" type="parTrans" cxnId="{CB9A7230-6FFF-491C-A7D2-4050E5434E27}">
      <dgm:prSet/>
      <dgm:spPr/>
      <dgm:t>
        <a:bodyPr/>
        <a:lstStyle/>
        <a:p>
          <a:endParaRPr lang="es-ES"/>
        </a:p>
      </dgm:t>
    </dgm:pt>
    <dgm:pt modelId="{526F124E-5A74-41FD-B6A8-865434F2A415}" type="sibTrans" cxnId="{CB9A7230-6FFF-491C-A7D2-4050E5434E27}">
      <dgm:prSet/>
      <dgm:spPr/>
      <dgm:t>
        <a:bodyPr/>
        <a:lstStyle/>
        <a:p>
          <a:endParaRPr lang="es-ES"/>
        </a:p>
      </dgm:t>
    </dgm:pt>
    <dgm:pt modelId="{41167897-5014-4880-AC80-B8DAD7B0F1D6}" type="pres">
      <dgm:prSet presAssocID="{2DC14BBD-AAE8-4C9D-9F27-C996ABAB5801}" presName="root" presStyleCnt="0">
        <dgm:presLayoutVars>
          <dgm:dir/>
          <dgm:resizeHandles val="exact"/>
        </dgm:presLayoutVars>
      </dgm:prSet>
      <dgm:spPr/>
    </dgm:pt>
    <dgm:pt modelId="{499A1FE3-EAB7-4A75-8043-F3662BCBDE0C}" type="pres">
      <dgm:prSet presAssocID="{8957EE46-5561-48BB-85EB-87D17DEE1C51}" presName="compNode" presStyleCnt="0"/>
      <dgm:spPr/>
    </dgm:pt>
    <dgm:pt modelId="{9B627E08-A367-4DD0-A8FF-91AD548BE1D9}" type="pres">
      <dgm:prSet presAssocID="{8957EE46-5561-48BB-85EB-87D17DEE1C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moking"/>
        </a:ext>
      </dgm:extLst>
    </dgm:pt>
    <dgm:pt modelId="{1D891DBD-8528-4622-804A-9B3471D75E17}" type="pres">
      <dgm:prSet presAssocID="{8957EE46-5561-48BB-85EB-87D17DEE1C51}" presName="iconSpace" presStyleCnt="0"/>
      <dgm:spPr/>
    </dgm:pt>
    <dgm:pt modelId="{27BF32CE-5C74-4CC3-BB6B-6622863ABEBD}" type="pres">
      <dgm:prSet presAssocID="{8957EE46-5561-48BB-85EB-87D17DEE1C51}" presName="parTx" presStyleLbl="revTx" presStyleIdx="0" presStyleCnt="4">
        <dgm:presLayoutVars>
          <dgm:chMax val="0"/>
          <dgm:chPref val="0"/>
        </dgm:presLayoutVars>
      </dgm:prSet>
      <dgm:spPr/>
    </dgm:pt>
    <dgm:pt modelId="{F3422E0F-205C-43E9-9B7B-78403978A91C}" type="pres">
      <dgm:prSet presAssocID="{8957EE46-5561-48BB-85EB-87D17DEE1C51}" presName="txSpace" presStyleCnt="0"/>
      <dgm:spPr/>
    </dgm:pt>
    <dgm:pt modelId="{AB4FAE85-553F-4745-A281-D8AFAA7C4386}" type="pres">
      <dgm:prSet presAssocID="{8957EE46-5561-48BB-85EB-87D17DEE1C51}" presName="desTx" presStyleLbl="revTx" presStyleIdx="1" presStyleCnt="4">
        <dgm:presLayoutVars/>
      </dgm:prSet>
      <dgm:spPr/>
    </dgm:pt>
    <dgm:pt modelId="{140BA3E5-176A-43A2-A4E6-A5DCA44B4713}" type="pres">
      <dgm:prSet presAssocID="{6B9C5FD7-56A4-4B60-A3F4-43078E36393E}" presName="sibTrans" presStyleCnt="0"/>
      <dgm:spPr/>
    </dgm:pt>
    <dgm:pt modelId="{6A074AC8-35FD-4F26-B7AF-E0FFE7F41BA0}" type="pres">
      <dgm:prSet presAssocID="{4BFA6D12-85A4-4A31-BB9E-0CC722DFB3F3}" presName="compNode" presStyleCnt="0"/>
      <dgm:spPr/>
    </dgm:pt>
    <dgm:pt modelId="{ECF02CC3-75DA-4642-9460-36BDB543EC5E}" type="pres">
      <dgm:prSet presAssocID="{4BFA6D12-85A4-4A31-BB9E-0CC722DFB3F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dicador"/>
        </a:ext>
      </dgm:extLst>
    </dgm:pt>
    <dgm:pt modelId="{852AB8B6-5E15-4448-80E9-6BDDCCCC89E5}" type="pres">
      <dgm:prSet presAssocID="{4BFA6D12-85A4-4A31-BB9E-0CC722DFB3F3}" presName="iconSpace" presStyleCnt="0"/>
      <dgm:spPr/>
    </dgm:pt>
    <dgm:pt modelId="{45B4D3A8-C69A-423F-AD90-99D47B05651E}" type="pres">
      <dgm:prSet presAssocID="{4BFA6D12-85A4-4A31-BB9E-0CC722DFB3F3}" presName="parTx" presStyleLbl="revTx" presStyleIdx="2" presStyleCnt="4">
        <dgm:presLayoutVars>
          <dgm:chMax val="0"/>
          <dgm:chPref val="0"/>
        </dgm:presLayoutVars>
      </dgm:prSet>
      <dgm:spPr/>
    </dgm:pt>
    <dgm:pt modelId="{90D041A5-139E-4010-A66E-7DE6D154C44A}" type="pres">
      <dgm:prSet presAssocID="{4BFA6D12-85A4-4A31-BB9E-0CC722DFB3F3}" presName="txSpace" presStyleCnt="0"/>
      <dgm:spPr/>
    </dgm:pt>
    <dgm:pt modelId="{E4C2690E-0322-40DC-A091-BDA42FCA7506}" type="pres">
      <dgm:prSet presAssocID="{4BFA6D12-85A4-4A31-BB9E-0CC722DFB3F3}" presName="desTx" presStyleLbl="revTx" presStyleIdx="3" presStyleCnt="4">
        <dgm:presLayoutVars/>
      </dgm:prSet>
      <dgm:spPr/>
    </dgm:pt>
  </dgm:ptLst>
  <dgm:cxnLst>
    <dgm:cxn modelId="{0AD26619-8463-4BE0-AFB3-01D05B4E5B52}" type="presOf" srcId="{6F8E5B70-74AF-4F4E-8B6E-CC40362C5F2C}" destId="{E4C2690E-0322-40DC-A091-BDA42FCA7506}" srcOrd="0" destOrd="1" presId="urn:microsoft.com/office/officeart/2018/2/layout/IconLabelDescriptionList"/>
    <dgm:cxn modelId="{B693662B-05FD-43AC-B496-6F5048379245}" srcId="{4BFA6D12-85A4-4A31-BB9E-0CC722DFB3F3}" destId="{6F8E5B70-74AF-4F4E-8B6E-CC40362C5F2C}" srcOrd="1" destOrd="0" parTransId="{C8832605-B3DC-4556-B62E-E1FAB0F1F4EE}" sibTransId="{77B02A44-7673-4297-966C-F42BDFA93087}"/>
    <dgm:cxn modelId="{8A863C2C-D852-40E9-BA28-72B92CF04A54}" type="presOf" srcId="{7F553290-D041-4CE0-9562-5FA8FD763520}" destId="{E4C2690E-0322-40DC-A091-BDA42FCA7506}" srcOrd="0" destOrd="2" presId="urn:microsoft.com/office/officeart/2018/2/layout/IconLabelDescriptionList"/>
    <dgm:cxn modelId="{CB9A7230-6FFF-491C-A7D2-4050E5434E27}" srcId="{4BFA6D12-85A4-4A31-BB9E-0CC722DFB3F3}" destId="{7F553290-D041-4CE0-9562-5FA8FD763520}" srcOrd="2" destOrd="0" parTransId="{92F1006C-A0E8-49D1-ABB6-EC38F022ADF7}" sibTransId="{526F124E-5A74-41FD-B6A8-865434F2A415}"/>
    <dgm:cxn modelId="{E084B439-983D-4C0B-95EE-D826EBD21E2E}" type="presOf" srcId="{A011052F-05F8-4C59-9702-ADA870F81865}" destId="{AB4FAE85-553F-4745-A281-D8AFAA7C4386}" srcOrd="0" destOrd="0" presId="urn:microsoft.com/office/officeart/2018/2/layout/IconLabelDescriptionList"/>
    <dgm:cxn modelId="{6DAFAB40-FC3C-4645-B6AA-8F071A5C3977}" type="presOf" srcId="{69BEF79E-C2F3-4E6F-99C4-EE56EB09868F}" destId="{AB4FAE85-553F-4745-A281-D8AFAA7C4386}" srcOrd="0" destOrd="2" presId="urn:microsoft.com/office/officeart/2018/2/layout/IconLabelDescriptionList"/>
    <dgm:cxn modelId="{A724AF5C-3408-4211-9429-BAD11C978F50}" srcId="{8957EE46-5561-48BB-85EB-87D17DEE1C51}" destId="{6752AAE5-31B6-48A4-9D82-9193FBB21BE9}" srcOrd="1" destOrd="0" parTransId="{EF09120A-D507-4EAE-830C-B6F95D5EDC2D}" sibTransId="{61C5F02C-FA21-4A1C-9488-8298FC9EDA1F}"/>
    <dgm:cxn modelId="{79D0214F-8583-46F2-82E6-173194FFE404}" srcId="{8957EE46-5561-48BB-85EB-87D17DEE1C51}" destId="{A011052F-05F8-4C59-9702-ADA870F81865}" srcOrd="0" destOrd="0" parTransId="{8830F31B-6B01-445C-897D-986E56326659}" sibTransId="{81A9EE65-3336-4C12-8DFE-4CA5E1A5FB56}"/>
    <dgm:cxn modelId="{59890C7F-7D8F-4AB5-AC32-DD88D1EE7CE2}" type="presOf" srcId="{4BFA6D12-85A4-4A31-BB9E-0CC722DFB3F3}" destId="{45B4D3A8-C69A-423F-AD90-99D47B05651E}" srcOrd="0" destOrd="0" presId="urn:microsoft.com/office/officeart/2018/2/layout/IconLabelDescriptionList"/>
    <dgm:cxn modelId="{A649F486-7CEE-4036-A59C-7A64B68DC8F2}" srcId="{8957EE46-5561-48BB-85EB-87D17DEE1C51}" destId="{69BEF79E-C2F3-4E6F-99C4-EE56EB09868F}" srcOrd="2" destOrd="0" parTransId="{2CDAE777-7981-476C-B545-E65A3ECD38D2}" sibTransId="{D6B3E63C-B700-4EFA-8D56-195B3F813649}"/>
    <dgm:cxn modelId="{2F1A0987-C94D-4EC7-9726-E82C47BD9BD0}" srcId="{4BFA6D12-85A4-4A31-BB9E-0CC722DFB3F3}" destId="{D0BAABA5-4B65-4D13-A83C-C47938848CBA}" srcOrd="0" destOrd="0" parTransId="{84BACF3B-04C6-4AD9-B015-4245EF0B58E7}" sibTransId="{26BBE79A-72DD-46C2-9E72-502CEB4B3E02}"/>
    <dgm:cxn modelId="{A6CC2E96-9658-4A0D-A0E3-919888B34F74}" type="presOf" srcId="{6752AAE5-31B6-48A4-9D82-9193FBB21BE9}" destId="{AB4FAE85-553F-4745-A281-D8AFAA7C4386}" srcOrd="0" destOrd="1" presId="urn:microsoft.com/office/officeart/2018/2/layout/IconLabelDescriptionList"/>
    <dgm:cxn modelId="{C17377A9-0006-476F-929E-1A1E9DA9451D}" type="presOf" srcId="{D0BAABA5-4B65-4D13-A83C-C47938848CBA}" destId="{E4C2690E-0322-40DC-A091-BDA42FCA7506}" srcOrd="0" destOrd="0" presId="urn:microsoft.com/office/officeart/2018/2/layout/IconLabelDescriptionList"/>
    <dgm:cxn modelId="{E27321B7-E9C9-42F5-87C9-9A7AEB2C8B5D}" type="presOf" srcId="{2DC14BBD-AAE8-4C9D-9F27-C996ABAB5801}" destId="{41167897-5014-4880-AC80-B8DAD7B0F1D6}" srcOrd="0" destOrd="0" presId="urn:microsoft.com/office/officeart/2018/2/layout/IconLabelDescriptionList"/>
    <dgm:cxn modelId="{7B8790B9-71AB-4FB2-9D03-3AFD83CBB09C}" srcId="{2DC14BBD-AAE8-4C9D-9F27-C996ABAB5801}" destId="{8957EE46-5561-48BB-85EB-87D17DEE1C51}" srcOrd="0" destOrd="0" parTransId="{65091237-36DF-4EA8-855A-32D49848F60A}" sibTransId="{6B9C5FD7-56A4-4B60-A3F4-43078E36393E}"/>
    <dgm:cxn modelId="{CFC995C6-7EBC-442E-A7DD-E0661C24FCB0}" srcId="{2DC14BBD-AAE8-4C9D-9F27-C996ABAB5801}" destId="{4BFA6D12-85A4-4A31-BB9E-0CC722DFB3F3}" srcOrd="1" destOrd="0" parTransId="{82B0D762-234F-4E87-9A8C-491F8E7CBA86}" sibTransId="{7C3CE224-8BF9-489F-8B32-BF1070AB301F}"/>
    <dgm:cxn modelId="{57E06EE1-AB79-43E4-959F-D6E1065528CD}" type="presOf" srcId="{8957EE46-5561-48BB-85EB-87D17DEE1C51}" destId="{27BF32CE-5C74-4CC3-BB6B-6622863ABEBD}" srcOrd="0" destOrd="0" presId="urn:microsoft.com/office/officeart/2018/2/layout/IconLabelDescriptionList"/>
    <dgm:cxn modelId="{0F614E48-BBA0-47AD-8A26-F4FC45B3F759}" type="presParOf" srcId="{41167897-5014-4880-AC80-B8DAD7B0F1D6}" destId="{499A1FE3-EAB7-4A75-8043-F3662BCBDE0C}" srcOrd="0" destOrd="0" presId="urn:microsoft.com/office/officeart/2018/2/layout/IconLabelDescriptionList"/>
    <dgm:cxn modelId="{D57683D0-6015-42EA-AE15-1319B4BAA2E1}" type="presParOf" srcId="{499A1FE3-EAB7-4A75-8043-F3662BCBDE0C}" destId="{9B627E08-A367-4DD0-A8FF-91AD548BE1D9}" srcOrd="0" destOrd="0" presId="urn:microsoft.com/office/officeart/2018/2/layout/IconLabelDescriptionList"/>
    <dgm:cxn modelId="{348691D2-0DD9-47C1-BF67-A99ADF827993}" type="presParOf" srcId="{499A1FE3-EAB7-4A75-8043-F3662BCBDE0C}" destId="{1D891DBD-8528-4622-804A-9B3471D75E17}" srcOrd="1" destOrd="0" presId="urn:microsoft.com/office/officeart/2018/2/layout/IconLabelDescriptionList"/>
    <dgm:cxn modelId="{5489FDBA-F786-4979-AD13-410329BD7A06}" type="presParOf" srcId="{499A1FE3-EAB7-4A75-8043-F3662BCBDE0C}" destId="{27BF32CE-5C74-4CC3-BB6B-6622863ABEBD}" srcOrd="2" destOrd="0" presId="urn:microsoft.com/office/officeart/2018/2/layout/IconLabelDescriptionList"/>
    <dgm:cxn modelId="{41026741-703B-4318-A5F3-7CE60CBA9508}" type="presParOf" srcId="{499A1FE3-EAB7-4A75-8043-F3662BCBDE0C}" destId="{F3422E0F-205C-43E9-9B7B-78403978A91C}" srcOrd="3" destOrd="0" presId="urn:microsoft.com/office/officeart/2018/2/layout/IconLabelDescriptionList"/>
    <dgm:cxn modelId="{59303496-D592-450B-A018-0BFEE0DA56E8}" type="presParOf" srcId="{499A1FE3-EAB7-4A75-8043-F3662BCBDE0C}" destId="{AB4FAE85-553F-4745-A281-D8AFAA7C4386}" srcOrd="4" destOrd="0" presId="urn:microsoft.com/office/officeart/2018/2/layout/IconLabelDescriptionList"/>
    <dgm:cxn modelId="{4662EF31-7D75-4458-822C-05B02839F3F8}" type="presParOf" srcId="{41167897-5014-4880-AC80-B8DAD7B0F1D6}" destId="{140BA3E5-176A-43A2-A4E6-A5DCA44B4713}" srcOrd="1" destOrd="0" presId="urn:microsoft.com/office/officeart/2018/2/layout/IconLabelDescriptionList"/>
    <dgm:cxn modelId="{4E7AC4B7-C7FD-4703-B9E6-4850EC98579E}" type="presParOf" srcId="{41167897-5014-4880-AC80-B8DAD7B0F1D6}" destId="{6A074AC8-35FD-4F26-B7AF-E0FFE7F41BA0}" srcOrd="2" destOrd="0" presId="urn:microsoft.com/office/officeart/2018/2/layout/IconLabelDescriptionList"/>
    <dgm:cxn modelId="{B8119323-0468-45C9-ADE5-E0697CC3BEAB}" type="presParOf" srcId="{6A074AC8-35FD-4F26-B7AF-E0FFE7F41BA0}" destId="{ECF02CC3-75DA-4642-9460-36BDB543EC5E}" srcOrd="0" destOrd="0" presId="urn:microsoft.com/office/officeart/2018/2/layout/IconLabelDescriptionList"/>
    <dgm:cxn modelId="{AEBB7B52-8594-433B-A161-75BDBBDCB494}" type="presParOf" srcId="{6A074AC8-35FD-4F26-B7AF-E0FFE7F41BA0}" destId="{852AB8B6-5E15-4448-80E9-6BDDCCCC89E5}" srcOrd="1" destOrd="0" presId="urn:microsoft.com/office/officeart/2018/2/layout/IconLabelDescriptionList"/>
    <dgm:cxn modelId="{36B61093-80F4-4003-9808-ED3C60A3E8B8}" type="presParOf" srcId="{6A074AC8-35FD-4F26-B7AF-E0FFE7F41BA0}" destId="{45B4D3A8-C69A-423F-AD90-99D47B05651E}" srcOrd="2" destOrd="0" presId="urn:microsoft.com/office/officeart/2018/2/layout/IconLabelDescriptionList"/>
    <dgm:cxn modelId="{F483A8E1-8599-4B1F-86B6-0233B8F69198}" type="presParOf" srcId="{6A074AC8-35FD-4F26-B7AF-E0FFE7F41BA0}" destId="{90D041A5-139E-4010-A66E-7DE6D154C44A}" srcOrd="3" destOrd="0" presId="urn:microsoft.com/office/officeart/2018/2/layout/IconLabelDescriptionList"/>
    <dgm:cxn modelId="{63F2A123-CD41-48FF-BDFE-71E1E87EC34E}" type="presParOf" srcId="{6A074AC8-35FD-4F26-B7AF-E0FFE7F41BA0}" destId="{E4C2690E-0322-40DC-A091-BDA42FCA7506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E34053-2FC3-4757-8186-9A7FC023B53D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06370DE-6FA8-4BB3-B124-F3E02D81C3E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 i="0"/>
            <a:t>Situación Actual</a:t>
          </a:r>
          <a:endParaRPr lang="en-US"/>
        </a:p>
      </dgm:t>
    </dgm:pt>
    <dgm:pt modelId="{365D4CD0-4DFE-4EEB-AE87-B45CF4BA49DA}" type="parTrans" cxnId="{EBE7D644-39CF-4ACE-84FE-29453B097DFF}">
      <dgm:prSet/>
      <dgm:spPr/>
      <dgm:t>
        <a:bodyPr/>
        <a:lstStyle/>
        <a:p>
          <a:endParaRPr lang="en-US"/>
        </a:p>
      </dgm:t>
    </dgm:pt>
    <dgm:pt modelId="{4211562F-432F-4DEA-AC31-AE2B2B03C144}" type="sibTrans" cxnId="{EBE7D644-39CF-4ACE-84FE-29453B097DFF}">
      <dgm:prSet/>
      <dgm:spPr/>
      <dgm:t>
        <a:bodyPr/>
        <a:lstStyle/>
        <a:p>
          <a:endParaRPr lang="en-US"/>
        </a:p>
      </dgm:t>
    </dgm:pt>
    <dgm:pt modelId="{D877720F-B37C-47AD-8BAB-7FB43B727DF5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 dirty="0"/>
            <a:t>Empleo EPA: caída de 29.000 ocupados            (-12,03%)</a:t>
          </a:r>
        </a:p>
      </dgm:t>
    </dgm:pt>
    <dgm:pt modelId="{1DC0A428-9685-4819-991C-FC6E2C03342E}" type="parTrans" cxnId="{A4E445F7-FC91-4C67-BD03-FEF48FE7949B}">
      <dgm:prSet/>
      <dgm:spPr/>
      <dgm:t>
        <a:bodyPr/>
        <a:lstStyle/>
        <a:p>
          <a:endParaRPr lang="es-ES"/>
        </a:p>
      </dgm:t>
    </dgm:pt>
    <dgm:pt modelId="{5C5D456B-DD0E-4E88-BB2A-2CE38D8046A5}" type="sibTrans" cxnId="{A4E445F7-FC91-4C67-BD03-FEF48FE7949B}">
      <dgm:prSet/>
      <dgm:spPr/>
      <dgm:t>
        <a:bodyPr/>
        <a:lstStyle/>
        <a:p>
          <a:endParaRPr lang="es-ES"/>
        </a:p>
      </dgm:t>
    </dgm:pt>
    <dgm:pt modelId="{018FFF2E-E52A-4D86-A406-DB3A44BBB7C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Afiliación: crecimiento del 2,3% interanual</a:t>
          </a:r>
        </a:p>
      </dgm:t>
    </dgm:pt>
    <dgm:pt modelId="{F1C90D25-695E-4964-8DDB-B90D7F16446D}" type="parTrans" cxnId="{01E19C53-EBCF-412B-AD31-89323843E00C}">
      <dgm:prSet/>
      <dgm:spPr/>
      <dgm:t>
        <a:bodyPr/>
        <a:lstStyle/>
        <a:p>
          <a:endParaRPr lang="es-ES"/>
        </a:p>
      </dgm:t>
    </dgm:pt>
    <dgm:pt modelId="{7C4603FE-7267-483F-9BF0-0D94D2D5C23C}" type="sibTrans" cxnId="{01E19C53-EBCF-412B-AD31-89323843E00C}">
      <dgm:prSet/>
      <dgm:spPr/>
      <dgm:t>
        <a:bodyPr/>
        <a:lstStyle/>
        <a:p>
          <a:endParaRPr lang="es-ES"/>
        </a:p>
      </dgm:t>
    </dgm:pt>
    <dgm:pt modelId="{ED89B9EF-1564-4162-8304-3EAFFB05098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Divergencia posiblemente relacionada con factores estacionales</a:t>
          </a:r>
        </a:p>
      </dgm:t>
    </dgm:pt>
    <dgm:pt modelId="{73DDD031-C3AD-4187-B585-8DE0069B56F6}" type="parTrans" cxnId="{A93A6C9B-B6EA-49AE-BEF0-2F4DE2A6A04F}">
      <dgm:prSet/>
      <dgm:spPr/>
      <dgm:t>
        <a:bodyPr/>
        <a:lstStyle/>
        <a:p>
          <a:endParaRPr lang="es-ES"/>
        </a:p>
      </dgm:t>
    </dgm:pt>
    <dgm:pt modelId="{B87E08E0-D9F2-4FE5-AC1D-DD3F93668BA4}" type="sibTrans" cxnId="{A93A6C9B-B6EA-49AE-BEF0-2F4DE2A6A04F}">
      <dgm:prSet/>
      <dgm:spPr/>
      <dgm:t>
        <a:bodyPr/>
        <a:lstStyle/>
        <a:p>
          <a:endParaRPr lang="es-ES"/>
        </a:p>
      </dgm:t>
    </dgm:pt>
    <dgm:pt modelId="{F45A6F87-122C-49CB-86C3-5129FDB905A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b="1" i="0"/>
            <a:t>Perspectivas Positivas</a:t>
          </a:r>
        </a:p>
      </dgm:t>
    </dgm:pt>
    <dgm:pt modelId="{EC45605F-FFFF-4440-9BD0-82CF93CF8A13}" type="parTrans" cxnId="{F9A58271-C4C2-4AC8-828E-BBB704A779BE}">
      <dgm:prSet/>
      <dgm:spPr/>
      <dgm:t>
        <a:bodyPr/>
        <a:lstStyle/>
        <a:p>
          <a:endParaRPr lang="es-ES"/>
        </a:p>
      </dgm:t>
    </dgm:pt>
    <dgm:pt modelId="{A61642C1-A2B5-4231-BC43-7CDF89B67FD1}" type="sibTrans" cxnId="{F9A58271-C4C2-4AC8-828E-BBB704A779BE}">
      <dgm:prSet/>
      <dgm:spPr/>
      <dgm:t>
        <a:bodyPr/>
        <a:lstStyle/>
        <a:p>
          <a:endParaRPr lang="es-ES"/>
        </a:p>
      </dgm:t>
    </dgm:pt>
    <dgm:pt modelId="{B64D3EDA-6AA6-4D2F-B4C2-0A3AE7B4322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0" i="0"/>
            <a:t>Mejora sustancial tras las abundantes lluvias del otoño 2024</a:t>
          </a:r>
        </a:p>
      </dgm:t>
    </dgm:pt>
    <dgm:pt modelId="{1F5ACBF8-B856-4708-BEA1-5EBADCCDE1F0}" type="parTrans" cxnId="{95DF8FB9-BDBC-474B-A0C2-0F1A00FABE71}">
      <dgm:prSet/>
      <dgm:spPr/>
      <dgm:t>
        <a:bodyPr/>
        <a:lstStyle/>
        <a:p>
          <a:endParaRPr lang="es-ES"/>
        </a:p>
      </dgm:t>
    </dgm:pt>
    <dgm:pt modelId="{2DB150CC-39A7-49D7-9D22-5E6BC97E9B41}" type="sibTrans" cxnId="{95DF8FB9-BDBC-474B-A0C2-0F1A00FABE71}">
      <dgm:prSet/>
      <dgm:spPr/>
      <dgm:t>
        <a:bodyPr/>
        <a:lstStyle/>
        <a:p>
          <a:endParaRPr lang="es-ES"/>
        </a:p>
      </dgm:t>
    </dgm:pt>
    <dgm:pt modelId="{45EE57AB-F198-4A54-8FAB-C40C4A40B557}" type="pres">
      <dgm:prSet presAssocID="{07E34053-2FC3-4757-8186-9A7FC023B53D}" presName="root" presStyleCnt="0">
        <dgm:presLayoutVars>
          <dgm:dir/>
          <dgm:resizeHandles val="exact"/>
        </dgm:presLayoutVars>
      </dgm:prSet>
      <dgm:spPr/>
    </dgm:pt>
    <dgm:pt modelId="{02226BB1-FDCD-4496-86B1-03F7E8794DE0}" type="pres">
      <dgm:prSet presAssocID="{706370DE-6FA8-4BB3-B124-F3E02D81C3ED}" presName="compNode" presStyleCnt="0"/>
      <dgm:spPr/>
    </dgm:pt>
    <dgm:pt modelId="{FDA28466-6A9D-4323-BE7B-39351A9C78FC}" type="pres">
      <dgm:prSet presAssocID="{706370DE-6FA8-4BB3-B124-F3E02D81C3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1347738-B42A-49DC-A5D7-8A3CD5923BCC}" type="pres">
      <dgm:prSet presAssocID="{706370DE-6FA8-4BB3-B124-F3E02D81C3ED}" presName="iconSpace" presStyleCnt="0"/>
      <dgm:spPr/>
    </dgm:pt>
    <dgm:pt modelId="{9ED50D81-971F-4CA9-A888-9F899BBC299C}" type="pres">
      <dgm:prSet presAssocID="{706370DE-6FA8-4BB3-B124-F3E02D81C3ED}" presName="parTx" presStyleLbl="revTx" presStyleIdx="0" presStyleCnt="4">
        <dgm:presLayoutVars>
          <dgm:chMax val="0"/>
          <dgm:chPref val="0"/>
        </dgm:presLayoutVars>
      </dgm:prSet>
      <dgm:spPr/>
    </dgm:pt>
    <dgm:pt modelId="{469D0E42-8016-4249-8DAB-17559B75D08E}" type="pres">
      <dgm:prSet presAssocID="{706370DE-6FA8-4BB3-B124-F3E02D81C3ED}" presName="txSpace" presStyleCnt="0"/>
      <dgm:spPr/>
    </dgm:pt>
    <dgm:pt modelId="{3B1131E3-6093-4909-89BD-517EC8C12749}" type="pres">
      <dgm:prSet presAssocID="{706370DE-6FA8-4BB3-B124-F3E02D81C3ED}" presName="desTx" presStyleLbl="revTx" presStyleIdx="1" presStyleCnt="4">
        <dgm:presLayoutVars/>
      </dgm:prSet>
      <dgm:spPr/>
    </dgm:pt>
    <dgm:pt modelId="{C6E7F114-952C-408D-B716-63CC1980ED54}" type="pres">
      <dgm:prSet presAssocID="{4211562F-432F-4DEA-AC31-AE2B2B03C144}" presName="sibTrans" presStyleCnt="0"/>
      <dgm:spPr/>
    </dgm:pt>
    <dgm:pt modelId="{B045A74D-B145-40B2-A094-E3939732650E}" type="pres">
      <dgm:prSet presAssocID="{F45A6F87-122C-49CB-86C3-5129FDB905A2}" presName="compNode" presStyleCnt="0"/>
      <dgm:spPr/>
    </dgm:pt>
    <dgm:pt modelId="{4F1F5D32-9CB1-4EEB-A488-CD12C65614E1}" type="pres">
      <dgm:prSet presAssocID="{F45A6F87-122C-49CB-86C3-5129FDB905A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a"/>
        </a:ext>
      </dgm:extLst>
    </dgm:pt>
    <dgm:pt modelId="{2BC53514-5A11-4605-9607-15DF2B9B2427}" type="pres">
      <dgm:prSet presAssocID="{F45A6F87-122C-49CB-86C3-5129FDB905A2}" presName="iconSpace" presStyleCnt="0"/>
      <dgm:spPr/>
    </dgm:pt>
    <dgm:pt modelId="{FF6DC298-998C-4710-A78B-3054BB65D886}" type="pres">
      <dgm:prSet presAssocID="{F45A6F87-122C-49CB-86C3-5129FDB905A2}" presName="parTx" presStyleLbl="revTx" presStyleIdx="2" presStyleCnt="4">
        <dgm:presLayoutVars>
          <dgm:chMax val="0"/>
          <dgm:chPref val="0"/>
        </dgm:presLayoutVars>
      </dgm:prSet>
      <dgm:spPr/>
    </dgm:pt>
    <dgm:pt modelId="{99B9D38D-E956-4055-8343-EB952E28DC74}" type="pres">
      <dgm:prSet presAssocID="{F45A6F87-122C-49CB-86C3-5129FDB905A2}" presName="txSpace" presStyleCnt="0"/>
      <dgm:spPr/>
    </dgm:pt>
    <dgm:pt modelId="{3C49E7AB-5079-4250-9854-30D25F2E5E00}" type="pres">
      <dgm:prSet presAssocID="{F45A6F87-122C-49CB-86C3-5129FDB905A2}" presName="desTx" presStyleLbl="revTx" presStyleIdx="3" presStyleCnt="4">
        <dgm:presLayoutVars/>
      </dgm:prSet>
      <dgm:spPr/>
    </dgm:pt>
  </dgm:ptLst>
  <dgm:cxnLst>
    <dgm:cxn modelId="{54C66C5F-1126-4220-A049-27FD672D83A6}" type="presOf" srcId="{706370DE-6FA8-4BB3-B124-F3E02D81C3ED}" destId="{9ED50D81-971F-4CA9-A888-9F899BBC299C}" srcOrd="0" destOrd="0" presId="urn:microsoft.com/office/officeart/2018/5/layout/CenteredIconLabelDescriptionList"/>
    <dgm:cxn modelId="{198CEC62-A034-4AC4-991A-7D8FED5AA41D}" type="presOf" srcId="{F45A6F87-122C-49CB-86C3-5129FDB905A2}" destId="{FF6DC298-998C-4710-A78B-3054BB65D886}" srcOrd="0" destOrd="0" presId="urn:microsoft.com/office/officeart/2018/5/layout/CenteredIconLabelDescriptionList"/>
    <dgm:cxn modelId="{EBE7D644-39CF-4ACE-84FE-29453B097DFF}" srcId="{07E34053-2FC3-4757-8186-9A7FC023B53D}" destId="{706370DE-6FA8-4BB3-B124-F3E02D81C3ED}" srcOrd="0" destOrd="0" parTransId="{365D4CD0-4DFE-4EEB-AE87-B45CF4BA49DA}" sibTransId="{4211562F-432F-4DEA-AC31-AE2B2B03C144}"/>
    <dgm:cxn modelId="{CE580365-D032-4840-8763-0FA6B4B2F579}" type="presOf" srcId="{018FFF2E-E52A-4D86-A406-DB3A44BBB7CE}" destId="{3B1131E3-6093-4909-89BD-517EC8C12749}" srcOrd="0" destOrd="1" presId="urn:microsoft.com/office/officeart/2018/5/layout/CenteredIconLabelDescriptionList"/>
    <dgm:cxn modelId="{0C7A0E6A-44B3-40A5-A02F-481296F997F4}" type="presOf" srcId="{D877720F-B37C-47AD-8BAB-7FB43B727DF5}" destId="{3B1131E3-6093-4909-89BD-517EC8C12749}" srcOrd="0" destOrd="0" presId="urn:microsoft.com/office/officeart/2018/5/layout/CenteredIconLabelDescriptionList"/>
    <dgm:cxn modelId="{F9A58271-C4C2-4AC8-828E-BBB704A779BE}" srcId="{07E34053-2FC3-4757-8186-9A7FC023B53D}" destId="{F45A6F87-122C-49CB-86C3-5129FDB905A2}" srcOrd="1" destOrd="0" parTransId="{EC45605F-FFFF-4440-9BD0-82CF93CF8A13}" sibTransId="{A61642C1-A2B5-4231-BC43-7CDF89B67FD1}"/>
    <dgm:cxn modelId="{01E19C53-EBCF-412B-AD31-89323843E00C}" srcId="{706370DE-6FA8-4BB3-B124-F3E02D81C3ED}" destId="{018FFF2E-E52A-4D86-A406-DB3A44BBB7CE}" srcOrd="1" destOrd="0" parTransId="{F1C90D25-695E-4964-8DDB-B90D7F16446D}" sibTransId="{7C4603FE-7267-483F-9BF0-0D94D2D5C23C}"/>
    <dgm:cxn modelId="{48CDAF53-1E04-4D2B-83FB-E30E7EE6F570}" type="presOf" srcId="{ED89B9EF-1564-4162-8304-3EAFFB050987}" destId="{3B1131E3-6093-4909-89BD-517EC8C12749}" srcOrd="0" destOrd="2" presId="urn:microsoft.com/office/officeart/2018/5/layout/CenteredIconLabelDescriptionList"/>
    <dgm:cxn modelId="{5EF5E384-AC4E-480C-850D-3444201BA043}" type="presOf" srcId="{07E34053-2FC3-4757-8186-9A7FC023B53D}" destId="{45EE57AB-F198-4A54-8FAB-C40C4A40B557}" srcOrd="0" destOrd="0" presId="urn:microsoft.com/office/officeart/2018/5/layout/CenteredIconLabelDescriptionList"/>
    <dgm:cxn modelId="{2C9B6392-5596-4635-99C1-A88093D17F8E}" type="presOf" srcId="{B64D3EDA-6AA6-4D2F-B4C2-0A3AE7B43227}" destId="{3C49E7AB-5079-4250-9854-30D25F2E5E00}" srcOrd="0" destOrd="0" presId="urn:microsoft.com/office/officeart/2018/5/layout/CenteredIconLabelDescriptionList"/>
    <dgm:cxn modelId="{A93A6C9B-B6EA-49AE-BEF0-2F4DE2A6A04F}" srcId="{706370DE-6FA8-4BB3-B124-F3E02D81C3ED}" destId="{ED89B9EF-1564-4162-8304-3EAFFB050987}" srcOrd="2" destOrd="0" parTransId="{73DDD031-C3AD-4187-B585-8DE0069B56F6}" sibTransId="{B87E08E0-D9F2-4FE5-AC1D-DD3F93668BA4}"/>
    <dgm:cxn modelId="{95DF8FB9-BDBC-474B-A0C2-0F1A00FABE71}" srcId="{F45A6F87-122C-49CB-86C3-5129FDB905A2}" destId="{B64D3EDA-6AA6-4D2F-B4C2-0A3AE7B43227}" srcOrd="0" destOrd="0" parTransId="{1F5ACBF8-B856-4708-BEA1-5EBADCCDE1F0}" sibTransId="{2DB150CC-39A7-49D7-9D22-5E6BC97E9B41}"/>
    <dgm:cxn modelId="{A4E445F7-FC91-4C67-BD03-FEF48FE7949B}" srcId="{706370DE-6FA8-4BB3-B124-F3E02D81C3ED}" destId="{D877720F-B37C-47AD-8BAB-7FB43B727DF5}" srcOrd="0" destOrd="0" parTransId="{1DC0A428-9685-4819-991C-FC6E2C03342E}" sibTransId="{5C5D456B-DD0E-4E88-BB2A-2CE38D8046A5}"/>
    <dgm:cxn modelId="{BCEA4136-509A-4E20-87FF-F5633E500386}" type="presParOf" srcId="{45EE57AB-F198-4A54-8FAB-C40C4A40B557}" destId="{02226BB1-FDCD-4496-86B1-03F7E8794DE0}" srcOrd="0" destOrd="0" presId="urn:microsoft.com/office/officeart/2018/5/layout/CenteredIconLabelDescriptionList"/>
    <dgm:cxn modelId="{7EF15581-416F-4455-A7CA-6DD2EA4468A6}" type="presParOf" srcId="{02226BB1-FDCD-4496-86B1-03F7E8794DE0}" destId="{FDA28466-6A9D-4323-BE7B-39351A9C78FC}" srcOrd="0" destOrd="0" presId="urn:microsoft.com/office/officeart/2018/5/layout/CenteredIconLabelDescriptionList"/>
    <dgm:cxn modelId="{80FCA893-D9A4-45EC-A637-A34671CA7AD4}" type="presParOf" srcId="{02226BB1-FDCD-4496-86B1-03F7E8794DE0}" destId="{A1347738-B42A-49DC-A5D7-8A3CD5923BCC}" srcOrd="1" destOrd="0" presId="urn:microsoft.com/office/officeart/2018/5/layout/CenteredIconLabelDescriptionList"/>
    <dgm:cxn modelId="{5018E076-6044-4077-8FDB-60545110165A}" type="presParOf" srcId="{02226BB1-FDCD-4496-86B1-03F7E8794DE0}" destId="{9ED50D81-971F-4CA9-A888-9F899BBC299C}" srcOrd="2" destOrd="0" presId="urn:microsoft.com/office/officeart/2018/5/layout/CenteredIconLabelDescriptionList"/>
    <dgm:cxn modelId="{7CDE57A7-9EFA-46F5-80B3-59021A405B46}" type="presParOf" srcId="{02226BB1-FDCD-4496-86B1-03F7E8794DE0}" destId="{469D0E42-8016-4249-8DAB-17559B75D08E}" srcOrd="3" destOrd="0" presId="urn:microsoft.com/office/officeart/2018/5/layout/CenteredIconLabelDescriptionList"/>
    <dgm:cxn modelId="{FC67B7CF-57C7-4C4B-97BE-C1451DD5A186}" type="presParOf" srcId="{02226BB1-FDCD-4496-86B1-03F7E8794DE0}" destId="{3B1131E3-6093-4909-89BD-517EC8C12749}" srcOrd="4" destOrd="0" presId="urn:microsoft.com/office/officeart/2018/5/layout/CenteredIconLabelDescriptionList"/>
    <dgm:cxn modelId="{45302491-3CBE-4D4A-B5C6-98E32612503E}" type="presParOf" srcId="{45EE57AB-F198-4A54-8FAB-C40C4A40B557}" destId="{C6E7F114-952C-408D-B716-63CC1980ED54}" srcOrd="1" destOrd="0" presId="urn:microsoft.com/office/officeart/2018/5/layout/CenteredIconLabelDescriptionList"/>
    <dgm:cxn modelId="{9D4BFB47-8A2A-4BBD-B4E6-E7C091E727C5}" type="presParOf" srcId="{45EE57AB-F198-4A54-8FAB-C40C4A40B557}" destId="{B045A74D-B145-40B2-A094-E3939732650E}" srcOrd="2" destOrd="0" presId="urn:microsoft.com/office/officeart/2018/5/layout/CenteredIconLabelDescriptionList"/>
    <dgm:cxn modelId="{850B3495-E3C5-42C2-80A8-13980CA87A93}" type="presParOf" srcId="{B045A74D-B145-40B2-A094-E3939732650E}" destId="{4F1F5D32-9CB1-4EEB-A488-CD12C65614E1}" srcOrd="0" destOrd="0" presId="urn:microsoft.com/office/officeart/2018/5/layout/CenteredIconLabelDescriptionList"/>
    <dgm:cxn modelId="{15423175-A4A7-4212-AE33-88D1254CD5EF}" type="presParOf" srcId="{B045A74D-B145-40B2-A094-E3939732650E}" destId="{2BC53514-5A11-4605-9607-15DF2B9B2427}" srcOrd="1" destOrd="0" presId="urn:microsoft.com/office/officeart/2018/5/layout/CenteredIconLabelDescriptionList"/>
    <dgm:cxn modelId="{65840311-B647-4C5E-BE31-B467C7DAE346}" type="presParOf" srcId="{B045A74D-B145-40B2-A094-E3939732650E}" destId="{FF6DC298-998C-4710-A78B-3054BB65D886}" srcOrd="2" destOrd="0" presId="urn:microsoft.com/office/officeart/2018/5/layout/CenteredIconLabelDescriptionList"/>
    <dgm:cxn modelId="{BD07FA0A-7B39-4CD1-B197-C20C0618D1AD}" type="presParOf" srcId="{B045A74D-B145-40B2-A094-E3939732650E}" destId="{99B9D38D-E956-4055-8343-EB952E28DC74}" srcOrd="3" destOrd="0" presId="urn:microsoft.com/office/officeart/2018/5/layout/CenteredIconLabelDescriptionList"/>
    <dgm:cxn modelId="{52AB006D-E8D5-41BB-8031-F60D2A6BBD90}" type="presParOf" srcId="{B045A74D-B145-40B2-A094-E3939732650E}" destId="{3C49E7AB-5079-4250-9854-30D25F2E5E0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6EDDDA-3EA9-4EDE-8FEA-81491E8C6051}">
      <dsp:nvSpPr>
        <dsp:cNvPr id="0" name=""/>
        <dsp:cNvSpPr/>
      </dsp:nvSpPr>
      <dsp:spPr>
        <a:xfrm>
          <a:off x="0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/>
            <a:t>La inflación en Andalucía se sitúa en el 1,5% en octubre, tres décimas por debajo de la media nacional (1,8%)</a:t>
          </a:r>
        </a:p>
      </dsp:txBody>
      <dsp:txXfrm>
        <a:off x="0" y="1401973"/>
        <a:ext cx="3414946" cy="2213643"/>
      </dsp:txXfrm>
    </dsp:sp>
    <dsp:sp modelId="{F0A49076-DAD0-4F87-BB29-528784DF0F9F}">
      <dsp:nvSpPr>
        <dsp:cNvPr id="0" name=""/>
        <dsp:cNvSpPr/>
      </dsp:nvSpPr>
      <dsp:spPr>
        <a:xfrm>
          <a:off x="1154062" y="368940"/>
          <a:ext cx="1106821" cy="110682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1</a:t>
          </a:r>
        </a:p>
      </dsp:txBody>
      <dsp:txXfrm>
        <a:off x="1316152" y="531030"/>
        <a:ext cx="782641" cy="782641"/>
      </dsp:txXfrm>
    </dsp:sp>
    <dsp:sp modelId="{7BB669DE-4F1B-4EE8-A275-3A89BAA232D4}">
      <dsp:nvSpPr>
        <dsp:cNvPr id="0" name=""/>
        <dsp:cNvSpPr/>
      </dsp:nvSpPr>
      <dsp:spPr>
        <a:xfrm>
          <a:off x="0" y="3689333"/>
          <a:ext cx="3414946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1B749-033B-4633-B30A-52ED6E2A9F89}">
      <dsp:nvSpPr>
        <dsp:cNvPr id="0" name=""/>
        <dsp:cNvSpPr/>
      </dsp:nvSpPr>
      <dsp:spPr>
        <a:xfrm>
          <a:off x="3756441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/>
            <a:t>La inflación subyacente (2,2%) mantiene cierta persistencia pero también muestra moderación</a:t>
          </a:r>
        </a:p>
      </dsp:txBody>
      <dsp:txXfrm>
        <a:off x="3756441" y="1401973"/>
        <a:ext cx="3414946" cy="2213643"/>
      </dsp:txXfrm>
    </dsp:sp>
    <dsp:sp modelId="{2E638954-101B-491B-BB5B-E6BCB9752153}">
      <dsp:nvSpPr>
        <dsp:cNvPr id="0" name=""/>
        <dsp:cNvSpPr/>
      </dsp:nvSpPr>
      <dsp:spPr>
        <a:xfrm>
          <a:off x="4910503" y="368940"/>
          <a:ext cx="1106821" cy="110682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2</a:t>
          </a:r>
        </a:p>
      </dsp:txBody>
      <dsp:txXfrm>
        <a:off x="5072593" y="531030"/>
        <a:ext cx="782641" cy="782641"/>
      </dsp:txXfrm>
    </dsp:sp>
    <dsp:sp modelId="{6BAEDB09-9EB4-4EF5-B857-938B6DB57562}">
      <dsp:nvSpPr>
        <dsp:cNvPr id="0" name=""/>
        <dsp:cNvSpPr/>
      </dsp:nvSpPr>
      <dsp:spPr>
        <a:xfrm>
          <a:off x="3756441" y="3689333"/>
          <a:ext cx="3414946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9ADC9F-FB98-4C00-8CE8-0AE51B74E9D9}">
      <dsp:nvSpPr>
        <dsp:cNvPr id="0" name=""/>
        <dsp:cNvSpPr/>
      </dsp:nvSpPr>
      <dsp:spPr>
        <a:xfrm>
          <a:off x="7512882" y="0"/>
          <a:ext cx="3414946" cy="3689405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243" tIns="330200" rIns="266243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/>
            <a:t>El sector turístico mantiene presiones al alza en precios, con incrementos significativos en tarifas hoteleras</a:t>
          </a:r>
        </a:p>
      </dsp:txBody>
      <dsp:txXfrm>
        <a:off x="7512882" y="1401973"/>
        <a:ext cx="3414946" cy="2213643"/>
      </dsp:txXfrm>
    </dsp:sp>
    <dsp:sp modelId="{A499D9D9-CDF4-4F93-805C-F6746AF71357}">
      <dsp:nvSpPr>
        <dsp:cNvPr id="0" name=""/>
        <dsp:cNvSpPr/>
      </dsp:nvSpPr>
      <dsp:spPr>
        <a:xfrm>
          <a:off x="8666944" y="368940"/>
          <a:ext cx="1106821" cy="110682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6292" tIns="12700" rIns="86292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800" kern="1200"/>
            <a:t>3</a:t>
          </a:r>
        </a:p>
      </dsp:txBody>
      <dsp:txXfrm>
        <a:off x="8829034" y="531030"/>
        <a:ext cx="782641" cy="782641"/>
      </dsp:txXfrm>
    </dsp:sp>
    <dsp:sp modelId="{32EC242A-2092-4FA5-A2C5-2DAF29449A2D}">
      <dsp:nvSpPr>
        <dsp:cNvPr id="0" name=""/>
        <dsp:cNvSpPr/>
      </dsp:nvSpPr>
      <dsp:spPr>
        <a:xfrm>
          <a:off x="7512882" y="3689333"/>
          <a:ext cx="3414946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8FFFA3-858D-470E-822F-5F365A4A7928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36F0E-516B-4B1D-BC75-733EEB4F44C3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04821-0194-4E19-9C3B-865C812276BE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 dirty="0"/>
            <a:t>El aumento salarial pactado en convenios colectivos en Andalucía (2,87%) se sitúa ligeramente por debajo de la media nacional (3,04%)</a:t>
          </a:r>
          <a:endParaRPr lang="en-US" sz="2000" kern="1200" dirty="0"/>
        </a:p>
      </dsp:txBody>
      <dsp:txXfrm>
        <a:off x="1948202" y="1410409"/>
        <a:ext cx="3233964" cy="1371985"/>
      </dsp:txXfrm>
    </dsp:sp>
    <dsp:sp modelId="{ACAD562C-3C6C-4D60-8783-D997773361AD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FDCC2-DB04-4DBD-82BA-2967E45CA28C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FD2FA-370B-4731-A8A6-17DB24C90B51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0" i="0" kern="1200"/>
            <a:t>Por primera vez en varios trimestres, el incremento salarial supera la tasa de inflación general, implicando ganancias reales de poder adquisitivo</a:t>
          </a:r>
        </a:p>
      </dsp:txBody>
      <dsp:txXfrm>
        <a:off x="7411643" y="1410409"/>
        <a:ext cx="3233964" cy="13719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2D2CE4-FCB5-4338-88F6-EDCEC4FC4C0C}">
      <dsp:nvSpPr>
        <dsp:cNvPr id="0" name=""/>
        <dsp:cNvSpPr/>
      </dsp:nvSpPr>
      <dsp:spPr>
        <a:xfrm>
          <a:off x="0" y="1071918"/>
          <a:ext cx="3414946" cy="20489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i="0" kern="1200"/>
            <a:t>Aumento de ocupados a 3.503.400 (+0,70% trimestral)</a:t>
          </a:r>
          <a:endParaRPr lang="en-US" sz="2800" kern="1200" dirty="0"/>
        </a:p>
      </dsp:txBody>
      <dsp:txXfrm>
        <a:off x="0" y="1071918"/>
        <a:ext cx="3414946" cy="2048967"/>
      </dsp:txXfrm>
    </dsp:sp>
    <dsp:sp modelId="{F9C39B7F-B4E8-4F89-978B-09FDB6CE5456}">
      <dsp:nvSpPr>
        <dsp:cNvPr id="0" name=""/>
        <dsp:cNvSpPr/>
      </dsp:nvSpPr>
      <dsp:spPr>
        <a:xfrm>
          <a:off x="3756441" y="1071918"/>
          <a:ext cx="3414946" cy="20489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i="0" kern="1200"/>
            <a:t>Destacado crecimiento en servicios (+55.500 empleos, +2,07%)</a:t>
          </a:r>
        </a:p>
      </dsp:txBody>
      <dsp:txXfrm>
        <a:off x="3756441" y="1071918"/>
        <a:ext cx="3414946" cy="2048967"/>
      </dsp:txXfrm>
    </dsp:sp>
    <dsp:sp modelId="{26ED9E6F-E47E-4296-AE65-96CEDFC65295}">
      <dsp:nvSpPr>
        <dsp:cNvPr id="0" name=""/>
        <dsp:cNvSpPr/>
      </dsp:nvSpPr>
      <dsp:spPr>
        <a:xfrm>
          <a:off x="7512882" y="1071918"/>
          <a:ext cx="3414946" cy="20489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i="0" kern="1200"/>
            <a:t>Evolución positiva en industria (+3.600 empleos, +1,18%)</a:t>
          </a:r>
        </a:p>
      </dsp:txBody>
      <dsp:txXfrm>
        <a:off x="7512882" y="1071918"/>
        <a:ext cx="3414946" cy="2048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80ADC2-FC87-411A-96BE-2DF015D0F1F4}">
      <dsp:nvSpPr>
        <dsp:cNvPr id="0" name=""/>
        <dsp:cNvSpPr/>
      </dsp:nvSpPr>
      <dsp:spPr>
        <a:xfrm>
          <a:off x="765914" y="124520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217DF-9992-49C7-B3D3-352CD5101EF2}">
      <dsp:nvSpPr>
        <dsp:cNvPr id="0" name=""/>
        <dsp:cNvSpPr/>
      </dsp:nvSpPr>
      <dsp:spPr>
        <a:xfrm>
          <a:off x="765914" y="1806102"/>
          <a:ext cx="4320000" cy="87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800" b="1" i="0" kern="1200"/>
            <a:t>Fortaleza del consumo interno</a:t>
          </a:r>
          <a:endParaRPr lang="en-US" sz="2800" kern="1200"/>
        </a:p>
      </dsp:txBody>
      <dsp:txXfrm>
        <a:off x="765914" y="1806102"/>
        <a:ext cx="4320000" cy="870750"/>
      </dsp:txXfrm>
    </dsp:sp>
    <dsp:sp modelId="{2798660F-1F3D-424C-A14C-B1D404E48F06}">
      <dsp:nvSpPr>
        <dsp:cNvPr id="0" name=""/>
        <dsp:cNvSpPr/>
      </dsp:nvSpPr>
      <dsp:spPr>
        <a:xfrm>
          <a:off x="765914" y="2755727"/>
          <a:ext cx="4320000" cy="131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/>
            <a:t>Índice de comercio al por menor: +3,9% interanual en septiembre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/>
            <a:t>Matriculación de turismos: +17,3% interanual</a:t>
          </a:r>
        </a:p>
      </dsp:txBody>
      <dsp:txXfrm>
        <a:off x="765914" y="2755727"/>
        <a:ext cx="4320000" cy="1312557"/>
      </dsp:txXfrm>
    </dsp:sp>
    <dsp:sp modelId="{4A68F0E7-9BAC-4713-930B-5A90FC52CFF0}">
      <dsp:nvSpPr>
        <dsp:cNvPr id="0" name=""/>
        <dsp:cNvSpPr/>
      </dsp:nvSpPr>
      <dsp:spPr>
        <a:xfrm>
          <a:off x="5841914" y="124520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9D9E0C-8FE0-4FA2-89F7-A3046778490D}">
      <dsp:nvSpPr>
        <dsp:cNvPr id="0" name=""/>
        <dsp:cNvSpPr/>
      </dsp:nvSpPr>
      <dsp:spPr>
        <a:xfrm>
          <a:off x="5841914" y="1806102"/>
          <a:ext cx="4320000" cy="870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800" b="1" i="0" kern="1200"/>
            <a:t>Sector Turístico</a:t>
          </a:r>
        </a:p>
      </dsp:txBody>
      <dsp:txXfrm>
        <a:off x="5841914" y="1806102"/>
        <a:ext cx="4320000" cy="870750"/>
      </dsp:txXfrm>
    </dsp:sp>
    <dsp:sp modelId="{028B26E2-ECF1-43FD-BDF1-16E907F8B496}">
      <dsp:nvSpPr>
        <dsp:cNvPr id="0" name=""/>
        <dsp:cNvSpPr/>
      </dsp:nvSpPr>
      <dsp:spPr>
        <a:xfrm>
          <a:off x="5841914" y="2755727"/>
          <a:ext cx="4320000" cy="13125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/>
            <a:t>Estabilización en número de viajeros (0,0% interanual)</a:t>
          </a:r>
          <a:endParaRPr lang="es-ES" sz="1800" b="1" i="0" kern="120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 dirty="0"/>
            <a:t>Incremento del 1,4% en pernoctaciones</a:t>
          </a:r>
          <a:endParaRPr lang="es-ES" sz="1800" b="1" i="0" kern="1200" dirty="0"/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kern="1200"/>
            <a:t>Grado de ocupación hotelera: 62,9%</a:t>
          </a:r>
          <a:endParaRPr lang="es-ES" sz="1800" b="1" i="0" kern="1200"/>
        </a:p>
      </dsp:txBody>
      <dsp:txXfrm>
        <a:off x="5841914" y="2755727"/>
        <a:ext cx="4320000" cy="13125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77B537-BB21-4E7B-A258-7F8A062EF63B}">
      <dsp:nvSpPr>
        <dsp:cNvPr id="0" name=""/>
        <dsp:cNvSpPr/>
      </dsp:nvSpPr>
      <dsp:spPr>
        <a:xfrm>
          <a:off x="765914" y="132253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AED65B-20EF-4CC9-ACA2-7F1D58113D38}">
      <dsp:nvSpPr>
        <dsp:cNvPr id="0" name=""/>
        <dsp:cNvSpPr/>
      </dsp:nvSpPr>
      <dsp:spPr>
        <a:xfrm>
          <a:off x="765914" y="181317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600" b="1" i="0" kern="1200"/>
            <a:t>Inversión en Construcción</a:t>
          </a:r>
          <a:endParaRPr lang="en-US" sz="2600" kern="1200"/>
        </a:p>
      </dsp:txBody>
      <dsp:txXfrm>
        <a:off x="765914" y="1813170"/>
        <a:ext cx="4320000" cy="648000"/>
      </dsp:txXfrm>
    </dsp:sp>
    <dsp:sp modelId="{6CF070D8-3115-4CDB-B684-78EE388B797A}">
      <dsp:nvSpPr>
        <dsp:cNvPr id="0" name=""/>
        <dsp:cNvSpPr/>
      </dsp:nvSpPr>
      <dsp:spPr>
        <a:xfrm>
          <a:off x="765914" y="2539736"/>
          <a:ext cx="4320000" cy="1520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Fuerte repunte en construcción no residencial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Incremento del 269,6% interanual en agosto en superficie a construir según visados para uso no residencial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Señales positivas en el sector residencial libre</a:t>
          </a:r>
        </a:p>
      </dsp:txBody>
      <dsp:txXfrm>
        <a:off x="765914" y="2539736"/>
        <a:ext cx="4320000" cy="1520815"/>
      </dsp:txXfrm>
    </dsp:sp>
    <dsp:sp modelId="{25FDD510-5790-42AF-BB96-E3D35703AFAE}">
      <dsp:nvSpPr>
        <dsp:cNvPr id="0" name=""/>
        <dsp:cNvSpPr/>
      </dsp:nvSpPr>
      <dsp:spPr>
        <a:xfrm>
          <a:off x="5841914" y="132253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363348-5B29-4452-A913-BB912E4008BF}">
      <dsp:nvSpPr>
        <dsp:cNvPr id="0" name=""/>
        <dsp:cNvSpPr/>
      </dsp:nvSpPr>
      <dsp:spPr>
        <a:xfrm>
          <a:off x="5841914" y="1813170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1557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2600" b="1" i="0" kern="1200"/>
            <a:t>Expectativas Empresariales</a:t>
          </a:r>
        </a:p>
      </dsp:txBody>
      <dsp:txXfrm>
        <a:off x="5841914" y="1813170"/>
        <a:ext cx="4320000" cy="648000"/>
      </dsp:txXfrm>
    </dsp:sp>
    <dsp:sp modelId="{BFB6B996-2AA2-4850-847B-0109609F6C00}">
      <dsp:nvSpPr>
        <dsp:cNvPr id="0" name=""/>
        <dsp:cNvSpPr/>
      </dsp:nvSpPr>
      <dsp:spPr>
        <a:xfrm>
          <a:off x="5841914" y="2539736"/>
          <a:ext cx="4320000" cy="1520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Mejora en las expectativas empresariales para determinados sectores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Indicadores volátiles que requieren seguimiento</a:t>
          </a:r>
        </a:p>
      </dsp:txBody>
      <dsp:txXfrm>
        <a:off x="5841914" y="2539736"/>
        <a:ext cx="4320000" cy="152081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E44B4-1EDC-448C-9850-FFAE9ABBCFE9}">
      <dsp:nvSpPr>
        <dsp:cNvPr id="0" name=""/>
        <dsp:cNvSpPr/>
      </dsp:nvSpPr>
      <dsp:spPr>
        <a:xfrm>
          <a:off x="3414" y="216375"/>
          <a:ext cx="3329572" cy="6943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i="0" kern="1200" dirty="0"/>
            <a:t>Evolución del Comercio Exterior</a:t>
          </a:r>
          <a:endParaRPr lang="en-US" sz="1900" kern="1200" dirty="0"/>
        </a:p>
      </dsp:txBody>
      <dsp:txXfrm>
        <a:off x="3414" y="216375"/>
        <a:ext cx="3329572" cy="694317"/>
      </dsp:txXfrm>
    </dsp:sp>
    <dsp:sp modelId="{DE7470A7-783B-4757-B61D-362EFE888BDD}">
      <dsp:nvSpPr>
        <dsp:cNvPr id="0" name=""/>
        <dsp:cNvSpPr/>
      </dsp:nvSpPr>
      <dsp:spPr>
        <a:xfrm>
          <a:off x="3414" y="910693"/>
          <a:ext cx="3329572" cy="306573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i="0" kern="1200" dirty="0"/>
            <a:t>Ligera contracción de las exportaciones (-0,5% interanual en agosto)</a:t>
          </a: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i="0" kern="1200" dirty="0"/>
            <a:t>Incremento significativo de las importaciones (+12,9%)</a:t>
          </a:r>
          <a:endParaRPr lang="en-US" sz="1900" kern="1200" dirty="0"/>
        </a:p>
      </dsp:txBody>
      <dsp:txXfrm>
        <a:off x="3414" y="910693"/>
        <a:ext cx="3329572" cy="3065736"/>
      </dsp:txXfrm>
    </dsp:sp>
    <dsp:sp modelId="{84CDAE54-8C3C-4790-9BA7-54CA5451DED8}">
      <dsp:nvSpPr>
        <dsp:cNvPr id="0" name=""/>
        <dsp:cNvSpPr/>
      </dsp:nvSpPr>
      <dsp:spPr>
        <a:xfrm>
          <a:off x="3799128" y="216375"/>
          <a:ext cx="3329572" cy="694317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i="0" kern="1200" dirty="0"/>
            <a:t>Factores Condicionantes</a:t>
          </a:r>
        </a:p>
      </dsp:txBody>
      <dsp:txXfrm>
        <a:off x="3799128" y="216375"/>
        <a:ext cx="3329572" cy="694317"/>
      </dsp:txXfrm>
    </dsp:sp>
    <dsp:sp modelId="{07B78777-BA0B-41D2-B9EA-FA216D242899}">
      <dsp:nvSpPr>
        <dsp:cNvPr id="0" name=""/>
        <dsp:cNvSpPr/>
      </dsp:nvSpPr>
      <dsp:spPr>
        <a:xfrm>
          <a:off x="3799128" y="910693"/>
          <a:ext cx="3329572" cy="3065736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i="0" kern="1200" dirty="0"/>
            <a:t>Ralentización del comercio internacional</a:t>
          </a:r>
          <a:endParaRPr lang="es-ES" sz="1900" b="1" i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i="0" kern="1200" dirty="0"/>
            <a:t>Debilidad en principales socios comerciales</a:t>
          </a:r>
          <a:endParaRPr lang="es-ES" sz="1900" b="1" i="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i="0" kern="1200"/>
            <a:t>Fortaleza </a:t>
          </a:r>
          <a:r>
            <a:rPr lang="es-ES" sz="1900" b="0" i="0" kern="1200" dirty="0"/>
            <a:t>de la demanda interna impulsando importaciones</a:t>
          </a:r>
          <a:endParaRPr lang="es-ES" sz="1900" b="1" i="0" kern="1200" dirty="0"/>
        </a:p>
      </dsp:txBody>
      <dsp:txXfrm>
        <a:off x="3799128" y="910693"/>
        <a:ext cx="3329572" cy="3065736"/>
      </dsp:txXfrm>
    </dsp:sp>
    <dsp:sp modelId="{87A85336-9C4E-4BA3-9CD0-21D37989A758}">
      <dsp:nvSpPr>
        <dsp:cNvPr id="0" name=""/>
        <dsp:cNvSpPr/>
      </dsp:nvSpPr>
      <dsp:spPr>
        <a:xfrm>
          <a:off x="7594841" y="216375"/>
          <a:ext cx="3329572" cy="694317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i="0" kern="1200" dirty="0"/>
            <a:t>Perspectivas</a:t>
          </a:r>
        </a:p>
      </dsp:txBody>
      <dsp:txXfrm>
        <a:off x="7594841" y="216375"/>
        <a:ext cx="3329572" cy="694317"/>
      </dsp:txXfrm>
    </dsp:sp>
    <dsp:sp modelId="{A2C609E1-D265-4170-A53A-17532E949473}">
      <dsp:nvSpPr>
        <dsp:cNvPr id="0" name=""/>
        <dsp:cNvSpPr/>
      </dsp:nvSpPr>
      <dsp:spPr>
        <a:xfrm>
          <a:off x="7594841" y="910693"/>
          <a:ext cx="3329572" cy="306573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i="0" kern="1200" dirty="0"/>
            <a:t>Las exportaciones agroalimentarias dependerán de:</a:t>
          </a:r>
          <a:endParaRPr lang="es-ES" sz="1900" b="1" i="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i="0" kern="1200" dirty="0"/>
            <a:t>Recuperación de economías europea y británica</a:t>
          </a:r>
          <a:endParaRPr lang="es-ES" sz="1900" b="1" i="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i="0" kern="1200" dirty="0"/>
            <a:t>Producción tras mejora de la situación del campo</a:t>
          </a:r>
          <a:endParaRPr lang="es-ES" sz="1900" b="1" i="0" kern="1200" dirty="0"/>
        </a:p>
        <a:p>
          <a:pPr marL="342900" lvl="2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b="0" i="0" kern="1200" dirty="0"/>
            <a:t>Evolución de la industria agroalimentaria</a:t>
          </a:r>
          <a:endParaRPr lang="es-ES" sz="1900" b="1" i="0" kern="1200" dirty="0"/>
        </a:p>
      </dsp:txBody>
      <dsp:txXfrm>
        <a:off x="7594841" y="910693"/>
        <a:ext cx="3329572" cy="306573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43B76-F6A3-4181-855F-FDD66F93C953}">
      <dsp:nvSpPr>
        <dsp:cNvPr id="0" name=""/>
        <dsp:cNvSpPr/>
      </dsp:nvSpPr>
      <dsp:spPr>
        <a:xfrm>
          <a:off x="2169914" y="217707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7B281-D338-4531-A889-E194691CC849}">
      <dsp:nvSpPr>
        <dsp:cNvPr id="0" name=""/>
        <dsp:cNvSpPr/>
      </dsp:nvSpPr>
      <dsp:spPr>
        <a:xfrm>
          <a:off x="765914" y="18696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600" b="1" i="0" kern="1200"/>
            <a:t>Sector Industrial</a:t>
          </a:r>
          <a:endParaRPr lang="en-US" sz="3600" kern="1200"/>
        </a:p>
      </dsp:txBody>
      <dsp:txXfrm>
        <a:off x="765914" y="1869628"/>
        <a:ext cx="4320000" cy="648000"/>
      </dsp:txXfrm>
    </dsp:sp>
    <dsp:sp modelId="{2216C9CA-F02F-40E9-B022-3026EE1D28EA}">
      <dsp:nvSpPr>
        <dsp:cNvPr id="0" name=""/>
        <dsp:cNvSpPr/>
      </dsp:nvSpPr>
      <dsp:spPr>
        <a:xfrm>
          <a:off x="765914" y="2582708"/>
          <a:ext cx="4320000" cy="88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Caída del 5,7% interanual en producción industrial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Crecimiento del 5,2% en cifra de negocios</a:t>
          </a:r>
        </a:p>
      </dsp:txBody>
      <dsp:txXfrm>
        <a:off x="765914" y="2582708"/>
        <a:ext cx="4320000" cy="888988"/>
      </dsp:txXfrm>
    </dsp:sp>
    <dsp:sp modelId="{077CC851-644B-4EF5-A439-30E377D5BA47}">
      <dsp:nvSpPr>
        <dsp:cNvPr id="0" name=""/>
        <dsp:cNvSpPr/>
      </dsp:nvSpPr>
      <dsp:spPr>
        <a:xfrm>
          <a:off x="7245914" y="217707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684A1D-82D2-46C9-BB8B-48891AD12235}">
      <dsp:nvSpPr>
        <dsp:cNvPr id="0" name=""/>
        <dsp:cNvSpPr/>
      </dsp:nvSpPr>
      <dsp:spPr>
        <a:xfrm>
          <a:off x="5841914" y="1869628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600" b="1" i="0" kern="1200"/>
            <a:t>Sector Servicios</a:t>
          </a:r>
        </a:p>
      </dsp:txBody>
      <dsp:txXfrm>
        <a:off x="5841914" y="1869628"/>
        <a:ext cx="4320000" cy="648000"/>
      </dsp:txXfrm>
    </dsp:sp>
    <dsp:sp modelId="{6720AE34-090E-4526-B826-224A006D7C83}">
      <dsp:nvSpPr>
        <dsp:cNvPr id="0" name=""/>
        <dsp:cNvSpPr/>
      </dsp:nvSpPr>
      <dsp:spPr>
        <a:xfrm>
          <a:off x="5841914" y="2582708"/>
          <a:ext cx="4320000" cy="8889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Crecimiento del 2,1% en cifra de negocios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Incremento del 7,0% en tarifa media hotelera</a:t>
          </a:r>
        </a:p>
      </dsp:txBody>
      <dsp:txXfrm>
        <a:off x="5841914" y="2582708"/>
        <a:ext cx="4320000" cy="88898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27E08-A367-4DD0-A8FF-91AD548BE1D9}">
      <dsp:nvSpPr>
        <dsp:cNvPr id="0" name=""/>
        <dsp:cNvSpPr/>
      </dsp:nvSpPr>
      <dsp:spPr>
        <a:xfrm>
          <a:off x="770502" y="114246"/>
          <a:ext cx="1510523" cy="14169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F32CE-5C74-4CC3-BB6B-6622863ABEBD}">
      <dsp:nvSpPr>
        <dsp:cNvPr id="0" name=""/>
        <dsp:cNvSpPr/>
      </dsp:nvSpPr>
      <dsp:spPr>
        <a:xfrm>
          <a:off x="770502" y="1680039"/>
          <a:ext cx="4315781" cy="607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000" b="1" i="0" kern="1200"/>
            <a:t>Empleo en el Sector</a:t>
          </a:r>
          <a:endParaRPr lang="en-US" sz="3000" kern="1200"/>
        </a:p>
      </dsp:txBody>
      <dsp:txXfrm>
        <a:off x="770502" y="1680039"/>
        <a:ext cx="4315781" cy="607274"/>
      </dsp:txXfrm>
    </dsp:sp>
    <dsp:sp modelId="{AB4FAE85-553F-4745-A281-D8AFAA7C4386}">
      <dsp:nvSpPr>
        <dsp:cNvPr id="0" name=""/>
        <dsp:cNvSpPr/>
      </dsp:nvSpPr>
      <dsp:spPr>
        <a:xfrm>
          <a:off x="770502" y="2356531"/>
          <a:ext cx="4315781" cy="1218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Caída según EPA: -5.600 empleos (-2,21%)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Crecimiento en afiliación: +2,8% interanual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Posible formalización del empleo en el sector</a:t>
          </a:r>
        </a:p>
      </dsp:txBody>
      <dsp:txXfrm>
        <a:off x="770502" y="2356531"/>
        <a:ext cx="4315781" cy="1218627"/>
      </dsp:txXfrm>
    </dsp:sp>
    <dsp:sp modelId="{ECF02CC3-75DA-4642-9460-36BDB543EC5E}">
      <dsp:nvSpPr>
        <dsp:cNvPr id="0" name=""/>
        <dsp:cNvSpPr/>
      </dsp:nvSpPr>
      <dsp:spPr>
        <a:xfrm>
          <a:off x="5841545" y="114246"/>
          <a:ext cx="1510523" cy="14169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4D3A8-C69A-423F-AD90-99D47B05651E}">
      <dsp:nvSpPr>
        <dsp:cNvPr id="0" name=""/>
        <dsp:cNvSpPr/>
      </dsp:nvSpPr>
      <dsp:spPr>
        <a:xfrm>
          <a:off x="5841545" y="1680039"/>
          <a:ext cx="4315781" cy="607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000" b="1" i="0" kern="1200"/>
            <a:t>Indicadores de Actividad</a:t>
          </a:r>
        </a:p>
      </dsp:txBody>
      <dsp:txXfrm>
        <a:off x="5841545" y="1680039"/>
        <a:ext cx="4315781" cy="607274"/>
      </dsp:txXfrm>
    </dsp:sp>
    <dsp:sp modelId="{E4C2690E-0322-40DC-A091-BDA42FCA7506}">
      <dsp:nvSpPr>
        <dsp:cNvPr id="0" name=""/>
        <dsp:cNvSpPr/>
      </dsp:nvSpPr>
      <dsp:spPr>
        <a:xfrm>
          <a:off x="5841545" y="2356531"/>
          <a:ext cx="4315781" cy="12186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Fuerte incremento en obra no residencial (+269,6% en visados)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Crecimiento del 21,6% en viviendas iniciadas en el sector residencial libre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Licitación oficial: +42,4% en junio</a:t>
          </a:r>
        </a:p>
      </dsp:txBody>
      <dsp:txXfrm>
        <a:off x="5841545" y="2356531"/>
        <a:ext cx="4315781" cy="121862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A28466-6A9D-4323-BE7B-39351A9C78FC}">
      <dsp:nvSpPr>
        <dsp:cNvPr id="0" name=""/>
        <dsp:cNvSpPr/>
      </dsp:nvSpPr>
      <dsp:spPr>
        <a:xfrm>
          <a:off x="2173131" y="0"/>
          <a:ext cx="1510523" cy="141697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50D81-971F-4CA9-A888-9F899BBC299C}">
      <dsp:nvSpPr>
        <dsp:cNvPr id="0" name=""/>
        <dsp:cNvSpPr/>
      </dsp:nvSpPr>
      <dsp:spPr>
        <a:xfrm>
          <a:off x="770502" y="1565792"/>
          <a:ext cx="4315781" cy="607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300" b="1" i="0" kern="1200"/>
            <a:t>Situación Actual</a:t>
          </a:r>
          <a:endParaRPr lang="en-US" sz="3300" kern="1200"/>
        </a:p>
      </dsp:txBody>
      <dsp:txXfrm>
        <a:off x="770502" y="1565792"/>
        <a:ext cx="4315781" cy="607274"/>
      </dsp:txXfrm>
    </dsp:sp>
    <dsp:sp modelId="{3B1131E3-6093-4909-89BD-517EC8C12749}">
      <dsp:nvSpPr>
        <dsp:cNvPr id="0" name=""/>
        <dsp:cNvSpPr/>
      </dsp:nvSpPr>
      <dsp:spPr>
        <a:xfrm>
          <a:off x="770502" y="2242285"/>
          <a:ext cx="4315781" cy="1447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 dirty="0"/>
            <a:t>Empleo EPA: caída de 29.000 ocupados            (-12,03%)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Afiliación: crecimiento del 2,3% interanual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Divergencia posiblemente relacionada con factores estacionales</a:t>
          </a:r>
        </a:p>
      </dsp:txBody>
      <dsp:txXfrm>
        <a:off x="770502" y="2242285"/>
        <a:ext cx="4315781" cy="1447119"/>
      </dsp:txXfrm>
    </dsp:sp>
    <dsp:sp modelId="{4F1F5D32-9CB1-4EEB-A488-CD12C65614E1}">
      <dsp:nvSpPr>
        <dsp:cNvPr id="0" name=""/>
        <dsp:cNvSpPr/>
      </dsp:nvSpPr>
      <dsp:spPr>
        <a:xfrm>
          <a:off x="7244174" y="0"/>
          <a:ext cx="1510523" cy="141697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DC298-998C-4710-A78B-3054BB65D886}">
      <dsp:nvSpPr>
        <dsp:cNvPr id="0" name=""/>
        <dsp:cNvSpPr/>
      </dsp:nvSpPr>
      <dsp:spPr>
        <a:xfrm>
          <a:off x="5841545" y="1565792"/>
          <a:ext cx="4315781" cy="6072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3300" b="1" i="0" kern="1200"/>
            <a:t>Perspectivas Positivas</a:t>
          </a:r>
        </a:p>
      </dsp:txBody>
      <dsp:txXfrm>
        <a:off x="5841545" y="1565792"/>
        <a:ext cx="4315781" cy="607274"/>
      </dsp:txXfrm>
    </dsp:sp>
    <dsp:sp modelId="{3C49E7AB-5079-4250-9854-30D25F2E5E00}">
      <dsp:nvSpPr>
        <dsp:cNvPr id="0" name=""/>
        <dsp:cNvSpPr/>
      </dsp:nvSpPr>
      <dsp:spPr>
        <a:xfrm>
          <a:off x="5841545" y="2242285"/>
          <a:ext cx="4315781" cy="1447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0" i="0" kern="1200"/>
            <a:t>Mejora sustancial tras las abundantes lluvias del otoño 2024</a:t>
          </a:r>
        </a:p>
      </dsp:txBody>
      <dsp:txXfrm>
        <a:off x="5841545" y="2242285"/>
        <a:ext cx="4315781" cy="14471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65275-69FB-C979-06C1-6EC61B4492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A05B40A-D891-782A-9F43-1C47CDE2F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2D61518-3EC8-DA5F-56FD-F1894ECFB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20/11/2024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164AAD3-DF9B-17ED-C1BB-876EC704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02EF8F-A481-C1DD-1697-4971410CE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2003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8A0F1-071B-1471-C8BD-83D142D7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028F1A-06E5-5748-FC52-FC779B049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5D11CF-A3D3-04E3-F51D-99DE60E3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20/11/2024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2423D3-3DD2-0CC2-CCD5-81E2E7FFB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0DADD6-E43A-21E9-B1EA-52EC89836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797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C9E5318-3593-9942-B079-24BC46505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C22B2EB-788B-00A9-4071-BD1D3A247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733679-0A7A-FCE4-E572-1DBF1F41A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20/11/2024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96713E-E86D-EA7F-2B65-1A332782A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5EB202-2033-9860-EBF5-D2412D902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6615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73AFB4-579E-0302-B83A-EB65D7E1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0F9E3D-AF3B-88C8-5B0D-07F32D5D3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2E22DB-DCBB-BA0E-E0B8-025FAE79E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20/11/2024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E16F28-419D-9E94-1725-174F507F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86C403-0C04-F7C9-5A78-55F841E3D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237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E4D60F-7021-EA68-D744-8A11E313A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AD2003-867A-0DFD-DD64-5BA86033C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2776FF-A0D9-A7E6-292D-E4D0CC8AB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20/11/2024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E4B115-C38E-A6CF-15CA-A22012AE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85B6C1-640A-155A-D249-FEBCAC10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94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040D75-967C-D861-2C5C-F0644FA73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E8EAB7-BC78-6C18-0A28-463D508D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BFBC6D2-62CA-FA95-083C-DD0E1E3C3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F553AF-0326-0337-C6ED-C726C977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20/11/2024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8F9B5A-FE50-63BC-903B-7FF8D127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B16A06A-1630-B31A-29F8-D6A1DED3E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4637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5FA10A-1E75-D115-EDA8-1FD7998E9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1DC37E-E354-7E72-F213-4E345BEE0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C981376-9FF6-0B0A-3084-20E30B4F4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AFBDF1-82D0-3CC6-2229-BC6A443FD5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F0C6F6-750C-44F5-8602-EFF63EE50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98AEFFB-C19E-AF4E-2B2D-78DA79C8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20/11/2024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B55962DE-A5C5-2666-B1C4-0DC34F4D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630059-ADA7-0665-0A92-FE4C882B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57341-5FA3-0B79-BA2F-D767747B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9FF4C10-819E-F44E-5DA3-D438210A5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20/11/2024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DDFDFB3-5280-770E-8A50-BF01A29A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0CF1E0-4B30-5338-C9D0-0D405B7A4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9725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DA6E33-992B-6C37-ED08-E2AFA555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20/11/2024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59FD82-25FC-CB40-8EDC-93610D672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9E3BE2-261A-5949-6A01-65E76484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118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D9EEE-12AD-1F66-B8AD-D5B947BC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24C336-4F72-C54F-B197-B72A944F0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21BBFD-2A4B-CBE7-923A-A8A029FF19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BCC2C7-8E7A-340F-D2E3-29054F9DC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20/11/2024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8D5CB5E-EACF-31D9-DCA2-65FC6453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1437C5-6AC7-5078-960A-C4507B46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9511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90B89-5552-4B7F-C4CF-DB17BF47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19C6CAA-27BC-8B6D-FF38-A8C05C113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C6CB6A-D0B0-E898-F2C7-C72DE0C0E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CA7B25-8A20-51B2-DD90-A3D3BF16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1440-A679-4A1D-A001-4460FEFAAA6F}" type="datetimeFigureOut">
              <a:rPr lang="es-ES" smtClean="0"/>
              <a:t>20/11/2024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D16852D-AB6A-2060-F9DC-49E28759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7883201-286A-87BC-D4C2-613B2984F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202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DE5357-1CB6-D50F-A4CC-CF590B4DC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60A27EA-CB6F-EBA8-D0E3-E28F009C1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89E44B-7470-AAE6-D852-DF35D77E68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411440-A679-4A1D-A001-4460FEFAAA6F}" type="datetimeFigureOut">
              <a:rPr lang="es-ES" smtClean="0"/>
              <a:t>20/11/2024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BFDA78-A372-D96F-27E9-0A0818705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5E2BBB-F20B-3961-A798-9159643FE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AF803E-30FA-4406-A01F-77E4E7FF041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3047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hape 119">
            <a:extLst>
              <a:ext uri="{FF2B5EF4-FFF2-40B4-BE49-F238E27FC236}">
                <a16:creationId xmlns:a16="http://schemas.microsoft.com/office/drawing/2014/main" id="{D8019539-AEDA-095E-6882-9521CF3ED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80" y="2862471"/>
            <a:ext cx="3041803" cy="2907802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 defTabSz="457200"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700" b="1">
                <a:solidFill>
                  <a:srgbClr val="FFFFFF"/>
                </a:solidFill>
              </a:rPr>
              <a:t>Economía andaluza </a:t>
            </a:r>
          </a:p>
          <a:p>
            <a:pPr algn="l" defTabSz="457200"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700" b="1">
                <a:solidFill>
                  <a:srgbClr val="FFFFFF"/>
                </a:solidFill>
              </a:rPr>
              <a:t>TERCER trimestre de 2024</a:t>
            </a:r>
          </a:p>
        </p:txBody>
      </p:sp>
      <p:pic>
        <p:nvPicPr>
          <p:cNvPr id="5" name="logo.png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9864FE08-22B9-5193-D93A-1BC3D50F619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1040" y="1217511"/>
            <a:ext cx="3387578" cy="1956325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E7F4D111-2759-083B-2DAB-9EFBD373F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30" y="1844786"/>
            <a:ext cx="3419533" cy="1329049"/>
          </a:xfrm>
          <a:prstGeom prst="rect">
            <a:avLst/>
          </a:prstGeom>
        </p:spPr>
      </p:pic>
      <p:pic>
        <p:nvPicPr>
          <p:cNvPr id="6" name="pasted-image.tiff" descr="Logotipo&#10;&#10;Descripción generada automáticamente">
            <a:extLst>
              <a:ext uri="{FF2B5EF4-FFF2-40B4-BE49-F238E27FC236}">
                <a16:creationId xmlns:a16="http://schemas.microsoft.com/office/drawing/2014/main" id="{C14697D3-3063-705F-15E2-599D06D8C0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1040" y="3429000"/>
            <a:ext cx="7112423" cy="27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69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6E8720-D6B8-A0CC-DE91-343057DEA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Fortaleza del consumo interno y externo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8AFE624-0172-8F97-EE3E-D474645C9E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819179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73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43D48-E6BB-8022-7DBE-A4C4E8676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CFA90A-BCF9-5440-6562-CB3629532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Inversión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3C1C947B-FB3D-5491-9B5D-ACAE6B8C0D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74373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737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DFAFB-BC95-EB5B-DE1D-602F9E416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8954EF-CD1A-E131-C3A1-C1C0D3FC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Sector Exterior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DECDBA5-BED9-A5AE-7A33-FE85418631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84306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9687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67AC960-8E56-EBF4-587F-280017F135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Oferta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0E12BC-6436-1349-C57D-C0B64D38B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1856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F4B59B5-C0B9-FF16-1CB7-BBC63B24C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Comportamiento mixto en los sectores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BCEA05D-88FC-3F15-A3CE-063F26F2AC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697868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3852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086D03-77C4-B4B7-C630-F1E1158D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Mejoran las perspectivas en el sector de la construcción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7FCE6BF-6A64-7595-A490-109DD2DFF5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01075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406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139E934-EFAD-FC17-E534-9F216D897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Mejor año agrícola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F1F14F1-8E5C-FD35-5456-2C4F3310A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88215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7713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A5F4D23-82D0-B544-13CB-4199806CB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Previsiones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A9E08F-6C7C-5422-7E22-6DB5FB314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55151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8FF0A45C-16C3-16FB-4256-CBE0F6EC36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8547"/>
            <a:ext cx="11277600" cy="420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731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Gráfico, Histograma">
            <a:extLst>
              <a:ext uri="{FF2B5EF4-FFF2-40B4-BE49-F238E27FC236}">
                <a16:creationId xmlns:a16="http://schemas.microsoft.com/office/drawing/2014/main" id="{30E64EE1-DAA2-DED5-FC1F-687EDCB4A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29869"/>
            <a:ext cx="11277600" cy="4398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849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09263851-EE6D-DC6D-A63C-EA4BA6A9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067" y="643467"/>
            <a:ext cx="6515865" cy="5571065"/>
          </a:xfrm>
          <a:prstGeom prst="rect">
            <a:avLst/>
          </a:prstGeom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11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n 1" descr="Tabla&#10;&#10;Descripción generada automáticamente">
            <a:extLst>
              <a:ext uri="{FF2B5EF4-FFF2-40B4-BE49-F238E27FC236}">
                <a16:creationId xmlns:a16="http://schemas.microsoft.com/office/drawing/2014/main" id="{3D73E136-21D8-CA02-7685-BA50C3323D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62025"/>
            <a:ext cx="1127760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854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hape 119">
            <a:extLst>
              <a:ext uri="{FF2B5EF4-FFF2-40B4-BE49-F238E27FC236}">
                <a16:creationId xmlns:a16="http://schemas.microsoft.com/office/drawing/2014/main" id="{D8019539-AEDA-095E-6882-9521CF3ED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2180" y="2862471"/>
            <a:ext cx="3041803" cy="2907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n-US" sz="4000" b="1">
                <a:solidFill>
                  <a:srgbClr val="FFFFFF"/>
                </a:solidFill>
              </a:rPr>
              <a:t>Economía andaluza </a:t>
            </a:r>
          </a:p>
          <a:p>
            <a:pPr algn="l"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n-US" sz="4000" b="1">
                <a:solidFill>
                  <a:srgbClr val="FFFFFF"/>
                </a:solidFill>
              </a:rPr>
              <a:t>TERCER trimestre de 2024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416CC9A-8410-BBB0-07B6-81B8D351EEC1}"/>
              </a:ext>
            </a:extLst>
          </p:cNvPr>
          <p:cNvSpPr txBox="1"/>
          <p:nvPr/>
        </p:nvSpPr>
        <p:spPr>
          <a:xfrm>
            <a:off x="662180" y="1087727"/>
            <a:ext cx="3041803" cy="10458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>
                <a:solidFill>
                  <a:srgbClr val="FFFFFF"/>
                </a:solidFill>
              </a:rPr>
              <a:t>¡¡¡Gracias!!!</a:t>
            </a:r>
          </a:p>
        </p:txBody>
      </p:sp>
      <p:pic>
        <p:nvPicPr>
          <p:cNvPr id="5" name="logo.png">
            <a:extLst>
              <a:ext uri="{FF2B5EF4-FFF2-40B4-BE49-F238E27FC236}">
                <a16:creationId xmlns:a16="http://schemas.microsoft.com/office/drawing/2014/main" id="{9864FE08-22B9-5193-D93A-1BC3D50F619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01040" y="1217511"/>
            <a:ext cx="3387578" cy="1956325"/>
          </a:xfrm>
          <a:prstGeom prst="rect">
            <a:avLst/>
          </a:prstGeom>
        </p:spPr>
      </p:pic>
      <p:pic>
        <p:nvPicPr>
          <p:cNvPr id="7" name="Imagen 6" descr="Texto&#10;&#10;Descripción generada automáticamente">
            <a:extLst>
              <a:ext uri="{FF2B5EF4-FFF2-40B4-BE49-F238E27FC236}">
                <a16:creationId xmlns:a16="http://schemas.microsoft.com/office/drawing/2014/main" id="{E7F4D111-2759-083B-2DAB-9EFBD373F3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3930" y="1844786"/>
            <a:ext cx="3419533" cy="1329049"/>
          </a:xfrm>
          <a:prstGeom prst="rect">
            <a:avLst/>
          </a:prstGeom>
        </p:spPr>
      </p:pic>
      <p:pic>
        <p:nvPicPr>
          <p:cNvPr id="6" name="pasted-image.tiff">
            <a:extLst>
              <a:ext uri="{FF2B5EF4-FFF2-40B4-BE49-F238E27FC236}">
                <a16:creationId xmlns:a16="http://schemas.microsoft.com/office/drawing/2014/main" id="{C14697D3-3063-705F-15E2-599D06D8C0F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601040" y="3429000"/>
            <a:ext cx="7112423" cy="2720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37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348292-D686-F81D-81DA-32B013990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Nuevo trimestre en positivo</a:t>
            </a:r>
          </a:p>
        </p:txBody>
      </p:sp>
      <p:grpSp>
        <p:nvGrpSpPr>
          <p:cNvPr id="4" name="Grupo 3">
            <a:extLst>
              <a:ext uri="{FF2B5EF4-FFF2-40B4-BE49-F238E27FC236}">
                <a16:creationId xmlns:a16="http://schemas.microsoft.com/office/drawing/2014/main" id="{0BDA52CD-B0AB-3DBB-19CC-8D6027775584}"/>
              </a:ext>
            </a:extLst>
          </p:cNvPr>
          <p:cNvGrpSpPr/>
          <p:nvPr/>
        </p:nvGrpSpPr>
        <p:grpSpPr>
          <a:xfrm>
            <a:off x="644056" y="2230604"/>
            <a:ext cx="10927829" cy="3956754"/>
            <a:chOff x="0" y="1975639"/>
            <a:chExt cx="11918950" cy="3020062"/>
          </a:xfrm>
        </p:grpSpPr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47365681-9D4E-72A3-7A72-A562086ED9FA}"/>
                </a:ext>
              </a:extLst>
            </p:cNvPr>
            <p:cNvSpPr/>
            <p:nvPr/>
          </p:nvSpPr>
          <p:spPr>
            <a:xfrm>
              <a:off x="0" y="1975639"/>
              <a:ext cx="11918950" cy="3020062"/>
            </a:xfrm>
            <a:prstGeom prst="rect">
              <a:avLst/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ES" sz="320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E59F5198-6C6A-26C5-4CA3-FB63409C8FC3}"/>
                </a:ext>
              </a:extLst>
            </p:cNvPr>
            <p:cNvSpPr txBox="1"/>
            <p:nvPr/>
          </p:nvSpPr>
          <p:spPr>
            <a:xfrm>
              <a:off x="0" y="1975639"/>
              <a:ext cx="11918950" cy="302006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25043" tIns="1353820" rIns="925043" bIns="170688" numCol="1" spcCol="1270" anchor="t" anchorCtr="0">
              <a:noAutofit/>
            </a:bodyPr>
            <a:lstStyle/>
            <a:p>
              <a:pPr marL="141961" lvl="1" indent="-141961" defTabSz="66248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2300" b="1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Crecimiento Trimestral: 0,9%</a:t>
              </a:r>
            </a:p>
            <a:p>
              <a:pPr marL="667741" lvl="2" indent="-141961" defTabSz="66248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23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Tasa Interanual: 3,4%</a:t>
              </a:r>
            </a:p>
            <a:p>
              <a:pPr marL="667741" lvl="2" indent="-141961" defTabSz="66248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23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(Siete décimas superior al segundo trimestre de 2024)</a:t>
              </a:r>
            </a:p>
            <a:p>
              <a:pPr marL="667741" lvl="2" indent="-141961" defTabSz="662483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s-ES" sz="2300" kern="120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rPr>
                <a:t>(Igual que la media española)</a:t>
              </a:r>
              <a:endParaRPr lang="es-ES" sz="4000" i="0" kern="1200"/>
            </a:p>
          </p:txBody>
        </p:sp>
      </p:grpSp>
    </p:spTree>
    <p:extLst>
      <p:ext uri="{BB962C8B-B14F-4D97-AF65-F5344CB8AC3E}">
        <p14:creationId xmlns:p14="http://schemas.microsoft.com/office/powerpoint/2010/main" val="1876697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66DE18-C832-136B-CBE5-10B7FA9A9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Inflación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A6EA586-2514-09CF-B0C3-7ACCBA656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2131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39C699B-FFA6-CFF3-7697-4379B2FB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Moderación de la inflación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2C17FAB-B6DB-8A0D-110F-C5B39313C0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313440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692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8450338-DA87-D1B9-B360-90A1CCDFD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Crecimiento salarial superior a la inflación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4F10A92-AC65-42A8-54B2-7C9EA859E2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15093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470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C4719F-57B1-4D24-E79E-9EC81EC4A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Mercado de Trabajo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9242C9-FB20-459C-2362-3976E067C0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83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47D85B0-0B23-A881-49EB-A3DDDD2B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 b="1">
                <a:solidFill>
                  <a:srgbClr val="FFFFFF"/>
                </a:solidFill>
              </a:rPr>
              <a:t>Se mantiene el crecimiento del empleo</a:t>
            </a:r>
            <a:endParaRPr lang="es-ES" sz="4000">
              <a:solidFill>
                <a:srgbClr val="FFFFFF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29E2F4A-72BF-CC15-E43D-10C10F77D8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71710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519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A078A2-0CBB-1C6D-3D52-9B284BBEA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s-ES" sz="4800">
                <a:solidFill>
                  <a:srgbClr val="FFFFFF"/>
                </a:solidFill>
              </a:rPr>
              <a:t>Demanda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3505E4-F5F7-AE74-F5D9-BA605B5D40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50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532</Words>
  <Application>Microsoft Office PowerPoint</Application>
  <PresentationFormat>Panorámica</PresentationFormat>
  <Paragraphs>81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Tema de Office</vt:lpstr>
      <vt:lpstr>Economía andaluza  TERCER trimestre de 2024</vt:lpstr>
      <vt:lpstr>Presentación de PowerPoint</vt:lpstr>
      <vt:lpstr>Nuevo trimestre en positivo</vt:lpstr>
      <vt:lpstr>Inflación</vt:lpstr>
      <vt:lpstr>Moderación de la inflación</vt:lpstr>
      <vt:lpstr>Crecimiento salarial superior a la inflación</vt:lpstr>
      <vt:lpstr>Mercado de Trabajo</vt:lpstr>
      <vt:lpstr>Se mantiene el crecimiento del empleo</vt:lpstr>
      <vt:lpstr>Demanda</vt:lpstr>
      <vt:lpstr>Fortaleza del consumo interno y externo</vt:lpstr>
      <vt:lpstr>Inversión</vt:lpstr>
      <vt:lpstr>Sector Exterior</vt:lpstr>
      <vt:lpstr>Oferta</vt:lpstr>
      <vt:lpstr>Comportamiento mixto en los sectores</vt:lpstr>
      <vt:lpstr>Mejoran las perspectivas en el sector de la construcción</vt:lpstr>
      <vt:lpstr>Mejor año agrícola</vt:lpstr>
      <vt:lpstr>Previsiones</vt:lpstr>
      <vt:lpstr>Presentación de PowerPoint</vt:lpstr>
      <vt:lpstr>Presentación de PowerPoint</vt:lpstr>
      <vt:lpstr>Presentación de PowerPoint</vt:lpstr>
      <vt:lpstr>Economía andaluza  TERCER trimestre de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Manuel Alejandro Hidalgo Perez</dc:creator>
  <cp:lastModifiedBy>Manuel Alejandro Hidalgo Perez</cp:lastModifiedBy>
  <cp:revision>3</cp:revision>
  <dcterms:created xsi:type="dcterms:W3CDTF">2024-09-10T06:42:51Z</dcterms:created>
  <dcterms:modified xsi:type="dcterms:W3CDTF">2024-11-20T08:00:41Z</dcterms:modified>
</cp:coreProperties>
</file>