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32" r:id="rId3"/>
    <p:sldId id="423" r:id="rId4"/>
    <p:sldId id="443" r:id="rId5"/>
    <p:sldId id="422" r:id="rId6"/>
    <p:sldId id="420" r:id="rId7"/>
    <p:sldId id="421" r:id="rId8"/>
    <p:sldId id="442" r:id="rId9"/>
    <p:sldId id="430" r:id="rId10"/>
    <p:sldId id="40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56" d="100"/>
          <a:sy n="56" d="100"/>
        </p:scale>
        <p:origin x="860" y="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“Sorpresa positiva” buena proyección para el IIT 2023…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ayudaron</a:t>
          </a:r>
          <a:r>
            <a:rPr lang="en-US" dirty="0"/>
            <a:t> al </a:t>
          </a:r>
          <a:r>
            <a:rPr lang="en-US" dirty="0" err="1"/>
            <a:t>crecimiento</a:t>
          </a:r>
          <a:r>
            <a:rPr lang="en-US" dirty="0"/>
            <a:t>: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restaron</a:t>
          </a:r>
          <a:r>
            <a:rPr lang="en-US" dirty="0"/>
            <a:t> </a:t>
          </a:r>
          <a:r>
            <a:rPr lang="en-US" dirty="0" err="1"/>
            <a:t>impulso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/>
            <a:t>Turismo </a:t>
          </a:r>
          <a:r>
            <a:rPr lang="en-US" dirty="0" err="1"/>
            <a:t>seguirá</a:t>
          </a:r>
          <a:r>
            <a:rPr lang="en-US" dirty="0"/>
            <a:t> </a:t>
          </a:r>
          <a:r>
            <a:rPr lang="en-US" dirty="0" err="1"/>
            <a:t>añadiendo</a:t>
          </a:r>
          <a:r>
            <a:rPr lang="en-US" dirty="0"/>
            <a:t> </a:t>
          </a:r>
          <a:r>
            <a:rPr lang="en-US" dirty="0" err="1"/>
            <a:t>crecimiento</a:t>
          </a:r>
          <a:r>
            <a:rPr lang="en-US" dirty="0"/>
            <a:t>, </a:t>
          </a:r>
          <a:r>
            <a:rPr lang="en-US" dirty="0" err="1"/>
            <a:t>aunque</a:t>
          </a:r>
          <a:r>
            <a:rPr lang="en-US" dirty="0"/>
            <a:t> se </a:t>
          </a:r>
          <a:r>
            <a:rPr lang="en-US" dirty="0" err="1"/>
            <a:t>espera</a:t>
          </a:r>
          <a:r>
            <a:rPr lang="en-US" dirty="0"/>
            <a:t>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siguientes</a:t>
          </a:r>
          <a:r>
            <a:rPr lang="en-US" dirty="0"/>
            <a:t> </a:t>
          </a:r>
          <a:r>
            <a:rPr lang="en-US" dirty="0" err="1"/>
            <a:t>trimestres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3A5E4EA0-EDF3-4F09-B3D3-2B6F32727D3C}">
      <dgm:prSet/>
      <dgm:spPr/>
      <dgm:t>
        <a:bodyPr/>
        <a:lstStyle/>
        <a:p>
          <a:r>
            <a:rPr lang="en-US" dirty="0" err="1"/>
            <a:t>Inversión</a:t>
          </a:r>
          <a:r>
            <a:rPr lang="en-US" dirty="0"/>
            <a:t> y </a:t>
          </a:r>
          <a:r>
            <a:rPr lang="en-US" dirty="0" err="1"/>
            <a:t>exporaciones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medida</a:t>
          </a:r>
          <a:endParaRPr lang="en-US" dirty="0"/>
        </a:p>
      </dgm:t>
    </dgm:pt>
    <dgm:pt modelId="{D42172BB-1559-4CD9-8901-2F76D7783BCA}" type="parTrans" cxnId="{9B718A71-1C27-4480-AF58-BA104217995E}">
      <dgm:prSet/>
      <dgm:spPr/>
      <dgm:t>
        <a:bodyPr/>
        <a:lstStyle/>
        <a:p>
          <a:endParaRPr lang="es-ES"/>
        </a:p>
      </dgm:t>
    </dgm:pt>
    <dgm:pt modelId="{7DEC10B3-9884-4140-874E-5AD8A3EC7EC7}" type="sibTrans" cxnId="{9B718A71-1C27-4480-AF58-BA104217995E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n-US" dirty="0" err="1"/>
            <a:t>Precios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alimentos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45DD750D-D224-472C-BEA8-BA90E53D4714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r>
            <a:rPr lang="en-US" dirty="0"/>
            <a:t>, </a:t>
          </a:r>
          <a:r>
            <a:rPr lang="en-US" dirty="0" err="1"/>
            <a:t>aunque</a:t>
          </a:r>
          <a:r>
            <a:rPr lang="en-US" dirty="0"/>
            <a:t> se </a:t>
          </a:r>
          <a:r>
            <a:rPr lang="en-US" dirty="0" err="1"/>
            <a:t>espera</a:t>
          </a:r>
          <a:r>
            <a:rPr lang="en-US" dirty="0"/>
            <a:t> un mayor </a:t>
          </a:r>
          <a:r>
            <a:rPr lang="en-US" dirty="0" err="1"/>
            <a:t>efecto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futuro</a:t>
          </a:r>
          <a:endParaRPr lang="en-US" dirty="0"/>
        </a:p>
      </dgm:t>
    </dgm:pt>
    <dgm:pt modelId="{A807CDB6-9FA3-44F9-B881-C1E76655A83E}" type="parTrans" cxnId="{3C7BD485-E532-4864-B286-E515D319F5AB}">
      <dgm:prSet/>
      <dgm:spPr/>
      <dgm:t>
        <a:bodyPr/>
        <a:lstStyle/>
        <a:p>
          <a:endParaRPr lang="es-ES"/>
        </a:p>
      </dgm:t>
    </dgm:pt>
    <dgm:pt modelId="{28142E5F-7AA8-4938-A52F-A801EB822C0E}" type="sibTrans" cxnId="{3C7BD485-E532-4864-B286-E515D319F5AB}">
      <dgm:prSet/>
      <dgm:spPr/>
      <dgm:t>
        <a:bodyPr/>
        <a:lstStyle/>
        <a:p>
          <a:endParaRPr lang="es-ES"/>
        </a:p>
      </dgm:t>
    </dgm:pt>
    <dgm:pt modelId="{C5DD14B7-017D-48CD-96AF-3B2D43D6658C}">
      <dgm:prSet/>
      <dgm:spPr/>
      <dgm:t>
        <a:bodyPr/>
        <a:lstStyle/>
        <a:p>
          <a:r>
            <a:rPr lang="en-US" dirty="0" err="1"/>
            <a:t>Riesgos</a:t>
          </a:r>
          <a:r>
            <a:rPr lang="en-US" dirty="0"/>
            <a:t>, </a:t>
          </a:r>
          <a:r>
            <a:rPr lang="en-US" dirty="0" err="1"/>
            <a:t>pero</a:t>
          </a:r>
          <a:r>
            <a:rPr lang="en-US" dirty="0"/>
            <a:t> </a:t>
          </a:r>
          <a:r>
            <a:rPr lang="en-US" dirty="0" err="1"/>
            <a:t>revisión</a:t>
          </a:r>
          <a:r>
            <a:rPr lang="en-US" dirty="0"/>
            <a:t> del </a:t>
          </a:r>
          <a:r>
            <a:rPr lang="en-US" dirty="0" err="1"/>
            <a:t>crecimiento</a:t>
          </a:r>
          <a:r>
            <a:rPr lang="en-US" dirty="0"/>
            <a:t> para 2023 </a:t>
          </a:r>
          <a:r>
            <a:rPr lang="en-US" dirty="0" err="1"/>
            <a:t>mejora</a:t>
          </a:r>
          <a:r>
            <a:rPr lang="en-US" dirty="0"/>
            <a:t> </a:t>
          </a:r>
          <a:r>
            <a:rPr lang="en-US" dirty="0" err="1"/>
            <a:t>ligeramente</a:t>
          </a:r>
          <a:r>
            <a:rPr lang="en-US" dirty="0"/>
            <a:t>.</a:t>
          </a:r>
        </a:p>
      </dgm:t>
    </dgm:pt>
    <dgm:pt modelId="{7A182AD4-1A82-4E24-A78B-089717C5E5E4}" type="parTrans" cxnId="{52F500AF-5960-44E1-A642-F4B5E1E8686D}">
      <dgm:prSet/>
      <dgm:spPr/>
      <dgm:t>
        <a:bodyPr/>
        <a:lstStyle/>
        <a:p>
          <a:endParaRPr lang="es-ES"/>
        </a:p>
      </dgm:t>
    </dgm:pt>
    <dgm:pt modelId="{8454C981-A715-43AD-96B0-E4BC314CADC8}" type="sibTrans" cxnId="{52F500AF-5960-44E1-A642-F4B5E1E8686D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Inflación se modera y seguirá haciéndolo, al menos, hasta julio.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A307B7B3-0A0E-4957-9A9A-9605AC5D4460}">
      <dgm:prSet/>
      <dgm:spPr/>
      <dgm:t>
        <a:bodyPr/>
        <a:lstStyle/>
        <a:p>
          <a:r>
            <a:rPr lang="en-US" dirty="0" err="1"/>
            <a:t>Consumo</a:t>
          </a:r>
          <a:r>
            <a:rPr lang="en-US" dirty="0"/>
            <a:t>  </a:t>
          </a:r>
          <a:r>
            <a:rPr lang="en-US" dirty="0" err="1"/>
            <a:t>público</a:t>
          </a:r>
          <a:endParaRPr lang="en-US" dirty="0"/>
        </a:p>
      </dgm:t>
    </dgm:pt>
    <dgm:pt modelId="{60C168A2-4484-4D51-9BF1-7FBB01C82EA0}" type="parTrans" cxnId="{F2142900-07B5-408B-B8D7-590E2AEA8CF6}">
      <dgm:prSet/>
      <dgm:spPr/>
      <dgm:t>
        <a:bodyPr/>
        <a:lstStyle/>
        <a:p>
          <a:endParaRPr lang="es-ES"/>
        </a:p>
      </dgm:t>
    </dgm:pt>
    <dgm:pt modelId="{787208C7-1601-41FB-89A0-72E4421EFCCD}" type="sibTrans" cxnId="{F2142900-07B5-408B-B8D7-590E2AEA8CF6}">
      <dgm:prSet/>
      <dgm:spPr/>
      <dgm:t>
        <a:bodyPr/>
        <a:lstStyle/>
        <a:p>
          <a:endParaRPr lang="es-ES"/>
        </a:p>
      </dgm:t>
    </dgm:pt>
    <dgm:pt modelId="{7DD1731E-F161-4327-A4E4-8F88B411FA87}">
      <dgm:prSet/>
      <dgm:spPr/>
      <dgm:t>
        <a:bodyPr/>
        <a:lstStyle/>
        <a:p>
          <a:r>
            <a:rPr lang="en-US" dirty="0"/>
            <a:t>Turismo no </a:t>
          </a:r>
          <a:r>
            <a:rPr lang="en-US" dirty="0" err="1"/>
            <a:t>residentes</a:t>
          </a:r>
          <a:endParaRPr lang="en-US" dirty="0"/>
        </a:p>
      </dgm:t>
    </dgm:pt>
    <dgm:pt modelId="{6C1EF7CF-0670-4E72-A57B-585DAB06DFC9}" type="parTrans" cxnId="{05E81273-2EE1-49F7-902F-DD5E10076B74}">
      <dgm:prSet/>
      <dgm:spPr/>
    </dgm:pt>
    <dgm:pt modelId="{1A1C0058-5766-40FF-8BC6-D65C9322AF16}" type="sibTrans" cxnId="{05E81273-2EE1-49F7-902F-DD5E10076B74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42900-07B5-408B-B8D7-590E2AEA8CF6}" srcId="{7EEF1A31-1D53-42DF-8F66-FD12CEADF299}" destId="{A307B7B3-0A0E-4957-9A9A-9605AC5D4460}" srcOrd="2" destOrd="0" parTransId="{60C168A2-4484-4D51-9BF1-7FBB01C82EA0}" sibTransId="{787208C7-1601-41FB-89A0-72E4421EFCCD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E6931F2D-204A-43D2-A169-5028F5355037}" type="presOf" srcId="{7DD1731E-F161-4327-A4E4-8F88B411FA87}" destId="{1573E51F-B024-460E-8946-99BA857D8061}" srcOrd="0" destOrd="1" presId="urn:microsoft.com/office/officeart/2005/8/layout/list1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9B718A71-1C27-4480-AF58-BA104217995E}" srcId="{0755F2C6-2ECF-4FDE-84C4-2FF67B33A97F}" destId="{3A5E4EA0-EDF3-4F09-B3D3-2B6F32727D3C}" srcOrd="1" destOrd="0" parTransId="{D42172BB-1559-4CD9-8901-2F76D7783BCA}" sibTransId="{7DEC10B3-9884-4140-874E-5AD8A3EC7EC7}"/>
    <dgm:cxn modelId="{05E81273-2EE1-49F7-902F-DD5E10076B74}" srcId="{03A21ADC-36F2-4801-AB2C-A1689A38DBA1}" destId="{7DD1731E-F161-4327-A4E4-8F88B411FA87}" srcOrd="0" destOrd="0" parTransId="{6C1EF7CF-0670-4E72-A57B-585DAB06DFC9}" sibTransId="{1A1C0058-5766-40FF-8BC6-D65C9322AF16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3C7BD485-E532-4864-B286-E515D319F5AB}" srcId="{7EEF1A31-1D53-42DF-8F66-FD12CEADF299}" destId="{45DD750D-D224-472C-BEA8-BA90E53D4714}" srcOrd="1" destOrd="0" parTransId="{A807CDB6-9FA3-44F9-B881-C1E76655A83E}" sibTransId="{28142E5F-7AA8-4938-A52F-A801EB822C0E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32C89F9F-628E-4381-909F-0EB2BB6F0609}" type="presOf" srcId="{3A5E4EA0-EDF3-4F09-B3D3-2B6F32727D3C}" destId="{1573E51F-B024-460E-8946-99BA857D8061}" srcOrd="0" destOrd="2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52F500AF-5960-44E1-A642-F4B5E1E8686D}" srcId="{26D9DD0A-6CCB-48F6-9C2C-03EC3BBCEAD5}" destId="{C5DD14B7-017D-48CD-96AF-3B2D43D6658C}" srcOrd="2" destOrd="0" parTransId="{7A182AD4-1A82-4E24-A78B-089717C5E5E4}" sibTransId="{8454C981-A715-43AD-96B0-E4BC314CADC8}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5C781EB6-4BF6-4578-9F18-D4E8813DF9AF}" type="presOf" srcId="{45DD750D-D224-472C-BEA8-BA90E53D4714}" destId="{B2723DDB-49F2-4244-90DA-D8148EEA5934}" srcOrd="0" destOrd="1" presId="urn:microsoft.com/office/officeart/2005/8/layout/list1"/>
    <dgm:cxn modelId="{F07EFBC2-D542-4C74-B585-9F6274259317}" type="presOf" srcId="{A307B7B3-0A0E-4957-9A9A-9605AC5D4460}" destId="{B2723DDB-49F2-4244-90DA-D8148EEA5934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0AD636F9-1BDF-4394-90A0-F2629E309283}" type="presOf" srcId="{C5DD14B7-017D-48CD-96AF-3B2D43D6658C}" destId="{6EA01562-C1B2-4D89-ADB8-EFE2217F7716}" srcOrd="0" destOrd="2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420518"/>
          <a:ext cx="1191895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Factores</a:t>
          </a:r>
          <a:r>
            <a:rPr lang="en-US" sz="2300" kern="1200" dirty="0"/>
            <a:t> que </a:t>
          </a:r>
          <a:r>
            <a:rPr lang="en-US" sz="2300" kern="1200" dirty="0" err="1"/>
            <a:t>ayudaron</a:t>
          </a:r>
          <a:r>
            <a:rPr lang="en-US" sz="2300" kern="1200" dirty="0"/>
            <a:t> al </a:t>
          </a:r>
          <a:r>
            <a:rPr lang="en-US" sz="2300" kern="1200" dirty="0" err="1"/>
            <a:t>crecimiento</a:t>
          </a:r>
          <a:r>
            <a:rPr lang="en-US" sz="2300" kern="1200" dirty="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Turismo no </a:t>
          </a:r>
          <a:r>
            <a:rPr lang="en-US" sz="2300" kern="1200" dirty="0" err="1"/>
            <a:t>residentes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Inversión</a:t>
          </a:r>
          <a:r>
            <a:rPr lang="en-US" sz="2300" kern="1200" dirty="0"/>
            <a:t> y </a:t>
          </a:r>
          <a:r>
            <a:rPr lang="en-US" sz="2300" kern="1200" dirty="0" err="1"/>
            <a:t>exporaciones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</a:t>
          </a:r>
          <a:r>
            <a:rPr lang="en-US" sz="2300" kern="1200" dirty="0" err="1"/>
            <a:t>menor</a:t>
          </a:r>
          <a:r>
            <a:rPr lang="en-US" sz="2300" kern="1200" dirty="0"/>
            <a:t> </a:t>
          </a:r>
          <a:r>
            <a:rPr lang="en-US" sz="2300" kern="1200" dirty="0" err="1"/>
            <a:t>medida</a:t>
          </a:r>
          <a:endParaRPr lang="en-US" sz="2300" kern="1200" dirty="0"/>
        </a:p>
      </dsp:txBody>
      <dsp:txXfrm>
        <a:off x="0" y="420518"/>
        <a:ext cx="11918950" cy="1738800"/>
      </dsp:txXfrm>
    </dsp:sp>
    <dsp:sp modelId="{AE000D7A-C20A-454A-A237-F81E6B6EA432}">
      <dsp:nvSpPr>
        <dsp:cNvPr id="0" name=""/>
        <dsp:cNvSpPr/>
      </dsp:nvSpPr>
      <dsp:spPr>
        <a:xfrm>
          <a:off x="595947" y="81038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Trimestre</a:t>
          </a:r>
          <a:r>
            <a:rPr lang="en-US" sz="2300" kern="1200" dirty="0"/>
            <a:t> </a:t>
          </a:r>
          <a:r>
            <a:rPr lang="en-US" sz="2300" kern="1200" dirty="0" err="1"/>
            <a:t>relativamente</a:t>
          </a:r>
          <a:r>
            <a:rPr lang="en-US" sz="2300" kern="1200" dirty="0"/>
            <a:t> </a:t>
          </a:r>
          <a:r>
            <a:rPr lang="en-US" sz="2300" kern="1200" dirty="0" err="1"/>
            <a:t>positivo</a:t>
          </a:r>
          <a:endParaRPr lang="en-US" sz="2300" kern="1200" dirty="0"/>
        </a:p>
      </dsp:txBody>
      <dsp:txXfrm>
        <a:off x="629091" y="114182"/>
        <a:ext cx="8276977" cy="612672"/>
      </dsp:txXfrm>
    </dsp:sp>
    <dsp:sp modelId="{B2723DDB-49F2-4244-90DA-D8148EEA5934}">
      <dsp:nvSpPr>
        <dsp:cNvPr id="0" name=""/>
        <dsp:cNvSpPr/>
      </dsp:nvSpPr>
      <dsp:spPr>
        <a:xfrm>
          <a:off x="0" y="2622998"/>
          <a:ext cx="1191895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Precios</a:t>
          </a:r>
          <a:r>
            <a:rPr lang="en-US" sz="2300" kern="1200" dirty="0"/>
            <a:t> de </a:t>
          </a:r>
          <a:r>
            <a:rPr lang="en-US" sz="2300" kern="1200" dirty="0" err="1"/>
            <a:t>los</a:t>
          </a:r>
          <a:r>
            <a:rPr lang="en-US" sz="2300" kern="1200" dirty="0"/>
            <a:t> </a:t>
          </a:r>
          <a:r>
            <a:rPr lang="en-US" sz="2300" kern="1200" dirty="0" err="1"/>
            <a:t>alimentos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Subidas</a:t>
          </a:r>
          <a:r>
            <a:rPr lang="en-US" sz="2300" kern="1200" dirty="0"/>
            <a:t> de </a:t>
          </a:r>
          <a:r>
            <a:rPr lang="en-US" sz="2300" kern="1200" dirty="0" err="1"/>
            <a:t>tipos</a:t>
          </a:r>
          <a:r>
            <a:rPr lang="en-US" sz="2300" kern="1200" dirty="0"/>
            <a:t>, </a:t>
          </a:r>
          <a:r>
            <a:rPr lang="en-US" sz="2300" kern="1200" dirty="0" err="1"/>
            <a:t>aunque</a:t>
          </a:r>
          <a:r>
            <a:rPr lang="en-US" sz="2300" kern="1200" dirty="0"/>
            <a:t> se </a:t>
          </a:r>
          <a:r>
            <a:rPr lang="en-US" sz="2300" kern="1200" dirty="0" err="1"/>
            <a:t>espera</a:t>
          </a:r>
          <a:r>
            <a:rPr lang="en-US" sz="2300" kern="1200" dirty="0"/>
            <a:t> un mayor </a:t>
          </a:r>
          <a:r>
            <a:rPr lang="en-US" sz="2300" kern="1200" dirty="0" err="1"/>
            <a:t>efecto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</a:t>
          </a:r>
          <a:r>
            <a:rPr lang="en-US" sz="2300" kern="1200" dirty="0" err="1"/>
            <a:t>el</a:t>
          </a:r>
          <a:r>
            <a:rPr lang="en-US" sz="2300" kern="1200" dirty="0"/>
            <a:t> </a:t>
          </a:r>
          <a:r>
            <a:rPr lang="en-US" sz="2300" kern="1200" dirty="0" err="1"/>
            <a:t>futuro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Consumo</a:t>
          </a:r>
          <a:r>
            <a:rPr lang="en-US" sz="2300" kern="1200" dirty="0"/>
            <a:t>  </a:t>
          </a:r>
          <a:r>
            <a:rPr lang="en-US" sz="2300" kern="1200" dirty="0" err="1"/>
            <a:t>público</a:t>
          </a:r>
          <a:endParaRPr lang="en-US" sz="2300" kern="1200" dirty="0"/>
        </a:p>
      </dsp:txBody>
      <dsp:txXfrm>
        <a:off x="0" y="2622998"/>
        <a:ext cx="11918950" cy="1738800"/>
      </dsp:txXfrm>
    </dsp:sp>
    <dsp:sp modelId="{CD8B4325-5368-414A-9F31-926F84448137}">
      <dsp:nvSpPr>
        <dsp:cNvPr id="0" name=""/>
        <dsp:cNvSpPr/>
      </dsp:nvSpPr>
      <dsp:spPr>
        <a:xfrm>
          <a:off x="595947" y="2283518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Factores</a:t>
          </a:r>
          <a:r>
            <a:rPr lang="en-US" sz="2300" kern="1200" dirty="0"/>
            <a:t> que </a:t>
          </a:r>
          <a:r>
            <a:rPr lang="en-US" sz="2300" kern="1200" dirty="0" err="1"/>
            <a:t>restaron</a:t>
          </a:r>
          <a:r>
            <a:rPr lang="en-US" sz="2300" kern="1200" dirty="0"/>
            <a:t> </a:t>
          </a:r>
          <a:r>
            <a:rPr lang="en-US" sz="2300" kern="1200" dirty="0" err="1"/>
            <a:t>impulso</a:t>
          </a:r>
          <a:r>
            <a:rPr lang="en-US" sz="2300" kern="1200" dirty="0"/>
            <a:t>:</a:t>
          </a:r>
        </a:p>
      </dsp:txBody>
      <dsp:txXfrm>
        <a:off x="629091" y="2316662"/>
        <a:ext cx="8276977" cy="612672"/>
      </dsp:txXfrm>
    </dsp:sp>
    <dsp:sp modelId="{6EA01562-C1B2-4D89-ADB8-EFE2217F7716}">
      <dsp:nvSpPr>
        <dsp:cNvPr id="0" name=""/>
        <dsp:cNvSpPr/>
      </dsp:nvSpPr>
      <dsp:spPr>
        <a:xfrm>
          <a:off x="0" y="4825478"/>
          <a:ext cx="11918950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b="0" kern="1200" dirty="0"/>
            <a:t>Inflación se modera y seguirá haciéndolo, al menos, hasta julio.</a:t>
          </a:r>
          <a:endParaRPr lang="en-US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Turismo </a:t>
          </a:r>
          <a:r>
            <a:rPr lang="en-US" sz="2300" kern="1200" dirty="0" err="1"/>
            <a:t>seguirá</a:t>
          </a:r>
          <a:r>
            <a:rPr lang="en-US" sz="2300" kern="1200" dirty="0"/>
            <a:t> </a:t>
          </a:r>
          <a:r>
            <a:rPr lang="en-US" sz="2300" kern="1200" dirty="0" err="1"/>
            <a:t>añadiendo</a:t>
          </a:r>
          <a:r>
            <a:rPr lang="en-US" sz="2300" kern="1200" dirty="0"/>
            <a:t> </a:t>
          </a:r>
          <a:r>
            <a:rPr lang="en-US" sz="2300" kern="1200" dirty="0" err="1"/>
            <a:t>crecimiento</a:t>
          </a:r>
          <a:r>
            <a:rPr lang="en-US" sz="2300" kern="1200" dirty="0"/>
            <a:t>, </a:t>
          </a:r>
          <a:r>
            <a:rPr lang="en-US" sz="2300" kern="1200" dirty="0" err="1"/>
            <a:t>aunque</a:t>
          </a:r>
          <a:r>
            <a:rPr lang="en-US" sz="2300" kern="1200" dirty="0"/>
            <a:t> se </a:t>
          </a:r>
          <a:r>
            <a:rPr lang="en-US" sz="2300" kern="1200" dirty="0" err="1"/>
            <a:t>espera</a:t>
          </a:r>
          <a:r>
            <a:rPr lang="en-US" sz="2300" kern="1200" dirty="0"/>
            <a:t> </a:t>
          </a:r>
          <a:r>
            <a:rPr lang="en-US" sz="2300" kern="1200" dirty="0" err="1"/>
            <a:t>menor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</a:t>
          </a:r>
          <a:r>
            <a:rPr lang="en-US" sz="2300" kern="1200" dirty="0" err="1"/>
            <a:t>los</a:t>
          </a:r>
          <a:r>
            <a:rPr lang="en-US" sz="2300" kern="1200" dirty="0"/>
            <a:t> </a:t>
          </a:r>
          <a:r>
            <a:rPr lang="en-US" sz="2300" kern="1200" dirty="0" err="1"/>
            <a:t>siguientes</a:t>
          </a:r>
          <a:r>
            <a:rPr lang="en-US" sz="2300" kern="1200" dirty="0"/>
            <a:t> </a:t>
          </a:r>
          <a:r>
            <a:rPr lang="en-US" sz="2300" kern="1200" dirty="0" err="1"/>
            <a:t>trimestres</a:t>
          </a:r>
          <a:r>
            <a:rPr lang="en-US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Riesgos</a:t>
          </a:r>
          <a:r>
            <a:rPr lang="en-US" sz="2300" kern="1200" dirty="0"/>
            <a:t>, </a:t>
          </a:r>
          <a:r>
            <a:rPr lang="en-US" sz="2300" kern="1200" dirty="0" err="1"/>
            <a:t>pero</a:t>
          </a:r>
          <a:r>
            <a:rPr lang="en-US" sz="2300" kern="1200" dirty="0"/>
            <a:t> </a:t>
          </a:r>
          <a:r>
            <a:rPr lang="en-US" sz="2300" kern="1200" dirty="0" err="1"/>
            <a:t>revisión</a:t>
          </a:r>
          <a:r>
            <a:rPr lang="en-US" sz="2300" kern="1200" dirty="0"/>
            <a:t> del </a:t>
          </a:r>
          <a:r>
            <a:rPr lang="en-US" sz="2300" kern="1200" dirty="0" err="1"/>
            <a:t>crecimiento</a:t>
          </a:r>
          <a:r>
            <a:rPr lang="en-US" sz="2300" kern="1200" dirty="0"/>
            <a:t> para 2023 </a:t>
          </a:r>
          <a:r>
            <a:rPr lang="en-US" sz="2300" kern="1200" dirty="0" err="1"/>
            <a:t>mejora</a:t>
          </a:r>
          <a:r>
            <a:rPr lang="en-US" sz="2300" kern="1200" dirty="0"/>
            <a:t> </a:t>
          </a:r>
          <a:r>
            <a:rPr lang="en-US" sz="2300" kern="1200" dirty="0" err="1"/>
            <a:t>ligeramente</a:t>
          </a:r>
          <a:r>
            <a:rPr lang="en-US" sz="2300" kern="1200" dirty="0"/>
            <a:t>.</a:t>
          </a:r>
        </a:p>
      </dsp:txBody>
      <dsp:txXfrm>
        <a:off x="0" y="4825478"/>
        <a:ext cx="11918950" cy="2064825"/>
      </dsp:txXfrm>
    </dsp:sp>
    <dsp:sp modelId="{487AD611-4657-4D91-9E64-DEDF9A552BD7}">
      <dsp:nvSpPr>
        <dsp:cNvPr id="0" name=""/>
        <dsp:cNvSpPr/>
      </dsp:nvSpPr>
      <dsp:spPr>
        <a:xfrm>
          <a:off x="595947" y="4485998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“Sorpresa positiva” buena proyección para el IIT 2023…</a:t>
          </a:r>
          <a:endParaRPr lang="en-US" sz="2300" kern="1200" dirty="0"/>
        </a:p>
      </dsp:txBody>
      <dsp:txXfrm>
        <a:off x="629091" y="4519142"/>
        <a:ext cx="827697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SEGUNDO trimestre de 2023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12 de SEPTIEMBRE de 2023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C557408-26AB-0151-58A2-8F01D6DB2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90" y="1570354"/>
            <a:ext cx="7754620" cy="7230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535512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2EDB305-4D01-3E10-C9CE-F0D5A854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42258"/>
            <a:ext cx="10269475" cy="5385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84D01F-7EF0-5E32-D2EB-957ABE53F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027" y="3074670"/>
            <a:ext cx="9727328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148</Words>
  <Application>Microsoft Office PowerPoint</Application>
  <PresentationFormat>Personalizado</PresentationFormat>
  <Paragraphs>45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Avenir Next Demi Bold</vt:lpstr>
      <vt:lpstr>Helvetica Light</vt:lpstr>
      <vt:lpstr>Helvetica Neue</vt:lpstr>
      <vt:lpstr>Hoefler Text</vt:lpstr>
      <vt:lpstr>White</vt:lpstr>
      <vt:lpstr>Economía andaluza  SEGUNDO trimestre de 2023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</cp:lastModifiedBy>
  <cp:revision>278</cp:revision>
  <dcterms:modified xsi:type="dcterms:W3CDTF">2023-09-12T07:52:29Z</dcterms:modified>
</cp:coreProperties>
</file>